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6" r:id="rId2"/>
    <p:sldId id="1130" r:id="rId3"/>
    <p:sldId id="1151" r:id="rId4"/>
    <p:sldId id="1152" r:id="rId5"/>
    <p:sldId id="1153" r:id="rId6"/>
    <p:sldId id="1154" r:id="rId7"/>
    <p:sldId id="1155" r:id="rId8"/>
    <p:sldId id="1156" r:id="rId9"/>
    <p:sldId id="1157" r:id="rId10"/>
    <p:sldId id="1158" r:id="rId11"/>
    <p:sldId id="1214" r:id="rId12"/>
    <p:sldId id="1160" r:id="rId13"/>
    <p:sldId id="1161" r:id="rId14"/>
    <p:sldId id="1215" r:id="rId15"/>
    <p:sldId id="1163" r:id="rId16"/>
    <p:sldId id="1164" r:id="rId17"/>
    <p:sldId id="1216" r:id="rId18"/>
    <p:sldId id="1165" r:id="rId19"/>
    <p:sldId id="1166" r:id="rId20"/>
    <p:sldId id="1167" r:id="rId21"/>
    <p:sldId id="1168" r:id="rId22"/>
    <p:sldId id="1169" r:id="rId23"/>
    <p:sldId id="1170" r:id="rId24"/>
    <p:sldId id="1171" r:id="rId25"/>
    <p:sldId id="1172" r:id="rId26"/>
    <p:sldId id="1173" r:id="rId27"/>
    <p:sldId id="1174" r:id="rId28"/>
    <p:sldId id="1175" r:id="rId29"/>
    <p:sldId id="1176" r:id="rId30"/>
    <p:sldId id="1177" r:id="rId31"/>
    <p:sldId id="1179" r:id="rId32"/>
    <p:sldId id="1180" r:id="rId33"/>
    <p:sldId id="1181" r:id="rId34"/>
    <p:sldId id="1182" r:id="rId35"/>
    <p:sldId id="1224" r:id="rId36"/>
    <p:sldId id="1220" r:id="rId37"/>
    <p:sldId id="1222" r:id="rId38"/>
    <p:sldId id="1221" r:id="rId39"/>
    <p:sldId id="1131" r:id="rId40"/>
    <p:sldId id="1184" r:id="rId41"/>
    <p:sldId id="1185" r:id="rId42"/>
    <p:sldId id="1186" r:id="rId43"/>
    <p:sldId id="1187" r:id="rId44"/>
    <p:sldId id="1188" r:id="rId45"/>
    <p:sldId id="1189" r:id="rId46"/>
    <p:sldId id="1190" r:id="rId47"/>
    <p:sldId id="1209" r:id="rId48"/>
    <p:sldId id="1208" r:id="rId49"/>
    <p:sldId id="1047" r:id="rId50"/>
    <p:sldId id="1147" r:id="rId51"/>
  </p:sldIdLst>
  <p:sldSz cx="12192000" cy="6858000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BCFFBC"/>
    <a:srgbClr val="2A40E2"/>
    <a:srgbClr val="F430AB"/>
    <a:srgbClr val="A18623"/>
    <a:srgbClr val="9E7800"/>
    <a:srgbClr val="C49500"/>
    <a:srgbClr val="E6E703"/>
    <a:srgbClr val="72AAAE"/>
    <a:srgbClr val="233A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76"/>
    <p:restoredTop sz="95013" autoAdjust="0"/>
  </p:normalViewPr>
  <p:slideViewPr>
    <p:cSldViewPr>
      <p:cViewPr varScale="1">
        <p:scale>
          <a:sx n="90" d="100"/>
          <a:sy n="90" d="100"/>
        </p:scale>
        <p:origin x="41" y="2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25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77537" y="6956427"/>
            <a:ext cx="847724" cy="283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54" tIns="46968" rIns="92254" bIns="46968">
            <a:spAutoFit/>
          </a:bodyPr>
          <a:lstStyle/>
          <a:p>
            <a:pPr algn="ctr" defTabSz="916978">
              <a:lnSpc>
                <a:spcPct val="90000"/>
              </a:lnSpc>
            </a:pPr>
            <a:r>
              <a:rPr lang="en-US" sz="1300" b="0">
                <a:latin typeface="Gill Sans Light" charset="0"/>
                <a:cs typeface="Gill Sans Light" charset="0"/>
              </a:rPr>
              <a:t>Page </a:t>
            </a:r>
            <a:fld id="{073744B8-EF17-EB47-B355-93F8159194C2}" type="slidenum">
              <a:rPr lang="en-US" sz="1300" b="0">
                <a:latin typeface="Gill Sans Light" charset="0"/>
                <a:cs typeface="Gill Sans Light" charset="0"/>
              </a:rPr>
              <a:pPr algn="ctr" defTabSz="916978">
                <a:lnSpc>
                  <a:spcPct val="90000"/>
                </a:lnSpc>
              </a:pPr>
              <a:t>‹#›</a:t>
            </a:fld>
            <a:endParaRPr lang="en-US" sz="1300" b="0">
              <a:latin typeface="Gill Sans Light" charset="0"/>
              <a:cs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44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32" units="in"/>
          <inkml:channel name="Y" type="integer" max="24576" units="in"/>
          <inkml:channel name="F" type="integer" max="255" units="dev"/>
        </inkml:traceFormat>
        <inkml:channelProperties>
          <inkml:channelProperty channel="X" name="resolution" value="2978.66846" units="1/in"/>
          <inkml:channelProperty channel="Y" name="resolution" value="2978.90918" units="1/in"/>
          <inkml:channelProperty channel="F" name="resolution" value="INF" units="1/dev"/>
        </inkml:channelProperties>
      </inkml:inkSource>
      <inkml:timestamp xml:id="ts0" timeString="2005-09-14T22:11:09.588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533 86 37,'0'0'20,"0"0"-3,0 0-1,0 0-2,-9-14-2,9 14-2,-19-8-3,19 8 0,-28-14-2,11 5-1,-8 6 0,3-8 0,-9 8 0,3-7-1,-3 7 0,-1-2 1,-6 4-2,6-2 0,-3 1 1,3 2-2,-1 2 1,5-1-1,2 2 0,6 0 0,4 1 0,1-1 0,15-3-1,-16 9 1,16-9 0,0 0 0,8 19 0,-8-19 0,22 18 0,-5-5-1,3 1 1,2 5-1,-1-1 0,3 2 1,-1 4-1,2 1 1,-3-2-1,-2 2 1,-5 0-1,1-3 1,-4-2-1,-4-1 1,-2-2-1,-4-2 1,-5 1-1,3-16 0,-11 18 1,11-18-1,-24 16 1,24-16-1,-21 8 0,21-8 0,-16 3 1,16-3-1,0 0 0,0 0 1,2 20-1,-2-20 0,20 30 1,-6-13-1,-2 3 0,2 0 0,-1 2 0,-7 1 0,-1-1 0,-4-2 0,-5-1 1,-1-2-1,-4 2 0,-1-3 0,1-1 0,9-15 0,-19 23 0,19-23 0,-17 21-2,17-21-1,-18 9-4,2-1-10,-3-7-19,19-1 1,-24-3-1,24 3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32" units="in"/>
          <inkml:channel name="Y" type="integer" max="24576" units="in"/>
          <inkml:channel name="F" type="integer" max="255" units="dev"/>
        </inkml:traceFormat>
        <inkml:channelProperties>
          <inkml:channelProperty channel="X" name="resolution" value="2978.66846" units="1/in"/>
          <inkml:channelProperty channel="Y" name="resolution" value="2978.90918" units="1/in"/>
          <inkml:channelProperty channel="F" name="resolution" value="INF" units="1/dev"/>
        </inkml:channelProperties>
      </inkml:inkSource>
      <inkml:timestamp xml:id="ts0" timeString="2005-09-14T22:11:10.854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288 39 26,'0'0'16,"0"0"-1,0 0-2,11-19 0,-11 19 0,0 0-3,-17-14-1,17 14-1,-25-8-2,10 10-1,-2-4-1,-5 7 0,1 1-1,-6 4 0,7-1-1,-5 3 1,3 1-1,-3-1 0,6-1 1,2 3-1,17-14 0,-19 20 1,19-20 1,-8 22-2,8-22 0,11 21 0,-11-21 0,20 23 0,-7-6-1,-1-3 0,4 5-1,0 1 1,-2 0-1,-2 3 1,1-1 0,-4 0 0,1-3-1,-3 3 2,-3-5-1,-3 1 0,-1-2 0,-3 1 0,-3-3-1,-1 2 1,7-16 0,-17 24-1,17-24 1,-14 18 0,14-18-1,-11 15 1,11-15 0,0 16 0,0-16 0,10 22 0,-3-7 0,1 5 1,5-1-1,1 4 0,-5-1-1,-3 0 1,1 1 0,-7-1 0,0-2-1,-2-3 1,-4 1 0,0-4-1,1 0 1,5-14-2,-9 18 1,9-18-1,-5 14-2,5-14-2,0 0-7,0 0-19,0 0-6,0 0 2,0 0-3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32" units="in"/>
          <inkml:channel name="Y" type="integer" max="24576" units="in"/>
          <inkml:channel name="F" type="integer" max="255" units="dev"/>
        </inkml:traceFormat>
        <inkml:channelProperties>
          <inkml:channelProperty channel="X" name="resolution" value="2978.66846" units="1/in"/>
          <inkml:channelProperty channel="Y" name="resolution" value="2978.90918" units="1/in"/>
          <inkml:channelProperty channel="F" name="resolution" value="INF" units="1/dev"/>
        </inkml:channelProperties>
      </inkml:inkSource>
      <inkml:timestamp xml:id="ts0" timeString="2005-09-14T22:11:12.166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1565 236 36,'0'0'17,"0"0"-3,-1-14-1,1 14-1,0 0-3,0 0-1,-9-17-1,9 17-1,0 0 0,-21-14-1,21 14-1,-21-20-1,21 20 0,-30-21 0,14 7-2,-2 5 1,1-6-1,-4 4 1,3 0 0,1 0 0,3 0 0,-2 2 0,16 9 1,-26-19 0,26 19-1,-19-17 1,19 17-1,0 0 0,-17-15 0,17 15 0,0 0-1,0 0 0,0 0-1,-16-8 1,16 8 0,0 0 0,-15 9 0,15-9 1,-14 23-1,4-7 1,4 1 0,0 5 0,1-2-1,-2 6 1,0-2-1,0 0 0,2-2 0,-3-2 0,2-3 0,-2-1 0,8-16 0,-23 20-1,23-20 1,-20 6-1,20-6 1,-28-1-1,14-4 0,-2-3 0,16 8 0,-25-15 0,25 15 0,-23-17-1,23 17 1,-16-13 0,16 13 0,0 0-1,-14-6 1,14 6 0,0 0 0,0 0 0,-12 14 1,12-14-1,-6 22 0,1-8 0,0 4 0,1 1 0,-1 3 1,-3 1-1,0 0 0,2 2 0,-5 0 0,0 0 0,-1-1 1,-4 3-1,1-2 0,-7-4 0,-3 0 1,-7-4-1,-2-3 0,-10-7 1,-7-7 0,-8-3 1,-5-11-1,-4-1 1,1-7 1,-8-6-1,5-1 1,5 1-1,10 0 0,10 5 0,9 2 0,7 6 0,9 6-1,20 9 0,0 0 0,0 0 0,0 0-1,0 0-1,0 0-1,25 10-4,-25-10-5,0 0-28,18 16-2,-18-16 2,0 0-1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32" units="in"/>
          <inkml:channel name="Y" type="integer" max="24576" units="in"/>
          <inkml:channel name="F" type="integer" max="255" units="dev"/>
        </inkml:traceFormat>
        <inkml:channelProperties>
          <inkml:channelProperty channel="X" name="resolution" value="2978.66846" units="1/in"/>
          <inkml:channelProperty channel="Y" name="resolution" value="2978.90918" units="1/in"/>
          <inkml:channelProperty channel="F" name="resolution" value="INF" units="1/dev"/>
        </inkml:channelProperties>
      </inkml:inkSource>
      <inkml:timestamp xml:id="ts0" timeString="2005-09-14T22:11:13.604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8 26 33,'0'0'26,"-8"-16"-6,8 16-2,0 0-3,17-11-3,-1 8-3,0 8-2,3-4-1,10 7-1,1-3-2,-2 7 1,7-5-1,-6 5 1,2-4-1,-7 3 2,3-3-2,-11 3 0,0-5-1,-16-6 1,19 16-1,-19-16 0,0 18 0,0-18 0,-14 24 0,0-7 0,2 0-1,-6 5 1,6-1 0,-2 2-1,4-3 0,-1 2 1,6-1-1,2 1 0,6-4 0,4 1 0,2-2 1,4 2-1,4-2 0,4-1-1,1-3 1,4-2 0,-2-2-1,0-4 0,0-1 1,-2-2-1,-4-4 0,-3 2 0,0 0 0,-15 0 0,18 0 0,-18 0 1,8 14-1,-8-14 1,-3 29 0,2-12-1,-1 3 2,0 4-1,2-2 1,2 3-1,9 0 1,6 1-1,6-1 0,2 2 1,7-2-1,-4-2-1,2-4 1,-3-2-1,-7-4-1,-6-5-3,-14-8-1,14 8-5,-14-8-9,-19 11-21,19-11 2,0 0-2,0 0 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32" units="in"/>
          <inkml:channel name="Y" type="integer" max="24576" units="in"/>
          <inkml:channel name="F" type="integer" max="255" units="dev"/>
        </inkml:traceFormat>
        <inkml:channelProperties>
          <inkml:channelProperty channel="X" name="resolution" value="2978.66846" units="1/in"/>
          <inkml:channelProperty channel="Y" name="resolution" value="2978.90918" units="1/in"/>
          <inkml:channelProperty channel="F" name="resolution" value="INF" units="1/dev"/>
        </inkml:channelProperties>
      </inkml:inkSource>
      <inkml:timestamp xml:id="ts0" timeString="2005-09-14T22:11:14.635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638 343 23,'0'0'25,"0"0"0,0 0-6,-9-22-2,9 22-4,-14-20 0,14 20-3,-23-31-2,6 15-1,0-4-1,-6 2 0,-1-2-1,-7 1-1,0-7-1,-7 4 1,-1-3-2,-3 5 0,0 0 0,1 1-1,2 2 0,5 7 0,3-1 0,6 8 0,8 0 0,1 6 0,16-3 0,-12 17 1,12-3 0,3 7 0,6 4 0,7 8 0,2 1 0,3 4-1,2 3 1,0 0-1,0 0 0,-4-3 0,-5-4 0,-5-4-1,-4-6 0,-4-3 1,-7-7-1,6-14 0,-22 19 0,5-18 1,-1-1-1,-1-4 0,-2 1 0,-1-2 0,5 2 0,1 0 0,16 3-1,-18 3 1,18-3 1,-6 22-1,9-5 0,-2 3 0,2 0 0,-1 5 0,-2-1 0,-3 1 0,0-3 0,-2 0 0,-4-2 0,-4-2 0,2-2 1,1-2-1,10-14-1,-19 20 1,19-20-1,-11 14-1,11-14-3,0 0-7,0 0-20,0 0-6,0 0 0,0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32" units="in"/>
          <inkml:channel name="Y" type="integer" max="24576" units="in"/>
          <inkml:channel name="F" type="integer" max="255" units="dev"/>
        </inkml:traceFormat>
        <inkml:channelProperties>
          <inkml:channelProperty channel="X" name="resolution" value="2978.66846" units="1/in"/>
          <inkml:channelProperty channel="Y" name="resolution" value="2978.90918" units="1/in"/>
          <inkml:channelProperty channel="F" name="resolution" value="INF" units="1/dev"/>
        </inkml:channelProperties>
      </inkml:inkSource>
      <inkml:timestamp xml:id="ts0" timeString="2005-09-14T22:11:15.901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0 590 14,'0'0'22,"0"0"2,0 0-8,0 0-1,0 0-2,0 0-1,0 0-1,0 0-2,0 0-1,0 0-2,0 0 0,0 0-1,14-12 0,-14 12 0,0 0-1,17-16 0,-17 16 0,14-11-1,-14 11 0,19-9-1,-19 9 0,30-9 0,-13 2 0,3 3-1,2-1 0,5 0 1,1-1 0,1 2 0,-1-1-1,0 2 1,-1-2 0,-2-2-1,-5 5 1,-4-6-1,-16 8 0,18-8-1,-18 8 0,3-15 1,-3 15-1,-12-19 0,12 19 0,-22-26-1,11 9 2,-4 2-1,1-2 0,1 0 0,4-1 0,3 3 0,6 15 1,-10-23-1,10 23 0,3-14 0,-3 14 1,16-6-1,-16 6 0,28-2 0,-8 5 0,5 0 0,2-1 0,-1 1 0,-1-2 0,2-2 0,-2-2 1,-5-6-1,-6-4 0,-5-1 0,-1-4 0,1-6 0,-2 0 0,-3-1 0,4 2 0,0-1 0,4 3 0,2 1 0,2 4-1,-16 16 0,25-20-3,-25 20-2,23-16-8,-23 16-19,0 0-3,0 0-1,-15 0-1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32" units="in"/>
          <inkml:channel name="Y" type="integer" max="24576" units="in"/>
          <inkml:channel name="F" type="integer" max="255" units="dev"/>
        </inkml:traceFormat>
        <inkml:channelProperties>
          <inkml:channelProperty channel="X" name="resolution" value="2978.66846" units="1/in"/>
          <inkml:channelProperty channel="Y" name="resolution" value="2978.90918" units="1/in"/>
          <inkml:channelProperty channel="F" name="resolution" value="INF" units="1/dev"/>
        </inkml:channelProperties>
      </inkml:inkSource>
      <inkml:timestamp xml:id="ts0" timeString="2005-09-14T22:11:17.416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440 17 33,'-19'-8'13,"19"8"-2,0 0 0,0 0-2,0 0 1,-19-8-3,19 8 1,0 0-1,-14-2-1,14 2 0,0 0 0,-20 21-1,20-21-1,-6 20 1,3-6-1,-2 5 0,5-2 0,-1 3 0,2-4 0,1 5 1,2-3 0,-2 6-1,6-5 0,-2 1-1,6-1 0,-2 3 0,4-2-1,-3 2 0,3-2-1,-4-1 0,1 3 0,-5-2 0,1-3 0,-4 0 0,-2-1-1,-2-2 1,1-14 0,-13 23-1,13-23 1,-21 16 0,4-8 0,-2-1 0,-4 0 0,-1-3 0,1 1-1,-2 0 1,-4-2 0,2 0 0,2-3-1,4 5 1,2-1-1,4 4 0,15-8 1,-21 22-1,21-5 1,5 5-1,1 1 0,4 4 1,0 1-1,-2 0 0,1 0 1,-2 1-1,-7-1 0,-3-1 0,-5-2 1,-6-2-1,-3 0 0,-5 2 1,-1-1 0,-1-1-1,3-1 1,2 4 0,2-1 0,3 0 0,5-1 0,4-3-1,2 0-1,3-6-3,-8 6-6,8-21-29,0 0 2,0 0-1,0 0-1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32" units="in"/>
          <inkml:channel name="Y" type="integer" max="24576" units="in"/>
          <inkml:channel name="F" type="integer" max="255" units="dev"/>
        </inkml:traceFormat>
        <inkml:channelProperties>
          <inkml:channelProperty channel="X" name="resolution" value="2978.66846" units="1/in"/>
          <inkml:channelProperty channel="Y" name="resolution" value="2978.90918" units="1/in"/>
          <inkml:channelProperty channel="F" name="resolution" value="INF" units="1/dev"/>
        </inkml:channelProperties>
      </inkml:inkSource>
      <inkml:timestamp xml:id="ts0" timeString="2005-09-14T22:11:18.479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0 28 36,'0'0'15,"20"-15"0,-20 15-2,31-10 0,-12 6-2,4 2-1,0 5-2,9-3-1,-1 6-1,5-3-1,-5 5-1,1-2 0,-4 4-1,2-2 0,-9-2-1,-1 3-1,-5-1 1,-15-8-1,19 14 0,-19-14 0,5 19 1,-5-19 0,-11 28 0,2-13 2,-9 4-1,4 0-1,-3 7 1,0-2 0,0 4-1,4-3 0,1 1-1,5-1 0,6 2 1,2-3-1,3-2 0,6-1 1,3-1-1,1-1-1,5-2 1,-2 0 0,3-3-1,-1 1 0,1 3 1,-4-4-1,3 4 0,-7-2 0,1 4 0,-9-4 0,-1 6 0,-4-2 1,-2 2 0,0 3 0,-5-2 1,3 3 0,-3 1 0,10 3 0,4 4 1,8 0-1,3 7 0,3-1 0,4 7 0,4-2 0,-2 5-1,1-5 0,-5-1 0,-4-2 0,-4-5-1,-1-4 0,-4-6 0,-4-3-2,-2-5-1,-5 0-3,2-19-12,2 17-21,-2-17 1,0 0 0,0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362636" y="6956427"/>
            <a:ext cx="877524" cy="283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54" tIns="46968" rIns="92254" bIns="46968">
            <a:spAutoFit/>
          </a:bodyPr>
          <a:lstStyle/>
          <a:p>
            <a:pPr algn="ctr" defTabSz="916978">
              <a:lnSpc>
                <a:spcPct val="90000"/>
              </a:lnSpc>
            </a:pPr>
            <a:r>
              <a:rPr lang="en-US" sz="1300" b="0"/>
              <a:t>Page </a:t>
            </a:r>
            <a:fld id="{6D259941-7246-4245-A40C-55C6F952DF9E}" type="slidenum">
              <a:rPr lang="en-US" sz="1300" b="0"/>
              <a:pPr algn="ctr" defTabSz="916978">
                <a:lnSpc>
                  <a:spcPct val="90000"/>
                </a:lnSpc>
              </a:pPr>
              <a:t>‹#›</a:t>
            </a:fld>
            <a:endParaRPr lang="en-US" sz="1300" b="0"/>
          </a:p>
        </p:txBody>
      </p:sp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2200" y="547688"/>
            <a:ext cx="4876800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6" y="3475044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08" tIns="46968" rIns="95608" bIns="469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5107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7688"/>
            <a:ext cx="4876800" cy="27447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ea typeface="Gulim" charset="0"/>
              <a:cs typeface="Guli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602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478074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ko-KR">
                <a:ea typeface="Gulim" panose="020B0600000101010101" pitchFamily="34" charset="-127"/>
              </a:rPr>
              <a:t>Emergency crash of operating system called “</a:t>
            </a:r>
            <a: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  <a:t>panic()</a:t>
            </a:r>
            <a:r>
              <a:rPr lang="en-US" altLang="ko-KR">
                <a:ea typeface="Gulim" panose="020B0600000101010101" pitchFamily="34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31354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51063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2257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83040" y="8763002"/>
            <a:ext cx="3038475" cy="409575"/>
          </a:xfrm>
          <a:prstGeom prst="rect">
            <a:avLst/>
          </a:prstGeom>
        </p:spPr>
        <p:txBody>
          <a:bodyPr lIns="91413" tIns="45708" rIns="91413" bIns="45708"/>
          <a:lstStyle/>
          <a:p>
            <a:pPr>
              <a:defRPr/>
            </a:pPr>
            <a:fld id="{7DAEA246-AA45-9741-BAF0-58C69264CAE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82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ea typeface="Gulim" charset="0"/>
              <a:cs typeface="Guli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160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26208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11564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9527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MS PGothic" charset="0"/>
              </a:rPr>
              <a:t>Sometimes need parallelism for a single job, and processes are very expensive – to start, switch between, and to communicate between</a:t>
            </a:r>
          </a:p>
        </p:txBody>
      </p:sp>
    </p:spTree>
    <p:extLst>
      <p:ext uri="{BB962C8B-B14F-4D97-AF65-F5344CB8AC3E}">
        <p14:creationId xmlns:p14="http://schemas.microsoft.com/office/powerpoint/2010/main" val="35385004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077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0069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2112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152400"/>
            <a:ext cx="2641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152400"/>
            <a:ext cx="77216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19027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69283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Gill Sans Light" charset="0"/>
                <a:ea typeface="Gill Sans Light" charset="0"/>
                <a:cs typeface="Gill Sans Light" charset="0"/>
              </a:defRPr>
            </a:lvl1pPr>
            <a:lvl2pPr>
              <a:defRPr b="0" i="0">
                <a:latin typeface="Gill Sans Light" charset="0"/>
                <a:ea typeface="Gill Sans Light" charset="0"/>
                <a:cs typeface="Gill Sans Light" charset="0"/>
              </a:defRPr>
            </a:lvl2pPr>
            <a:lvl3pPr>
              <a:defRPr b="0" i="0">
                <a:latin typeface="Gill Sans Light" charset="0"/>
                <a:ea typeface="Gill Sans Light" charset="0"/>
                <a:cs typeface="Gill Sans Light" charset="0"/>
              </a:defRPr>
            </a:lvl3pPr>
            <a:lvl4pPr>
              <a:defRPr b="0" i="0">
                <a:latin typeface="Gill Sans Light" charset="0"/>
                <a:ea typeface="Gill Sans Light" charset="0"/>
                <a:cs typeface="Gill Sans Light" charset="0"/>
              </a:defRPr>
            </a:lvl4pPr>
            <a:lvl5pPr>
              <a:defRPr b="0" i="0">
                <a:latin typeface="Gill Sans Light" charset="0"/>
                <a:ea typeface="Gill Sans Light" charset="0"/>
                <a:cs typeface="Gill Sans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2189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4588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3685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30487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38783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64620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463132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00951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1524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914400"/>
            <a:ext cx="105664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11151555" y="6551613"/>
            <a:ext cx="888045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/>
            <a:r>
              <a:rPr lang="en-US" sz="1400" b="0" dirty="0" err="1">
                <a:solidFill>
                  <a:srgbClr val="2A40E2"/>
                </a:solidFill>
                <a:latin typeface="Gill Sans" charset="0"/>
                <a:cs typeface="Gill Sans" charset="0"/>
              </a:rPr>
              <a:t>Lec</a:t>
            </a: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 </a:t>
            </a:r>
            <a:r>
              <a:rPr lang="en-US" sz="1400" b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6.</a:t>
            </a:r>
            <a:fld id="{8B82DB86-37F9-954E-8F10-00623E1FD261}" type="slidenum">
              <a:rPr lang="en-US" sz="1400" b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pPr algn="ctr"/>
              <a:t>‹#›</a:t>
            </a:fld>
            <a:endParaRPr lang="en-US" sz="1400" b="0" dirty="0">
              <a:solidFill>
                <a:srgbClr val="2A40E2"/>
              </a:solidFill>
              <a:latin typeface="Gill Sans" charset="0"/>
              <a:cs typeface="Gill Sans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" y="6550025"/>
            <a:ext cx="880347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2/1/2024</a:t>
            </a:r>
            <a:endParaRPr lang="en-US" sz="1400" b="0" dirty="0">
              <a:solidFill>
                <a:srgbClr val="2A40E2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1320800" y="685800"/>
            <a:ext cx="9550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4412698" y="6550025"/>
            <a:ext cx="3366605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ＭＳ Ｐゴシック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400" b="0" dirty="0" err="1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Kubiatowicz</a:t>
            </a:r>
            <a:r>
              <a:rPr lang="en-US" sz="1400" b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 </a:t>
            </a: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CS162 © </a:t>
            </a:r>
            <a:r>
              <a:rPr lang="en-US" sz="1400" b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UCB</a:t>
            </a:r>
            <a:r>
              <a:rPr lang="en-US" sz="1400" b="0" baseline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 Spring</a:t>
            </a:r>
            <a:r>
              <a:rPr lang="en-US" sz="1400" b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 2024</a:t>
            </a:r>
            <a:endParaRPr lang="en-US" sz="1400" b="0" dirty="0">
              <a:solidFill>
                <a:srgbClr val="2A40E2"/>
              </a:solidFill>
              <a:latin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Gill Sans" charset="0"/>
          <a:ea typeface="ＭＳ Ｐゴシック" charset="0"/>
          <a:cs typeface="Gill Sans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13" Type="http://schemas.openxmlformats.org/officeDocument/2006/relationships/customXml" Target="../ink/ink6.xml"/><Relationship Id="rId18" Type="http://schemas.openxmlformats.org/officeDocument/2006/relationships/image" Target="../media/image25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22.emf"/><Relationship Id="rId17" Type="http://schemas.openxmlformats.org/officeDocument/2006/relationships/customXml" Target="../ink/ink8.xml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emf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21.emf"/><Relationship Id="rId4" Type="http://schemas.openxmlformats.org/officeDocument/2006/relationships/image" Target="../media/image180.emf"/><Relationship Id="rId9" Type="http://schemas.openxmlformats.org/officeDocument/2006/relationships/customXml" Target="../ink/ink4.xml"/><Relationship Id="rId14" Type="http://schemas.openxmlformats.org/officeDocument/2006/relationships/image" Target="../media/image23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erminal_%28OS_X%29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erminal_%28OS_X%29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erminal_%28OS_X%29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295400"/>
            <a:ext cx="10439400" cy="2057400"/>
          </a:xfrm>
        </p:spPr>
        <p:txBody>
          <a:bodyPr/>
          <a:lstStyle/>
          <a:p>
            <a:pPr>
              <a:defRPr/>
            </a:pPr>
            <a:r>
              <a:rPr lang="en-US" sz="3000" dirty="0"/>
              <a:t>CS162</a:t>
            </a:r>
            <a:br>
              <a:rPr lang="en-US" sz="3000" dirty="0"/>
            </a:br>
            <a:r>
              <a:rPr lang="en-US" sz="3000" dirty="0"/>
              <a:t>Operating Systems and</a:t>
            </a:r>
            <a:br>
              <a:rPr lang="en-US" sz="3000" dirty="0"/>
            </a:br>
            <a:r>
              <a:rPr lang="en-US" sz="3000" dirty="0"/>
              <a:t>Systems Programming</a:t>
            </a:r>
            <a:br>
              <a:rPr lang="en-US" sz="3000" dirty="0"/>
            </a:br>
            <a:r>
              <a:rPr lang="en-US" sz="3000" dirty="0"/>
              <a:t>Lecture </a:t>
            </a:r>
            <a:r>
              <a:rPr lang="en-US" sz="3000" dirty="0" smtClean="0"/>
              <a:t>6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/>
              <a:t/>
            </a:r>
            <a:br>
              <a:rPr lang="en-US" sz="3000" dirty="0"/>
            </a:br>
            <a:r>
              <a:rPr lang="en-US" sz="3200" dirty="0" smtClean="0"/>
              <a:t>Abstractions 4: Sockets, I/O, IPC (finished)</a:t>
            </a:r>
            <a:endParaRPr lang="en-US" sz="3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91000"/>
            <a:ext cx="8001000" cy="1447800"/>
          </a:xfrm>
        </p:spPr>
        <p:txBody>
          <a:bodyPr/>
          <a:lstStyle/>
          <a:p>
            <a:pPr marL="285750" indent="-285750">
              <a:defRPr/>
            </a:pPr>
            <a:r>
              <a:rPr lang="en-US" altLang="en-US" dirty="0" smtClean="0">
                <a:ea typeface="Gill Sans" charset="0"/>
              </a:rPr>
              <a:t>February 1</a:t>
            </a:r>
            <a:r>
              <a:rPr lang="en-US" altLang="en-US" baseline="30000" dirty="0" smtClean="0">
                <a:ea typeface="Gill Sans" charset="0"/>
              </a:rPr>
              <a:t>st</a:t>
            </a:r>
            <a:r>
              <a:rPr lang="en-US" altLang="en-US" dirty="0" smtClean="0">
                <a:ea typeface="Gill Sans" charset="0"/>
              </a:rPr>
              <a:t>, 2024</a:t>
            </a:r>
            <a:endParaRPr lang="en-US" altLang="en-US" dirty="0">
              <a:ea typeface="Gill Sans" charset="0"/>
            </a:endParaRPr>
          </a:p>
          <a:p>
            <a:pPr marL="285750" indent="-285750">
              <a:defRPr/>
            </a:pPr>
            <a:r>
              <a:rPr lang="en-US" altLang="en-US" dirty="0" smtClean="0">
                <a:ea typeface="Gill Sans" charset="0"/>
              </a:rPr>
              <a:t>Prof. John </a:t>
            </a:r>
            <a:r>
              <a:rPr lang="en-US" altLang="en-US" dirty="0" err="1" smtClean="0">
                <a:ea typeface="Gill Sans" charset="0"/>
              </a:rPr>
              <a:t>Kubiatowicz</a:t>
            </a:r>
            <a:endParaRPr lang="en-US" altLang="en-US" dirty="0">
              <a:ea typeface="Gill Sans" charset="0"/>
            </a:endParaRPr>
          </a:p>
          <a:p>
            <a:pPr marL="285750" indent="-285750">
              <a:defRPr/>
            </a:pPr>
            <a:r>
              <a:rPr lang="en-US" altLang="en-US" dirty="0">
                <a:ea typeface="Gill Sans" charset="0"/>
              </a:rPr>
              <a:t>http://cs162.eecs.Berkeley.edu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55355-6664-4BAD-9824-D19412343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838200"/>
            <a:ext cx="10515600" cy="5791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// Socket setup code elided…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listen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</a:rPr>
              <a:t>server_socket</a:t>
            </a:r>
            <a:r>
              <a:rPr lang="en-US" b="1" dirty="0">
                <a:latin typeface="Consolas" panose="020B0609020204030204" pitchFamily="49" charset="0"/>
              </a:rPr>
              <a:t>, MAX_QUEUE);</a:t>
            </a:r>
          </a:p>
          <a:p>
            <a:pPr marL="0" indent="0">
              <a:buNone/>
            </a:pPr>
            <a:r>
              <a:rPr lang="en-US" b="1" dirty="0" smtClean="0">
                <a:latin typeface="Consolas" panose="020B0609020204030204" pitchFamily="49" charset="0"/>
              </a:rPr>
              <a:t>while </a:t>
            </a:r>
            <a:r>
              <a:rPr lang="en-US" b="1" dirty="0">
                <a:latin typeface="Consolas" panose="020B0609020204030204" pitchFamily="49" charset="0"/>
              </a:rPr>
              <a:t>(1)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// Accept a new client connection, obtaining a new socket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int </a:t>
            </a:r>
            <a:r>
              <a:rPr lang="en-US" b="1" dirty="0" err="1">
                <a:latin typeface="Consolas" panose="020B0609020204030204" pitchFamily="49" charset="0"/>
              </a:rPr>
              <a:t>conn_socket</a:t>
            </a:r>
            <a:r>
              <a:rPr lang="en-US" b="1" dirty="0"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accept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</a:rPr>
              <a:t>server_socket</a:t>
            </a:r>
            <a:r>
              <a:rPr lang="en-US" b="1" dirty="0">
                <a:latin typeface="Consolas" panose="020B0609020204030204" pitchFamily="49" charset="0"/>
              </a:rPr>
              <a:t>, NULL, NULL);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</a:rPr>
              <a:t>pid_t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pid</a:t>
            </a:r>
            <a:r>
              <a:rPr lang="en-US" b="1" dirty="0"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fork</a:t>
            </a:r>
            <a:r>
              <a:rPr lang="en-US" b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if (</a:t>
            </a:r>
            <a:r>
              <a:rPr lang="en-US" b="1" dirty="0" err="1">
                <a:latin typeface="Consolas" panose="020B0609020204030204" pitchFamily="49" charset="0"/>
              </a:rPr>
              <a:t>pid</a:t>
            </a:r>
            <a:r>
              <a:rPr lang="en-US" b="1" dirty="0">
                <a:latin typeface="Consolas" panose="020B0609020204030204" pitchFamily="49" charset="0"/>
              </a:rPr>
              <a:t> == 0)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close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</a:rPr>
              <a:t>server_socket</a:t>
            </a:r>
            <a:r>
              <a:rPr lang="en-US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</a:t>
            </a:r>
            <a:r>
              <a:rPr lang="en-US" b="1" dirty="0" err="1">
                <a:latin typeface="Consolas" panose="020B0609020204030204" pitchFamily="49" charset="0"/>
              </a:rPr>
              <a:t>serve_client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</a:rPr>
              <a:t>conn_socket</a:t>
            </a:r>
            <a:r>
              <a:rPr lang="en-US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close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</a:rPr>
              <a:t>conn_socket</a:t>
            </a:r>
            <a:r>
              <a:rPr lang="en-US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exit(0);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close(</a:t>
            </a:r>
            <a:r>
              <a:rPr lang="en-US" b="1" dirty="0" err="1">
                <a:latin typeface="Consolas" panose="020B0609020204030204" pitchFamily="49" charset="0"/>
              </a:rPr>
              <a:t>conn_socket</a:t>
            </a:r>
            <a:r>
              <a:rPr lang="en-US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wait</a:t>
            </a:r>
            <a:r>
              <a:rPr lang="en-US" b="1" dirty="0">
                <a:latin typeface="Consolas" panose="020B0609020204030204" pitchFamily="49" charset="0"/>
              </a:rPr>
              <a:t>(NULL);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close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</a:rPr>
              <a:t>server_socket</a:t>
            </a:r>
            <a:r>
              <a:rPr lang="en-US" b="1" dirty="0"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 </a:t>
            </a:r>
            <a:r>
              <a:rPr lang="en-US" dirty="0" smtClean="0"/>
              <a:t>Code </a:t>
            </a:r>
            <a:r>
              <a:rPr lang="en-US" dirty="0"/>
              <a:t>(v2)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85800" y="1143000"/>
            <a:ext cx="96774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85800" y="2209800"/>
            <a:ext cx="96774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85800" y="2514600"/>
            <a:ext cx="96774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85800" y="3186896"/>
            <a:ext cx="96774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85800" y="3505200"/>
            <a:ext cx="96774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3810000"/>
            <a:ext cx="96774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85800" y="4876800"/>
            <a:ext cx="96774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85800" y="5181600"/>
            <a:ext cx="96774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85800" y="6172200"/>
            <a:ext cx="96774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28600" y="762000"/>
            <a:ext cx="11049000" cy="5867400"/>
            <a:chOff x="228600" y="762000"/>
            <a:chExt cx="11049000" cy="5867400"/>
          </a:xfrm>
        </p:grpSpPr>
        <p:sp>
          <p:nvSpPr>
            <p:cNvPr id="2" name="Rectangle 1"/>
            <p:cNvSpPr/>
            <p:nvPr/>
          </p:nvSpPr>
          <p:spPr bwMode="auto">
            <a:xfrm>
              <a:off x="228600" y="762000"/>
              <a:ext cx="11049000" cy="5791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endParaRPr>
            </a:p>
          </p:txBody>
        </p:sp>
        <p:sp>
          <p:nvSpPr>
            <p:cNvPr id="15" name="Content Placeholder 2">
              <a:extLst>
                <a:ext uri="{FF2B5EF4-FFF2-40B4-BE49-F238E27FC236}">
                  <a16:creationId xmlns:a16="http://schemas.microsoft.com/office/drawing/2014/main" id="{39555355-6664-4BAD-9824-D19412343421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62000" y="838200"/>
              <a:ext cx="10515600" cy="5791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FAA26D3D-D897-4be2-8F04-BA451C77F1D7}">
                <ma14:placeholderFlag xmlns:ma14="http://schemas.microsoft.com/office/mac/drawingml/2011/main" xmlns="" val="1"/>
              </a:ex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0478" tIns="44445" rIns="90478" bIns="44445" numCol="1" anchor="t" anchorCtr="0" compatLnSpc="1">
              <a:prstTxWarp prst="textNoShape">
                <a:avLst/>
              </a:prstTxWarp>
              <a:normAutofit fontScale="92500" lnSpcReduction="20000"/>
            </a:bodyPr>
            <a:lstStyle>
              <a:lvl1pPr marL="285750" indent="-28575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400" b="0" i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–"/>
                <a:defRPr sz="2200" b="0" i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»"/>
                <a:defRPr sz="2000" b="0" i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defRPr>
              </a:lvl3pPr>
              <a:lvl4pPr marL="1543050" indent="-17145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000" b="0" i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defRPr>
              </a:lvl4pPr>
              <a:lvl5pPr marL="2000250" indent="-17145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–"/>
                <a:defRPr sz="2000" b="0" i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defRPr>
              </a:lvl5pPr>
              <a:lvl6pPr marL="2457450" indent="-17145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–"/>
                <a:defRPr sz="2000" b="1">
                  <a:solidFill>
                    <a:schemeClr val="tx1"/>
                  </a:solidFill>
                  <a:latin typeface="+mn-lt"/>
                </a:defRPr>
              </a:lvl6pPr>
              <a:lvl7pPr marL="2914650" indent="-17145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–"/>
                <a:defRPr sz="2000" b="1">
                  <a:solidFill>
                    <a:schemeClr val="tx1"/>
                  </a:solidFill>
                  <a:latin typeface="+mn-lt"/>
                </a:defRPr>
              </a:lvl7pPr>
              <a:lvl8pPr marL="3371850" indent="-17145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–"/>
                <a:defRPr sz="2000" b="1">
                  <a:solidFill>
                    <a:schemeClr val="tx1"/>
                  </a:solidFill>
                  <a:latin typeface="+mn-lt"/>
                </a:defRPr>
              </a:lvl8pPr>
              <a:lvl9pPr marL="3829050" indent="-17145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–"/>
                <a:defRPr sz="20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// Socket setup code elided…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listen</a:t>
              </a:r>
              <a:r>
                <a:rPr lang="en-US" b="1" kern="0" dirty="0" smtClean="0">
                  <a:latin typeface="Consolas" panose="020B0609020204030204" pitchFamily="49" charset="0"/>
                </a:rPr>
                <a:t>(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server_socket</a:t>
              </a:r>
              <a:r>
                <a:rPr lang="en-US" b="1" kern="0" dirty="0" smtClean="0">
                  <a:latin typeface="Consolas" panose="020B0609020204030204" pitchFamily="49" charset="0"/>
                </a:rPr>
                <a:t>, MAX_QUEUE);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while (1) {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  // Accept a new client connection, obtaining a new socket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  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int</a:t>
              </a:r>
              <a:r>
                <a:rPr lang="en-US" b="1" kern="0" dirty="0" smtClean="0">
                  <a:latin typeface="Consolas" panose="020B0609020204030204" pitchFamily="49" charset="0"/>
                </a:rPr>
                <a:t> 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conn_socket</a:t>
              </a:r>
              <a:r>
                <a:rPr lang="en-US" b="1" kern="0" dirty="0" smtClean="0">
                  <a:latin typeface="Consolas" panose="020B0609020204030204" pitchFamily="49" charset="0"/>
                </a:rPr>
                <a:t> = </a:t>
              </a:r>
              <a:r>
                <a:rPr lang="en-US" b="1" kern="0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accept</a:t>
              </a:r>
              <a:r>
                <a:rPr lang="en-US" b="1" kern="0" dirty="0" smtClean="0">
                  <a:latin typeface="Consolas" panose="020B0609020204030204" pitchFamily="49" charset="0"/>
                </a:rPr>
                <a:t>(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server_socket</a:t>
              </a:r>
              <a:r>
                <a:rPr lang="en-US" b="1" kern="0" dirty="0" smtClean="0">
                  <a:latin typeface="Consolas" panose="020B0609020204030204" pitchFamily="49" charset="0"/>
                </a:rPr>
                <a:t>, NULL, NULL);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  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pid_t</a:t>
              </a:r>
              <a:r>
                <a:rPr lang="en-US" b="1" kern="0" dirty="0" smtClean="0">
                  <a:latin typeface="Consolas" panose="020B0609020204030204" pitchFamily="49" charset="0"/>
                </a:rPr>
                <a:t> 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pid</a:t>
              </a:r>
              <a:r>
                <a:rPr lang="en-US" b="1" kern="0" dirty="0" smtClean="0">
                  <a:latin typeface="Consolas" panose="020B0609020204030204" pitchFamily="49" charset="0"/>
                </a:rPr>
                <a:t> = </a:t>
              </a:r>
              <a:r>
                <a:rPr lang="en-US" b="1" kern="0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fork</a:t>
              </a:r>
              <a:r>
                <a:rPr lang="en-US" b="1" kern="0" dirty="0" smtClean="0">
                  <a:latin typeface="Consolas" panose="020B0609020204030204" pitchFamily="49" charset="0"/>
                </a:rPr>
                <a:t>();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  if (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pid</a:t>
              </a:r>
              <a:r>
                <a:rPr lang="en-US" b="1" kern="0" dirty="0" smtClean="0">
                  <a:latin typeface="Consolas" panose="020B0609020204030204" pitchFamily="49" charset="0"/>
                </a:rPr>
                <a:t> == 0) {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    </a:t>
              </a:r>
              <a:r>
                <a:rPr lang="en-US" b="1" kern="0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close</a:t>
              </a:r>
              <a:r>
                <a:rPr lang="en-US" b="1" kern="0" dirty="0" smtClean="0">
                  <a:latin typeface="Consolas" panose="020B0609020204030204" pitchFamily="49" charset="0"/>
                </a:rPr>
                <a:t>(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server_socket</a:t>
              </a:r>
              <a:r>
                <a:rPr lang="en-US" b="1" kern="0" dirty="0" smtClean="0">
                  <a:latin typeface="Consolas" panose="020B0609020204030204" pitchFamily="49" charset="0"/>
                </a:rPr>
                <a:t>);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    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serve_client</a:t>
              </a:r>
              <a:r>
                <a:rPr lang="en-US" b="1" kern="0" dirty="0" smtClean="0">
                  <a:latin typeface="Consolas" panose="020B0609020204030204" pitchFamily="49" charset="0"/>
                </a:rPr>
                <a:t>(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conn_socket</a:t>
              </a:r>
              <a:r>
                <a:rPr lang="en-US" b="1" kern="0" dirty="0" smtClean="0">
                  <a:latin typeface="Consolas" panose="020B0609020204030204" pitchFamily="49" charset="0"/>
                </a:rPr>
                <a:t>);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    </a:t>
              </a:r>
              <a:r>
                <a:rPr lang="en-US" b="1" kern="0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close</a:t>
              </a:r>
              <a:r>
                <a:rPr lang="en-US" b="1" kern="0" dirty="0" smtClean="0">
                  <a:latin typeface="Consolas" panose="020B0609020204030204" pitchFamily="49" charset="0"/>
                </a:rPr>
                <a:t>(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conn_socket</a:t>
              </a:r>
              <a:r>
                <a:rPr lang="en-US" b="1" kern="0" dirty="0" smtClean="0">
                  <a:latin typeface="Consolas" panose="020B0609020204030204" pitchFamily="49" charset="0"/>
                </a:rPr>
                <a:t>);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    exit(0);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  } else {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    close(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conn_socket</a:t>
              </a:r>
              <a:r>
                <a:rPr lang="en-US" b="1" kern="0" dirty="0" smtClean="0">
                  <a:latin typeface="Consolas" panose="020B0609020204030204" pitchFamily="49" charset="0"/>
                </a:rPr>
                <a:t>);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    </a:t>
              </a:r>
              <a:r>
                <a:rPr lang="en-US" b="1" kern="0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wait</a:t>
              </a:r>
              <a:r>
                <a:rPr lang="en-US" b="1" kern="0" dirty="0" smtClean="0">
                  <a:latin typeface="Consolas" panose="020B0609020204030204" pitchFamily="49" charset="0"/>
                </a:rPr>
                <a:t>(NULL);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  }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}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close</a:t>
              </a:r>
              <a:r>
                <a:rPr lang="en-US" b="1" kern="0" dirty="0" smtClean="0">
                  <a:latin typeface="Consolas" panose="020B0609020204030204" pitchFamily="49" charset="0"/>
                </a:rPr>
                <a:t>(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server_socket</a:t>
              </a:r>
              <a:r>
                <a:rPr lang="en-US" b="1" kern="0" dirty="0" smtClean="0">
                  <a:latin typeface="Consolas" panose="020B0609020204030204" pitchFamily="49" charset="0"/>
                </a:rPr>
                <a:t>);</a:t>
              </a:r>
              <a:endParaRPr lang="en-US" b="1" kern="0" dirty="0">
                <a:latin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46729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83A58-D600-44B7-8BD8-2E3FFB258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a Concurrent </a:t>
            </a:r>
            <a:r>
              <a:rPr lang="en-US" dirty="0"/>
              <a:t>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954F4-5F26-4381-B421-74FF447A5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far, in the server:</a:t>
            </a:r>
          </a:p>
          <a:p>
            <a:pPr lvl="1"/>
            <a:r>
              <a:rPr lang="en-US" dirty="0"/>
              <a:t>Listen will queue requests</a:t>
            </a:r>
          </a:p>
          <a:p>
            <a:pPr lvl="1"/>
            <a:r>
              <a:rPr lang="en-US" dirty="0"/>
              <a:t>Buffering present elsewhere</a:t>
            </a:r>
          </a:p>
          <a:p>
            <a:pPr lvl="1"/>
            <a:r>
              <a:rPr lang="en-US" dirty="0"/>
              <a:t>But server </a:t>
            </a:r>
            <a:r>
              <a:rPr lang="en-US" i="1" dirty="0">
                <a:solidFill>
                  <a:srgbClr val="FF0000"/>
                </a:solidFill>
              </a:rPr>
              <a:t>waits</a:t>
            </a:r>
            <a:r>
              <a:rPr lang="en-US" dirty="0"/>
              <a:t> for each connection to terminate before servicing the </a:t>
            </a:r>
            <a:r>
              <a:rPr lang="en-US" dirty="0" smtClean="0"/>
              <a:t>next</a:t>
            </a:r>
          </a:p>
          <a:p>
            <a:pPr lvl="2"/>
            <a:r>
              <a:rPr lang="en-US" dirty="0" smtClean="0"/>
              <a:t>This is the standard shell pattern</a:t>
            </a:r>
            <a:endParaRPr lang="en-US" dirty="0"/>
          </a:p>
          <a:p>
            <a:endParaRPr lang="en-US" dirty="0"/>
          </a:p>
          <a:p>
            <a:r>
              <a:rPr lang="en-US" dirty="0"/>
              <a:t>A concurrent server can handle and service a new connection before the previous client </a:t>
            </a:r>
            <a:r>
              <a:rPr lang="en-US" dirty="0" smtClean="0"/>
              <a:t>disconnects</a:t>
            </a:r>
          </a:p>
          <a:p>
            <a:pPr lvl="1"/>
            <a:r>
              <a:rPr lang="en-US" dirty="0" smtClean="0"/>
              <a:t>Simple – just don’t wait in parent!</a:t>
            </a:r>
          </a:p>
          <a:p>
            <a:pPr lvl="1"/>
            <a:r>
              <a:rPr lang="en-US" dirty="0" smtClean="0"/>
              <a:t>Perhaps not so simple – multiple child processes better not have data races with one another through file system/</a:t>
            </a:r>
            <a:r>
              <a:rPr lang="en-US" dirty="0" err="1" smtClean="0"/>
              <a:t>etc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9820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>
          <a:xfrm>
            <a:off x="5507444" y="4559254"/>
            <a:ext cx="2455574" cy="1721416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2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2830" y="152400"/>
            <a:ext cx="8426340" cy="533400"/>
          </a:xfrm>
        </p:spPr>
        <p:txBody>
          <a:bodyPr/>
          <a:lstStyle/>
          <a:p>
            <a:r>
              <a:rPr lang="en-US" dirty="0" smtClean="0">
                <a:latin typeface="Gill Sans Light"/>
              </a:rPr>
              <a:t>Server With Protection and Concurrency</a:t>
            </a:r>
            <a:endParaRPr lang="en-US" dirty="0">
              <a:latin typeface="Gill Sans Ligh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69232" y="680377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Gill Sans Light"/>
              </a:rPr>
              <a:t>Client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63527" y="662413"/>
            <a:ext cx="1184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Gill Sans Light"/>
              </a:rPr>
              <a:t>Server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2244263" y="1747220"/>
            <a:ext cx="3583032" cy="1154157"/>
            <a:chOff x="720262" y="1747219"/>
            <a:chExt cx="3583032" cy="1154157"/>
          </a:xfrm>
        </p:grpSpPr>
        <p:sp>
          <p:nvSpPr>
            <p:cNvPr id="9" name="TextBox 8"/>
            <p:cNvSpPr txBox="1"/>
            <p:nvPr/>
          </p:nvSpPr>
          <p:spPr>
            <a:xfrm>
              <a:off x="720262" y="1747219"/>
              <a:ext cx="24288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ill Sans Light"/>
                </a:rPr>
                <a:t>Create Client Socket</a:t>
              </a:r>
              <a:endParaRPr lang="en-US" dirty="0">
                <a:latin typeface="Gill Sans Ligh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20262" y="2532044"/>
              <a:ext cx="35830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ill Sans Light"/>
                </a:rPr>
                <a:t>Connect it to server (</a:t>
              </a:r>
              <a:r>
                <a:rPr lang="en-US" dirty="0" err="1" smtClean="0">
                  <a:latin typeface="Gill Sans Light"/>
                </a:rPr>
                <a:t>host:port</a:t>
              </a:r>
              <a:r>
                <a:rPr lang="en-US" dirty="0" smtClean="0">
                  <a:latin typeface="Gill Sans Light"/>
                </a:rPr>
                <a:t>)</a:t>
              </a:r>
              <a:endParaRPr lang="en-US" dirty="0">
                <a:latin typeface="Gill Sans Light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1470685" y="2057400"/>
              <a:ext cx="0" cy="4201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7340395" y="1066800"/>
            <a:ext cx="2585208" cy="1905000"/>
            <a:chOff x="5816394" y="1141845"/>
            <a:chExt cx="2585208" cy="1905000"/>
          </a:xfrm>
        </p:grpSpPr>
        <p:sp>
          <p:nvSpPr>
            <p:cNvPr id="18" name="TextBox 17"/>
            <p:cNvSpPr txBox="1"/>
            <p:nvPr/>
          </p:nvSpPr>
          <p:spPr>
            <a:xfrm>
              <a:off x="5816394" y="1141845"/>
              <a:ext cx="2505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ill Sans Light"/>
                </a:rPr>
                <a:t>Create Server Socket</a:t>
              </a:r>
              <a:endParaRPr lang="en-US" dirty="0">
                <a:latin typeface="Gill Sans Light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6547748" y="1446645"/>
              <a:ext cx="408" cy="29520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832103" y="1730488"/>
              <a:ext cx="256134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ill Sans Light"/>
                </a:rPr>
                <a:t>Bind it to an Address </a:t>
              </a:r>
            </a:p>
            <a:p>
              <a:r>
                <a:rPr lang="en-US" dirty="0" smtClean="0">
                  <a:latin typeface="Gill Sans Light"/>
                </a:rPr>
                <a:t>(</a:t>
              </a:r>
              <a:r>
                <a:rPr lang="en-US" dirty="0" err="1" smtClean="0">
                  <a:latin typeface="Gill Sans Light"/>
                </a:rPr>
                <a:t>host:port</a:t>
              </a:r>
              <a:r>
                <a:rPr lang="en-US" dirty="0" smtClean="0">
                  <a:latin typeface="Gill Sans Light"/>
                </a:rPr>
                <a:t>)</a:t>
              </a:r>
              <a:endParaRPr lang="en-US" dirty="0">
                <a:latin typeface="Gill Sans Light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6554133" y="2321879"/>
              <a:ext cx="0" cy="4201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838080" y="2677513"/>
              <a:ext cx="25635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ill Sans Light"/>
                </a:rPr>
                <a:t>Listen for Connection</a:t>
              </a:r>
              <a:endParaRPr lang="en-US" dirty="0">
                <a:latin typeface="Gill Sans Light"/>
              </a:endParaRPr>
            </a:p>
          </p:txBody>
        </p:sp>
      </p:grpSp>
      <p:sp>
        <p:nvSpPr>
          <p:cNvPr id="27" name="Freeform 26"/>
          <p:cNvSpPr/>
          <p:nvPr/>
        </p:nvSpPr>
        <p:spPr>
          <a:xfrm>
            <a:off x="8470456" y="3013876"/>
            <a:ext cx="1838714" cy="2548725"/>
          </a:xfrm>
          <a:custGeom>
            <a:avLst/>
            <a:gdLst>
              <a:gd name="connsiteX0" fmla="*/ 0 w 1838714"/>
              <a:gd name="connsiteY0" fmla="*/ 3350866 h 3819899"/>
              <a:gd name="connsiteX1" fmla="*/ 489618 w 1838714"/>
              <a:gd name="connsiteY1" fmla="*/ 3687455 h 3819899"/>
              <a:gd name="connsiteX2" fmla="*/ 1575959 w 1838714"/>
              <a:gd name="connsiteY2" fmla="*/ 3580358 h 3819899"/>
              <a:gd name="connsiteX3" fmla="*/ 1836068 w 1838714"/>
              <a:gd name="connsiteY3" fmla="*/ 1040642 h 3819899"/>
              <a:gd name="connsiteX4" fmla="*/ 1637161 w 1838714"/>
              <a:gd name="connsiteY4" fmla="*/ 153271 h 3819899"/>
              <a:gd name="connsiteX5" fmla="*/ 642624 w 1838714"/>
              <a:gd name="connsiteY5" fmla="*/ 276 h 3819899"/>
              <a:gd name="connsiteX6" fmla="*/ 290711 w 1838714"/>
              <a:gd name="connsiteY6" fmla="*/ 122672 h 3819899"/>
              <a:gd name="connsiteX7" fmla="*/ 183607 w 1838714"/>
              <a:gd name="connsiteY7" fmla="*/ 367464 h 381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8714" h="3819899">
                <a:moveTo>
                  <a:pt x="0" y="3350866"/>
                </a:moveTo>
                <a:cubicBezTo>
                  <a:pt x="113479" y="3500036"/>
                  <a:pt x="226958" y="3649206"/>
                  <a:pt x="489618" y="3687455"/>
                </a:cubicBezTo>
                <a:cubicBezTo>
                  <a:pt x="752278" y="3725704"/>
                  <a:pt x="1351551" y="4021493"/>
                  <a:pt x="1575959" y="3580358"/>
                </a:cubicBezTo>
                <a:cubicBezTo>
                  <a:pt x="1800367" y="3139223"/>
                  <a:pt x="1825868" y="1611823"/>
                  <a:pt x="1836068" y="1040642"/>
                </a:cubicBezTo>
                <a:cubicBezTo>
                  <a:pt x="1846268" y="469461"/>
                  <a:pt x="1836068" y="326665"/>
                  <a:pt x="1637161" y="153271"/>
                </a:cubicBezTo>
                <a:cubicBezTo>
                  <a:pt x="1438254" y="-20123"/>
                  <a:pt x="867032" y="5376"/>
                  <a:pt x="642624" y="276"/>
                </a:cubicBezTo>
                <a:cubicBezTo>
                  <a:pt x="418216" y="-4824"/>
                  <a:pt x="367214" y="61474"/>
                  <a:pt x="290711" y="122672"/>
                </a:cubicBezTo>
                <a:cubicBezTo>
                  <a:pt x="214208" y="183870"/>
                  <a:pt x="198907" y="275667"/>
                  <a:pt x="183607" y="367464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340394" y="2944682"/>
            <a:ext cx="2333360" cy="862846"/>
            <a:chOff x="5816394" y="2944682"/>
            <a:chExt cx="2333360" cy="862846"/>
          </a:xfrm>
        </p:grpSpPr>
        <p:grpSp>
          <p:nvGrpSpPr>
            <p:cNvPr id="46" name="Group 45"/>
            <p:cNvGrpSpPr/>
            <p:nvPr/>
          </p:nvGrpSpPr>
          <p:grpSpPr>
            <a:xfrm>
              <a:off x="5816394" y="2944682"/>
              <a:ext cx="1946367" cy="666407"/>
              <a:chOff x="5815986" y="2954752"/>
              <a:chExt cx="1946367" cy="666407"/>
            </a:xfrm>
          </p:grpSpPr>
          <p:cxnSp>
            <p:nvCxnSpPr>
              <p:cNvPr id="47" name="Straight Arrow Connector 46"/>
              <p:cNvCxnSpPr/>
              <p:nvPr/>
            </p:nvCxnSpPr>
            <p:spPr>
              <a:xfrm flipH="1">
                <a:off x="6547340" y="2954752"/>
                <a:ext cx="408" cy="36040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xtBox 47"/>
              <p:cNvSpPr txBox="1"/>
              <p:nvPr/>
            </p:nvSpPr>
            <p:spPr>
              <a:xfrm>
                <a:off x="5815986" y="3251827"/>
                <a:ext cx="19463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Gill Sans Light"/>
                  </a:rPr>
                  <a:t>Accept </a:t>
                </a:r>
                <a:r>
                  <a:rPr lang="en-US" dirty="0" err="1" smtClean="0">
                    <a:latin typeface="Gill Sans Light"/>
                  </a:rPr>
                  <a:t>syscall</a:t>
                </a:r>
                <a:r>
                  <a:rPr lang="en-US" dirty="0" smtClean="0">
                    <a:latin typeface="Gill Sans Light"/>
                  </a:rPr>
                  <a:t>()</a:t>
                </a:r>
                <a:endParaRPr lang="en-US" dirty="0">
                  <a:latin typeface="Gill Sans Light"/>
                </a:endParaRPr>
              </a:p>
            </p:txBody>
          </p:sp>
        </p:grpSp>
        <p:sp>
          <p:nvSpPr>
            <p:cNvPr id="52" name="Freeform 51"/>
            <p:cNvSpPr/>
            <p:nvPr/>
          </p:nvSpPr>
          <p:spPr>
            <a:xfrm>
              <a:off x="7657159" y="3154765"/>
              <a:ext cx="492595" cy="652763"/>
            </a:xfrm>
            <a:custGeom>
              <a:avLst/>
              <a:gdLst>
                <a:gd name="connsiteX0" fmla="*/ 14941 w 492595"/>
                <a:gd name="connsiteY0" fmla="*/ 493114 h 612776"/>
                <a:gd name="connsiteX1" fmla="*/ 179294 w 492595"/>
                <a:gd name="connsiteY1" fmla="*/ 612643 h 612776"/>
                <a:gd name="connsiteX2" fmla="*/ 478117 w 492595"/>
                <a:gd name="connsiteY2" fmla="*/ 508055 h 612776"/>
                <a:gd name="connsiteX3" fmla="*/ 418353 w 492595"/>
                <a:gd name="connsiteY3" fmla="*/ 164408 h 612776"/>
                <a:gd name="connsiteX4" fmla="*/ 179294 w 492595"/>
                <a:gd name="connsiteY4" fmla="*/ 55 h 612776"/>
                <a:gd name="connsiteX5" fmla="*/ 0 w 492595"/>
                <a:gd name="connsiteY5" fmla="*/ 179349 h 612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2595" h="612776">
                  <a:moveTo>
                    <a:pt x="14941" y="493114"/>
                  </a:moveTo>
                  <a:cubicBezTo>
                    <a:pt x="58519" y="551633"/>
                    <a:pt x="102098" y="610153"/>
                    <a:pt x="179294" y="612643"/>
                  </a:cubicBezTo>
                  <a:cubicBezTo>
                    <a:pt x="256490" y="615133"/>
                    <a:pt x="438274" y="582761"/>
                    <a:pt x="478117" y="508055"/>
                  </a:cubicBezTo>
                  <a:cubicBezTo>
                    <a:pt x="517960" y="433349"/>
                    <a:pt x="468157" y="249075"/>
                    <a:pt x="418353" y="164408"/>
                  </a:cubicBezTo>
                  <a:cubicBezTo>
                    <a:pt x="368549" y="79741"/>
                    <a:pt x="249019" y="-2435"/>
                    <a:pt x="179294" y="55"/>
                  </a:cubicBezTo>
                  <a:cubicBezTo>
                    <a:pt x="109569" y="2545"/>
                    <a:pt x="54784" y="90947"/>
                    <a:pt x="0" y="179349"/>
                  </a:cubicBezTo>
                </a:path>
              </a:pathLst>
            </a:custGeom>
            <a:ln>
              <a:prstDash val="dash"/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292891" y="2901377"/>
            <a:ext cx="7049874" cy="1281090"/>
            <a:chOff x="768891" y="2887549"/>
            <a:chExt cx="7049874" cy="1558794"/>
          </a:xfrm>
        </p:grpSpPr>
        <p:grpSp>
          <p:nvGrpSpPr>
            <p:cNvPr id="37" name="Group 36"/>
            <p:cNvGrpSpPr/>
            <p:nvPr/>
          </p:nvGrpSpPr>
          <p:grpSpPr>
            <a:xfrm>
              <a:off x="5543783" y="3684486"/>
              <a:ext cx="2274982" cy="759746"/>
              <a:chOff x="5543783" y="3684486"/>
              <a:chExt cx="2274982" cy="759746"/>
            </a:xfrm>
          </p:grpSpPr>
          <p:cxnSp>
            <p:nvCxnSpPr>
              <p:cNvPr id="26" name="Straight Arrow Connector 25"/>
              <p:cNvCxnSpPr/>
              <p:nvPr/>
            </p:nvCxnSpPr>
            <p:spPr>
              <a:xfrm flipH="1">
                <a:off x="6547748" y="3684486"/>
                <a:ext cx="1" cy="32141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5543783" y="3994839"/>
                <a:ext cx="2274982" cy="4493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>
                    <a:latin typeface="Gill Sans Light"/>
                  </a:rPr>
                  <a:t>Connection Socket</a:t>
                </a:r>
                <a:endParaRPr lang="en-US" i="1" dirty="0">
                  <a:latin typeface="Gill Sans Light"/>
                </a:endParaRP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768891" y="3996950"/>
              <a:ext cx="2274982" cy="4493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Gill Sans Light"/>
                </a:rPr>
                <a:t>Connection Socket</a:t>
              </a:r>
              <a:endParaRPr lang="en-US" i="1" dirty="0">
                <a:latin typeface="Gill Sans Light"/>
              </a:endParaRP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>
              <a:off x="1470685" y="2887549"/>
              <a:ext cx="0" cy="118156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Arrow Connector 53"/>
          <p:cNvCxnSpPr>
            <a:endCxn id="22" idx="1"/>
          </p:cNvCxnSpPr>
          <p:nvPr/>
        </p:nvCxnSpPr>
        <p:spPr>
          <a:xfrm>
            <a:off x="5929280" y="2770928"/>
            <a:ext cx="1432800" cy="1620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Left-Right Arrow 5"/>
          <p:cNvSpPr/>
          <p:nvPr/>
        </p:nvSpPr>
        <p:spPr bwMode="auto">
          <a:xfrm>
            <a:off x="4572000" y="3913654"/>
            <a:ext cx="2559821" cy="184666"/>
          </a:xfrm>
          <a:prstGeom prst="leftRightArrow">
            <a:avLst/>
          </a:prstGeom>
          <a:solidFill>
            <a:schemeClr val="bg1"/>
          </a:solidFill>
          <a:ln w="5715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56" name="Straight Arrow Connector 55"/>
          <p:cNvCxnSpPr>
            <a:stCxn id="48" idx="1"/>
          </p:cNvCxnSpPr>
          <p:nvPr/>
        </p:nvCxnSpPr>
        <p:spPr>
          <a:xfrm flipH="1" flipV="1">
            <a:off x="5856696" y="2864141"/>
            <a:ext cx="1483699" cy="562283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353065" y="4666348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w</a:t>
            </a:r>
            <a:r>
              <a:rPr lang="en-US" dirty="0" smtClean="0">
                <a:latin typeface="Gill Sans Light"/>
              </a:rPr>
              <a:t>rite request</a:t>
            </a:r>
            <a:endParaRPr lang="en-US" dirty="0">
              <a:latin typeface="Gill Sans Ligh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382948" y="5094841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r</a:t>
            </a:r>
            <a:r>
              <a:rPr lang="en-US" dirty="0" smtClean="0">
                <a:latin typeface="Gill Sans Light"/>
              </a:rPr>
              <a:t>ead response</a:t>
            </a:r>
            <a:endParaRPr lang="en-US" dirty="0">
              <a:latin typeface="Gill Sans Ligh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147808" y="5831760"/>
            <a:ext cx="2345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</a:rPr>
              <a:t>Close Client Socket</a:t>
            </a:r>
            <a:endParaRPr lang="en-US" dirty="0">
              <a:latin typeface="Gill Sans Light"/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2971800" y="5472267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7193266" y="4114928"/>
            <a:ext cx="467251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688857" y="4729835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</a:rPr>
              <a:t>read request</a:t>
            </a:r>
            <a:endParaRPr lang="en-US" dirty="0">
              <a:latin typeface="Gill Sans Ligh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688858" y="5122532"/>
            <a:ext cx="1816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</a:rPr>
              <a:t>write response</a:t>
            </a:r>
            <a:endParaRPr lang="en-US" dirty="0">
              <a:latin typeface="Gill Sans Ligh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507417" y="5716178"/>
            <a:ext cx="2687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Light"/>
              </a:rPr>
              <a:t>Close Connection Socket</a:t>
            </a:r>
            <a:endParaRPr lang="en-US" dirty="0">
              <a:latin typeface="Gill Sans Light"/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6797047" y="5428920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8044342" y="5787423"/>
            <a:ext cx="2470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</a:rPr>
              <a:t>Close Server Socket</a:t>
            </a:r>
            <a:endParaRPr lang="en-US" dirty="0">
              <a:latin typeface="Gill Sans Light"/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 flipH="1" flipV="1">
            <a:off x="3954327" y="4896839"/>
            <a:ext cx="1754597" cy="10429"/>
          </a:xfrm>
          <a:prstGeom prst="straightConnector1">
            <a:avLst/>
          </a:prstGeom>
          <a:ln>
            <a:prstDash val="dash"/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Freeform 73"/>
          <p:cNvSpPr/>
          <p:nvPr/>
        </p:nvSpPr>
        <p:spPr>
          <a:xfrm>
            <a:off x="7424808" y="4800600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75" name="Freeform 74"/>
          <p:cNvSpPr/>
          <p:nvPr/>
        </p:nvSpPr>
        <p:spPr>
          <a:xfrm flipH="1">
            <a:off x="1905001" y="4788453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632275" y="4070712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Gill Sans Light"/>
              </a:rPr>
              <a:t>C</a:t>
            </a:r>
            <a:r>
              <a:rPr lang="en-US" dirty="0" smtClean="0">
                <a:solidFill>
                  <a:srgbClr val="008000"/>
                </a:solidFill>
                <a:latin typeface="Gill Sans Light"/>
              </a:rPr>
              <a:t>hild</a:t>
            </a:r>
            <a:endParaRPr lang="en-US" dirty="0">
              <a:solidFill>
                <a:srgbClr val="008000"/>
              </a:solidFill>
              <a:latin typeface="Gill Sans Ligh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8077716" y="4589566"/>
            <a:ext cx="2514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Light"/>
              </a:rPr>
              <a:t>Close Connection Socket</a:t>
            </a:r>
            <a:endParaRPr lang="en-US" dirty="0">
              <a:latin typeface="Gill Sans Light"/>
            </a:endParaRP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8469453" y="4134779"/>
            <a:ext cx="572135" cy="4631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479518" y="4495800"/>
            <a:ext cx="251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Light"/>
              </a:rPr>
              <a:t>Close Listen Socket</a:t>
            </a:r>
            <a:endParaRPr lang="en-US" dirty="0">
              <a:latin typeface="Gill Sans Ligh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860712" y="4110459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Gill Sans Light"/>
              </a:rPr>
              <a:t>Parent</a:t>
            </a:r>
            <a:endParaRPr lang="en-US" dirty="0">
              <a:solidFill>
                <a:srgbClr val="008000"/>
              </a:solidFill>
              <a:latin typeface="Gill Sans Light"/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 flipH="1">
            <a:off x="4104745" y="5307198"/>
            <a:ext cx="1604179" cy="0"/>
          </a:xfrm>
          <a:prstGeom prst="straightConnector1">
            <a:avLst/>
          </a:prstGeom>
          <a:ln>
            <a:prstDash val="dash"/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2994685" y="4193788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4476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55355-6664-4BAD-9824-D19412343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838200"/>
            <a:ext cx="10515600" cy="5791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// Socket setup code elided…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listen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</a:rPr>
              <a:t>server_socket</a:t>
            </a:r>
            <a:r>
              <a:rPr lang="en-US" b="1" dirty="0">
                <a:latin typeface="Consolas" panose="020B0609020204030204" pitchFamily="49" charset="0"/>
              </a:rPr>
              <a:t>, MAX_QUEUE);</a:t>
            </a:r>
          </a:p>
          <a:p>
            <a:pPr marL="0" indent="0">
              <a:buNone/>
            </a:pPr>
            <a:r>
              <a:rPr lang="en-US" b="1" dirty="0" smtClean="0">
                <a:latin typeface="Consolas" panose="020B0609020204030204" pitchFamily="49" charset="0"/>
              </a:rPr>
              <a:t>while </a:t>
            </a:r>
            <a:r>
              <a:rPr lang="en-US" b="1" dirty="0">
                <a:latin typeface="Consolas" panose="020B0609020204030204" pitchFamily="49" charset="0"/>
              </a:rPr>
              <a:t>(1)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// Accept a new client connection, obtaining a new socket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int </a:t>
            </a:r>
            <a:r>
              <a:rPr lang="en-US" b="1" dirty="0" err="1">
                <a:latin typeface="Consolas" panose="020B0609020204030204" pitchFamily="49" charset="0"/>
              </a:rPr>
              <a:t>conn_socket</a:t>
            </a:r>
            <a:r>
              <a:rPr lang="en-US" b="1" dirty="0"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accept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</a:rPr>
              <a:t>server_socket</a:t>
            </a:r>
            <a:r>
              <a:rPr lang="en-US" b="1" dirty="0">
                <a:latin typeface="Consolas" panose="020B0609020204030204" pitchFamily="49" charset="0"/>
              </a:rPr>
              <a:t>, NULL, NULL);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</a:rPr>
              <a:t>pid_t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pid</a:t>
            </a:r>
            <a:r>
              <a:rPr lang="en-US" b="1" dirty="0"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fork</a:t>
            </a:r>
            <a:r>
              <a:rPr lang="en-US" b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if (</a:t>
            </a:r>
            <a:r>
              <a:rPr lang="en-US" b="1" dirty="0" err="1">
                <a:latin typeface="Consolas" panose="020B0609020204030204" pitchFamily="49" charset="0"/>
              </a:rPr>
              <a:t>pid</a:t>
            </a:r>
            <a:r>
              <a:rPr lang="en-US" b="1" dirty="0">
                <a:latin typeface="Consolas" panose="020B0609020204030204" pitchFamily="49" charset="0"/>
              </a:rPr>
              <a:t> == 0)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close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</a:rPr>
              <a:t>server_socket</a:t>
            </a:r>
            <a:r>
              <a:rPr lang="en-US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</a:t>
            </a:r>
            <a:r>
              <a:rPr lang="en-US" b="1" dirty="0" err="1">
                <a:latin typeface="Consolas" panose="020B0609020204030204" pitchFamily="49" charset="0"/>
              </a:rPr>
              <a:t>serve_client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</a:rPr>
              <a:t>conn_socket</a:t>
            </a:r>
            <a:r>
              <a:rPr lang="en-US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close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</a:rPr>
              <a:t>conn_socket</a:t>
            </a:r>
            <a:r>
              <a:rPr lang="en-US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exit(0);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close(</a:t>
            </a:r>
            <a:r>
              <a:rPr lang="en-US" b="1" dirty="0" err="1">
                <a:latin typeface="Consolas" panose="020B0609020204030204" pitchFamily="49" charset="0"/>
              </a:rPr>
              <a:t>conn_socket</a:t>
            </a:r>
            <a:r>
              <a:rPr lang="en-US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</a:t>
            </a:r>
            <a:r>
              <a:rPr lang="en-US" b="1" dirty="0" smtClean="0">
                <a:latin typeface="Consolas" panose="020B0609020204030204" pitchFamily="49" charset="0"/>
              </a:rPr>
              <a:t>//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wait</a:t>
            </a:r>
            <a:r>
              <a:rPr lang="en-US" b="1" dirty="0" smtClean="0">
                <a:latin typeface="Consolas" panose="020B0609020204030204" pitchFamily="49" charset="0"/>
              </a:rPr>
              <a:t>(NULL</a:t>
            </a:r>
            <a:r>
              <a:rPr lang="en-US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close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</a:rPr>
              <a:t>server_socket</a:t>
            </a:r>
            <a:r>
              <a:rPr lang="en-US" b="1" dirty="0"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 </a:t>
            </a:r>
            <a:r>
              <a:rPr lang="en-US" dirty="0" smtClean="0"/>
              <a:t>Code </a:t>
            </a:r>
            <a:r>
              <a:rPr lang="en-US" dirty="0"/>
              <a:t>(</a:t>
            </a:r>
            <a:r>
              <a:rPr lang="en-US" dirty="0" smtClean="0"/>
              <a:t>v3)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685800" y="5181600"/>
            <a:ext cx="96774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28600" y="762000"/>
            <a:ext cx="11049000" cy="5867400"/>
            <a:chOff x="228600" y="762000"/>
            <a:chExt cx="11049000" cy="5867400"/>
          </a:xfrm>
        </p:grpSpPr>
        <p:sp>
          <p:nvSpPr>
            <p:cNvPr id="2" name="Rectangle 1"/>
            <p:cNvSpPr/>
            <p:nvPr/>
          </p:nvSpPr>
          <p:spPr bwMode="auto">
            <a:xfrm>
              <a:off x="228600" y="762000"/>
              <a:ext cx="11049000" cy="5791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endParaRPr>
            </a:p>
          </p:txBody>
        </p:sp>
        <p:sp>
          <p:nvSpPr>
            <p:cNvPr id="15" name="Content Placeholder 2">
              <a:extLst>
                <a:ext uri="{FF2B5EF4-FFF2-40B4-BE49-F238E27FC236}">
                  <a16:creationId xmlns:a16="http://schemas.microsoft.com/office/drawing/2014/main" id="{39555355-6664-4BAD-9824-D19412343421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62000" y="838200"/>
              <a:ext cx="10515600" cy="5791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FAA26D3D-D897-4be2-8F04-BA451C77F1D7}">
                <ma14:placeholderFlag xmlns:ma14="http://schemas.microsoft.com/office/mac/drawingml/2011/main" xmlns="" val="1"/>
              </a:ex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0478" tIns="44445" rIns="90478" bIns="44445" numCol="1" anchor="t" anchorCtr="0" compatLnSpc="1">
              <a:prstTxWarp prst="textNoShape">
                <a:avLst/>
              </a:prstTxWarp>
              <a:normAutofit fontScale="92500" lnSpcReduction="20000"/>
            </a:bodyPr>
            <a:lstStyle>
              <a:lvl1pPr marL="285750" indent="-28575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400" b="0" i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–"/>
                <a:defRPr sz="2200" b="0" i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»"/>
                <a:defRPr sz="2000" b="0" i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defRPr>
              </a:lvl3pPr>
              <a:lvl4pPr marL="1543050" indent="-17145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000" b="0" i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defRPr>
              </a:lvl4pPr>
              <a:lvl5pPr marL="2000250" indent="-17145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–"/>
                <a:defRPr sz="2000" b="0" i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defRPr>
              </a:lvl5pPr>
              <a:lvl6pPr marL="2457450" indent="-17145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–"/>
                <a:defRPr sz="2000" b="1">
                  <a:solidFill>
                    <a:schemeClr val="tx1"/>
                  </a:solidFill>
                  <a:latin typeface="+mn-lt"/>
                </a:defRPr>
              </a:lvl6pPr>
              <a:lvl7pPr marL="2914650" indent="-17145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–"/>
                <a:defRPr sz="2000" b="1">
                  <a:solidFill>
                    <a:schemeClr val="tx1"/>
                  </a:solidFill>
                  <a:latin typeface="+mn-lt"/>
                </a:defRPr>
              </a:lvl7pPr>
              <a:lvl8pPr marL="3371850" indent="-17145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–"/>
                <a:defRPr sz="2000" b="1">
                  <a:solidFill>
                    <a:schemeClr val="tx1"/>
                  </a:solidFill>
                  <a:latin typeface="+mn-lt"/>
                </a:defRPr>
              </a:lvl8pPr>
              <a:lvl9pPr marL="3829050" indent="-17145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–"/>
                <a:defRPr sz="20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// Socket setup code elided…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listen</a:t>
              </a:r>
              <a:r>
                <a:rPr lang="en-US" b="1" kern="0" dirty="0" smtClean="0">
                  <a:latin typeface="Consolas" panose="020B0609020204030204" pitchFamily="49" charset="0"/>
                </a:rPr>
                <a:t>(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server_socket</a:t>
              </a:r>
              <a:r>
                <a:rPr lang="en-US" b="1" kern="0" dirty="0" smtClean="0">
                  <a:latin typeface="Consolas" panose="020B0609020204030204" pitchFamily="49" charset="0"/>
                </a:rPr>
                <a:t>, MAX_QUEUE);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while (1) {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  // Accept a new client connection, obtaining a new socket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  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int</a:t>
              </a:r>
              <a:r>
                <a:rPr lang="en-US" b="1" kern="0" dirty="0" smtClean="0">
                  <a:latin typeface="Consolas" panose="020B0609020204030204" pitchFamily="49" charset="0"/>
                </a:rPr>
                <a:t> 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conn_socket</a:t>
              </a:r>
              <a:r>
                <a:rPr lang="en-US" b="1" kern="0" dirty="0" smtClean="0">
                  <a:latin typeface="Consolas" panose="020B0609020204030204" pitchFamily="49" charset="0"/>
                </a:rPr>
                <a:t> = </a:t>
              </a:r>
              <a:r>
                <a:rPr lang="en-US" b="1" kern="0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accept</a:t>
              </a:r>
              <a:r>
                <a:rPr lang="en-US" b="1" kern="0" dirty="0" smtClean="0">
                  <a:latin typeface="Consolas" panose="020B0609020204030204" pitchFamily="49" charset="0"/>
                </a:rPr>
                <a:t>(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server_socket</a:t>
              </a:r>
              <a:r>
                <a:rPr lang="en-US" b="1" kern="0" dirty="0" smtClean="0">
                  <a:latin typeface="Consolas" panose="020B0609020204030204" pitchFamily="49" charset="0"/>
                </a:rPr>
                <a:t>, NULL, NULL);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  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pid_t</a:t>
              </a:r>
              <a:r>
                <a:rPr lang="en-US" b="1" kern="0" dirty="0" smtClean="0">
                  <a:latin typeface="Consolas" panose="020B0609020204030204" pitchFamily="49" charset="0"/>
                </a:rPr>
                <a:t> 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pid</a:t>
              </a:r>
              <a:r>
                <a:rPr lang="en-US" b="1" kern="0" dirty="0" smtClean="0">
                  <a:latin typeface="Consolas" panose="020B0609020204030204" pitchFamily="49" charset="0"/>
                </a:rPr>
                <a:t> = </a:t>
              </a:r>
              <a:r>
                <a:rPr lang="en-US" b="1" kern="0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fork</a:t>
              </a:r>
              <a:r>
                <a:rPr lang="en-US" b="1" kern="0" dirty="0" smtClean="0">
                  <a:latin typeface="Consolas" panose="020B0609020204030204" pitchFamily="49" charset="0"/>
                </a:rPr>
                <a:t>();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  if (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pid</a:t>
              </a:r>
              <a:r>
                <a:rPr lang="en-US" b="1" kern="0" dirty="0" smtClean="0">
                  <a:latin typeface="Consolas" panose="020B0609020204030204" pitchFamily="49" charset="0"/>
                </a:rPr>
                <a:t> == 0) {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    </a:t>
              </a:r>
              <a:r>
                <a:rPr lang="en-US" b="1" kern="0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close</a:t>
              </a:r>
              <a:r>
                <a:rPr lang="en-US" b="1" kern="0" dirty="0" smtClean="0">
                  <a:latin typeface="Consolas" panose="020B0609020204030204" pitchFamily="49" charset="0"/>
                </a:rPr>
                <a:t>(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server_socket</a:t>
              </a:r>
              <a:r>
                <a:rPr lang="en-US" b="1" kern="0" dirty="0" smtClean="0">
                  <a:latin typeface="Consolas" panose="020B0609020204030204" pitchFamily="49" charset="0"/>
                </a:rPr>
                <a:t>);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    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serve_client</a:t>
              </a:r>
              <a:r>
                <a:rPr lang="en-US" b="1" kern="0" dirty="0" smtClean="0">
                  <a:latin typeface="Consolas" panose="020B0609020204030204" pitchFamily="49" charset="0"/>
                </a:rPr>
                <a:t>(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conn_socket</a:t>
              </a:r>
              <a:r>
                <a:rPr lang="en-US" b="1" kern="0" dirty="0" smtClean="0">
                  <a:latin typeface="Consolas" panose="020B0609020204030204" pitchFamily="49" charset="0"/>
                </a:rPr>
                <a:t>);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    </a:t>
              </a:r>
              <a:r>
                <a:rPr lang="en-US" b="1" kern="0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close</a:t>
              </a:r>
              <a:r>
                <a:rPr lang="en-US" b="1" kern="0" dirty="0" smtClean="0">
                  <a:latin typeface="Consolas" panose="020B0609020204030204" pitchFamily="49" charset="0"/>
                </a:rPr>
                <a:t>(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conn_socket</a:t>
              </a:r>
              <a:r>
                <a:rPr lang="en-US" b="1" kern="0" dirty="0" smtClean="0">
                  <a:latin typeface="Consolas" panose="020B0609020204030204" pitchFamily="49" charset="0"/>
                </a:rPr>
                <a:t>);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    exit(0);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  } else {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    close(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conn_socket</a:t>
              </a:r>
              <a:r>
                <a:rPr lang="en-US" b="1" kern="0" dirty="0" smtClean="0">
                  <a:latin typeface="Consolas" panose="020B0609020204030204" pitchFamily="49" charset="0"/>
                </a:rPr>
                <a:t>);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    //</a:t>
              </a:r>
              <a:r>
                <a:rPr lang="en-US" b="1" kern="0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wait</a:t>
              </a:r>
              <a:r>
                <a:rPr lang="en-US" b="1" kern="0" dirty="0" smtClean="0">
                  <a:latin typeface="Consolas" panose="020B0609020204030204" pitchFamily="49" charset="0"/>
                </a:rPr>
                <a:t>(NULL);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  }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}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close</a:t>
              </a:r>
              <a:r>
                <a:rPr lang="en-US" b="1" kern="0" dirty="0" smtClean="0">
                  <a:latin typeface="Consolas" panose="020B0609020204030204" pitchFamily="49" charset="0"/>
                </a:rPr>
                <a:t>(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server_socket</a:t>
              </a:r>
              <a:r>
                <a:rPr lang="en-US" b="1" kern="0" dirty="0" smtClean="0">
                  <a:latin typeface="Consolas" panose="020B0609020204030204" pitchFamily="49" charset="0"/>
                </a:rPr>
                <a:t>);</a:t>
              </a:r>
              <a:endParaRPr lang="en-US" b="1" kern="0" dirty="0">
                <a:latin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9738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ED431-CFB7-411E-BE0B-AF392031B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Faster Concurrent </a:t>
            </a:r>
            <a:r>
              <a:rPr lang="en-US" dirty="0"/>
              <a:t>Server </a:t>
            </a:r>
            <a:r>
              <a:rPr lang="en-US" dirty="0" smtClean="0"/>
              <a:t>(without Protection)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EF147-3D52-4F6C-862D-4BF17545C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Spawn a new </a:t>
            </a:r>
            <a:r>
              <a:rPr lang="en-US" i="1" dirty="0"/>
              <a:t>thread</a:t>
            </a:r>
            <a:r>
              <a:rPr lang="en-US" dirty="0"/>
              <a:t> to handle each </a:t>
            </a:r>
            <a:r>
              <a:rPr lang="en-US" dirty="0" smtClean="0"/>
              <a:t>connection</a:t>
            </a:r>
          </a:p>
          <a:p>
            <a:pPr lvl="1"/>
            <a:r>
              <a:rPr lang="en-US" dirty="0" smtClean="0"/>
              <a:t>Lower overhead spawning process (less to do)</a:t>
            </a:r>
            <a:endParaRPr lang="en-US" dirty="0"/>
          </a:p>
          <a:p>
            <a:r>
              <a:rPr lang="en-US" dirty="0"/>
              <a:t>Main </a:t>
            </a:r>
            <a:r>
              <a:rPr lang="en-US" i="1" dirty="0"/>
              <a:t>thread</a:t>
            </a:r>
            <a:r>
              <a:rPr lang="en-US" dirty="0"/>
              <a:t> initiates new client connections without waiting for previously spawned threads</a:t>
            </a:r>
          </a:p>
          <a:p>
            <a:r>
              <a:rPr lang="en-US" dirty="0"/>
              <a:t>Why give up the protection of separate processes?</a:t>
            </a:r>
          </a:p>
          <a:p>
            <a:pPr lvl="1"/>
            <a:r>
              <a:rPr lang="en-US" dirty="0"/>
              <a:t>More efficient to create new threads</a:t>
            </a:r>
          </a:p>
          <a:p>
            <a:pPr lvl="1"/>
            <a:r>
              <a:rPr lang="en-US" dirty="0"/>
              <a:t>More efficient to switch between </a:t>
            </a:r>
            <a:r>
              <a:rPr lang="en-US" dirty="0" smtClean="0"/>
              <a:t>threads</a:t>
            </a:r>
          </a:p>
          <a:p>
            <a:r>
              <a:rPr lang="en-US" dirty="0" smtClean="0"/>
              <a:t>Even more potential for data races (need synchronization?)</a:t>
            </a:r>
          </a:p>
          <a:p>
            <a:pPr lvl="1"/>
            <a:r>
              <a:rPr lang="en-US" dirty="0" smtClean="0"/>
              <a:t>Through shared memory structures</a:t>
            </a:r>
          </a:p>
          <a:p>
            <a:pPr lvl="1"/>
            <a:r>
              <a:rPr lang="en-US" dirty="0" smtClean="0"/>
              <a:t>Through file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3576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>
          <a:xfrm>
            <a:off x="5507444" y="4782248"/>
            <a:ext cx="2455574" cy="1587368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2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69232" y="680377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Gill Sans Light"/>
              </a:rPr>
              <a:t>Client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63527" y="662413"/>
            <a:ext cx="1184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Gill Sans Light"/>
              </a:rPr>
              <a:t>Server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2244263" y="1747220"/>
            <a:ext cx="3583032" cy="1154157"/>
            <a:chOff x="720262" y="1747219"/>
            <a:chExt cx="3583032" cy="1154157"/>
          </a:xfrm>
        </p:grpSpPr>
        <p:sp>
          <p:nvSpPr>
            <p:cNvPr id="9" name="TextBox 8"/>
            <p:cNvSpPr txBox="1"/>
            <p:nvPr/>
          </p:nvSpPr>
          <p:spPr>
            <a:xfrm>
              <a:off x="720262" y="1747219"/>
              <a:ext cx="24288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ill Sans Light"/>
                </a:rPr>
                <a:t>Create Client Socket</a:t>
              </a:r>
              <a:endParaRPr lang="en-US" dirty="0">
                <a:latin typeface="Gill Sans Ligh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20262" y="2532044"/>
              <a:ext cx="35830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ill Sans Light"/>
                </a:rPr>
                <a:t>Connect it to server (</a:t>
              </a:r>
              <a:r>
                <a:rPr lang="en-US" dirty="0" err="1" smtClean="0">
                  <a:latin typeface="Gill Sans Light"/>
                </a:rPr>
                <a:t>host:port</a:t>
              </a:r>
              <a:r>
                <a:rPr lang="en-US" dirty="0" smtClean="0">
                  <a:latin typeface="Gill Sans Light"/>
                </a:rPr>
                <a:t>)</a:t>
              </a:r>
              <a:endParaRPr lang="en-US" dirty="0">
                <a:latin typeface="Gill Sans Light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1470685" y="2057400"/>
              <a:ext cx="0" cy="4201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7340395" y="1066800"/>
            <a:ext cx="2585208" cy="1905000"/>
            <a:chOff x="5816394" y="1141845"/>
            <a:chExt cx="2585208" cy="1905000"/>
          </a:xfrm>
        </p:grpSpPr>
        <p:sp>
          <p:nvSpPr>
            <p:cNvPr id="18" name="TextBox 17"/>
            <p:cNvSpPr txBox="1"/>
            <p:nvPr/>
          </p:nvSpPr>
          <p:spPr>
            <a:xfrm>
              <a:off x="5816394" y="1141845"/>
              <a:ext cx="2505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ill Sans Light"/>
                </a:rPr>
                <a:t>Create Server Socket</a:t>
              </a:r>
              <a:endParaRPr lang="en-US" dirty="0">
                <a:latin typeface="Gill Sans Light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6547748" y="1446645"/>
              <a:ext cx="408" cy="29520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832103" y="1730488"/>
              <a:ext cx="256134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ill Sans Light"/>
                </a:rPr>
                <a:t>Bind it to an Address </a:t>
              </a:r>
            </a:p>
            <a:p>
              <a:r>
                <a:rPr lang="en-US" dirty="0" smtClean="0">
                  <a:latin typeface="Gill Sans Light"/>
                </a:rPr>
                <a:t>(</a:t>
              </a:r>
              <a:r>
                <a:rPr lang="en-US" dirty="0" err="1" smtClean="0">
                  <a:latin typeface="Gill Sans Light"/>
                </a:rPr>
                <a:t>host:port</a:t>
              </a:r>
              <a:r>
                <a:rPr lang="en-US" dirty="0" smtClean="0">
                  <a:latin typeface="Gill Sans Light"/>
                </a:rPr>
                <a:t>)</a:t>
              </a:r>
              <a:endParaRPr lang="en-US" dirty="0">
                <a:latin typeface="Gill Sans Light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6554133" y="2321879"/>
              <a:ext cx="0" cy="4201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838080" y="2677513"/>
              <a:ext cx="25635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ill Sans Light"/>
                </a:rPr>
                <a:t>Listen for Connection</a:t>
              </a:r>
              <a:endParaRPr lang="en-US" dirty="0">
                <a:latin typeface="Gill Sans Light"/>
              </a:endParaRPr>
            </a:p>
          </p:txBody>
        </p:sp>
      </p:grpSp>
      <p:sp>
        <p:nvSpPr>
          <p:cNvPr id="27" name="Freeform 26"/>
          <p:cNvSpPr/>
          <p:nvPr/>
        </p:nvSpPr>
        <p:spPr>
          <a:xfrm>
            <a:off x="8654063" y="3013877"/>
            <a:ext cx="1655107" cy="2566945"/>
          </a:xfrm>
          <a:custGeom>
            <a:avLst/>
            <a:gdLst>
              <a:gd name="connsiteX0" fmla="*/ 0 w 1838714"/>
              <a:gd name="connsiteY0" fmla="*/ 3350866 h 3819899"/>
              <a:gd name="connsiteX1" fmla="*/ 489618 w 1838714"/>
              <a:gd name="connsiteY1" fmla="*/ 3687455 h 3819899"/>
              <a:gd name="connsiteX2" fmla="*/ 1575959 w 1838714"/>
              <a:gd name="connsiteY2" fmla="*/ 3580358 h 3819899"/>
              <a:gd name="connsiteX3" fmla="*/ 1836068 w 1838714"/>
              <a:gd name="connsiteY3" fmla="*/ 1040642 h 3819899"/>
              <a:gd name="connsiteX4" fmla="*/ 1637161 w 1838714"/>
              <a:gd name="connsiteY4" fmla="*/ 153271 h 3819899"/>
              <a:gd name="connsiteX5" fmla="*/ 642624 w 1838714"/>
              <a:gd name="connsiteY5" fmla="*/ 276 h 3819899"/>
              <a:gd name="connsiteX6" fmla="*/ 290711 w 1838714"/>
              <a:gd name="connsiteY6" fmla="*/ 122672 h 3819899"/>
              <a:gd name="connsiteX7" fmla="*/ 183607 w 1838714"/>
              <a:gd name="connsiteY7" fmla="*/ 367464 h 3819899"/>
              <a:gd name="connsiteX0" fmla="*/ 212046 w 1655107"/>
              <a:gd name="connsiteY0" fmla="*/ 3192735 h 3828051"/>
              <a:gd name="connsiteX1" fmla="*/ 306011 w 1655107"/>
              <a:gd name="connsiteY1" fmla="*/ 3687455 h 3828051"/>
              <a:gd name="connsiteX2" fmla="*/ 1392352 w 1655107"/>
              <a:gd name="connsiteY2" fmla="*/ 3580358 h 3828051"/>
              <a:gd name="connsiteX3" fmla="*/ 1652461 w 1655107"/>
              <a:gd name="connsiteY3" fmla="*/ 1040642 h 3828051"/>
              <a:gd name="connsiteX4" fmla="*/ 1453554 w 1655107"/>
              <a:gd name="connsiteY4" fmla="*/ 153271 h 3828051"/>
              <a:gd name="connsiteX5" fmla="*/ 459017 w 1655107"/>
              <a:gd name="connsiteY5" fmla="*/ 276 h 3828051"/>
              <a:gd name="connsiteX6" fmla="*/ 107104 w 1655107"/>
              <a:gd name="connsiteY6" fmla="*/ 122672 h 3828051"/>
              <a:gd name="connsiteX7" fmla="*/ 0 w 1655107"/>
              <a:gd name="connsiteY7" fmla="*/ 367464 h 3828051"/>
              <a:gd name="connsiteX0" fmla="*/ 212046 w 1655107"/>
              <a:gd name="connsiteY0" fmla="*/ 3192735 h 3847207"/>
              <a:gd name="connsiteX1" fmla="*/ 569780 w 1655107"/>
              <a:gd name="connsiteY1" fmla="*/ 3726987 h 3847207"/>
              <a:gd name="connsiteX2" fmla="*/ 1392352 w 1655107"/>
              <a:gd name="connsiteY2" fmla="*/ 3580358 h 3847207"/>
              <a:gd name="connsiteX3" fmla="*/ 1652461 w 1655107"/>
              <a:gd name="connsiteY3" fmla="*/ 1040642 h 3847207"/>
              <a:gd name="connsiteX4" fmla="*/ 1453554 w 1655107"/>
              <a:gd name="connsiteY4" fmla="*/ 153271 h 3847207"/>
              <a:gd name="connsiteX5" fmla="*/ 459017 w 1655107"/>
              <a:gd name="connsiteY5" fmla="*/ 276 h 3847207"/>
              <a:gd name="connsiteX6" fmla="*/ 107104 w 1655107"/>
              <a:gd name="connsiteY6" fmla="*/ 122672 h 3847207"/>
              <a:gd name="connsiteX7" fmla="*/ 0 w 1655107"/>
              <a:gd name="connsiteY7" fmla="*/ 367464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5107" h="3847207">
                <a:moveTo>
                  <a:pt x="212046" y="3192735"/>
                </a:moveTo>
                <a:cubicBezTo>
                  <a:pt x="325525" y="3341905"/>
                  <a:pt x="373062" y="3662383"/>
                  <a:pt x="569780" y="3726987"/>
                </a:cubicBezTo>
                <a:cubicBezTo>
                  <a:pt x="766498" y="3791591"/>
                  <a:pt x="1211905" y="4028082"/>
                  <a:pt x="1392352" y="3580358"/>
                </a:cubicBezTo>
                <a:cubicBezTo>
                  <a:pt x="1572799" y="3132634"/>
                  <a:pt x="1642261" y="1611823"/>
                  <a:pt x="1652461" y="1040642"/>
                </a:cubicBezTo>
                <a:cubicBezTo>
                  <a:pt x="1662661" y="469461"/>
                  <a:pt x="1652461" y="326665"/>
                  <a:pt x="1453554" y="153271"/>
                </a:cubicBezTo>
                <a:cubicBezTo>
                  <a:pt x="1254647" y="-20123"/>
                  <a:pt x="683425" y="5376"/>
                  <a:pt x="459017" y="276"/>
                </a:cubicBezTo>
                <a:cubicBezTo>
                  <a:pt x="234609" y="-4824"/>
                  <a:pt x="183607" y="61474"/>
                  <a:pt x="107104" y="122672"/>
                </a:cubicBezTo>
                <a:cubicBezTo>
                  <a:pt x="30601" y="183870"/>
                  <a:pt x="15300" y="275667"/>
                  <a:pt x="0" y="367464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340394" y="2944682"/>
            <a:ext cx="2333360" cy="862846"/>
            <a:chOff x="5816394" y="2944682"/>
            <a:chExt cx="2333360" cy="862846"/>
          </a:xfrm>
        </p:grpSpPr>
        <p:grpSp>
          <p:nvGrpSpPr>
            <p:cNvPr id="46" name="Group 45"/>
            <p:cNvGrpSpPr/>
            <p:nvPr/>
          </p:nvGrpSpPr>
          <p:grpSpPr>
            <a:xfrm>
              <a:off x="5816394" y="2944682"/>
              <a:ext cx="1946367" cy="666407"/>
              <a:chOff x="5815986" y="2954752"/>
              <a:chExt cx="1946367" cy="666407"/>
            </a:xfrm>
          </p:grpSpPr>
          <p:cxnSp>
            <p:nvCxnSpPr>
              <p:cNvPr id="47" name="Straight Arrow Connector 46"/>
              <p:cNvCxnSpPr/>
              <p:nvPr/>
            </p:nvCxnSpPr>
            <p:spPr>
              <a:xfrm flipH="1">
                <a:off x="6547340" y="2954752"/>
                <a:ext cx="408" cy="36040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xtBox 47"/>
              <p:cNvSpPr txBox="1"/>
              <p:nvPr/>
            </p:nvSpPr>
            <p:spPr>
              <a:xfrm>
                <a:off x="5815986" y="3251827"/>
                <a:ext cx="19463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Gill Sans Light"/>
                  </a:rPr>
                  <a:t>Accept </a:t>
                </a:r>
                <a:r>
                  <a:rPr lang="en-US" dirty="0" err="1" smtClean="0">
                    <a:latin typeface="Gill Sans Light"/>
                  </a:rPr>
                  <a:t>syscall</a:t>
                </a:r>
                <a:r>
                  <a:rPr lang="en-US" dirty="0" smtClean="0">
                    <a:latin typeface="Gill Sans Light"/>
                  </a:rPr>
                  <a:t>()</a:t>
                </a:r>
                <a:endParaRPr lang="en-US" dirty="0">
                  <a:latin typeface="Gill Sans Light"/>
                </a:endParaRPr>
              </a:p>
            </p:txBody>
          </p:sp>
        </p:grpSp>
        <p:sp>
          <p:nvSpPr>
            <p:cNvPr id="52" name="Freeform 51"/>
            <p:cNvSpPr/>
            <p:nvPr/>
          </p:nvSpPr>
          <p:spPr>
            <a:xfrm>
              <a:off x="7657159" y="3154765"/>
              <a:ext cx="492595" cy="652763"/>
            </a:xfrm>
            <a:custGeom>
              <a:avLst/>
              <a:gdLst>
                <a:gd name="connsiteX0" fmla="*/ 14941 w 492595"/>
                <a:gd name="connsiteY0" fmla="*/ 493114 h 612776"/>
                <a:gd name="connsiteX1" fmla="*/ 179294 w 492595"/>
                <a:gd name="connsiteY1" fmla="*/ 612643 h 612776"/>
                <a:gd name="connsiteX2" fmla="*/ 478117 w 492595"/>
                <a:gd name="connsiteY2" fmla="*/ 508055 h 612776"/>
                <a:gd name="connsiteX3" fmla="*/ 418353 w 492595"/>
                <a:gd name="connsiteY3" fmla="*/ 164408 h 612776"/>
                <a:gd name="connsiteX4" fmla="*/ 179294 w 492595"/>
                <a:gd name="connsiteY4" fmla="*/ 55 h 612776"/>
                <a:gd name="connsiteX5" fmla="*/ 0 w 492595"/>
                <a:gd name="connsiteY5" fmla="*/ 179349 h 612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2595" h="612776">
                  <a:moveTo>
                    <a:pt x="14941" y="493114"/>
                  </a:moveTo>
                  <a:cubicBezTo>
                    <a:pt x="58519" y="551633"/>
                    <a:pt x="102098" y="610153"/>
                    <a:pt x="179294" y="612643"/>
                  </a:cubicBezTo>
                  <a:cubicBezTo>
                    <a:pt x="256490" y="615133"/>
                    <a:pt x="438274" y="582761"/>
                    <a:pt x="478117" y="508055"/>
                  </a:cubicBezTo>
                  <a:cubicBezTo>
                    <a:pt x="517960" y="433349"/>
                    <a:pt x="468157" y="249075"/>
                    <a:pt x="418353" y="164408"/>
                  </a:cubicBezTo>
                  <a:cubicBezTo>
                    <a:pt x="368549" y="79741"/>
                    <a:pt x="249019" y="-2435"/>
                    <a:pt x="179294" y="55"/>
                  </a:cubicBezTo>
                  <a:cubicBezTo>
                    <a:pt x="109569" y="2545"/>
                    <a:pt x="54784" y="90947"/>
                    <a:pt x="0" y="179349"/>
                  </a:cubicBezTo>
                </a:path>
              </a:pathLst>
            </a:custGeom>
            <a:ln>
              <a:prstDash val="dash"/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292891" y="2901377"/>
            <a:ext cx="7049874" cy="1281090"/>
            <a:chOff x="768891" y="2887549"/>
            <a:chExt cx="7049874" cy="1558794"/>
          </a:xfrm>
        </p:grpSpPr>
        <p:grpSp>
          <p:nvGrpSpPr>
            <p:cNvPr id="37" name="Group 36"/>
            <p:cNvGrpSpPr/>
            <p:nvPr/>
          </p:nvGrpSpPr>
          <p:grpSpPr>
            <a:xfrm>
              <a:off x="5543783" y="3684486"/>
              <a:ext cx="2274982" cy="759746"/>
              <a:chOff x="5543783" y="3684486"/>
              <a:chExt cx="2274982" cy="759746"/>
            </a:xfrm>
          </p:grpSpPr>
          <p:cxnSp>
            <p:nvCxnSpPr>
              <p:cNvPr id="26" name="Straight Arrow Connector 25"/>
              <p:cNvCxnSpPr/>
              <p:nvPr/>
            </p:nvCxnSpPr>
            <p:spPr>
              <a:xfrm flipH="1">
                <a:off x="6547748" y="3684486"/>
                <a:ext cx="1" cy="32141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5543783" y="3994839"/>
                <a:ext cx="2274982" cy="4493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>
                    <a:latin typeface="Gill Sans Light"/>
                  </a:rPr>
                  <a:t>Connection Socket</a:t>
                </a:r>
                <a:endParaRPr lang="en-US" i="1" dirty="0">
                  <a:latin typeface="Gill Sans Light"/>
                </a:endParaRP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768891" y="3996950"/>
              <a:ext cx="2274982" cy="4493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Gill Sans Light"/>
                </a:rPr>
                <a:t>Connection Socket</a:t>
              </a:r>
              <a:endParaRPr lang="en-US" i="1" dirty="0">
                <a:latin typeface="Gill Sans Light"/>
              </a:endParaRP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>
              <a:off x="1470685" y="2887549"/>
              <a:ext cx="0" cy="118156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Arrow Connector 53"/>
          <p:cNvCxnSpPr>
            <a:endCxn id="22" idx="1"/>
          </p:cNvCxnSpPr>
          <p:nvPr/>
        </p:nvCxnSpPr>
        <p:spPr>
          <a:xfrm>
            <a:off x="5929280" y="2770928"/>
            <a:ext cx="1432800" cy="1620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Left-Right Arrow 5"/>
          <p:cNvSpPr/>
          <p:nvPr/>
        </p:nvSpPr>
        <p:spPr bwMode="auto">
          <a:xfrm>
            <a:off x="4526779" y="3913654"/>
            <a:ext cx="2559821" cy="184666"/>
          </a:xfrm>
          <a:prstGeom prst="leftRightArrow">
            <a:avLst/>
          </a:prstGeom>
          <a:solidFill>
            <a:schemeClr val="bg1"/>
          </a:solidFill>
          <a:ln w="5715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56" name="Straight Arrow Connector 55"/>
          <p:cNvCxnSpPr>
            <a:stCxn id="48" idx="1"/>
          </p:cNvCxnSpPr>
          <p:nvPr/>
        </p:nvCxnSpPr>
        <p:spPr>
          <a:xfrm flipH="1" flipV="1">
            <a:off x="5856696" y="2864141"/>
            <a:ext cx="1483699" cy="562283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353065" y="4755294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w</a:t>
            </a:r>
            <a:r>
              <a:rPr lang="en-US" dirty="0" smtClean="0">
                <a:latin typeface="Gill Sans Light"/>
              </a:rPr>
              <a:t>rite request</a:t>
            </a:r>
            <a:endParaRPr lang="en-US" dirty="0">
              <a:latin typeface="Gill Sans Ligh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382948" y="5183787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r</a:t>
            </a:r>
            <a:r>
              <a:rPr lang="en-US" dirty="0" smtClean="0">
                <a:latin typeface="Gill Sans Light"/>
              </a:rPr>
              <a:t>ead response</a:t>
            </a:r>
            <a:endParaRPr lang="en-US" dirty="0">
              <a:latin typeface="Gill Sans Ligh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147808" y="5920706"/>
            <a:ext cx="2345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</a:rPr>
              <a:t>Close Client Socket</a:t>
            </a:r>
            <a:endParaRPr lang="en-US" dirty="0">
              <a:latin typeface="Gill Sans Light"/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2971800" y="5561213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7193266" y="4393770"/>
            <a:ext cx="467251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688857" y="4818781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</a:rPr>
              <a:t>read request</a:t>
            </a:r>
            <a:endParaRPr lang="en-US" dirty="0">
              <a:latin typeface="Gill Sans Ligh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688858" y="5211478"/>
            <a:ext cx="1816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</a:rPr>
              <a:t>write response</a:t>
            </a:r>
            <a:endParaRPr lang="en-US" dirty="0">
              <a:latin typeface="Gill Sans Ligh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507417" y="5805124"/>
            <a:ext cx="2687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Light"/>
              </a:rPr>
              <a:t>Close Connection Socket</a:t>
            </a:r>
            <a:endParaRPr lang="en-US" dirty="0">
              <a:latin typeface="Gill Sans Light"/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6797047" y="5517866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8044342" y="6016023"/>
            <a:ext cx="2470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</a:rPr>
              <a:t>Close Server Socket</a:t>
            </a:r>
            <a:endParaRPr lang="en-US" dirty="0">
              <a:latin typeface="Gill Sans Light"/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 flipH="1" flipV="1">
            <a:off x="3954327" y="4985785"/>
            <a:ext cx="1754597" cy="10429"/>
          </a:xfrm>
          <a:prstGeom prst="straightConnector1">
            <a:avLst/>
          </a:prstGeom>
          <a:ln>
            <a:prstDash val="dash"/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Freeform 73"/>
          <p:cNvSpPr/>
          <p:nvPr/>
        </p:nvSpPr>
        <p:spPr>
          <a:xfrm>
            <a:off x="7424808" y="4889546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75" name="Freeform 74"/>
          <p:cNvSpPr/>
          <p:nvPr/>
        </p:nvSpPr>
        <p:spPr>
          <a:xfrm flipH="1">
            <a:off x="1905001" y="4877399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410200" y="4349554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Gill Sans Light"/>
              </a:rPr>
              <a:t>Spawned Thread</a:t>
            </a:r>
            <a:endParaRPr lang="en-US" dirty="0">
              <a:solidFill>
                <a:srgbClr val="008000"/>
              </a:solidFill>
              <a:latin typeface="Gill Sans Light"/>
            </a:endParaRP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8469453" y="4413621"/>
            <a:ext cx="285740" cy="4954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8342333" y="4853919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Gill Sans Light"/>
              </a:rPr>
              <a:t>Main Thread</a:t>
            </a:r>
            <a:endParaRPr lang="en-US" dirty="0">
              <a:solidFill>
                <a:srgbClr val="008000"/>
              </a:solidFill>
              <a:latin typeface="Gill Sans Light"/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 flipH="1">
            <a:off x="4104745" y="5396144"/>
            <a:ext cx="1604179" cy="0"/>
          </a:xfrm>
          <a:prstGeom prst="straightConnector1">
            <a:avLst/>
          </a:prstGeom>
          <a:ln>
            <a:prstDash val="dash"/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2994685" y="4193788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</a:t>
            </a:r>
            <a:r>
              <a:rPr lang="en-US" dirty="0"/>
              <a:t>with Concurrency, without Protection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9B12E70-1CF1-4AFA-8CCE-435A3E4A808E}"/>
              </a:ext>
            </a:extLst>
          </p:cNvPr>
          <p:cNvSpPr txBox="1"/>
          <p:nvPr/>
        </p:nvSpPr>
        <p:spPr>
          <a:xfrm>
            <a:off x="7211081" y="4049190"/>
            <a:ext cx="22049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cs typeface="Consolas" panose="020B0609020204030204" pitchFamily="49" charset="0"/>
              </a:rPr>
              <a:t>pthread_create</a:t>
            </a:r>
            <a:endParaRPr lang="en-US" sz="2000" dirty="0">
              <a:solidFill>
                <a:srgbClr val="FF0000"/>
              </a:solidFill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957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Gill Sans Light"/>
                <a:ea typeface="Gulim" panose="020B0600000101010101" pitchFamily="34" charset="-127"/>
              </a:rPr>
              <a:t>Thread Pools: More Later!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685800"/>
            <a:ext cx="9905999" cy="28956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 smtClean="0">
                <a:latin typeface="Gill Sans Light"/>
                <a:ea typeface="Gulim" panose="020B0600000101010101" pitchFamily="34" charset="-127"/>
              </a:rPr>
              <a:t>Problem with previous version: Unbounded Threads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 smtClean="0">
                <a:latin typeface="Gill Sans Light"/>
                <a:ea typeface="Gulim" panose="020B0600000101010101" pitchFamily="34" charset="-127"/>
              </a:rPr>
              <a:t>When web-site becomes too popular – throughput sinks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 smtClean="0">
                <a:latin typeface="Gill Sans Light"/>
                <a:ea typeface="Gulim" panose="020B0600000101010101" pitchFamily="34" charset="-127"/>
              </a:rPr>
              <a:t>Instead, allocate a bounded “pool” of worker threads, representing the maximum level of multiprogramming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Tx/>
              <a:buNone/>
            </a:pPr>
            <a:r>
              <a:rPr lang="en-US" altLang="ko-KR" sz="2000" dirty="0">
                <a:latin typeface="Gill Sans Light"/>
                <a:ea typeface="Gulim" panose="020B0600000101010101" pitchFamily="34" charset="-127"/>
              </a:rPr>
              <a:t>		</a:t>
            </a:r>
          </a:p>
        </p:txBody>
      </p:sp>
      <p:sp>
        <p:nvSpPr>
          <p:cNvPr id="31748" name="Text Box 23"/>
          <p:cNvSpPr txBox="1">
            <a:spLocks noChangeArrowheads="1"/>
          </p:cNvSpPr>
          <p:nvPr/>
        </p:nvSpPr>
        <p:spPr bwMode="auto">
          <a:xfrm>
            <a:off x="1676400" y="1447801"/>
            <a:ext cx="518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endParaRPr lang="ko-KR" altLang="en-US">
              <a:latin typeface="Gill Sans Light"/>
              <a:ea typeface="Gulim" panose="020B0600000101010101" pitchFamily="34" charset="-127"/>
            </a:endParaRPr>
          </a:p>
        </p:txBody>
      </p:sp>
      <p:sp>
        <p:nvSpPr>
          <p:cNvPr id="408600" name="Text Box 24"/>
          <p:cNvSpPr txBox="1">
            <a:spLocks noChangeArrowheads="1"/>
          </p:cNvSpPr>
          <p:nvPr/>
        </p:nvSpPr>
        <p:spPr bwMode="auto">
          <a:xfrm>
            <a:off x="1752600" y="4185138"/>
            <a:ext cx="44958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master() {</a:t>
            </a:r>
            <a:b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   </a:t>
            </a:r>
            <a:r>
              <a:rPr lang="en-US" altLang="ko-KR" dirty="0" err="1">
                <a:latin typeface="Consolas" panose="020B0609020204030204" pitchFamily="49" charset="0"/>
                <a:ea typeface="Gulim" panose="020B0600000101010101" pitchFamily="34" charset="-127"/>
              </a:rPr>
              <a:t>allocThreads</a:t>
            </a: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(</a:t>
            </a:r>
            <a:r>
              <a:rPr lang="en-US" altLang="ko-KR" dirty="0" err="1">
                <a:latin typeface="Consolas" panose="020B0609020204030204" pitchFamily="49" charset="0"/>
                <a:ea typeface="Gulim" panose="020B0600000101010101" pitchFamily="34" charset="-127"/>
              </a:rPr>
              <a:t>worker,queue</a:t>
            </a: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);</a:t>
            </a:r>
            <a:b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   while(TRUE) {</a:t>
            </a:r>
            <a:b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      con=</a:t>
            </a:r>
            <a:r>
              <a:rPr lang="en-US" altLang="ko-KR" dirty="0" err="1">
                <a:latin typeface="Consolas" panose="020B0609020204030204" pitchFamily="49" charset="0"/>
                <a:ea typeface="Gulim" panose="020B0600000101010101" pitchFamily="34" charset="-127"/>
              </a:rPr>
              <a:t>AcceptCon</a:t>
            </a: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();</a:t>
            </a:r>
            <a:b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      </a:t>
            </a:r>
            <a:r>
              <a:rPr lang="en-US" altLang="ko-KR" dirty="0" err="1">
                <a:latin typeface="Consolas" panose="020B0609020204030204" pitchFamily="49" charset="0"/>
                <a:ea typeface="Gulim" panose="020B0600000101010101" pitchFamily="34" charset="-127"/>
              </a:rPr>
              <a:t>Enqueue</a:t>
            </a: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(</a:t>
            </a:r>
            <a:r>
              <a:rPr lang="en-US" altLang="ko-KR" dirty="0" err="1">
                <a:latin typeface="Consolas" panose="020B0609020204030204" pitchFamily="49" charset="0"/>
                <a:ea typeface="Gulim" panose="020B0600000101010101" pitchFamily="34" charset="-127"/>
              </a:rPr>
              <a:t>queue,con</a:t>
            </a: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);</a:t>
            </a:r>
            <a:b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      </a:t>
            </a:r>
            <a:r>
              <a:rPr lang="en-US" altLang="ko-KR" dirty="0" err="1">
                <a:latin typeface="Consolas" panose="020B0609020204030204" pitchFamily="49" charset="0"/>
                <a:ea typeface="Gulim" panose="020B0600000101010101" pitchFamily="34" charset="-127"/>
              </a:rPr>
              <a:t>wakeUp</a:t>
            </a: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(queue);</a:t>
            </a:r>
            <a:b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   }</a:t>
            </a:r>
            <a:b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}</a:t>
            </a:r>
          </a:p>
        </p:txBody>
      </p:sp>
      <p:sp>
        <p:nvSpPr>
          <p:cNvPr id="408601" name="Text Box 25"/>
          <p:cNvSpPr txBox="1">
            <a:spLocks noChangeArrowheads="1"/>
          </p:cNvSpPr>
          <p:nvPr/>
        </p:nvSpPr>
        <p:spPr bwMode="auto">
          <a:xfrm>
            <a:off x="6248400" y="4152901"/>
            <a:ext cx="426720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worker(queue) {</a:t>
            </a:r>
            <a:b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   while(TRUE) {</a:t>
            </a:r>
            <a:b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      con=</a:t>
            </a:r>
            <a:r>
              <a:rPr lang="en-US" altLang="ko-KR" dirty="0" err="1">
                <a:latin typeface="Consolas" panose="020B0609020204030204" pitchFamily="49" charset="0"/>
                <a:ea typeface="Gulim" panose="020B0600000101010101" pitchFamily="34" charset="-127"/>
              </a:rPr>
              <a:t>Dequeue</a:t>
            </a: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(queue);</a:t>
            </a:r>
            <a:b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      if (con==null)</a:t>
            </a:r>
            <a:b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         </a:t>
            </a:r>
            <a:r>
              <a:rPr lang="en-US" altLang="ko-KR" dirty="0" err="1">
                <a:latin typeface="Consolas" panose="020B0609020204030204" pitchFamily="49" charset="0"/>
                <a:ea typeface="Gulim" panose="020B0600000101010101" pitchFamily="34" charset="-127"/>
              </a:rPr>
              <a:t>sleepOn</a:t>
            </a: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(queue);</a:t>
            </a:r>
            <a:b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      else</a:t>
            </a:r>
            <a:b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         </a:t>
            </a:r>
            <a:r>
              <a:rPr lang="en-US" altLang="ko-KR" dirty="0" err="1">
                <a:latin typeface="Consolas" panose="020B0609020204030204" pitchFamily="49" charset="0"/>
                <a:ea typeface="Gulim" panose="020B0600000101010101" pitchFamily="34" charset="-127"/>
              </a:rPr>
              <a:t>ServiceWebPage</a:t>
            </a: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(con);</a:t>
            </a:r>
            <a:b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   }</a:t>
            </a:r>
            <a:b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Gulim" panose="020B0600000101010101" pitchFamily="34" charset="-127"/>
              </a:rPr>
              <a:t>}</a:t>
            </a:r>
          </a:p>
        </p:txBody>
      </p:sp>
      <p:grpSp>
        <p:nvGrpSpPr>
          <p:cNvPr id="408603" name="Group 27"/>
          <p:cNvGrpSpPr>
            <a:grpSpLocks/>
          </p:cNvGrpSpPr>
          <p:nvPr/>
        </p:nvGrpSpPr>
        <p:grpSpPr bwMode="auto">
          <a:xfrm>
            <a:off x="2743200" y="2209801"/>
            <a:ext cx="6172200" cy="1893888"/>
            <a:chOff x="624" y="1392"/>
            <a:chExt cx="3888" cy="1193"/>
          </a:xfrm>
        </p:grpSpPr>
        <p:sp>
          <p:nvSpPr>
            <p:cNvPr id="31752" name="Rectangle 14"/>
            <p:cNvSpPr>
              <a:spLocks noChangeArrowheads="1"/>
            </p:cNvSpPr>
            <p:nvPr/>
          </p:nvSpPr>
          <p:spPr bwMode="auto">
            <a:xfrm>
              <a:off x="2496" y="1488"/>
              <a:ext cx="528" cy="672"/>
            </a:xfrm>
            <a:prstGeom prst="rect">
              <a:avLst/>
            </a:prstGeom>
            <a:solidFill>
              <a:srgbClr val="00FF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dirty="0">
                  <a:latin typeface="Gill Sans Light"/>
                  <a:ea typeface="Gulim" panose="020B0600000101010101" pitchFamily="34" charset="-127"/>
                </a:rPr>
                <a:t>Master</a:t>
              </a:r>
            </a:p>
            <a:p>
              <a:pPr algn="ctr"/>
              <a:r>
                <a:rPr lang="en-US" altLang="ko-KR" dirty="0">
                  <a:latin typeface="Gill Sans Light"/>
                  <a:ea typeface="Gulim" panose="020B0600000101010101" pitchFamily="34" charset="-127"/>
                </a:rPr>
                <a:t>Thread</a:t>
              </a:r>
            </a:p>
          </p:txBody>
        </p:sp>
        <p:sp>
          <p:nvSpPr>
            <p:cNvPr id="31753" name="Text Box 15"/>
            <p:cNvSpPr txBox="1">
              <a:spLocks noChangeArrowheads="1"/>
            </p:cNvSpPr>
            <p:nvPr/>
          </p:nvSpPr>
          <p:spPr bwMode="auto">
            <a:xfrm>
              <a:off x="3552" y="2352"/>
              <a:ext cx="9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latin typeface="Gill Sans Light"/>
                  <a:ea typeface="Gulim" panose="020B0600000101010101" pitchFamily="34" charset="-127"/>
                </a:rPr>
                <a:t>Thread Pool</a:t>
              </a:r>
            </a:p>
          </p:txBody>
        </p:sp>
        <p:sp>
          <p:nvSpPr>
            <p:cNvPr id="31754" name="laptop"/>
            <p:cNvSpPr>
              <a:spLocks noEditPoints="1" noChangeArrowheads="1"/>
            </p:cNvSpPr>
            <p:nvPr/>
          </p:nvSpPr>
          <p:spPr bwMode="auto">
            <a:xfrm>
              <a:off x="624" y="1728"/>
              <a:ext cx="912" cy="672"/>
            </a:xfrm>
            <a:custGeom>
              <a:avLst/>
              <a:gdLst>
                <a:gd name="T0" fmla="*/ 142 w 21600"/>
                <a:gd name="T1" fmla="*/ 0 h 21600"/>
                <a:gd name="T2" fmla="*/ 142 w 21600"/>
                <a:gd name="T3" fmla="*/ 223 h 21600"/>
                <a:gd name="T4" fmla="*/ 774 w 21600"/>
                <a:gd name="T5" fmla="*/ 0 h 21600"/>
                <a:gd name="T6" fmla="*/ 774 w 21600"/>
                <a:gd name="T7" fmla="*/ 223 h 21600"/>
                <a:gd name="T8" fmla="*/ 456 w 21600"/>
                <a:gd name="T9" fmla="*/ 0 h 21600"/>
                <a:gd name="T10" fmla="*/ 456 w 21600"/>
                <a:gd name="T11" fmla="*/ 672 h 21600"/>
                <a:gd name="T12" fmla="*/ 0 w 21600"/>
                <a:gd name="T13" fmla="*/ 672 h 21600"/>
                <a:gd name="T14" fmla="*/ 912 w 21600"/>
                <a:gd name="T15" fmla="*/ 672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4453 w 21600"/>
                <a:gd name="T25" fmla="*/ 1864 h 21600"/>
                <a:gd name="T26" fmla="*/ 17313 w 21600"/>
                <a:gd name="T27" fmla="*/ 1231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3362" y="0"/>
                  </a:moveTo>
                  <a:lnTo>
                    <a:pt x="18327" y="0"/>
                  </a:lnTo>
                  <a:lnTo>
                    <a:pt x="18327" y="14347"/>
                  </a:lnTo>
                  <a:lnTo>
                    <a:pt x="3362" y="14347"/>
                  </a:lnTo>
                  <a:lnTo>
                    <a:pt x="3362" y="0"/>
                  </a:lnTo>
                  <a:close/>
                </a:path>
                <a:path w="21600" h="21600" extrusionOk="0">
                  <a:moveTo>
                    <a:pt x="3340" y="15068"/>
                  </a:moveTo>
                  <a:lnTo>
                    <a:pt x="0" y="19877"/>
                  </a:lnTo>
                  <a:lnTo>
                    <a:pt x="21600" y="19877"/>
                  </a:lnTo>
                  <a:lnTo>
                    <a:pt x="18327" y="15068"/>
                  </a:lnTo>
                  <a:lnTo>
                    <a:pt x="3340" y="15068"/>
                  </a:lnTo>
                  <a:close/>
                </a:path>
                <a:path w="21600" h="21600" extrusionOk="0">
                  <a:moveTo>
                    <a:pt x="0" y="19877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9877"/>
                  </a:lnTo>
                  <a:lnTo>
                    <a:pt x="0" y="19877"/>
                  </a:lnTo>
                  <a:close/>
                </a:path>
                <a:path w="21600" h="21600" extrusionOk="0">
                  <a:moveTo>
                    <a:pt x="4186" y="1523"/>
                  </a:moveTo>
                  <a:lnTo>
                    <a:pt x="17547" y="1523"/>
                  </a:lnTo>
                  <a:lnTo>
                    <a:pt x="17547" y="12744"/>
                  </a:lnTo>
                  <a:lnTo>
                    <a:pt x="4186" y="12744"/>
                  </a:lnTo>
                  <a:lnTo>
                    <a:pt x="4186" y="1523"/>
                  </a:lnTo>
                  <a:close/>
                </a:path>
                <a:path w="21600" h="21600" extrusionOk="0">
                  <a:moveTo>
                    <a:pt x="3318" y="15549"/>
                  </a:moveTo>
                  <a:lnTo>
                    <a:pt x="2917" y="16110"/>
                  </a:lnTo>
                  <a:lnTo>
                    <a:pt x="18727" y="16110"/>
                  </a:lnTo>
                  <a:lnTo>
                    <a:pt x="18327" y="15549"/>
                  </a:lnTo>
                  <a:lnTo>
                    <a:pt x="3318" y="15549"/>
                  </a:lnTo>
                  <a:close/>
                </a:path>
                <a:path w="21600" h="21600" extrusionOk="0">
                  <a:moveTo>
                    <a:pt x="6213" y="18314"/>
                  </a:moveTo>
                  <a:lnTo>
                    <a:pt x="5946" y="18875"/>
                  </a:lnTo>
                  <a:lnTo>
                    <a:pt x="15766" y="18875"/>
                  </a:lnTo>
                  <a:lnTo>
                    <a:pt x="15499" y="18314"/>
                  </a:lnTo>
                  <a:lnTo>
                    <a:pt x="6213" y="18314"/>
                  </a:lnTo>
                  <a:close/>
                </a:path>
                <a:path w="21600" h="21600" extrusionOk="0">
                  <a:moveTo>
                    <a:pt x="2828" y="16471"/>
                  </a:moveTo>
                  <a:lnTo>
                    <a:pt x="2405" y="17072"/>
                  </a:lnTo>
                  <a:lnTo>
                    <a:pt x="19284" y="17072"/>
                  </a:lnTo>
                  <a:lnTo>
                    <a:pt x="18839" y="16471"/>
                  </a:lnTo>
                  <a:lnTo>
                    <a:pt x="2828" y="16471"/>
                  </a:lnTo>
                  <a:close/>
                </a:path>
                <a:path w="21600" h="21600" extrusionOk="0">
                  <a:moveTo>
                    <a:pt x="2316" y="17352"/>
                  </a:moveTo>
                  <a:lnTo>
                    <a:pt x="1871" y="17953"/>
                  </a:lnTo>
                  <a:lnTo>
                    <a:pt x="19863" y="17953"/>
                  </a:lnTo>
                  <a:lnTo>
                    <a:pt x="19395" y="17352"/>
                  </a:lnTo>
                  <a:lnTo>
                    <a:pt x="2316" y="17352"/>
                  </a:lnTo>
                  <a:close/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1755" name="Freeform 19"/>
            <p:cNvSpPr>
              <a:spLocks/>
            </p:cNvSpPr>
            <p:nvPr/>
          </p:nvSpPr>
          <p:spPr bwMode="auto">
            <a:xfrm>
              <a:off x="1488" y="2064"/>
              <a:ext cx="2304" cy="416"/>
            </a:xfrm>
            <a:custGeom>
              <a:avLst/>
              <a:gdLst>
                <a:gd name="T0" fmla="*/ 2304 w 2112"/>
                <a:gd name="T1" fmla="*/ 0 h 416"/>
                <a:gd name="T2" fmla="*/ 1937 w 2112"/>
                <a:gd name="T3" fmla="*/ 336 h 416"/>
                <a:gd name="T4" fmla="*/ 1047 w 2112"/>
                <a:gd name="T5" fmla="*/ 384 h 416"/>
                <a:gd name="T6" fmla="*/ 0 w 2112"/>
                <a:gd name="T7" fmla="*/ 144 h 4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2" h="416">
                  <a:moveTo>
                    <a:pt x="2112" y="0"/>
                  </a:moveTo>
                  <a:cubicBezTo>
                    <a:pt x="2040" y="136"/>
                    <a:pt x="1968" y="272"/>
                    <a:pt x="1776" y="336"/>
                  </a:cubicBezTo>
                  <a:cubicBezTo>
                    <a:pt x="1584" y="400"/>
                    <a:pt x="1256" y="416"/>
                    <a:pt x="960" y="384"/>
                  </a:cubicBezTo>
                  <a:cubicBezTo>
                    <a:pt x="664" y="352"/>
                    <a:pt x="332" y="248"/>
                    <a:pt x="0" y="144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1756" name="Freeform 20"/>
            <p:cNvSpPr>
              <a:spLocks/>
            </p:cNvSpPr>
            <p:nvPr/>
          </p:nvSpPr>
          <p:spPr bwMode="auto">
            <a:xfrm>
              <a:off x="1488" y="1680"/>
              <a:ext cx="1008" cy="256"/>
            </a:xfrm>
            <a:custGeom>
              <a:avLst/>
              <a:gdLst>
                <a:gd name="T0" fmla="*/ 0 w 1008"/>
                <a:gd name="T1" fmla="*/ 256 h 256"/>
                <a:gd name="T2" fmla="*/ 336 w 1008"/>
                <a:gd name="T3" fmla="*/ 16 h 256"/>
                <a:gd name="T4" fmla="*/ 1008 w 1008"/>
                <a:gd name="T5" fmla="*/ 160 h 2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8" h="256">
                  <a:moveTo>
                    <a:pt x="0" y="256"/>
                  </a:moveTo>
                  <a:cubicBezTo>
                    <a:pt x="84" y="144"/>
                    <a:pt x="168" y="32"/>
                    <a:pt x="336" y="16"/>
                  </a:cubicBezTo>
                  <a:cubicBezTo>
                    <a:pt x="504" y="0"/>
                    <a:pt x="756" y="80"/>
                    <a:pt x="1008" y="16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1757" name="Line 21"/>
            <p:cNvSpPr>
              <a:spLocks noChangeShapeType="1"/>
            </p:cNvSpPr>
            <p:nvPr/>
          </p:nvSpPr>
          <p:spPr bwMode="auto">
            <a:xfrm>
              <a:off x="3024" y="1824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1758" name="Rectangle 26"/>
            <p:cNvSpPr>
              <a:spLocks noChangeArrowheads="1"/>
            </p:cNvSpPr>
            <p:nvPr/>
          </p:nvSpPr>
          <p:spPr bwMode="auto">
            <a:xfrm>
              <a:off x="3312" y="1584"/>
              <a:ext cx="192" cy="528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latin typeface="Gill Sans Light"/>
                  <a:ea typeface="Gulim" panose="020B0600000101010101" pitchFamily="34" charset="-127"/>
                </a:rPr>
                <a:t>queue</a:t>
              </a:r>
            </a:p>
          </p:txBody>
        </p:sp>
        <p:grpSp>
          <p:nvGrpSpPr>
            <p:cNvPr id="31759" name="Group 16"/>
            <p:cNvGrpSpPr>
              <a:grpSpLocks/>
            </p:cNvGrpSpPr>
            <p:nvPr/>
          </p:nvGrpSpPr>
          <p:grpSpPr bwMode="auto">
            <a:xfrm>
              <a:off x="3504" y="1392"/>
              <a:ext cx="1008" cy="960"/>
              <a:chOff x="2784" y="624"/>
              <a:chExt cx="1008" cy="960"/>
            </a:xfrm>
          </p:grpSpPr>
          <p:sp>
            <p:nvSpPr>
              <p:cNvPr id="31760" name="Oval 4"/>
              <p:cNvSpPr>
                <a:spLocks noChangeArrowheads="1"/>
              </p:cNvSpPr>
              <p:nvPr/>
            </p:nvSpPr>
            <p:spPr bwMode="auto">
              <a:xfrm>
                <a:off x="2784" y="624"/>
                <a:ext cx="1008" cy="960"/>
              </a:xfrm>
              <a:prstGeom prst="ellipse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>
                  <a:latin typeface="Gill Sans Light"/>
                </a:endParaRPr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3">
                <p14:nvContentPartPr>
                  <p14:cNvPr id="408582" name="Ink 6"/>
                  <p14:cNvContentPartPr>
                    <a14:cpLocks xmlns:a14="http://schemas.microsoft.com/office/drawing/2010/main" noRot="1" noChangeAspect="1" noEditPoints="1" noChangeArrowheads="1" noChangeShapeType="1"/>
                  </p14:cNvContentPartPr>
                  <p14:nvPr/>
                </p14:nvContentPartPr>
                <p14:xfrm>
                  <a:off x="3043" y="837"/>
                  <a:ext cx="121" cy="173"/>
                </p14:xfrm>
              </p:contentPart>
            </mc:Choice>
            <mc:Fallback xmlns="">
              <p:pic>
                <p:nvPicPr>
                  <p:cNvPr id="408582" name="Ink 6"/>
                  <p:cNvPicPr>
                    <a:picLocks noRot="1" noChangeAspect="1" noEditPoints="1" noChangeArrowheads="1" noChangeShapeType="1"/>
                  </p:cNvPicPr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3037" y="831"/>
                    <a:ext cx="133" cy="18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">
                <p14:nvContentPartPr>
                  <p14:cNvPr id="408583" name="Ink 7"/>
                  <p14:cNvContentPartPr>
                    <a14:cpLocks xmlns:a14="http://schemas.microsoft.com/office/drawing/2010/main" noRot="1" noChangeAspect="1" noEditPoints="1" noChangeArrowheads="1" noChangeShapeType="1"/>
                  </p14:cNvContentPartPr>
                  <p14:nvPr/>
                </p14:nvContentPartPr>
                <p14:xfrm>
                  <a:off x="3338" y="957"/>
                  <a:ext cx="68" cy="193"/>
                </p14:xfrm>
              </p:contentPart>
            </mc:Choice>
            <mc:Fallback xmlns="">
              <p:pic>
                <p:nvPicPr>
                  <p:cNvPr id="408583" name="Ink 7"/>
                  <p:cNvPicPr>
                    <a:picLocks noRot="1" noChangeAspect="1" noEditPoints="1" noChangeArrowheads="1" noChangeShapeType="1"/>
                  </p:cNvPicPr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3332" y="951"/>
                    <a:ext cx="80" cy="20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">
                <p14:nvContentPartPr>
                  <p14:cNvPr id="408584" name="Ink 8"/>
                  <p14:cNvContentPartPr>
                    <a14:cpLocks xmlns:a14="http://schemas.microsoft.com/office/drawing/2010/main" noRot="1" noChangeAspect="1" noEditPoints="1" noChangeArrowheads="1" noChangeShapeType="1"/>
                  </p14:cNvContentPartPr>
                  <p14:nvPr/>
                </p14:nvContentPartPr>
                <p14:xfrm>
                  <a:off x="2897" y="1205"/>
                  <a:ext cx="355" cy="137"/>
                </p14:xfrm>
              </p:contentPart>
            </mc:Choice>
            <mc:Fallback xmlns="">
              <p:pic>
                <p:nvPicPr>
                  <p:cNvPr id="408584" name="Ink 8"/>
                  <p:cNvPicPr>
                    <a:picLocks noRot="1" noChangeAspect="1" noEditPoints="1" noChangeArrowheads="1" noChangeShapeType="1"/>
                  </p:cNvPicPr>
                  <p:nvPr/>
                </p:nvPicPr>
                <p:blipFill>
                  <a:blip r:embed="rId8"/>
                  <a:stretch>
                    <a:fillRect/>
                  </a:stretch>
                </p:blipFill>
                <p:spPr>
                  <a:xfrm>
                    <a:off x="2891" y="1199"/>
                    <a:ext cx="367" cy="14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">
                <p14:nvContentPartPr>
                  <p14:cNvPr id="408585" name="Ink 9"/>
                  <p14:cNvContentPartPr>
                    <a14:cpLocks xmlns:a14="http://schemas.microsoft.com/office/drawing/2010/main" noRot="1" noChangeAspect="1" noEditPoints="1" noChangeArrowheads="1" noChangeShapeType="1"/>
                  </p14:cNvContentPartPr>
                  <p14:nvPr/>
                </p14:nvContentPartPr>
                <p14:xfrm>
                  <a:off x="2882" y="1027"/>
                  <a:ext cx="172" cy="195"/>
                </p14:xfrm>
              </p:contentPart>
            </mc:Choice>
            <mc:Fallback xmlns="">
              <p:pic>
                <p:nvPicPr>
                  <p:cNvPr id="408585" name="Ink 9"/>
                  <p:cNvPicPr>
                    <a:picLocks noRot="1" noChangeAspect="1" noEditPoints="1" noChangeArrowheads="1" noChangeShapeType="1"/>
                  </p:cNvPicPr>
                  <p:nvPr/>
                </p:nvPicPr>
                <p:blipFill>
                  <a:blip r:embed="rId10"/>
                  <a:stretch>
                    <a:fillRect/>
                  </a:stretch>
                </p:blipFill>
                <p:spPr>
                  <a:xfrm>
                    <a:off x="2876" y="1021"/>
                    <a:ext cx="184" cy="20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">
                <p14:nvContentPartPr>
                  <p14:cNvPr id="408586" name="Ink 10"/>
                  <p14:cNvContentPartPr>
                    <a14:cpLocks xmlns:a14="http://schemas.microsoft.com/office/drawing/2010/main" noRot="1" noChangeAspect="1" noEditPoints="1" noChangeArrowheads="1" noChangeShapeType="1"/>
                  </p14:cNvContentPartPr>
                  <p14:nvPr/>
                </p14:nvContentPartPr>
                <p14:xfrm>
                  <a:off x="3445" y="1284"/>
                  <a:ext cx="145" cy="176"/>
                </p14:xfrm>
              </p:contentPart>
            </mc:Choice>
            <mc:Fallback xmlns="">
              <p:pic>
                <p:nvPicPr>
                  <p:cNvPr id="408586" name="Ink 10"/>
                  <p:cNvPicPr>
                    <a:picLocks noRot="1" noChangeAspect="1" noEditPoints="1" noChangeArrowheads="1" noChangeShapeType="1"/>
                  </p:cNvPicPr>
                  <p:nvPr/>
                </p:nvPicPr>
                <p:blipFill>
                  <a:blip r:embed="rId12"/>
                  <a:stretch>
                    <a:fillRect/>
                  </a:stretch>
                </p:blipFill>
                <p:spPr>
                  <a:xfrm>
                    <a:off x="3439" y="1278"/>
                    <a:ext cx="157" cy="188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">
                <p14:nvContentPartPr>
                  <p14:cNvPr id="408587" name="Ink 11"/>
                  <p14:cNvContentPartPr>
                    <a14:cpLocks xmlns:a14="http://schemas.microsoft.com/office/drawing/2010/main" noRot="1" noChangeAspect="1" noEditPoints="1" noChangeArrowheads="1" noChangeShapeType="1"/>
                  </p14:cNvContentPartPr>
                  <p14:nvPr/>
                </p14:nvContentPartPr>
                <p14:xfrm>
                  <a:off x="3148" y="1362"/>
                  <a:ext cx="156" cy="134"/>
                </p14:xfrm>
              </p:contentPart>
            </mc:Choice>
            <mc:Fallback xmlns="">
              <p:pic>
                <p:nvPicPr>
                  <p:cNvPr id="408587" name="Ink 11"/>
                  <p:cNvPicPr>
                    <a:picLocks noRot="1" noChangeAspect="1" noEditPoints="1" noChangeArrowheads="1" noChangeShapeType="1"/>
                  </p:cNvPicPr>
                  <p:nvPr/>
                </p:nvPicPr>
                <p:blipFill>
                  <a:blip r:embed="rId14"/>
                  <a:stretch>
                    <a:fillRect/>
                  </a:stretch>
                </p:blipFill>
                <p:spPr>
                  <a:xfrm>
                    <a:off x="3142" y="1356"/>
                    <a:ext cx="168" cy="146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">
                <p14:nvContentPartPr>
                  <p14:cNvPr id="408588" name="Ink 12"/>
                  <p14:cNvContentPartPr>
                    <a14:cpLocks xmlns:a14="http://schemas.microsoft.com/office/drawing/2010/main" noRot="1" noChangeAspect="1" noEditPoints="1" noChangeArrowheads="1" noChangeShapeType="1"/>
                  </p14:cNvContentPartPr>
                  <p14:nvPr/>
                </p14:nvContentPartPr>
                <p14:xfrm>
                  <a:off x="3216" y="720"/>
                  <a:ext cx="108" cy="267"/>
                </p14:xfrm>
              </p:contentPart>
            </mc:Choice>
            <mc:Fallback xmlns="">
              <p:pic>
                <p:nvPicPr>
                  <p:cNvPr id="408588" name="Ink 12"/>
                  <p:cNvPicPr>
                    <a:picLocks noRot="1" noChangeAspect="1" noEditPoints="1" noChangeArrowheads="1" noChangeShapeType="1"/>
                  </p:cNvPicPr>
                  <p:nvPr/>
                </p:nvPicPr>
                <p:blipFill>
                  <a:blip r:embed="rId16"/>
                  <a:stretch>
                    <a:fillRect/>
                  </a:stretch>
                </p:blipFill>
                <p:spPr>
                  <a:xfrm>
                    <a:off x="3210" y="714"/>
                    <a:ext cx="120" cy="27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">
                <p14:nvContentPartPr>
                  <p14:cNvPr id="408589" name="Ink 13"/>
                  <p14:cNvContentPartPr>
                    <a14:cpLocks xmlns:a14="http://schemas.microsoft.com/office/drawing/2010/main" noRot="1" noChangeAspect="1" noEditPoints="1" noChangeArrowheads="1" noChangeShapeType="1"/>
                  </p14:cNvContentPartPr>
                  <p14:nvPr/>
                </p14:nvContentPartPr>
                <p14:xfrm>
                  <a:off x="3486" y="892"/>
                  <a:ext cx="160" cy="323"/>
                </p14:xfrm>
              </p:contentPart>
            </mc:Choice>
            <mc:Fallback xmlns="">
              <p:pic>
                <p:nvPicPr>
                  <p:cNvPr id="408589" name="Ink 13"/>
                  <p:cNvPicPr>
                    <a:picLocks noRot="1" noChangeAspect="1" noEditPoints="1" noChangeArrowheads="1" noChangeShapeType="1"/>
                  </p:cNvPicPr>
                  <p:nvPr/>
                </p:nvPicPr>
                <p:blipFill>
                  <a:blip r:embed="rId18"/>
                  <a:stretch>
                    <a:fillRect/>
                  </a:stretch>
                </p:blipFill>
                <p:spPr>
                  <a:xfrm>
                    <a:off x="3480" y="886"/>
                    <a:ext cx="172" cy="335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33477665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79" grpId="0" build="p"/>
      <p:bldP spid="408600" grpId="0"/>
      <p:bldP spid="40860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00454"/>
            <a:ext cx="11277600" cy="6019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Project 1 in full swing!  Released Yesterday!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We expect that your design document will give intuitions behind your designs, not just a dump of pseudo-code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Think of this you are in a company and your TA is you manager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Paradox: need code for design document?  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Not full code, just enough prove you have thought through complexities of design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Should be attending your permanent discussion section!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Discussion section attendance is mandatory, but don’t come if sick!!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We have given a mechanism to make up for missed sections—see </a:t>
            </a:r>
            <a:r>
              <a:rPr lang="en-US" dirty="0" err="1" smtClean="0">
                <a:solidFill>
                  <a:srgbClr val="FF0000"/>
                </a:solidFill>
              </a:rPr>
              <a:t>EdStem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Midterm 1: February 15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, 8-10PM (Two weeks from today!)</a:t>
            </a:r>
          </a:p>
          <a:p>
            <a:pPr lvl="1"/>
            <a:r>
              <a:rPr lang="en-US" dirty="0" smtClean="0"/>
              <a:t>Fill out conflict request form!</a:t>
            </a:r>
          </a:p>
        </p:txBody>
      </p:sp>
    </p:spTree>
    <p:extLst>
      <p:ext uri="{BB962C8B-B14F-4D97-AF65-F5344CB8AC3E}">
        <p14:creationId xmlns:p14="http://schemas.microsoft.com/office/powerpoint/2010/main" val="14791959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"/>
            <a:ext cx="9296400" cy="609600"/>
          </a:xfrm>
        </p:spPr>
        <p:txBody>
          <a:bodyPr/>
          <a:lstStyle/>
          <a:p>
            <a:r>
              <a:rPr lang="en-US" sz="2800" dirty="0" smtClean="0"/>
              <a:t>Recall: </a:t>
            </a:r>
            <a:r>
              <a:rPr lang="en-US" sz="2800" dirty="0"/>
              <a:t>The Process Control Block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2388" y="762000"/>
            <a:ext cx="7086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Kernel represents each process as a process control block (PCB)</a:t>
            </a:r>
            <a:endParaRPr lang="en-US" dirty="0"/>
          </a:p>
          <a:p>
            <a:pPr lvl="1"/>
            <a:r>
              <a:rPr lang="en-US" dirty="0" smtClean="0"/>
              <a:t>Status (running, ready, blocked, …)</a:t>
            </a:r>
          </a:p>
          <a:p>
            <a:pPr lvl="1"/>
            <a:r>
              <a:rPr lang="en-US" dirty="0" smtClean="0"/>
              <a:t>Register state (when not ready)</a:t>
            </a:r>
          </a:p>
          <a:p>
            <a:pPr lvl="1"/>
            <a:r>
              <a:rPr lang="en-US" dirty="0" smtClean="0"/>
              <a:t>Process ID (PID), User, Executable, Priority, …</a:t>
            </a:r>
          </a:p>
          <a:p>
            <a:pPr lvl="1"/>
            <a:r>
              <a:rPr lang="en-US" dirty="0" smtClean="0"/>
              <a:t>Execution time, …</a:t>
            </a:r>
          </a:p>
          <a:p>
            <a:pPr lvl="1"/>
            <a:r>
              <a:rPr lang="en-US" dirty="0" smtClean="0"/>
              <a:t>Memory space, translation, …</a:t>
            </a:r>
          </a:p>
          <a:p>
            <a:r>
              <a:rPr lang="en-US" dirty="0" smtClean="0"/>
              <a:t>Kernel </a:t>
            </a:r>
            <a:r>
              <a:rPr lang="en-US" i="1" dirty="0" smtClean="0"/>
              <a:t>Scheduler</a:t>
            </a:r>
            <a:r>
              <a:rPr lang="en-US" dirty="0" smtClean="0"/>
              <a:t> maintains a data structure containing the </a:t>
            </a:r>
            <a:r>
              <a:rPr lang="en-US" dirty="0"/>
              <a:t>PCBs	</a:t>
            </a:r>
            <a:endParaRPr lang="en-US" dirty="0" smtClean="0"/>
          </a:p>
          <a:p>
            <a:pPr lvl="1"/>
            <a:r>
              <a:rPr lang="en-US" dirty="0" smtClean="0"/>
              <a:t>Give </a:t>
            </a:r>
            <a:r>
              <a:rPr lang="en-US" dirty="0"/>
              <a:t>out CPU to different processes</a:t>
            </a:r>
          </a:p>
          <a:p>
            <a:pPr lvl="1"/>
            <a:r>
              <a:rPr lang="en-US" dirty="0" smtClean="0"/>
              <a:t>This is a Policy </a:t>
            </a:r>
            <a:r>
              <a:rPr lang="en-US" dirty="0"/>
              <a:t>Decision</a:t>
            </a:r>
          </a:p>
          <a:p>
            <a:r>
              <a:rPr lang="en-US" dirty="0"/>
              <a:t>Give out non-CPU resources</a:t>
            </a:r>
          </a:p>
          <a:p>
            <a:pPr lvl="1"/>
            <a:r>
              <a:rPr lang="en-US" dirty="0"/>
              <a:t>Memory/IO</a:t>
            </a:r>
          </a:p>
          <a:p>
            <a:pPr lvl="1"/>
            <a:r>
              <a:rPr lang="en-US" dirty="0"/>
              <a:t>Another policy decision</a:t>
            </a:r>
          </a:p>
          <a:p>
            <a:endParaRPr lang="en-US" dirty="0"/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8408988" y="914401"/>
            <a:ext cx="2335212" cy="5010149"/>
            <a:chOff x="4128" y="768"/>
            <a:chExt cx="1471" cy="3156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087" t="362" r="27414" b="1085"/>
            <a:stretch>
              <a:fillRect/>
            </a:stretch>
          </p:blipFill>
          <p:spPr bwMode="auto">
            <a:xfrm>
              <a:off x="4128" y="768"/>
              <a:ext cx="1471" cy="2390"/>
            </a:xfrm>
            <a:prstGeom prst="rect">
              <a:avLst/>
            </a:prstGeom>
            <a:noFill/>
            <a:ln w="38100" cmpd="dbl">
              <a:solidFill>
                <a:srgbClr val="CC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4454" y="3168"/>
              <a:ext cx="817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algn="ctr"/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Process</a:t>
              </a:r>
              <a:br>
                <a:rPr lang="en-US" b="0" dirty="0"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Control</a:t>
              </a:r>
            </a:p>
            <a:p>
              <a:pPr algn="ctr"/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Block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30803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7E387-E9E4-42B5-A024-F4722F607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Process-Specific File Descriptor Table inside Kernel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BCD6F-6DB0-4E4C-94FF-1968E1D56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2764" y="1343605"/>
            <a:ext cx="3641035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Gill Sans Light"/>
              </a:rPr>
              <a:t>Suppose that we execute</a:t>
            </a:r>
          </a:p>
          <a:p>
            <a:pPr marL="0" indent="0">
              <a:buNone/>
            </a:pPr>
            <a:r>
              <a:rPr lang="en-US" sz="2000" dirty="0">
                <a:latin typeface="Gill Sans Light"/>
              </a:rPr>
              <a:t>open(“foo.txt”)</a:t>
            </a:r>
          </a:p>
          <a:p>
            <a:pPr marL="0" indent="0">
              <a:buNone/>
            </a:pPr>
            <a:r>
              <a:rPr lang="en-US" sz="2000" dirty="0">
                <a:latin typeface="Gill Sans Light"/>
              </a:rPr>
              <a:t>and that the result is 3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F17F2F5-F35D-4C1E-9F9E-3AF9D97D9362}"/>
              </a:ext>
            </a:extLst>
          </p:cNvPr>
          <p:cNvSpPr/>
          <p:nvPr/>
        </p:nvSpPr>
        <p:spPr>
          <a:xfrm>
            <a:off x="2299251" y="128155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C54EFF2-29FA-4643-9CD2-5C070A2901CA}"/>
              </a:ext>
            </a:extLst>
          </p:cNvPr>
          <p:cNvCxnSpPr>
            <a:cxnSpLocks/>
          </p:cNvCxnSpPr>
          <p:nvPr/>
        </p:nvCxnSpPr>
        <p:spPr>
          <a:xfrm>
            <a:off x="2014330" y="3303754"/>
            <a:ext cx="5499653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36A7571-5132-4BEC-9890-EC1530C55A49}"/>
              </a:ext>
            </a:extLst>
          </p:cNvPr>
          <p:cNvSpPr txBox="1"/>
          <p:nvPr/>
        </p:nvSpPr>
        <p:spPr>
          <a:xfrm>
            <a:off x="567005" y="2812272"/>
            <a:ext cx="1582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User Space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9077590-79C1-4263-B8D8-4F4165BBB847}"/>
              </a:ext>
            </a:extLst>
          </p:cNvPr>
          <p:cNvSpPr txBox="1"/>
          <p:nvPr/>
        </p:nvSpPr>
        <p:spPr>
          <a:xfrm>
            <a:off x="339378" y="3317578"/>
            <a:ext cx="18101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Kernel Space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906EBDE-7DDC-4440-A8EB-1305F379702C}"/>
              </a:ext>
            </a:extLst>
          </p:cNvPr>
          <p:cNvSpPr/>
          <p:nvPr/>
        </p:nvSpPr>
        <p:spPr>
          <a:xfrm>
            <a:off x="3493266" y="157485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79CE90-2E98-42F8-BEC8-3C0E49506BC8}"/>
              </a:ext>
            </a:extLst>
          </p:cNvPr>
          <p:cNvSpPr/>
          <p:nvPr/>
        </p:nvSpPr>
        <p:spPr>
          <a:xfrm>
            <a:off x="2378764" y="157485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9E2DDE-103C-459F-8E60-EAFB185EFA33}"/>
              </a:ext>
            </a:extLst>
          </p:cNvPr>
          <p:cNvSpPr txBox="1"/>
          <p:nvPr/>
        </p:nvSpPr>
        <p:spPr>
          <a:xfrm>
            <a:off x="2759560" y="2151318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BAB8729-54EB-4C78-A9FF-F2C6AF13F2F2}"/>
              </a:ext>
            </a:extLst>
          </p:cNvPr>
          <p:cNvSpPr/>
          <p:nvPr/>
        </p:nvSpPr>
        <p:spPr>
          <a:xfrm>
            <a:off x="2378764" y="351927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49CA3D1-6CAC-4F43-AC42-355D3E1F0CA2}"/>
              </a:ext>
            </a:extLst>
          </p:cNvPr>
          <p:cNvCxnSpPr/>
          <p:nvPr/>
        </p:nvCxnSpPr>
        <p:spPr>
          <a:xfrm>
            <a:off x="3670851" y="391839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52C411A-A1E2-47B8-8B58-D57D8FA886BF}"/>
              </a:ext>
            </a:extLst>
          </p:cNvPr>
          <p:cNvSpPr txBox="1"/>
          <p:nvPr/>
        </p:nvSpPr>
        <p:spPr>
          <a:xfrm>
            <a:off x="242199" y="4121395"/>
            <a:ext cx="20244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Gill Sans Light"/>
              </a:rPr>
              <a:t>Not shown: Initially contains 0, 1, and 2 (stdin, </a:t>
            </a:r>
            <a:r>
              <a:rPr lang="en-US" sz="1600" dirty="0" err="1">
                <a:latin typeface="Gill Sans Light"/>
              </a:rPr>
              <a:t>stdout</a:t>
            </a:r>
            <a:r>
              <a:rPr lang="en-US" sz="1600" dirty="0">
                <a:latin typeface="Gill Sans Light"/>
              </a:rPr>
              <a:t>, stderr)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0431F7A-8A2C-43B6-B8F5-20F36314F479}"/>
              </a:ext>
            </a:extLst>
          </p:cNvPr>
          <p:cNvSpPr txBox="1"/>
          <p:nvPr/>
        </p:nvSpPr>
        <p:spPr>
          <a:xfrm>
            <a:off x="3318189" y="38521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Gill Sans Light"/>
              </a:rPr>
              <a:t>3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6379FAE-EA7A-4669-85F6-95F8F96D6DDB}"/>
              </a:ext>
            </a:extLst>
          </p:cNvPr>
          <p:cNvSpPr/>
          <p:nvPr/>
        </p:nvSpPr>
        <p:spPr>
          <a:xfrm>
            <a:off x="5385080" y="4043302"/>
            <a:ext cx="2128738" cy="875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File: foo.txt</a:t>
            </a:r>
          </a:p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Position: 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FC9BD41-E197-42F4-9723-34952CE20BC1}"/>
              </a:ext>
            </a:extLst>
          </p:cNvPr>
          <p:cNvSpPr txBox="1"/>
          <p:nvPr/>
        </p:nvSpPr>
        <p:spPr>
          <a:xfrm>
            <a:off x="5295928" y="3656940"/>
            <a:ext cx="2307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Gill Sans Light"/>
              </a:rPr>
              <a:t>Open File Description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C88175-3FDB-451B-A8B3-9FC9969BE7F2}"/>
              </a:ext>
            </a:extLst>
          </p:cNvPr>
          <p:cNvSpPr txBox="1"/>
          <p:nvPr/>
        </p:nvSpPr>
        <p:spPr>
          <a:xfrm>
            <a:off x="3039426" y="838200"/>
            <a:ext cx="1183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</a:t>
            </a:r>
          </a:p>
        </p:txBody>
      </p:sp>
      <p:cxnSp>
        <p:nvCxnSpPr>
          <p:cNvPr id="33" name="Connector: Curved 32">
            <a:extLst>
              <a:ext uri="{FF2B5EF4-FFF2-40B4-BE49-F238E27FC236}">
                <a16:creationId xmlns:a16="http://schemas.microsoft.com/office/drawing/2014/main" id="{B8B66E6F-F3F6-4DBD-9C0C-3564F5BDA647}"/>
              </a:ext>
            </a:extLst>
          </p:cNvPr>
          <p:cNvCxnSpPr>
            <a:cxnSpLocks/>
            <a:endCxn id="29" idx="1"/>
          </p:cNvCxnSpPr>
          <p:nvPr/>
        </p:nvCxnSpPr>
        <p:spPr>
          <a:xfrm>
            <a:off x="3869633" y="4099159"/>
            <a:ext cx="1515447" cy="381896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7712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1" grpId="0"/>
      <p:bldP spid="12" grpId="0" animBg="1"/>
      <p:bldP spid="14" grpId="0" animBg="1"/>
      <p:bldP spid="16" grpId="0"/>
      <p:bldP spid="17" grpId="0" animBg="1"/>
      <p:bldP spid="27" grpId="0"/>
      <p:bldP spid="28" grpId="0"/>
      <p:bldP spid="29" grpId="0" animBg="1"/>
      <p:bldP spid="30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872BA669-6A5A-4603-A87D-2D9DCCBF7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098170" y="1334449"/>
            <a:ext cx="565150" cy="95062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F82A4E-17A5-40A0-B22B-32047C3D8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Light"/>
              </a:rPr>
              <a:t>Recall: Connection Setup over TCP/IP</a:t>
            </a:r>
            <a:endParaRPr lang="en-US" dirty="0">
              <a:latin typeface="Gill Sans Light"/>
            </a:endParaRPr>
          </a:p>
        </p:txBody>
      </p:sp>
      <p:sp>
        <p:nvSpPr>
          <p:cNvPr id="7" name="Oval 4">
            <a:extLst>
              <a:ext uri="{FF2B5EF4-FFF2-40B4-BE49-F238E27FC236}">
                <a16:creationId xmlns:a16="http://schemas.microsoft.com/office/drawing/2014/main" id="{41B0C82D-AE6F-408D-8226-8034C4D0D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001468"/>
            <a:ext cx="1052970" cy="879904"/>
          </a:xfrm>
          <a:prstGeom prst="ellipse">
            <a:avLst/>
          </a:prstGeom>
          <a:solidFill>
            <a:srgbClr val="53FB25"/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SzPct val="100000"/>
            </a:pPr>
            <a:r>
              <a:rPr lang="en-US" altLang="ko-KR" sz="2200" dirty="0">
                <a:latin typeface="Gill Sans Light"/>
                <a:ea typeface="굴림" panose="020B0600000101010101" pitchFamily="34" charset="-127"/>
              </a:rPr>
              <a:t>socket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FEB49989-D7E9-4223-91C6-5045607CC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68657" y="1120652"/>
            <a:ext cx="2542343" cy="1142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SzPct val="100000"/>
            </a:pPr>
            <a:r>
              <a:rPr lang="en-US" altLang="ko-KR" dirty="0" smtClean="0">
                <a:latin typeface="Gill Sans Light"/>
                <a:ea typeface="굴림" panose="020B0600000101010101" pitchFamily="34" charset="-127"/>
              </a:rPr>
              <a:t>Server Listening: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SzPct val="100000"/>
              <a:buFont typeface="+mj-lt"/>
              <a:buAutoNum type="arabicPeriod"/>
            </a:pPr>
            <a:r>
              <a:rPr lang="en-US" altLang="ko-KR" dirty="0" smtClean="0">
                <a:latin typeface="Gill Sans Light"/>
                <a:ea typeface="굴림" panose="020B0600000101010101" pitchFamily="34" charset="-127"/>
              </a:rPr>
              <a:t>Server IP </a:t>
            </a:r>
            <a:r>
              <a:rPr lang="en-US" altLang="ko-KR" dirty="0" err="1" smtClean="0">
                <a:latin typeface="Gill Sans Light"/>
                <a:ea typeface="굴림" panose="020B0600000101010101" pitchFamily="34" charset="-127"/>
              </a:rPr>
              <a:t>addr</a:t>
            </a:r>
            <a:endParaRPr lang="en-US" altLang="ko-KR" dirty="0" smtClean="0">
              <a:latin typeface="Gill Sans Light"/>
              <a:ea typeface="굴림" panose="020B0600000101010101" pitchFamily="34" charset="-127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SzPct val="100000"/>
              <a:buFont typeface="+mj-lt"/>
              <a:buAutoNum type="arabicPeriod"/>
            </a:pPr>
            <a:r>
              <a:rPr lang="en-US" altLang="ko-KR" dirty="0" smtClean="0">
                <a:latin typeface="Gill Sans Light"/>
                <a:ea typeface="굴림" panose="020B0600000101010101" pitchFamily="34" charset="-127"/>
              </a:rPr>
              <a:t>well-known port,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SzPct val="100000"/>
              <a:buFont typeface="+mj-lt"/>
              <a:buAutoNum type="arabicPeriod"/>
            </a:pPr>
            <a:r>
              <a:rPr lang="en-US" altLang="ko-KR" dirty="0">
                <a:latin typeface="Gill Sans Light"/>
                <a:ea typeface="굴림" panose="020B0600000101010101" pitchFamily="34" charset="-127"/>
              </a:rPr>
              <a:t>P</a:t>
            </a:r>
            <a:r>
              <a:rPr lang="en-US" altLang="ko-KR" dirty="0" smtClean="0">
                <a:latin typeface="Gill Sans Light"/>
                <a:ea typeface="굴림" panose="020B0600000101010101" pitchFamily="34" charset="-127"/>
              </a:rPr>
              <a:t>rotocol (TCP/IP)</a:t>
            </a:r>
            <a:endParaRPr lang="en-US" altLang="ko-KR" dirty="0">
              <a:latin typeface="Gill Sans Light"/>
              <a:ea typeface="굴림" panose="020B0600000101010101" pitchFamily="34" charset="-127"/>
            </a:endParaRP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B34BB008-7549-49DF-8D35-78CE68B37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404" y="1485121"/>
            <a:ext cx="2542343" cy="1142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SzPct val="100000"/>
            </a:pPr>
            <a:r>
              <a:rPr lang="en-US" altLang="ko-KR" dirty="0" smtClean="0">
                <a:latin typeface="Gill Sans Light"/>
                <a:ea typeface="굴림" panose="020B0600000101010101" pitchFamily="34" charset="-127"/>
              </a:rPr>
              <a:t>Connection request: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SzPct val="100000"/>
              <a:buFont typeface="+mj-lt"/>
              <a:buAutoNum type="arabicPeriod"/>
            </a:pPr>
            <a:r>
              <a:rPr lang="en-US" altLang="ko-KR" dirty="0" smtClean="0">
                <a:latin typeface="Gill Sans Light"/>
                <a:ea typeface="굴림" panose="020B0600000101010101" pitchFamily="34" charset="-127"/>
              </a:rPr>
              <a:t>Client IP </a:t>
            </a:r>
            <a:r>
              <a:rPr lang="en-US" altLang="ko-KR" dirty="0" err="1" smtClean="0">
                <a:latin typeface="Gill Sans Light"/>
                <a:ea typeface="굴림" panose="020B0600000101010101" pitchFamily="34" charset="-127"/>
              </a:rPr>
              <a:t>addr</a:t>
            </a:r>
            <a:endParaRPr lang="en-US" altLang="ko-KR" dirty="0">
              <a:latin typeface="Gill Sans Light"/>
              <a:ea typeface="굴림" panose="020B0600000101010101" pitchFamily="34" charset="-127"/>
            </a:endParaRP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SzPct val="100000"/>
              <a:buFont typeface="+mj-lt"/>
              <a:buAutoNum type="arabicPeriod"/>
            </a:pPr>
            <a:r>
              <a:rPr lang="en-US" altLang="ko-KR" dirty="0" smtClean="0">
                <a:latin typeface="Gill Sans Light"/>
                <a:ea typeface="굴림" panose="020B0600000101010101" pitchFamily="34" charset="-127"/>
              </a:rPr>
              <a:t>Client Port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SzPct val="100000"/>
              <a:buFont typeface="+mj-lt"/>
              <a:buAutoNum type="arabicPeriod"/>
            </a:pPr>
            <a:r>
              <a:rPr lang="en-US" altLang="ko-KR" dirty="0" smtClean="0">
                <a:latin typeface="Gill Sans Light"/>
                <a:ea typeface="굴림" panose="020B0600000101010101" pitchFamily="34" charset="-127"/>
              </a:rPr>
              <a:t>Protocol (TCP/IP)</a:t>
            </a:r>
            <a:endParaRPr lang="en-US" altLang="ko-KR" dirty="0">
              <a:latin typeface="Gill Sans Light"/>
              <a:ea typeface="굴림" panose="020B0600000101010101" pitchFamily="34" charset="-127"/>
            </a:endParaRPr>
          </a:p>
        </p:txBody>
      </p:sp>
      <p:sp>
        <p:nvSpPr>
          <p:cNvPr id="15" name="Oval 3">
            <a:extLst>
              <a:ext uri="{FF2B5EF4-FFF2-40B4-BE49-F238E27FC236}">
                <a16:creationId xmlns:a16="http://schemas.microsoft.com/office/drawing/2014/main" id="{AEFFE092-7AC5-4261-87DD-7F5BCD206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7498" y="1226104"/>
            <a:ext cx="1512478" cy="1083209"/>
          </a:xfrm>
          <a:prstGeom prst="ellipse">
            <a:avLst/>
          </a:prstGeom>
          <a:solidFill>
            <a:schemeClr val="accent5"/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78" tIns="44445" rIns="90478" bIns="44445" anchor="ctr"/>
          <a:lstStyle>
            <a:lvl1pPr marL="2286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SzPct val="100000"/>
            </a:pPr>
            <a:r>
              <a:rPr lang="en-US" altLang="ko-KR" sz="2200" dirty="0">
                <a:latin typeface="Gill Sans Light"/>
                <a:ea typeface="굴림" panose="020B0600000101010101" pitchFamily="34" charset="-127"/>
              </a:rPr>
              <a:t>Server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SzPct val="100000"/>
            </a:pPr>
            <a:r>
              <a:rPr lang="en-US" altLang="ko-KR" sz="2200" dirty="0">
                <a:latin typeface="Gill Sans Light"/>
                <a:ea typeface="굴림" panose="020B0600000101010101" pitchFamily="34" charset="-127"/>
              </a:rPr>
              <a:t>Socket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11E2783-12CD-46DD-BD05-CC593D9E2AB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279" t="11674" r="7255" b="21873"/>
          <a:stretch/>
        </p:blipFill>
        <p:spPr>
          <a:xfrm>
            <a:off x="7768473" y="2047386"/>
            <a:ext cx="1056361" cy="310239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204566D4-D9E3-4F5F-899B-697A1BD45A89}"/>
              </a:ext>
            </a:extLst>
          </p:cNvPr>
          <p:cNvGrpSpPr/>
          <p:nvPr/>
        </p:nvGrpSpPr>
        <p:grpSpPr>
          <a:xfrm>
            <a:off x="7817753" y="2357625"/>
            <a:ext cx="1665056" cy="1562909"/>
            <a:chOff x="6423365" y="1869386"/>
            <a:chExt cx="1665056" cy="1562909"/>
          </a:xfrm>
        </p:grpSpPr>
        <p:sp>
          <p:nvSpPr>
            <p:cNvPr id="19" name="Line 8">
              <a:extLst>
                <a:ext uri="{FF2B5EF4-FFF2-40B4-BE49-F238E27FC236}">
                  <a16:creationId xmlns:a16="http://schemas.microsoft.com/office/drawing/2014/main" id="{BB631720-C179-421B-8030-711C543725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95510" y="1869386"/>
              <a:ext cx="8184" cy="66531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/>
              <a:endParaRPr lang="en-US">
                <a:latin typeface="Gill Sans Light"/>
              </a:endParaRPr>
            </a:p>
          </p:txBody>
        </p:sp>
        <p:sp>
          <p:nvSpPr>
            <p:cNvPr id="20" name="Text Box 11">
              <a:extLst>
                <a:ext uri="{FF2B5EF4-FFF2-40B4-BE49-F238E27FC236}">
                  <a16:creationId xmlns:a16="http://schemas.microsoft.com/office/drawing/2014/main" id="{7363DFF4-0589-4053-A052-ED413B36F9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09619" y="2019146"/>
              <a:ext cx="1078802" cy="631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buSzPct val="100000"/>
              </a:pPr>
              <a:r>
                <a:rPr lang="en-US" altLang="ko-KR" sz="2200" dirty="0">
                  <a:latin typeface="Gill Sans Light"/>
                  <a:ea typeface="굴림" panose="020B0600000101010101" pitchFamily="34" charset="-127"/>
                </a:rPr>
                <a:t>new</a:t>
              </a:r>
            </a:p>
            <a:p>
              <a:pPr algn="ctr">
                <a:lnSpc>
                  <a:spcPct val="80000"/>
                </a:lnSpc>
                <a:buSzPct val="100000"/>
              </a:pPr>
              <a:r>
                <a:rPr lang="en-US" altLang="ko-KR" sz="2200" dirty="0">
                  <a:latin typeface="Gill Sans Light"/>
                  <a:ea typeface="굴림" panose="020B0600000101010101" pitchFamily="34" charset="-127"/>
                </a:rPr>
                <a:t>socket</a:t>
              </a:r>
            </a:p>
          </p:txBody>
        </p:sp>
        <p:sp>
          <p:nvSpPr>
            <p:cNvPr id="21" name="Oval 5">
              <a:extLst>
                <a:ext uri="{FF2B5EF4-FFF2-40B4-BE49-F238E27FC236}">
                  <a16:creationId xmlns:a16="http://schemas.microsoft.com/office/drawing/2014/main" id="{A2DD5C9F-F034-460A-9B8F-E06F448BBC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3365" y="2552391"/>
              <a:ext cx="1111720" cy="879904"/>
            </a:xfrm>
            <a:prstGeom prst="ellipse">
              <a:avLst/>
            </a:prstGeom>
            <a:solidFill>
              <a:srgbClr val="53FB25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 dirty="0" smtClean="0">
                  <a:latin typeface="Gill Sans Light"/>
                  <a:ea typeface="굴림" panose="020B0600000101010101" pitchFamily="34" charset="-127"/>
                </a:rPr>
                <a:t>socket</a:t>
              </a:r>
              <a:endParaRPr lang="en-US" altLang="ko-KR" sz="2200" dirty="0">
                <a:latin typeface="Gill Sans Light"/>
                <a:ea typeface="굴림" panose="020B0600000101010101" pitchFamily="34" charset="-127"/>
              </a:endParaRPr>
            </a:p>
          </p:txBody>
        </p:sp>
      </p:grpSp>
      <p:sp>
        <p:nvSpPr>
          <p:cNvPr id="22" name="AutoShape 9">
            <a:extLst>
              <a:ext uri="{FF2B5EF4-FFF2-40B4-BE49-F238E27FC236}">
                <a16:creationId xmlns:a16="http://schemas.microsoft.com/office/drawing/2014/main" id="{B2D1C844-ABDD-4910-BBBD-2D17E341D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360" y="3168991"/>
            <a:ext cx="3769326" cy="491185"/>
          </a:xfrm>
          <a:prstGeom prst="leftRightArrow">
            <a:avLst>
              <a:gd name="adj1" fmla="val 49630"/>
              <a:gd name="adj2" fmla="val 102636"/>
            </a:avLst>
          </a:prstGeom>
          <a:solidFill>
            <a:srgbClr val="FFFF00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SzPct val="100000"/>
            </a:pPr>
            <a:r>
              <a:rPr lang="en-US" altLang="ko-KR" sz="2200" dirty="0">
                <a:latin typeface="Gill Sans Light"/>
                <a:ea typeface="굴림" panose="020B0600000101010101" pitchFamily="34" charset="-127"/>
              </a:rPr>
              <a:t>connection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07001ED-A10A-4823-B743-A253E9C5EAA9}"/>
              </a:ext>
            </a:extLst>
          </p:cNvPr>
          <p:cNvGrpSpPr/>
          <p:nvPr/>
        </p:nvGrpSpPr>
        <p:grpSpPr>
          <a:xfrm>
            <a:off x="3804843" y="2036323"/>
            <a:ext cx="3447710" cy="1164077"/>
            <a:chOff x="2200954" y="1787932"/>
            <a:chExt cx="3699806" cy="1062066"/>
          </a:xfrm>
        </p:grpSpPr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BB715A6C-6959-4B60-9919-FAD0E75016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0547700">
              <a:off x="2598369" y="1973776"/>
              <a:ext cx="2874458" cy="3065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000" dirty="0">
                  <a:latin typeface="Gill Sans Light"/>
                  <a:ea typeface="굴림" panose="020B0600000101010101" pitchFamily="34" charset="-127"/>
                </a:rPr>
                <a:t>Request Connection</a:t>
              </a:r>
            </a:p>
          </p:txBody>
        </p:sp>
        <p:sp>
          <p:nvSpPr>
            <p:cNvPr id="11" name="Line 7">
              <a:extLst>
                <a:ext uri="{FF2B5EF4-FFF2-40B4-BE49-F238E27FC236}">
                  <a16:creationId xmlns:a16="http://schemas.microsoft.com/office/drawing/2014/main" id="{1B216C94-8C51-4A5A-BB45-EE19A4A0A4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00954" y="1787932"/>
              <a:ext cx="3699806" cy="106206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/>
              <a:endParaRPr lang="en-US" dirty="0">
                <a:latin typeface="Gill Sans Light"/>
              </a:endParaRPr>
            </a:p>
          </p:txBody>
        </p:sp>
      </p:grpSp>
      <p:sp>
        <p:nvSpPr>
          <p:cNvPr id="23" name="Text Box 12">
            <a:extLst>
              <a:ext uri="{FF2B5EF4-FFF2-40B4-BE49-F238E27FC236}">
                <a16:creationId xmlns:a16="http://schemas.microsoft.com/office/drawing/2014/main" id="{FEB49989-D7E9-4223-91C6-5045607CC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3715" y="715938"/>
            <a:ext cx="1734430" cy="36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SzPct val="100000"/>
            </a:pPr>
            <a:r>
              <a:rPr lang="en-US" altLang="ko-KR" sz="2200" dirty="0" smtClean="0">
                <a:latin typeface="Gill Sans Light"/>
                <a:ea typeface="굴림" panose="020B0600000101010101" pitchFamily="34" charset="-127"/>
              </a:rPr>
              <a:t>Server Side</a:t>
            </a:r>
            <a:endParaRPr lang="en-US" altLang="ko-KR" sz="2200" dirty="0">
              <a:latin typeface="Gill Sans Light"/>
              <a:ea typeface="굴림" panose="020B0600000101010101" pitchFamily="34" charset="-127"/>
            </a:endParaRPr>
          </a:p>
        </p:txBody>
      </p:sp>
      <p:sp>
        <p:nvSpPr>
          <p:cNvPr id="24" name="Text Box 12">
            <a:extLst>
              <a:ext uri="{FF2B5EF4-FFF2-40B4-BE49-F238E27FC236}">
                <a16:creationId xmlns:a16="http://schemas.microsoft.com/office/drawing/2014/main" id="{FEB49989-D7E9-4223-91C6-5045607CC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1141" y="775651"/>
            <a:ext cx="1643059" cy="36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SzPct val="100000"/>
            </a:pPr>
            <a:r>
              <a:rPr lang="en-US" altLang="ko-KR" sz="2200" dirty="0" smtClean="0">
                <a:latin typeface="Gill Sans Light"/>
                <a:ea typeface="굴림" panose="020B0600000101010101" pitchFamily="34" charset="-127"/>
              </a:rPr>
              <a:t>Client Side</a:t>
            </a:r>
            <a:endParaRPr lang="en-US" altLang="ko-KR" sz="2200" dirty="0">
              <a:latin typeface="Gill Sans Light"/>
              <a:ea typeface="굴림" panose="020B0600000101010101" pitchFamily="34" charset="-127"/>
            </a:endParaRP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4866D386-0965-4368-A7E5-B19FAC222B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4234590"/>
            <a:ext cx="5181600" cy="247101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>
                <a:latin typeface="Gill Sans Light"/>
                <a:ea typeface="굴림" panose="020B0600000101010101" pitchFamily="34" charset="-127"/>
              </a:rPr>
              <a:t>5-Tuple identifies each connection:</a:t>
            </a:r>
          </a:p>
          <a:p>
            <a:pPr marL="971550" lvl="1" indent="-514350">
              <a:lnSpc>
                <a:spcPct val="85000"/>
              </a:lnSpc>
              <a:spcBef>
                <a:spcPct val="25000"/>
              </a:spcBef>
              <a:buFont typeface="+mj-lt"/>
              <a:buAutoNum type="arabicPeriod"/>
            </a:pPr>
            <a:r>
              <a:rPr lang="en-US" altLang="ko-KR" dirty="0">
                <a:latin typeface="Gill Sans Light"/>
                <a:ea typeface="굴림" panose="020B0600000101010101" pitchFamily="34" charset="-127"/>
              </a:rPr>
              <a:t>Source IP Address</a:t>
            </a:r>
          </a:p>
          <a:p>
            <a:pPr marL="971550" lvl="1" indent="-514350">
              <a:lnSpc>
                <a:spcPct val="85000"/>
              </a:lnSpc>
              <a:spcBef>
                <a:spcPct val="25000"/>
              </a:spcBef>
              <a:buFont typeface="+mj-lt"/>
              <a:buAutoNum type="arabicPeriod"/>
            </a:pPr>
            <a:r>
              <a:rPr lang="en-US" altLang="ko-KR" dirty="0">
                <a:latin typeface="Gill Sans Light"/>
                <a:ea typeface="굴림" panose="020B0600000101010101" pitchFamily="34" charset="-127"/>
              </a:rPr>
              <a:t>Destination IP Address</a:t>
            </a:r>
          </a:p>
          <a:p>
            <a:pPr marL="971550" lvl="1" indent="-514350">
              <a:lnSpc>
                <a:spcPct val="85000"/>
              </a:lnSpc>
              <a:spcBef>
                <a:spcPct val="25000"/>
              </a:spcBef>
              <a:buFont typeface="+mj-lt"/>
              <a:buAutoNum type="arabicPeriod"/>
            </a:pPr>
            <a:r>
              <a:rPr lang="en-US" altLang="ko-KR" dirty="0">
                <a:latin typeface="Gill Sans Light"/>
                <a:ea typeface="굴림" panose="020B0600000101010101" pitchFamily="34" charset="-127"/>
              </a:rPr>
              <a:t>Source Port Number</a:t>
            </a:r>
          </a:p>
          <a:p>
            <a:pPr marL="971550" lvl="1" indent="-514350">
              <a:lnSpc>
                <a:spcPct val="85000"/>
              </a:lnSpc>
              <a:spcBef>
                <a:spcPct val="25000"/>
              </a:spcBef>
              <a:buFont typeface="+mj-lt"/>
              <a:buAutoNum type="arabicPeriod"/>
            </a:pPr>
            <a:r>
              <a:rPr lang="en-US" altLang="ko-KR" dirty="0">
                <a:latin typeface="Gill Sans Light"/>
                <a:ea typeface="굴림" panose="020B0600000101010101" pitchFamily="34" charset="-127"/>
              </a:rPr>
              <a:t>Destination Port Number</a:t>
            </a:r>
          </a:p>
          <a:p>
            <a:pPr marL="971550" lvl="1" indent="-514350">
              <a:lnSpc>
                <a:spcPct val="85000"/>
              </a:lnSpc>
              <a:spcBef>
                <a:spcPct val="25000"/>
              </a:spcBef>
              <a:buFont typeface="+mj-lt"/>
              <a:buAutoNum type="arabicPeriod"/>
            </a:pPr>
            <a:r>
              <a:rPr lang="en-US" altLang="ko-KR" dirty="0">
                <a:latin typeface="Gill Sans Light"/>
                <a:ea typeface="굴림" panose="020B0600000101010101" pitchFamily="34" charset="-127"/>
              </a:rPr>
              <a:t>Protocol (always TCP here)</a:t>
            </a:r>
          </a:p>
        </p:txBody>
      </p:sp>
      <p:sp>
        <p:nvSpPr>
          <p:cNvPr id="27" name="Content Placeholder 24">
            <a:extLst>
              <a:ext uri="{FF2B5EF4-FFF2-40B4-BE49-F238E27FC236}">
                <a16:creationId xmlns:a16="http://schemas.microsoft.com/office/drawing/2014/main" id="{8738E480-1BAA-4EBC-A7FE-AFD9073C24CB}"/>
              </a:ext>
            </a:extLst>
          </p:cNvPr>
          <p:cNvSpPr txBox="1">
            <a:spLocks/>
          </p:cNvSpPr>
          <p:nvPr/>
        </p:nvSpPr>
        <p:spPr>
          <a:xfrm>
            <a:off x="6172199" y="4234589"/>
            <a:ext cx="5685739" cy="247101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smtClean="0">
                <a:latin typeface="Gill Sans Light"/>
              </a:rPr>
              <a:t>Often, Client Port “randomly” assigned</a:t>
            </a:r>
          </a:p>
          <a:p>
            <a:pPr lvl="1"/>
            <a:r>
              <a:rPr lang="en-US" kern="0" smtClean="0">
                <a:latin typeface="Gill Sans Light"/>
              </a:rPr>
              <a:t>Done by OS during client socket setup</a:t>
            </a:r>
          </a:p>
          <a:p>
            <a:r>
              <a:rPr lang="en-US" kern="0" smtClean="0">
                <a:latin typeface="Gill Sans Light"/>
              </a:rPr>
              <a:t>Server Port often “well known”</a:t>
            </a:r>
          </a:p>
          <a:p>
            <a:pPr lvl="1"/>
            <a:r>
              <a:rPr lang="en-US" kern="0" smtClean="0">
                <a:latin typeface="Gill Sans Light"/>
              </a:rPr>
              <a:t>80 (web), 443 (secure web), 25 (sendmail), etc</a:t>
            </a:r>
          </a:p>
          <a:p>
            <a:pPr lvl="1"/>
            <a:r>
              <a:rPr lang="en-US" kern="0" smtClean="0">
                <a:latin typeface="Gill Sans Light"/>
              </a:rPr>
              <a:t>Well-known ports from 0—1023 </a:t>
            </a:r>
            <a:endParaRPr lang="en-US" kern="0" dirty="0">
              <a:latin typeface="Gill Sans Light"/>
            </a:endParaRPr>
          </a:p>
        </p:txBody>
      </p:sp>
      <p:sp>
        <p:nvSpPr>
          <p:cNvPr id="29" name="Cloud">
            <a:extLst>
              <a:ext uri="{FF2B5EF4-FFF2-40B4-BE49-F238E27FC236}">
                <a16:creationId xmlns:a16="http://schemas.microsoft.com/office/drawing/2014/main" id="{E890EE24-4757-4066-A224-5769B8D0BBB2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3652343" y="1687059"/>
            <a:ext cx="3708284" cy="2493333"/>
          </a:xfrm>
          <a:custGeom>
            <a:avLst/>
            <a:gdLst>
              <a:gd name="T0" fmla="*/ 7 w 21600"/>
              <a:gd name="T1" fmla="*/ 767 h 21600"/>
              <a:gd name="T2" fmla="*/ 1094 w 21600"/>
              <a:gd name="T3" fmla="*/ 1531 h 21600"/>
              <a:gd name="T4" fmla="*/ 2185 w 21600"/>
              <a:gd name="T5" fmla="*/ 767 h 21600"/>
              <a:gd name="T6" fmla="*/ 1094 w 21600"/>
              <a:gd name="T7" fmla="*/ 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3 w 21600"/>
              <a:gd name="T13" fmla="*/ 3269 h 21600"/>
              <a:gd name="T14" fmla="*/ 17086 w 21600"/>
              <a:gd name="T15" fmla="*/ 1733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40042336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  <p:bldP spid="2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7E387-E9E4-42B5-A024-F4722F607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Process-Specific File Descriptor Table inside Kernel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BCD6F-6DB0-4E4C-94FF-1968E1D56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2764" y="1343605"/>
            <a:ext cx="379404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Gill Sans Light"/>
              </a:rPr>
              <a:t>Suppose that we execute</a:t>
            </a:r>
          </a:p>
          <a:p>
            <a:pPr marL="0" indent="0">
              <a:buNone/>
            </a:pPr>
            <a:r>
              <a:rPr lang="en-US" sz="2000" dirty="0">
                <a:latin typeface="Gill Sans Light"/>
              </a:rPr>
              <a:t>open(“foo.txt”)</a:t>
            </a:r>
          </a:p>
          <a:p>
            <a:pPr marL="0" indent="0">
              <a:buNone/>
            </a:pPr>
            <a:r>
              <a:rPr lang="en-US" sz="2000" dirty="0">
                <a:latin typeface="Gill Sans Light"/>
              </a:rPr>
              <a:t>and that the result is 3</a:t>
            </a:r>
          </a:p>
          <a:p>
            <a:pPr marL="0" indent="0">
              <a:buNone/>
            </a:pPr>
            <a:endParaRPr lang="en-US" sz="2000" dirty="0">
              <a:latin typeface="Gill Sans Light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  <a:latin typeface="Gill Sans Light"/>
              </a:rPr>
              <a:t>Next, suppose that we execute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  <a:latin typeface="Gill Sans Light"/>
              </a:rPr>
              <a:t>read(3, </a:t>
            </a:r>
            <a:r>
              <a:rPr lang="en-US" sz="2000" dirty="0" err="1">
                <a:solidFill>
                  <a:schemeClr val="accent1"/>
                </a:solidFill>
                <a:latin typeface="Gill Sans Light"/>
              </a:rPr>
              <a:t>buf</a:t>
            </a:r>
            <a:r>
              <a:rPr lang="en-US" sz="2000" dirty="0">
                <a:solidFill>
                  <a:schemeClr val="accent1"/>
                </a:solidFill>
                <a:latin typeface="Gill Sans Light"/>
              </a:rPr>
              <a:t>, 100)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  <a:latin typeface="Gill Sans Light"/>
              </a:rPr>
              <a:t>and that the result is 100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F17F2F5-F35D-4C1E-9F9E-3AF9D97D9362}"/>
              </a:ext>
            </a:extLst>
          </p:cNvPr>
          <p:cNvSpPr/>
          <p:nvPr/>
        </p:nvSpPr>
        <p:spPr>
          <a:xfrm>
            <a:off x="2299251" y="128155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C54EFF2-29FA-4643-9CD2-5C070A2901CA}"/>
              </a:ext>
            </a:extLst>
          </p:cNvPr>
          <p:cNvCxnSpPr>
            <a:cxnSpLocks/>
          </p:cNvCxnSpPr>
          <p:nvPr/>
        </p:nvCxnSpPr>
        <p:spPr>
          <a:xfrm>
            <a:off x="2014330" y="3303754"/>
            <a:ext cx="5499653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36A7571-5132-4BEC-9890-EC1530C55A49}"/>
              </a:ext>
            </a:extLst>
          </p:cNvPr>
          <p:cNvSpPr txBox="1"/>
          <p:nvPr/>
        </p:nvSpPr>
        <p:spPr>
          <a:xfrm>
            <a:off x="567005" y="2812272"/>
            <a:ext cx="1582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User Space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9077590-79C1-4263-B8D8-4F4165BBB847}"/>
              </a:ext>
            </a:extLst>
          </p:cNvPr>
          <p:cNvSpPr txBox="1"/>
          <p:nvPr/>
        </p:nvSpPr>
        <p:spPr>
          <a:xfrm>
            <a:off x="339378" y="3317578"/>
            <a:ext cx="18101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Kernel Space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906EBDE-7DDC-4440-A8EB-1305F379702C}"/>
              </a:ext>
            </a:extLst>
          </p:cNvPr>
          <p:cNvSpPr/>
          <p:nvPr/>
        </p:nvSpPr>
        <p:spPr>
          <a:xfrm>
            <a:off x="3493266" y="157485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79CE90-2E98-42F8-BEC8-3C0E49506BC8}"/>
              </a:ext>
            </a:extLst>
          </p:cNvPr>
          <p:cNvSpPr/>
          <p:nvPr/>
        </p:nvSpPr>
        <p:spPr>
          <a:xfrm>
            <a:off x="2378764" y="157485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BAB8729-54EB-4C78-A9FF-F2C6AF13F2F2}"/>
              </a:ext>
            </a:extLst>
          </p:cNvPr>
          <p:cNvSpPr/>
          <p:nvPr/>
        </p:nvSpPr>
        <p:spPr>
          <a:xfrm>
            <a:off x="2378764" y="351927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49CA3D1-6CAC-4F43-AC42-355D3E1F0CA2}"/>
              </a:ext>
            </a:extLst>
          </p:cNvPr>
          <p:cNvCxnSpPr/>
          <p:nvPr/>
        </p:nvCxnSpPr>
        <p:spPr>
          <a:xfrm>
            <a:off x="3670851" y="391839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52C411A-A1E2-47B8-8B58-D57D8FA886BF}"/>
              </a:ext>
            </a:extLst>
          </p:cNvPr>
          <p:cNvSpPr txBox="1"/>
          <p:nvPr/>
        </p:nvSpPr>
        <p:spPr>
          <a:xfrm>
            <a:off x="242199" y="4121395"/>
            <a:ext cx="20244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Gill Sans Light"/>
              </a:rPr>
              <a:t>Not shown: Initially contains 0, 1, and 2 (stdin, </a:t>
            </a:r>
            <a:r>
              <a:rPr lang="en-US" sz="1600" dirty="0" err="1">
                <a:latin typeface="Gill Sans Light"/>
              </a:rPr>
              <a:t>stdout</a:t>
            </a:r>
            <a:r>
              <a:rPr lang="en-US" sz="1600" dirty="0">
                <a:latin typeface="Gill Sans Light"/>
              </a:rPr>
              <a:t>, stderr)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0431F7A-8A2C-43B6-B8F5-20F36314F479}"/>
              </a:ext>
            </a:extLst>
          </p:cNvPr>
          <p:cNvSpPr txBox="1"/>
          <p:nvPr/>
        </p:nvSpPr>
        <p:spPr>
          <a:xfrm>
            <a:off x="3318189" y="38521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Gill Sans Light"/>
              </a:rPr>
              <a:t>3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6379FAE-EA7A-4669-85F6-95F8F96D6DDB}"/>
              </a:ext>
            </a:extLst>
          </p:cNvPr>
          <p:cNvSpPr/>
          <p:nvPr/>
        </p:nvSpPr>
        <p:spPr>
          <a:xfrm>
            <a:off x="5385080" y="4043302"/>
            <a:ext cx="2128738" cy="875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File: foo.txt</a:t>
            </a:r>
          </a:p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Position: 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FC9BD41-E197-42F4-9723-34952CE20BC1}"/>
              </a:ext>
            </a:extLst>
          </p:cNvPr>
          <p:cNvSpPr txBox="1"/>
          <p:nvPr/>
        </p:nvSpPr>
        <p:spPr>
          <a:xfrm>
            <a:off x="5295928" y="3656940"/>
            <a:ext cx="2307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Gill Sans Light"/>
              </a:rPr>
              <a:t>Open File Description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C88175-3FDB-451B-A8B3-9FC9969BE7F2}"/>
              </a:ext>
            </a:extLst>
          </p:cNvPr>
          <p:cNvSpPr txBox="1"/>
          <p:nvPr/>
        </p:nvSpPr>
        <p:spPr>
          <a:xfrm>
            <a:off x="3039426" y="838200"/>
            <a:ext cx="1183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</a:t>
            </a:r>
          </a:p>
        </p:txBody>
      </p:sp>
      <p:cxnSp>
        <p:nvCxnSpPr>
          <p:cNvPr id="33" name="Connector: Curved 32">
            <a:extLst>
              <a:ext uri="{FF2B5EF4-FFF2-40B4-BE49-F238E27FC236}">
                <a16:creationId xmlns:a16="http://schemas.microsoft.com/office/drawing/2014/main" id="{B8B66E6F-F3F6-4DBD-9C0C-3564F5BDA647}"/>
              </a:ext>
            </a:extLst>
          </p:cNvPr>
          <p:cNvCxnSpPr>
            <a:cxnSpLocks/>
            <a:endCxn id="29" idx="1"/>
          </p:cNvCxnSpPr>
          <p:nvPr/>
        </p:nvCxnSpPr>
        <p:spPr>
          <a:xfrm>
            <a:off x="3869633" y="4099159"/>
            <a:ext cx="1515447" cy="381896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5AD8CCB4-96BD-4356-AC1F-B65DF9259D3D}"/>
              </a:ext>
            </a:extLst>
          </p:cNvPr>
          <p:cNvSpPr txBox="1"/>
          <p:nvPr/>
        </p:nvSpPr>
        <p:spPr>
          <a:xfrm>
            <a:off x="2759560" y="2151318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002557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7E387-E9E4-42B5-A024-F4722F607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Process-Specific File Descriptor Table inside Kernel </a:t>
            </a:r>
            <a:endParaRPr lang="en-US" dirty="0">
              <a:latin typeface="Gill Sans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BCD6F-6DB0-4E4C-94FF-1968E1D56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2763" y="1343605"/>
            <a:ext cx="38962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Gill Sans Light"/>
              </a:rPr>
              <a:t>Suppose that we execute</a:t>
            </a:r>
          </a:p>
          <a:p>
            <a:pPr marL="0" indent="0">
              <a:buNone/>
            </a:pPr>
            <a:r>
              <a:rPr lang="en-US" sz="2000" dirty="0">
                <a:latin typeface="Gill Sans Light"/>
              </a:rPr>
              <a:t>open(“foo.txt”)</a:t>
            </a:r>
          </a:p>
          <a:p>
            <a:pPr marL="0" indent="0">
              <a:buNone/>
            </a:pPr>
            <a:r>
              <a:rPr lang="en-US" sz="2000" dirty="0">
                <a:latin typeface="Gill Sans Light"/>
              </a:rPr>
              <a:t>and that the result is 3</a:t>
            </a:r>
          </a:p>
          <a:p>
            <a:pPr marL="0" indent="0">
              <a:buNone/>
            </a:pPr>
            <a:endParaRPr lang="en-US" sz="2000" dirty="0">
              <a:latin typeface="Gill Sans Light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  <a:latin typeface="Gill Sans Light"/>
              </a:rPr>
              <a:t>Next, suppose that we execute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  <a:latin typeface="Gill Sans Light"/>
              </a:rPr>
              <a:t>read(3, </a:t>
            </a:r>
            <a:r>
              <a:rPr lang="en-US" sz="2000" dirty="0" err="1">
                <a:solidFill>
                  <a:schemeClr val="accent1"/>
                </a:solidFill>
                <a:latin typeface="Gill Sans Light"/>
              </a:rPr>
              <a:t>buf</a:t>
            </a:r>
            <a:r>
              <a:rPr lang="en-US" sz="2000" dirty="0">
                <a:solidFill>
                  <a:schemeClr val="accent1"/>
                </a:solidFill>
                <a:latin typeface="Gill Sans Light"/>
              </a:rPr>
              <a:t>, 100)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  <a:latin typeface="Gill Sans Light"/>
              </a:rPr>
              <a:t>and that the result is 100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F17F2F5-F35D-4C1E-9F9E-3AF9D97D9362}"/>
              </a:ext>
            </a:extLst>
          </p:cNvPr>
          <p:cNvSpPr/>
          <p:nvPr/>
        </p:nvSpPr>
        <p:spPr>
          <a:xfrm>
            <a:off x="2299251" y="128155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C54EFF2-29FA-4643-9CD2-5C070A2901CA}"/>
              </a:ext>
            </a:extLst>
          </p:cNvPr>
          <p:cNvCxnSpPr>
            <a:cxnSpLocks/>
          </p:cNvCxnSpPr>
          <p:nvPr/>
        </p:nvCxnSpPr>
        <p:spPr>
          <a:xfrm>
            <a:off x="2014330" y="3303754"/>
            <a:ext cx="5499653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36A7571-5132-4BEC-9890-EC1530C55A49}"/>
              </a:ext>
            </a:extLst>
          </p:cNvPr>
          <p:cNvSpPr txBox="1"/>
          <p:nvPr/>
        </p:nvSpPr>
        <p:spPr>
          <a:xfrm>
            <a:off x="567005" y="2812272"/>
            <a:ext cx="1582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User Space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9077590-79C1-4263-B8D8-4F4165BBB847}"/>
              </a:ext>
            </a:extLst>
          </p:cNvPr>
          <p:cNvSpPr txBox="1"/>
          <p:nvPr/>
        </p:nvSpPr>
        <p:spPr>
          <a:xfrm>
            <a:off x="339378" y="3317578"/>
            <a:ext cx="18101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Kernel Space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906EBDE-7DDC-4440-A8EB-1305F379702C}"/>
              </a:ext>
            </a:extLst>
          </p:cNvPr>
          <p:cNvSpPr/>
          <p:nvPr/>
        </p:nvSpPr>
        <p:spPr>
          <a:xfrm>
            <a:off x="3493266" y="157485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79CE90-2E98-42F8-BEC8-3C0E49506BC8}"/>
              </a:ext>
            </a:extLst>
          </p:cNvPr>
          <p:cNvSpPr/>
          <p:nvPr/>
        </p:nvSpPr>
        <p:spPr>
          <a:xfrm>
            <a:off x="2378764" y="157485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BAB8729-54EB-4C78-A9FF-F2C6AF13F2F2}"/>
              </a:ext>
            </a:extLst>
          </p:cNvPr>
          <p:cNvSpPr/>
          <p:nvPr/>
        </p:nvSpPr>
        <p:spPr>
          <a:xfrm>
            <a:off x="2378764" y="351927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49CA3D1-6CAC-4F43-AC42-355D3E1F0CA2}"/>
              </a:ext>
            </a:extLst>
          </p:cNvPr>
          <p:cNvCxnSpPr/>
          <p:nvPr/>
        </p:nvCxnSpPr>
        <p:spPr>
          <a:xfrm>
            <a:off x="3670851" y="391839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52C411A-A1E2-47B8-8B58-D57D8FA886BF}"/>
              </a:ext>
            </a:extLst>
          </p:cNvPr>
          <p:cNvSpPr txBox="1"/>
          <p:nvPr/>
        </p:nvSpPr>
        <p:spPr>
          <a:xfrm>
            <a:off x="242199" y="4121395"/>
            <a:ext cx="20244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Gill Sans Light"/>
              </a:rPr>
              <a:t>Not shown: Initially contains 0, 1, and 2 (stdin, </a:t>
            </a:r>
            <a:r>
              <a:rPr lang="en-US" sz="1600" dirty="0" err="1">
                <a:latin typeface="Gill Sans Light"/>
              </a:rPr>
              <a:t>stdout</a:t>
            </a:r>
            <a:r>
              <a:rPr lang="en-US" sz="1600" dirty="0">
                <a:latin typeface="Gill Sans Light"/>
              </a:rPr>
              <a:t>, stderr)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0431F7A-8A2C-43B6-B8F5-20F36314F479}"/>
              </a:ext>
            </a:extLst>
          </p:cNvPr>
          <p:cNvSpPr txBox="1"/>
          <p:nvPr/>
        </p:nvSpPr>
        <p:spPr>
          <a:xfrm>
            <a:off x="3318189" y="38521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Gill Sans Light"/>
              </a:rPr>
              <a:t>3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6379FAE-EA7A-4669-85F6-95F8F96D6DDB}"/>
              </a:ext>
            </a:extLst>
          </p:cNvPr>
          <p:cNvSpPr/>
          <p:nvPr/>
        </p:nvSpPr>
        <p:spPr>
          <a:xfrm>
            <a:off x="5385080" y="4043302"/>
            <a:ext cx="2128738" cy="875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File: foo.txt</a:t>
            </a:r>
          </a:p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Position: </a:t>
            </a:r>
            <a:r>
              <a:rPr lang="en-US" sz="1600" dirty="0">
                <a:solidFill>
                  <a:schemeClr val="accent1"/>
                </a:solidFill>
                <a:latin typeface="Gill Sans Light"/>
              </a:rPr>
              <a:t>100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FC9BD41-E197-42F4-9723-34952CE20BC1}"/>
              </a:ext>
            </a:extLst>
          </p:cNvPr>
          <p:cNvSpPr txBox="1"/>
          <p:nvPr/>
        </p:nvSpPr>
        <p:spPr>
          <a:xfrm>
            <a:off x="5295928" y="3656940"/>
            <a:ext cx="2307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Gill Sans Light"/>
              </a:rPr>
              <a:t>Open File Description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C88175-3FDB-451B-A8B3-9FC9969BE7F2}"/>
              </a:ext>
            </a:extLst>
          </p:cNvPr>
          <p:cNvSpPr txBox="1"/>
          <p:nvPr/>
        </p:nvSpPr>
        <p:spPr>
          <a:xfrm>
            <a:off x="3039426" y="838200"/>
            <a:ext cx="1183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</a:t>
            </a:r>
          </a:p>
        </p:txBody>
      </p:sp>
      <p:cxnSp>
        <p:nvCxnSpPr>
          <p:cNvPr id="33" name="Connector: Curved 32">
            <a:extLst>
              <a:ext uri="{FF2B5EF4-FFF2-40B4-BE49-F238E27FC236}">
                <a16:creationId xmlns:a16="http://schemas.microsoft.com/office/drawing/2014/main" id="{B8B66E6F-F3F6-4DBD-9C0C-3564F5BDA647}"/>
              </a:ext>
            </a:extLst>
          </p:cNvPr>
          <p:cNvCxnSpPr>
            <a:cxnSpLocks/>
            <a:endCxn id="29" idx="1"/>
          </p:cNvCxnSpPr>
          <p:nvPr/>
        </p:nvCxnSpPr>
        <p:spPr>
          <a:xfrm>
            <a:off x="3869633" y="4099159"/>
            <a:ext cx="1515447" cy="381896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6E42C3A-CBFB-4452-9225-093F574D280F}"/>
              </a:ext>
            </a:extLst>
          </p:cNvPr>
          <p:cNvSpPr txBox="1"/>
          <p:nvPr/>
        </p:nvSpPr>
        <p:spPr>
          <a:xfrm>
            <a:off x="2759560" y="2151318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735590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7E387-E9E4-42B5-A024-F4722F607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Process-Specific File Descriptor Table inside Kernel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BCD6F-6DB0-4E4C-94FF-1968E1D56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2764" y="1343605"/>
            <a:ext cx="402203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Gill Sans Light"/>
              </a:rPr>
              <a:t>Suppose that we execute</a:t>
            </a:r>
          </a:p>
          <a:p>
            <a:pPr marL="0" indent="0">
              <a:buNone/>
            </a:pPr>
            <a:r>
              <a:rPr lang="en-US" sz="2000" dirty="0">
                <a:latin typeface="Gill Sans Light"/>
              </a:rPr>
              <a:t>open(“foo.txt”)</a:t>
            </a:r>
          </a:p>
          <a:p>
            <a:pPr marL="0" indent="0">
              <a:buNone/>
            </a:pPr>
            <a:r>
              <a:rPr lang="en-US" sz="2000" dirty="0">
                <a:latin typeface="Gill Sans Light"/>
              </a:rPr>
              <a:t>and that the result is 3</a:t>
            </a:r>
          </a:p>
          <a:p>
            <a:pPr marL="0" indent="0">
              <a:buNone/>
            </a:pPr>
            <a:endParaRPr lang="en-US" sz="2000" dirty="0">
              <a:latin typeface="Gill Sans Light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  <a:latin typeface="Gill Sans Light"/>
              </a:rPr>
              <a:t>Next, suppose that we execute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  <a:latin typeface="Gill Sans Light"/>
              </a:rPr>
              <a:t>read(3, </a:t>
            </a:r>
            <a:r>
              <a:rPr lang="en-US" sz="2000" dirty="0" err="1">
                <a:solidFill>
                  <a:schemeClr val="accent1"/>
                </a:solidFill>
                <a:latin typeface="Gill Sans Light"/>
              </a:rPr>
              <a:t>buf</a:t>
            </a:r>
            <a:r>
              <a:rPr lang="en-US" sz="2000" dirty="0">
                <a:solidFill>
                  <a:schemeClr val="accent1"/>
                </a:solidFill>
                <a:latin typeface="Gill Sans Light"/>
              </a:rPr>
              <a:t>, 100)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  <a:latin typeface="Gill Sans Light"/>
              </a:rPr>
              <a:t>and that the result is 100</a:t>
            </a:r>
          </a:p>
          <a:p>
            <a:pPr marL="0" indent="0">
              <a:buNone/>
            </a:pPr>
            <a:endParaRPr lang="en-US" sz="2000" dirty="0">
              <a:solidFill>
                <a:schemeClr val="accent5"/>
              </a:solidFill>
              <a:latin typeface="Gill Sans Light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  <a:latin typeface="Gill Sans Light"/>
              </a:rPr>
              <a:t>Finally, suppose that we execute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  <a:latin typeface="Gill Sans Light"/>
              </a:rPr>
              <a:t>close(3)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F17F2F5-F35D-4C1E-9F9E-3AF9D97D9362}"/>
              </a:ext>
            </a:extLst>
          </p:cNvPr>
          <p:cNvSpPr/>
          <p:nvPr/>
        </p:nvSpPr>
        <p:spPr>
          <a:xfrm>
            <a:off x="2299251" y="128155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C54EFF2-29FA-4643-9CD2-5C070A2901CA}"/>
              </a:ext>
            </a:extLst>
          </p:cNvPr>
          <p:cNvCxnSpPr>
            <a:cxnSpLocks/>
          </p:cNvCxnSpPr>
          <p:nvPr/>
        </p:nvCxnSpPr>
        <p:spPr>
          <a:xfrm>
            <a:off x="2014330" y="3303754"/>
            <a:ext cx="5499653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36A7571-5132-4BEC-9890-EC1530C55A49}"/>
              </a:ext>
            </a:extLst>
          </p:cNvPr>
          <p:cNvSpPr txBox="1"/>
          <p:nvPr/>
        </p:nvSpPr>
        <p:spPr>
          <a:xfrm>
            <a:off x="567005" y="2812272"/>
            <a:ext cx="1582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User Space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9077590-79C1-4263-B8D8-4F4165BBB847}"/>
              </a:ext>
            </a:extLst>
          </p:cNvPr>
          <p:cNvSpPr txBox="1"/>
          <p:nvPr/>
        </p:nvSpPr>
        <p:spPr>
          <a:xfrm>
            <a:off x="339378" y="3317578"/>
            <a:ext cx="18101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Kernel Space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906EBDE-7DDC-4440-A8EB-1305F379702C}"/>
              </a:ext>
            </a:extLst>
          </p:cNvPr>
          <p:cNvSpPr/>
          <p:nvPr/>
        </p:nvSpPr>
        <p:spPr>
          <a:xfrm>
            <a:off x="3493266" y="157485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79CE90-2E98-42F8-BEC8-3C0E49506BC8}"/>
              </a:ext>
            </a:extLst>
          </p:cNvPr>
          <p:cNvSpPr/>
          <p:nvPr/>
        </p:nvSpPr>
        <p:spPr>
          <a:xfrm>
            <a:off x="2378764" y="157485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BAB8729-54EB-4C78-A9FF-F2C6AF13F2F2}"/>
              </a:ext>
            </a:extLst>
          </p:cNvPr>
          <p:cNvSpPr/>
          <p:nvPr/>
        </p:nvSpPr>
        <p:spPr>
          <a:xfrm>
            <a:off x="2378764" y="351927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49CA3D1-6CAC-4F43-AC42-355D3E1F0CA2}"/>
              </a:ext>
            </a:extLst>
          </p:cNvPr>
          <p:cNvCxnSpPr/>
          <p:nvPr/>
        </p:nvCxnSpPr>
        <p:spPr>
          <a:xfrm>
            <a:off x="3670851" y="391839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52C411A-A1E2-47B8-8B58-D57D8FA886BF}"/>
              </a:ext>
            </a:extLst>
          </p:cNvPr>
          <p:cNvSpPr txBox="1"/>
          <p:nvPr/>
        </p:nvSpPr>
        <p:spPr>
          <a:xfrm>
            <a:off x="242199" y="4121395"/>
            <a:ext cx="20244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Gill Sans Light"/>
              </a:rPr>
              <a:t>Not shown: Initially contains 0, 1, and 2 (stdin, </a:t>
            </a:r>
            <a:r>
              <a:rPr lang="en-US" sz="1600" dirty="0" err="1">
                <a:latin typeface="Gill Sans Light"/>
              </a:rPr>
              <a:t>stdout</a:t>
            </a:r>
            <a:r>
              <a:rPr lang="en-US" sz="1600" dirty="0">
                <a:latin typeface="Gill Sans Light"/>
              </a:rPr>
              <a:t>, stderr)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0431F7A-8A2C-43B6-B8F5-20F36314F479}"/>
              </a:ext>
            </a:extLst>
          </p:cNvPr>
          <p:cNvSpPr txBox="1"/>
          <p:nvPr/>
        </p:nvSpPr>
        <p:spPr>
          <a:xfrm>
            <a:off x="3318189" y="38521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Gill Sans Light"/>
              </a:rPr>
              <a:t>3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6379FAE-EA7A-4669-85F6-95F8F96D6DDB}"/>
              </a:ext>
            </a:extLst>
          </p:cNvPr>
          <p:cNvSpPr/>
          <p:nvPr/>
        </p:nvSpPr>
        <p:spPr>
          <a:xfrm>
            <a:off x="5385080" y="4043302"/>
            <a:ext cx="2128738" cy="875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File: foo.txt</a:t>
            </a:r>
          </a:p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Position: </a:t>
            </a:r>
            <a:r>
              <a:rPr lang="en-US" sz="1600" dirty="0">
                <a:solidFill>
                  <a:schemeClr val="accent1"/>
                </a:solidFill>
                <a:latin typeface="Gill Sans Light"/>
              </a:rPr>
              <a:t>100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FC9BD41-E197-42F4-9723-34952CE20BC1}"/>
              </a:ext>
            </a:extLst>
          </p:cNvPr>
          <p:cNvSpPr txBox="1"/>
          <p:nvPr/>
        </p:nvSpPr>
        <p:spPr>
          <a:xfrm>
            <a:off x="5295928" y="3656940"/>
            <a:ext cx="2307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Gill Sans Light"/>
              </a:rPr>
              <a:t>Open File Description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C88175-3FDB-451B-A8B3-9FC9969BE7F2}"/>
              </a:ext>
            </a:extLst>
          </p:cNvPr>
          <p:cNvSpPr txBox="1"/>
          <p:nvPr/>
        </p:nvSpPr>
        <p:spPr>
          <a:xfrm>
            <a:off x="3039426" y="838200"/>
            <a:ext cx="1183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</a:t>
            </a:r>
          </a:p>
        </p:txBody>
      </p:sp>
      <p:cxnSp>
        <p:nvCxnSpPr>
          <p:cNvPr id="33" name="Connector: Curved 32">
            <a:extLst>
              <a:ext uri="{FF2B5EF4-FFF2-40B4-BE49-F238E27FC236}">
                <a16:creationId xmlns:a16="http://schemas.microsoft.com/office/drawing/2014/main" id="{B8B66E6F-F3F6-4DBD-9C0C-3564F5BDA647}"/>
              </a:ext>
            </a:extLst>
          </p:cNvPr>
          <p:cNvCxnSpPr>
            <a:cxnSpLocks/>
            <a:endCxn id="29" idx="1"/>
          </p:cNvCxnSpPr>
          <p:nvPr/>
        </p:nvCxnSpPr>
        <p:spPr>
          <a:xfrm>
            <a:off x="3869633" y="4099159"/>
            <a:ext cx="1515447" cy="381896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1616D845-D6B8-4D11-BE11-29199256CAB0}"/>
              </a:ext>
            </a:extLst>
          </p:cNvPr>
          <p:cNvSpPr txBox="1"/>
          <p:nvPr/>
        </p:nvSpPr>
        <p:spPr>
          <a:xfrm>
            <a:off x="2759560" y="2151318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2992584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  <p:bldP spid="3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9914-99F1-46D9-9ED2-4E182B3DA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Instead of Closing, </a:t>
            </a:r>
            <a:r>
              <a:rPr lang="en-US" dirty="0"/>
              <a:t>let’s </a:t>
            </a:r>
            <a:r>
              <a:rPr lang="en-US" dirty="0">
                <a:latin typeface="Consolas" panose="020B0609020204030204" pitchFamily="49" charset="0"/>
              </a:rPr>
              <a:t>fork()</a:t>
            </a:r>
            <a:r>
              <a:rPr lang="en-US" dirty="0">
                <a:latin typeface="+mn-lt"/>
              </a:rPr>
              <a:t>!</a:t>
            </a:r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5FA960-31E2-4496-BA11-37C080DBCC34}"/>
              </a:ext>
            </a:extLst>
          </p:cNvPr>
          <p:cNvSpPr/>
          <p:nvPr/>
        </p:nvSpPr>
        <p:spPr>
          <a:xfrm>
            <a:off x="2299251" y="1285784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1BB8A1-54E4-4BE5-8D2A-55630C60E17E}"/>
              </a:ext>
            </a:extLst>
          </p:cNvPr>
          <p:cNvCxnSpPr>
            <a:cxnSpLocks/>
          </p:cNvCxnSpPr>
          <p:nvPr/>
        </p:nvCxnSpPr>
        <p:spPr>
          <a:xfrm>
            <a:off x="2014330" y="3307983"/>
            <a:ext cx="947784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32B55D7-040F-451A-A89E-007F4D36DCFF}"/>
              </a:ext>
            </a:extLst>
          </p:cNvPr>
          <p:cNvSpPr txBox="1"/>
          <p:nvPr/>
        </p:nvSpPr>
        <p:spPr>
          <a:xfrm>
            <a:off x="567005" y="2816501"/>
            <a:ext cx="1582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User Space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2147AB-91AF-456E-A3B4-36C0E49C9FBC}"/>
              </a:ext>
            </a:extLst>
          </p:cNvPr>
          <p:cNvSpPr txBox="1"/>
          <p:nvPr/>
        </p:nvSpPr>
        <p:spPr>
          <a:xfrm>
            <a:off x="339378" y="3321807"/>
            <a:ext cx="18101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Kernel Space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5E54E-F909-4F10-83AE-8046F186BC58}"/>
              </a:ext>
            </a:extLst>
          </p:cNvPr>
          <p:cNvSpPr/>
          <p:nvPr/>
        </p:nvSpPr>
        <p:spPr>
          <a:xfrm>
            <a:off x="3493266" y="1579085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01AF39-4AA2-4260-AA70-D76B42B7C20F}"/>
              </a:ext>
            </a:extLst>
          </p:cNvPr>
          <p:cNvSpPr/>
          <p:nvPr/>
        </p:nvSpPr>
        <p:spPr>
          <a:xfrm>
            <a:off x="2378764" y="1579085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F68DBC-224F-4334-B261-5EFE36EB60A9}"/>
              </a:ext>
            </a:extLst>
          </p:cNvPr>
          <p:cNvSpPr/>
          <p:nvPr/>
        </p:nvSpPr>
        <p:spPr>
          <a:xfrm>
            <a:off x="2378764" y="3523504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03DE42-93AA-408C-9A79-ACFBEF9A0167}"/>
              </a:ext>
            </a:extLst>
          </p:cNvPr>
          <p:cNvCxnSpPr/>
          <p:nvPr/>
        </p:nvCxnSpPr>
        <p:spPr>
          <a:xfrm>
            <a:off x="3670851" y="3922621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EAE85C5-B6A1-40EB-8218-D01BF9A5BBE4}"/>
              </a:ext>
            </a:extLst>
          </p:cNvPr>
          <p:cNvSpPr txBox="1"/>
          <p:nvPr/>
        </p:nvSpPr>
        <p:spPr>
          <a:xfrm>
            <a:off x="242199" y="4125624"/>
            <a:ext cx="20244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Gill Sans Light"/>
              </a:rPr>
              <a:t>Not shown: Initially contains 0, 1, and 2 (stdin, </a:t>
            </a:r>
            <a:r>
              <a:rPr lang="en-US" sz="1600" dirty="0" err="1">
                <a:latin typeface="Gill Sans Light"/>
              </a:rPr>
              <a:t>stdout</a:t>
            </a:r>
            <a:r>
              <a:rPr lang="en-US" sz="1600" dirty="0">
                <a:latin typeface="Gill Sans Light"/>
              </a:rPr>
              <a:t>, stderr)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78FDC0-E9D4-4EDA-BABF-55C01F0ABD88}"/>
              </a:ext>
            </a:extLst>
          </p:cNvPr>
          <p:cNvSpPr txBox="1"/>
          <p:nvPr/>
        </p:nvSpPr>
        <p:spPr>
          <a:xfrm>
            <a:off x="3318189" y="385636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Gill Sans Light"/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2881628-DC8E-4B63-B81D-6DAA1BDC1758}"/>
              </a:ext>
            </a:extLst>
          </p:cNvPr>
          <p:cNvSpPr/>
          <p:nvPr/>
        </p:nvSpPr>
        <p:spPr>
          <a:xfrm>
            <a:off x="5385080" y="4047531"/>
            <a:ext cx="2128738" cy="875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File: foo.txt</a:t>
            </a:r>
          </a:p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Position: </a:t>
            </a:r>
            <a:r>
              <a:rPr lang="en-US" sz="1600" dirty="0">
                <a:solidFill>
                  <a:schemeClr val="accent1"/>
                </a:solidFill>
                <a:latin typeface="Gill Sans Light"/>
              </a:rPr>
              <a:t>100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C70B6B-0371-41AE-A58D-03649F018D9A}"/>
              </a:ext>
            </a:extLst>
          </p:cNvPr>
          <p:cNvSpPr txBox="1"/>
          <p:nvPr/>
        </p:nvSpPr>
        <p:spPr>
          <a:xfrm>
            <a:off x="2932826" y="842429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 1</a:t>
            </a:r>
          </a:p>
        </p:txBody>
      </p: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38DD8A5F-C06B-496F-8CE9-BB23634D360E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3869633" y="4103388"/>
            <a:ext cx="1515447" cy="381896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DA43CE1-FF40-4C11-931B-FF4B440EA7A3}"/>
              </a:ext>
            </a:extLst>
          </p:cNvPr>
          <p:cNvSpPr/>
          <p:nvPr/>
        </p:nvSpPr>
        <p:spPr>
          <a:xfrm>
            <a:off x="7927805" y="128155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21A3D8-B464-4574-88E2-4902D89F34B7}"/>
              </a:ext>
            </a:extLst>
          </p:cNvPr>
          <p:cNvSpPr/>
          <p:nvPr/>
        </p:nvSpPr>
        <p:spPr>
          <a:xfrm>
            <a:off x="9121820" y="157485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37D048-8F8D-4ADD-9607-CD2BB6DFAE13}"/>
              </a:ext>
            </a:extLst>
          </p:cNvPr>
          <p:cNvSpPr/>
          <p:nvPr/>
        </p:nvSpPr>
        <p:spPr>
          <a:xfrm>
            <a:off x="8007318" y="157485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80F994-4581-4391-92D7-D2B3FA377C1B}"/>
              </a:ext>
            </a:extLst>
          </p:cNvPr>
          <p:cNvSpPr/>
          <p:nvPr/>
        </p:nvSpPr>
        <p:spPr>
          <a:xfrm>
            <a:off x="8007318" y="351927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C057235-74E1-4DFC-B11B-5D7A825BB93A}"/>
              </a:ext>
            </a:extLst>
          </p:cNvPr>
          <p:cNvCxnSpPr/>
          <p:nvPr/>
        </p:nvCxnSpPr>
        <p:spPr>
          <a:xfrm>
            <a:off x="9299405" y="391839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01132CF-01A9-47F6-A10C-5B71D28F2BF9}"/>
              </a:ext>
            </a:extLst>
          </p:cNvPr>
          <p:cNvSpPr txBox="1"/>
          <p:nvPr/>
        </p:nvSpPr>
        <p:spPr>
          <a:xfrm>
            <a:off x="8946743" y="38521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Gill Sans Light"/>
              </a:rPr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AA4CC1-3031-4FF2-ADB1-840E11B5014D}"/>
              </a:ext>
            </a:extLst>
          </p:cNvPr>
          <p:cNvSpPr txBox="1"/>
          <p:nvPr/>
        </p:nvSpPr>
        <p:spPr>
          <a:xfrm>
            <a:off x="8561380" y="838200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 2</a:t>
            </a:r>
          </a:p>
        </p:txBody>
      </p: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2C99BEE5-514F-4FEF-A13B-2E517E7736AE}"/>
              </a:ext>
            </a:extLst>
          </p:cNvPr>
          <p:cNvCxnSpPr>
            <a:cxnSpLocks/>
            <a:endCxn id="18" idx="3"/>
          </p:cNvCxnSpPr>
          <p:nvPr/>
        </p:nvCxnSpPr>
        <p:spPr>
          <a:xfrm rot="10800000" flipV="1">
            <a:off x="7513819" y="4099158"/>
            <a:ext cx="1984371" cy="386126"/>
          </a:xfrm>
          <a:prstGeom prst="curvedConnector3">
            <a:avLst>
              <a:gd name="adj1" fmla="val 971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55D840A-6000-4CDB-B770-712352CB9977}"/>
              </a:ext>
            </a:extLst>
          </p:cNvPr>
          <p:cNvSpPr txBox="1"/>
          <p:nvPr/>
        </p:nvSpPr>
        <p:spPr>
          <a:xfrm>
            <a:off x="2759560" y="215554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BB1861-AAFB-4AEA-AFD4-2E88B6B55D54}"/>
              </a:ext>
            </a:extLst>
          </p:cNvPr>
          <p:cNvSpPr txBox="1"/>
          <p:nvPr/>
        </p:nvSpPr>
        <p:spPr>
          <a:xfrm>
            <a:off x="8388114" y="215554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CA00B4-0229-406C-9A60-F6AD69C9BF78}"/>
              </a:ext>
            </a:extLst>
          </p:cNvPr>
          <p:cNvSpPr txBox="1"/>
          <p:nvPr/>
        </p:nvSpPr>
        <p:spPr>
          <a:xfrm>
            <a:off x="5295928" y="3661169"/>
            <a:ext cx="2307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Gill Sans Light"/>
              </a:rPr>
              <a:t>Open File Description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2B97BD5-AE70-4EA9-AD0B-8DCDEC1F9307}"/>
              </a:ext>
            </a:extLst>
          </p:cNvPr>
          <p:cNvSpPr txBox="1"/>
          <p:nvPr/>
        </p:nvSpPr>
        <p:spPr>
          <a:xfrm>
            <a:off x="5166118" y="1567574"/>
            <a:ext cx="26892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Gill Sans Light"/>
              </a:rPr>
              <a:t>File descriptor is copied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Gill Sans Light"/>
              </a:rPr>
              <a:t>Open file description is aliased</a:t>
            </a:r>
          </a:p>
        </p:txBody>
      </p:sp>
    </p:spTree>
    <p:extLst>
      <p:ext uri="{BB962C8B-B14F-4D97-AF65-F5344CB8AC3E}">
        <p14:creationId xmlns:p14="http://schemas.microsoft.com/office/powerpoint/2010/main" val="19897101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6" grpId="0" animBg="1"/>
      <p:bldP spid="29" grpId="0" animBg="1"/>
      <p:bldP spid="31" grpId="0"/>
      <p:bldP spid="33" grpId="0"/>
      <p:bldP spid="42" grpId="0"/>
      <p:bldP spid="4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9914-99F1-46D9-9ED2-4E182B3DA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Light"/>
              </a:rPr>
              <a:t>Open File Description is </a:t>
            </a:r>
            <a:r>
              <a:rPr lang="en-US" i="1" dirty="0">
                <a:latin typeface="Gill Sans Light"/>
              </a:rPr>
              <a:t>Aliased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5FA960-31E2-4496-BA11-37C080DBCC34}"/>
              </a:ext>
            </a:extLst>
          </p:cNvPr>
          <p:cNvSpPr/>
          <p:nvPr/>
        </p:nvSpPr>
        <p:spPr>
          <a:xfrm>
            <a:off x="2299251" y="1285784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1BB8A1-54E4-4BE5-8D2A-55630C60E17E}"/>
              </a:ext>
            </a:extLst>
          </p:cNvPr>
          <p:cNvCxnSpPr>
            <a:cxnSpLocks/>
          </p:cNvCxnSpPr>
          <p:nvPr/>
        </p:nvCxnSpPr>
        <p:spPr>
          <a:xfrm>
            <a:off x="2014330" y="3307983"/>
            <a:ext cx="947784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32B55D7-040F-451A-A89E-007F4D36DCFF}"/>
              </a:ext>
            </a:extLst>
          </p:cNvPr>
          <p:cNvSpPr txBox="1"/>
          <p:nvPr/>
        </p:nvSpPr>
        <p:spPr>
          <a:xfrm>
            <a:off x="567005" y="2816501"/>
            <a:ext cx="1582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User Space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2147AB-91AF-456E-A3B4-36C0E49C9FBC}"/>
              </a:ext>
            </a:extLst>
          </p:cNvPr>
          <p:cNvSpPr txBox="1"/>
          <p:nvPr/>
        </p:nvSpPr>
        <p:spPr>
          <a:xfrm>
            <a:off x="339378" y="3321807"/>
            <a:ext cx="18101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Kernel Space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5E54E-F909-4F10-83AE-8046F186BC58}"/>
              </a:ext>
            </a:extLst>
          </p:cNvPr>
          <p:cNvSpPr/>
          <p:nvPr/>
        </p:nvSpPr>
        <p:spPr>
          <a:xfrm>
            <a:off x="3493266" y="1579085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01AF39-4AA2-4260-AA70-D76B42B7C20F}"/>
              </a:ext>
            </a:extLst>
          </p:cNvPr>
          <p:cNvSpPr/>
          <p:nvPr/>
        </p:nvSpPr>
        <p:spPr>
          <a:xfrm>
            <a:off x="2378764" y="1579085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F68DBC-224F-4334-B261-5EFE36EB60A9}"/>
              </a:ext>
            </a:extLst>
          </p:cNvPr>
          <p:cNvSpPr/>
          <p:nvPr/>
        </p:nvSpPr>
        <p:spPr>
          <a:xfrm>
            <a:off x="2378764" y="3523504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03DE42-93AA-408C-9A79-ACFBEF9A0167}"/>
              </a:ext>
            </a:extLst>
          </p:cNvPr>
          <p:cNvCxnSpPr/>
          <p:nvPr/>
        </p:nvCxnSpPr>
        <p:spPr>
          <a:xfrm>
            <a:off x="3670851" y="3922621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EAE85C5-B6A1-40EB-8218-D01BF9A5BBE4}"/>
              </a:ext>
            </a:extLst>
          </p:cNvPr>
          <p:cNvSpPr txBox="1"/>
          <p:nvPr/>
        </p:nvSpPr>
        <p:spPr>
          <a:xfrm>
            <a:off x="242199" y="4125624"/>
            <a:ext cx="20244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Gill Sans Light"/>
              </a:rPr>
              <a:t>Not shown: Initially contains 0, 1, and 2 (stdin, </a:t>
            </a:r>
            <a:r>
              <a:rPr lang="en-US" sz="1600" dirty="0" err="1">
                <a:latin typeface="Gill Sans Light"/>
              </a:rPr>
              <a:t>stdout</a:t>
            </a:r>
            <a:r>
              <a:rPr lang="en-US" sz="1600" dirty="0">
                <a:latin typeface="Gill Sans Light"/>
              </a:rPr>
              <a:t>, stderr)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78FDC0-E9D4-4EDA-BABF-55C01F0ABD88}"/>
              </a:ext>
            </a:extLst>
          </p:cNvPr>
          <p:cNvSpPr txBox="1"/>
          <p:nvPr/>
        </p:nvSpPr>
        <p:spPr>
          <a:xfrm>
            <a:off x="3318189" y="385636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Gill Sans Light"/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2881628-DC8E-4B63-B81D-6DAA1BDC1758}"/>
              </a:ext>
            </a:extLst>
          </p:cNvPr>
          <p:cNvSpPr/>
          <p:nvPr/>
        </p:nvSpPr>
        <p:spPr>
          <a:xfrm>
            <a:off x="5385080" y="4047531"/>
            <a:ext cx="2128738" cy="875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File: foo.txt</a:t>
            </a:r>
          </a:p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Position: </a:t>
            </a:r>
            <a:r>
              <a:rPr lang="en-US" sz="1600" dirty="0">
                <a:solidFill>
                  <a:schemeClr val="accent1"/>
                </a:solidFill>
                <a:latin typeface="Gill Sans Light"/>
              </a:rPr>
              <a:t>100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C70B6B-0371-41AE-A58D-03649F018D9A}"/>
              </a:ext>
            </a:extLst>
          </p:cNvPr>
          <p:cNvSpPr txBox="1"/>
          <p:nvPr/>
        </p:nvSpPr>
        <p:spPr>
          <a:xfrm>
            <a:off x="2932826" y="842429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 1</a:t>
            </a:r>
          </a:p>
        </p:txBody>
      </p: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38DD8A5F-C06B-496F-8CE9-BB23634D360E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3869633" y="4103388"/>
            <a:ext cx="1515447" cy="381896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DA43CE1-FF40-4C11-931B-FF4B440EA7A3}"/>
              </a:ext>
            </a:extLst>
          </p:cNvPr>
          <p:cNvSpPr/>
          <p:nvPr/>
        </p:nvSpPr>
        <p:spPr>
          <a:xfrm>
            <a:off x="7927805" y="128155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21A3D8-B464-4574-88E2-4902D89F34B7}"/>
              </a:ext>
            </a:extLst>
          </p:cNvPr>
          <p:cNvSpPr/>
          <p:nvPr/>
        </p:nvSpPr>
        <p:spPr>
          <a:xfrm>
            <a:off x="9121820" y="157485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37D048-8F8D-4ADD-9607-CD2BB6DFAE13}"/>
              </a:ext>
            </a:extLst>
          </p:cNvPr>
          <p:cNvSpPr/>
          <p:nvPr/>
        </p:nvSpPr>
        <p:spPr>
          <a:xfrm>
            <a:off x="8007318" y="157485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80F994-4581-4391-92D7-D2B3FA377C1B}"/>
              </a:ext>
            </a:extLst>
          </p:cNvPr>
          <p:cNvSpPr/>
          <p:nvPr/>
        </p:nvSpPr>
        <p:spPr>
          <a:xfrm>
            <a:off x="8007318" y="351927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C057235-74E1-4DFC-B11B-5D7A825BB93A}"/>
              </a:ext>
            </a:extLst>
          </p:cNvPr>
          <p:cNvCxnSpPr/>
          <p:nvPr/>
        </p:nvCxnSpPr>
        <p:spPr>
          <a:xfrm>
            <a:off x="9299405" y="391839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01132CF-01A9-47F6-A10C-5B71D28F2BF9}"/>
              </a:ext>
            </a:extLst>
          </p:cNvPr>
          <p:cNvSpPr txBox="1"/>
          <p:nvPr/>
        </p:nvSpPr>
        <p:spPr>
          <a:xfrm>
            <a:off x="8946743" y="38521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Gill Sans Light"/>
              </a:rPr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AA4CC1-3031-4FF2-ADB1-840E11B5014D}"/>
              </a:ext>
            </a:extLst>
          </p:cNvPr>
          <p:cNvSpPr txBox="1"/>
          <p:nvPr/>
        </p:nvSpPr>
        <p:spPr>
          <a:xfrm>
            <a:off x="8561380" y="838200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 2</a:t>
            </a:r>
          </a:p>
        </p:txBody>
      </p: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2C99BEE5-514F-4FEF-A13B-2E517E7736AE}"/>
              </a:ext>
            </a:extLst>
          </p:cNvPr>
          <p:cNvCxnSpPr>
            <a:cxnSpLocks/>
            <a:endCxn id="18" idx="3"/>
          </p:cNvCxnSpPr>
          <p:nvPr/>
        </p:nvCxnSpPr>
        <p:spPr>
          <a:xfrm rot="10800000" flipV="1">
            <a:off x="7513819" y="4099158"/>
            <a:ext cx="1984371" cy="386126"/>
          </a:xfrm>
          <a:prstGeom prst="curvedConnector3">
            <a:avLst>
              <a:gd name="adj1" fmla="val 971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55D840A-6000-4CDB-B770-712352CB9977}"/>
              </a:ext>
            </a:extLst>
          </p:cNvPr>
          <p:cNvSpPr txBox="1"/>
          <p:nvPr/>
        </p:nvSpPr>
        <p:spPr>
          <a:xfrm>
            <a:off x="2759560" y="215554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BB1861-AAFB-4AEA-AFD4-2E88B6B55D54}"/>
              </a:ext>
            </a:extLst>
          </p:cNvPr>
          <p:cNvSpPr txBox="1"/>
          <p:nvPr/>
        </p:nvSpPr>
        <p:spPr>
          <a:xfrm>
            <a:off x="8388114" y="215554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CA00B4-0229-406C-9A60-F6AD69C9BF78}"/>
              </a:ext>
            </a:extLst>
          </p:cNvPr>
          <p:cNvSpPr txBox="1"/>
          <p:nvPr/>
        </p:nvSpPr>
        <p:spPr>
          <a:xfrm>
            <a:off x="5295928" y="3661169"/>
            <a:ext cx="2307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Gill Sans Light"/>
              </a:rPr>
              <a:t>Open File Description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DFDCA3-FD33-43C1-897F-6DF433CD0926}"/>
              </a:ext>
            </a:extLst>
          </p:cNvPr>
          <p:cNvSpPr txBox="1"/>
          <p:nvPr/>
        </p:nvSpPr>
        <p:spPr>
          <a:xfrm>
            <a:off x="220782" y="1115199"/>
            <a:ext cx="17604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  <a:latin typeface="Gill Sans Light"/>
              </a:rPr>
              <a:t>read(3, </a:t>
            </a:r>
            <a:r>
              <a:rPr lang="en-US" sz="1600" dirty="0" err="1">
                <a:solidFill>
                  <a:schemeClr val="accent6"/>
                </a:solidFill>
                <a:latin typeface="Gill Sans Light"/>
              </a:rPr>
              <a:t>buf</a:t>
            </a:r>
            <a:r>
              <a:rPr lang="en-US" sz="1600" dirty="0">
                <a:solidFill>
                  <a:schemeClr val="accent6"/>
                </a:solidFill>
                <a:latin typeface="Gill Sans Light"/>
              </a:rPr>
              <a:t>, 100)</a:t>
            </a:r>
          </a:p>
        </p:txBody>
      </p:sp>
    </p:spTree>
    <p:extLst>
      <p:ext uri="{BB962C8B-B14F-4D97-AF65-F5344CB8AC3E}">
        <p14:creationId xmlns:p14="http://schemas.microsoft.com/office/powerpoint/2010/main" val="11043747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9914-99F1-46D9-9ED2-4E182B3DA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File Description is </a:t>
            </a:r>
            <a:r>
              <a:rPr lang="en-US" i="1" dirty="0"/>
              <a:t>Aliased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5FA960-31E2-4496-BA11-37C080DBCC34}"/>
              </a:ext>
            </a:extLst>
          </p:cNvPr>
          <p:cNvSpPr/>
          <p:nvPr/>
        </p:nvSpPr>
        <p:spPr>
          <a:xfrm>
            <a:off x="2299251" y="1285784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1BB8A1-54E4-4BE5-8D2A-55630C60E17E}"/>
              </a:ext>
            </a:extLst>
          </p:cNvPr>
          <p:cNvCxnSpPr>
            <a:cxnSpLocks/>
          </p:cNvCxnSpPr>
          <p:nvPr/>
        </p:nvCxnSpPr>
        <p:spPr>
          <a:xfrm>
            <a:off x="2014330" y="3307983"/>
            <a:ext cx="947784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32B55D7-040F-451A-A89E-007F4D36DCFF}"/>
              </a:ext>
            </a:extLst>
          </p:cNvPr>
          <p:cNvSpPr txBox="1"/>
          <p:nvPr/>
        </p:nvSpPr>
        <p:spPr>
          <a:xfrm>
            <a:off x="567005" y="2816501"/>
            <a:ext cx="1582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User Space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2147AB-91AF-456E-A3B4-36C0E49C9FBC}"/>
              </a:ext>
            </a:extLst>
          </p:cNvPr>
          <p:cNvSpPr txBox="1"/>
          <p:nvPr/>
        </p:nvSpPr>
        <p:spPr>
          <a:xfrm>
            <a:off x="339378" y="3321807"/>
            <a:ext cx="18101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Kernel Space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5E54E-F909-4F10-83AE-8046F186BC58}"/>
              </a:ext>
            </a:extLst>
          </p:cNvPr>
          <p:cNvSpPr/>
          <p:nvPr/>
        </p:nvSpPr>
        <p:spPr>
          <a:xfrm>
            <a:off x="3493266" y="1579085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01AF39-4AA2-4260-AA70-D76B42B7C20F}"/>
              </a:ext>
            </a:extLst>
          </p:cNvPr>
          <p:cNvSpPr/>
          <p:nvPr/>
        </p:nvSpPr>
        <p:spPr>
          <a:xfrm>
            <a:off x="2378764" y="1579085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F68DBC-224F-4334-B261-5EFE36EB60A9}"/>
              </a:ext>
            </a:extLst>
          </p:cNvPr>
          <p:cNvSpPr/>
          <p:nvPr/>
        </p:nvSpPr>
        <p:spPr>
          <a:xfrm>
            <a:off x="2378764" y="3523504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03DE42-93AA-408C-9A79-ACFBEF9A0167}"/>
              </a:ext>
            </a:extLst>
          </p:cNvPr>
          <p:cNvCxnSpPr/>
          <p:nvPr/>
        </p:nvCxnSpPr>
        <p:spPr>
          <a:xfrm>
            <a:off x="3670851" y="3922621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EAE85C5-B6A1-40EB-8218-D01BF9A5BBE4}"/>
              </a:ext>
            </a:extLst>
          </p:cNvPr>
          <p:cNvSpPr txBox="1"/>
          <p:nvPr/>
        </p:nvSpPr>
        <p:spPr>
          <a:xfrm>
            <a:off x="242199" y="4125624"/>
            <a:ext cx="20244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Gill Sans Light"/>
              </a:rPr>
              <a:t>Not shown: Initially contains 0, 1, and 2 (stdin, </a:t>
            </a:r>
            <a:r>
              <a:rPr lang="en-US" sz="1600" dirty="0" err="1">
                <a:latin typeface="Gill Sans Light"/>
              </a:rPr>
              <a:t>stdout</a:t>
            </a:r>
            <a:r>
              <a:rPr lang="en-US" sz="1600" dirty="0">
                <a:latin typeface="Gill Sans Light"/>
              </a:rPr>
              <a:t>, stderr)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78FDC0-E9D4-4EDA-BABF-55C01F0ABD88}"/>
              </a:ext>
            </a:extLst>
          </p:cNvPr>
          <p:cNvSpPr txBox="1"/>
          <p:nvPr/>
        </p:nvSpPr>
        <p:spPr>
          <a:xfrm>
            <a:off x="3318189" y="385636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Gill Sans Light"/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2881628-DC8E-4B63-B81D-6DAA1BDC1758}"/>
              </a:ext>
            </a:extLst>
          </p:cNvPr>
          <p:cNvSpPr/>
          <p:nvPr/>
        </p:nvSpPr>
        <p:spPr>
          <a:xfrm>
            <a:off x="5385080" y="4047531"/>
            <a:ext cx="2128738" cy="875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File: foo.txt</a:t>
            </a:r>
          </a:p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Position: </a:t>
            </a:r>
            <a:r>
              <a:rPr lang="en-US" sz="1600" dirty="0">
                <a:solidFill>
                  <a:schemeClr val="accent6"/>
                </a:solidFill>
                <a:latin typeface="Gill Sans Light"/>
              </a:rPr>
              <a:t>200</a:t>
            </a:r>
            <a:endParaRPr lang="en-US" sz="1600" dirty="0">
              <a:solidFill>
                <a:schemeClr val="accent5"/>
              </a:solidFill>
              <a:latin typeface="Gill Sans Ligh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C70B6B-0371-41AE-A58D-03649F018D9A}"/>
              </a:ext>
            </a:extLst>
          </p:cNvPr>
          <p:cNvSpPr txBox="1"/>
          <p:nvPr/>
        </p:nvSpPr>
        <p:spPr>
          <a:xfrm>
            <a:off x="2932826" y="842429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 1</a:t>
            </a:r>
          </a:p>
        </p:txBody>
      </p: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38DD8A5F-C06B-496F-8CE9-BB23634D360E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3869633" y="4103388"/>
            <a:ext cx="1515447" cy="381896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DA43CE1-FF40-4C11-931B-FF4B440EA7A3}"/>
              </a:ext>
            </a:extLst>
          </p:cNvPr>
          <p:cNvSpPr/>
          <p:nvPr/>
        </p:nvSpPr>
        <p:spPr>
          <a:xfrm>
            <a:off x="7927805" y="128155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21A3D8-B464-4574-88E2-4902D89F34B7}"/>
              </a:ext>
            </a:extLst>
          </p:cNvPr>
          <p:cNvSpPr/>
          <p:nvPr/>
        </p:nvSpPr>
        <p:spPr>
          <a:xfrm>
            <a:off x="9121820" y="157485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37D048-8F8D-4ADD-9607-CD2BB6DFAE13}"/>
              </a:ext>
            </a:extLst>
          </p:cNvPr>
          <p:cNvSpPr/>
          <p:nvPr/>
        </p:nvSpPr>
        <p:spPr>
          <a:xfrm>
            <a:off x="8007318" y="157485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80F994-4581-4391-92D7-D2B3FA377C1B}"/>
              </a:ext>
            </a:extLst>
          </p:cNvPr>
          <p:cNvSpPr/>
          <p:nvPr/>
        </p:nvSpPr>
        <p:spPr>
          <a:xfrm>
            <a:off x="8007318" y="351927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C057235-74E1-4DFC-B11B-5D7A825BB93A}"/>
              </a:ext>
            </a:extLst>
          </p:cNvPr>
          <p:cNvCxnSpPr/>
          <p:nvPr/>
        </p:nvCxnSpPr>
        <p:spPr>
          <a:xfrm>
            <a:off x="9299405" y="391839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01132CF-01A9-47F6-A10C-5B71D28F2BF9}"/>
              </a:ext>
            </a:extLst>
          </p:cNvPr>
          <p:cNvSpPr txBox="1"/>
          <p:nvPr/>
        </p:nvSpPr>
        <p:spPr>
          <a:xfrm>
            <a:off x="8946743" y="38521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Gill Sans Light"/>
              </a:rPr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AA4CC1-3031-4FF2-ADB1-840E11B5014D}"/>
              </a:ext>
            </a:extLst>
          </p:cNvPr>
          <p:cNvSpPr txBox="1"/>
          <p:nvPr/>
        </p:nvSpPr>
        <p:spPr>
          <a:xfrm>
            <a:off x="8561380" y="838200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 2</a:t>
            </a:r>
          </a:p>
        </p:txBody>
      </p: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2C99BEE5-514F-4FEF-A13B-2E517E7736AE}"/>
              </a:ext>
            </a:extLst>
          </p:cNvPr>
          <p:cNvCxnSpPr>
            <a:cxnSpLocks/>
            <a:endCxn id="18" idx="3"/>
          </p:cNvCxnSpPr>
          <p:nvPr/>
        </p:nvCxnSpPr>
        <p:spPr>
          <a:xfrm rot="10800000" flipV="1">
            <a:off x="7513819" y="4099158"/>
            <a:ext cx="1984371" cy="386126"/>
          </a:xfrm>
          <a:prstGeom prst="curvedConnector3">
            <a:avLst>
              <a:gd name="adj1" fmla="val 971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55D840A-6000-4CDB-B770-712352CB9977}"/>
              </a:ext>
            </a:extLst>
          </p:cNvPr>
          <p:cNvSpPr txBox="1"/>
          <p:nvPr/>
        </p:nvSpPr>
        <p:spPr>
          <a:xfrm>
            <a:off x="2759560" y="215554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BB1861-AAFB-4AEA-AFD4-2E88B6B55D54}"/>
              </a:ext>
            </a:extLst>
          </p:cNvPr>
          <p:cNvSpPr txBox="1"/>
          <p:nvPr/>
        </p:nvSpPr>
        <p:spPr>
          <a:xfrm>
            <a:off x="8388114" y="215554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CA00B4-0229-406C-9A60-F6AD69C9BF78}"/>
              </a:ext>
            </a:extLst>
          </p:cNvPr>
          <p:cNvSpPr txBox="1"/>
          <p:nvPr/>
        </p:nvSpPr>
        <p:spPr>
          <a:xfrm>
            <a:off x="5295928" y="3661169"/>
            <a:ext cx="2307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Gill Sans Light"/>
              </a:rPr>
              <a:t>Open File Description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DFDCA3-FD33-43C1-897F-6DF433CD0926}"/>
              </a:ext>
            </a:extLst>
          </p:cNvPr>
          <p:cNvSpPr txBox="1"/>
          <p:nvPr/>
        </p:nvSpPr>
        <p:spPr>
          <a:xfrm>
            <a:off x="220782" y="1115199"/>
            <a:ext cx="17604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  <a:latin typeface="Gill Sans Light"/>
              </a:rPr>
              <a:t>read(3, </a:t>
            </a:r>
            <a:r>
              <a:rPr lang="en-US" sz="1600" dirty="0" err="1">
                <a:solidFill>
                  <a:schemeClr val="accent6"/>
                </a:solidFill>
                <a:latin typeface="Gill Sans Light"/>
              </a:rPr>
              <a:t>buf</a:t>
            </a:r>
            <a:r>
              <a:rPr lang="en-US" sz="1600" dirty="0">
                <a:solidFill>
                  <a:schemeClr val="accent6"/>
                </a:solidFill>
                <a:latin typeface="Gill Sans Light"/>
              </a:rPr>
              <a:t>, 100)</a:t>
            </a:r>
          </a:p>
        </p:txBody>
      </p:sp>
    </p:spTree>
    <p:extLst>
      <p:ext uri="{BB962C8B-B14F-4D97-AF65-F5344CB8AC3E}">
        <p14:creationId xmlns:p14="http://schemas.microsoft.com/office/powerpoint/2010/main" val="1381146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9914-99F1-46D9-9ED2-4E182B3DA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File Description is </a:t>
            </a:r>
            <a:r>
              <a:rPr lang="en-US" i="1" dirty="0"/>
              <a:t>Aliased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5FA960-31E2-4496-BA11-37C080DBCC34}"/>
              </a:ext>
            </a:extLst>
          </p:cNvPr>
          <p:cNvSpPr/>
          <p:nvPr/>
        </p:nvSpPr>
        <p:spPr>
          <a:xfrm>
            <a:off x="2299251" y="1285784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1BB8A1-54E4-4BE5-8D2A-55630C60E17E}"/>
              </a:ext>
            </a:extLst>
          </p:cNvPr>
          <p:cNvCxnSpPr>
            <a:cxnSpLocks/>
          </p:cNvCxnSpPr>
          <p:nvPr/>
        </p:nvCxnSpPr>
        <p:spPr>
          <a:xfrm>
            <a:off x="2014330" y="3307983"/>
            <a:ext cx="947784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32B55D7-040F-451A-A89E-007F4D36DCFF}"/>
              </a:ext>
            </a:extLst>
          </p:cNvPr>
          <p:cNvSpPr txBox="1"/>
          <p:nvPr/>
        </p:nvSpPr>
        <p:spPr>
          <a:xfrm>
            <a:off x="567005" y="2816501"/>
            <a:ext cx="1582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User Space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2147AB-91AF-456E-A3B4-36C0E49C9FBC}"/>
              </a:ext>
            </a:extLst>
          </p:cNvPr>
          <p:cNvSpPr txBox="1"/>
          <p:nvPr/>
        </p:nvSpPr>
        <p:spPr>
          <a:xfrm>
            <a:off x="339378" y="3321807"/>
            <a:ext cx="18101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Kernel Space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5E54E-F909-4F10-83AE-8046F186BC58}"/>
              </a:ext>
            </a:extLst>
          </p:cNvPr>
          <p:cNvSpPr/>
          <p:nvPr/>
        </p:nvSpPr>
        <p:spPr>
          <a:xfrm>
            <a:off x="3493266" y="1579085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01AF39-4AA2-4260-AA70-D76B42B7C20F}"/>
              </a:ext>
            </a:extLst>
          </p:cNvPr>
          <p:cNvSpPr/>
          <p:nvPr/>
        </p:nvSpPr>
        <p:spPr>
          <a:xfrm>
            <a:off x="2378764" y="1579085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F68DBC-224F-4334-B261-5EFE36EB60A9}"/>
              </a:ext>
            </a:extLst>
          </p:cNvPr>
          <p:cNvSpPr/>
          <p:nvPr/>
        </p:nvSpPr>
        <p:spPr>
          <a:xfrm>
            <a:off x="2378764" y="3523504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03DE42-93AA-408C-9A79-ACFBEF9A0167}"/>
              </a:ext>
            </a:extLst>
          </p:cNvPr>
          <p:cNvCxnSpPr/>
          <p:nvPr/>
        </p:nvCxnSpPr>
        <p:spPr>
          <a:xfrm>
            <a:off x="3670851" y="3922621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EAE85C5-B6A1-40EB-8218-D01BF9A5BBE4}"/>
              </a:ext>
            </a:extLst>
          </p:cNvPr>
          <p:cNvSpPr txBox="1"/>
          <p:nvPr/>
        </p:nvSpPr>
        <p:spPr>
          <a:xfrm>
            <a:off x="242199" y="4125624"/>
            <a:ext cx="20244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Gill Sans Light"/>
              </a:rPr>
              <a:t>Not shown: Initially contains 0, 1, and 2 (stdin, </a:t>
            </a:r>
            <a:r>
              <a:rPr lang="en-US" sz="1600" dirty="0" err="1">
                <a:latin typeface="Gill Sans Light"/>
              </a:rPr>
              <a:t>stdout</a:t>
            </a:r>
            <a:r>
              <a:rPr lang="en-US" sz="1600" dirty="0">
                <a:latin typeface="Gill Sans Light"/>
              </a:rPr>
              <a:t>, stderr)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78FDC0-E9D4-4EDA-BABF-55C01F0ABD88}"/>
              </a:ext>
            </a:extLst>
          </p:cNvPr>
          <p:cNvSpPr txBox="1"/>
          <p:nvPr/>
        </p:nvSpPr>
        <p:spPr>
          <a:xfrm>
            <a:off x="3318189" y="385636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Gill Sans Light"/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2881628-DC8E-4B63-B81D-6DAA1BDC1758}"/>
              </a:ext>
            </a:extLst>
          </p:cNvPr>
          <p:cNvSpPr/>
          <p:nvPr/>
        </p:nvSpPr>
        <p:spPr>
          <a:xfrm>
            <a:off x="5385080" y="4047531"/>
            <a:ext cx="2128738" cy="875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File: foo.txt</a:t>
            </a:r>
          </a:p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Position: </a:t>
            </a:r>
            <a:r>
              <a:rPr lang="en-US" sz="1600" dirty="0">
                <a:solidFill>
                  <a:schemeClr val="accent6"/>
                </a:solidFill>
                <a:latin typeface="Gill Sans Light"/>
              </a:rPr>
              <a:t>200</a:t>
            </a:r>
            <a:endParaRPr lang="en-US" sz="1600" dirty="0">
              <a:solidFill>
                <a:schemeClr val="accent5"/>
              </a:solidFill>
              <a:latin typeface="Gill Sans Light"/>
            </a:endParaRPr>
          </a:p>
        </p:txBody>
      </p: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38DD8A5F-C06B-496F-8CE9-BB23634D360E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3869633" y="4103388"/>
            <a:ext cx="1515447" cy="381896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DA43CE1-FF40-4C11-931B-FF4B440EA7A3}"/>
              </a:ext>
            </a:extLst>
          </p:cNvPr>
          <p:cNvSpPr/>
          <p:nvPr/>
        </p:nvSpPr>
        <p:spPr>
          <a:xfrm>
            <a:off x="7927805" y="128155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21A3D8-B464-4574-88E2-4902D89F34B7}"/>
              </a:ext>
            </a:extLst>
          </p:cNvPr>
          <p:cNvSpPr/>
          <p:nvPr/>
        </p:nvSpPr>
        <p:spPr>
          <a:xfrm>
            <a:off x="9121820" y="157485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37D048-8F8D-4ADD-9607-CD2BB6DFAE13}"/>
              </a:ext>
            </a:extLst>
          </p:cNvPr>
          <p:cNvSpPr/>
          <p:nvPr/>
        </p:nvSpPr>
        <p:spPr>
          <a:xfrm>
            <a:off x="8007318" y="157485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80F994-4581-4391-92D7-D2B3FA377C1B}"/>
              </a:ext>
            </a:extLst>
          </p:cNvPr>
          <p:cNvSpPr/>
          <p:nvPr/>
        </p:nvSpPr>
        <p:spPr>
          <a:xfrm>
            <a:off x="8007318" y="351927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C057235-74E1-4DFC-B11B-5D7A825BB93A}"/>
              </a:ext>
            </a:extLst>
          </p:cNvPr>
          <p:cNvCxnSpPr/>
          <p:nvPr/>
        </p:nvCxnSpPr>
        <p:spPr>
          <a:xfrm>
            <a:off x="9299405" y="391839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01132CF-01A9-47F6-A10C-5B71D28F2BF9}"/>
              </a:ext>
            </a:extLst>
          </p:cNvPr>
          <p:cNvSpPr txBox="1"/>
          <p:nvPr/>
        </p:nvSpPr>
        <p:spPr>
          <a:xfrm>
            <a:off x="8946743" y="38521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Gill Sans Light"/>
              </a:rPr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AA4CC1-3031-4FF2-ADB1-840E11B5014D}"/>
              </a:ext>
            </a:extLst>
          </p:cNvPr>
          <p:cNvSpPr txBox="1"/>
          <p:nvPr/>
        </p:nvSpPr>
        <p:spPr>
          <a:xfrm>
            <a:off x="8561380" y="838200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 2</a:t>
            </a:r>
          </a:p>
        </p:txBody>
      </p: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2C99BEE5-514F-4FEF-A13B-2E517E7736AE}"/>
              </a:ext>
            </a:extLst>
          </p:cNvPr>
          <p:cNvCxnSpPr>
            <a:cxnSpLocks/>
            <a:endCxn id="18" idx="3"/>
          </p:cNvCxnSpPr>
          <p:nvPr/>
        </p:nvCxnSpPr>
        <p:spPr>
          <a:xfrm rot="10800000" flipV="1">
            <a:off x="7513819" y="4099158"/>
            <a:ext cx="1984371" cy="386126"/>
          </a:xfrm>
          <a:prstGeom prst="curvedConnector3">
            <a:avLst>
              <a:gd name="adj1" fmla="val 971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55D840A-6000-4CDB-B770-712352CB9977}"/>
              </a:ext>
            </a:extLst>
          </p:cNvPr>
          <p:cNvSpPr txBox="1"/>
          <p:nvPr/>
        </p:nvSpPr>
        <p:spPr>
          <a:xfrm>
            <a:off x="2759560" y="215554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BB1861-AAFB-4AEA-AFD4-2E88B6B55D54}"/>
              </a:ext>
            </a:extLst>
          </p:cNvPr>
          <p:cNvSpPr txBox="1"/>
          <p:nvPr/>
        </p:nvSpPr>
        <p:spPr>
          <a:xfrm>
            <a:off x="8388114" y="215554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CA00B4-0229-406C-9A60-F6AD69C9BF78}"/>
              </a:ext>
            </a:extLst>
          </p:cNvPr>
          <p:cNvSpPr txBox="1"/>
          <p:nvPr/>
        </p:nvSpPr>
        <p:spPr>
          <a:xfrm>
            <a:off x="5295928" y="3661169"/>
            <a:ext cx="2307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Gill Sans Light"/>
              </a:rPr>
              <a:t>Open File Description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DFDCA3-FD33-43C1-897F-6DF433CD0926}"/>
              </a:ext>
            </a:extLst>
          </p:cNvPr>
          <p:cNvSpPr txBox="1"/>
          <p:nvPr/>
        </p:nvSpPr>
        <p:spPr>
          <a:xfrm>
            <a:off x="220782" y="1115199"/>
            <a:ext cx="17604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  <a:latin typeface="Gill Sans Light"/>
              </a:rPr>
              <a:t>read(3, </a:t>
            </a:r>
            <a:r>
              <a:rPr lang="en-US" sz="1600" dirty="0" err="1">
                <a:solidFill>
                  <a:schemeClr val="accent6"/>
                </a:solidFill>
                <a:latin typeface="Gill Sans Light"/>
              </a:rPr>
              <a:t>buf</a:t>
            </a:r>
            <a:r>
              <a:rPr lang="en-US" sz="1600" dirty="0">
                <a:solidFill>
                  <a:schemeClr val="accent6"/>
                </a:solidFill>
                <a:latin typeface="Gill Sans Light"/>
              </a:rPr>
              <a:t>, 100)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0F903A3-A7DE-424F-9481-B36479311054}"/>
              </a:ext>
            </a:extLst>
          </p:cNvPr>
          <p:cNvSpPr txBox="1"/>
          <p:nvPr/>
        </p:nvSpPr>
        <p:spPr>
          <a:xfrm>
            <a:off x="5603461" y="1115199"/>
            <a:ext cx="17604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4"/>
                </a:solidFill>
                <a:latin typeface="Gill Sans Light"/>
              </a:rPr>
              <a:t>read(3, </a:t>
            </a:r>
            <a:r>
              <a:rPr lang="en-US" sz="1600" dirty="0" err="1">
                <a:solidFill>
                  <a:schemeClr val="accent4"/>
                </a:solidFill>
                <a:latin typeface="Gill Sans Light"/>
              </a:rPr>
              <a:t>buf</a:t>
            </a:r>
            <a:r>
              <a:rPr lang="en-US" sz="1600" dirty="0">
                <a:solidFill>
                  <a:schemeClr val="accent4"/>
                </a:solidFill>
                <a:latin typeface="Gill Sans Light"/>
              </a:rPr>
              <a:t>, 100)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EC70B6B-0371-41AE-A58D-03649F018D9A}"/>
              </a:ext>
            </a:extLst>
          </p:cNvPr>
          <p:cNvSpPr txBox="1"/>
          <p:nvPr/>
        </p:nvSpPr>
        <p:spPr>
          <a:xfrm>
            <a:off x="2932826" y="842429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 1</a:t>
            </a:r>
          </a:p>
        </p:txBody>
      </p:sp>
    </p:spTree>
    <p:extLst>
      <p:ext uri="{BB962C8B-B14F-4D97-AF65-F5344CB8AC3E}">
        <p14:creationId xmlns:p14="http://schemas.microsoft.com/office/powerpoint/2010/main" val="466997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9914-99F1-46D9-9ED2-4E182B3DA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File Description is </a:t>
            </a:r>
            <a:r>
              <a:rPr lang="en-US" i="1" dirty="0"/>
              <a:t>Aliased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5FA960-31E2-4496-BA11-37C080DBCC34}"/>
              </a:ext>
            </a:extLst>
          </p:cNvPr>
          <p:cNvSpPr/>
          <p:nvPr/>
        </p:nvSpPr>
        <p:spPr>
          <a:xfrm>
            <a:off x="2299251" y="1285784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1BB8A1-54E4-4BE5-8D2A-55630C60E17E}"/>
              </a:ext>
            </a:extLst>
          </p:cNvPr>
          <p:cNvCxnSpPr>
            <a:cxnSpLocks/>
          </p:cNvCxnSpPr>
          <p:nvPr/>
        </p:nvCxnSpPr>
        <p:spPr>
          <a:xfrm>
            <a:off x="2014330" y="3307983"/>
            <a:ext cx="947784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32B55D7-040F-451A-A89E-007F4D36DCFF}"/>
              </a:ext>
            </a:extLst>
          </p:cNvPr>
          <p:cNvSpPr txBox="1"/>
          <p:nvPr/>
        </p:nvSpPr>
        <p:spPr>
          <a:xfrm>
            <a:off x="567005" y="2816501"/>
            <a:ext cx="1582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User Space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2147AB-91AF-456E-A3B4-36C0E49C9FBC}"/>
              </a:ext>
            </a:extLst>
          </p:cNvPr>
          <p:cNvSpPr txBox="1"/>
          <p:nvPr/>
        </p:nvSpPr>
        <p:spPr>
          <a:xfrm>
            <a:off x="339378" y="3321807"/>
            <a:ext cx="18101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Kernel Space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5E54E-F909-4F10-83AE-8046F186BC58}"/>
              </a:ext>
            </a:extLst>
          </p:cNvPr>
          <p:cNvSpPr/>
          <p:nvPr/>
        </p:nvSpPr>
        <p:spPr>
          <a:xfrm>
            <a:off x="3493266" y="1579085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01AF39-4AA2-4260-AA70-D76B42B7C20F}"/>
              </a:ext>
            </a:extLst>
          </p:cNvPr>
          <p:cNvSpPr/>
          <p:nvPr/>
        </p:nvSpPr>
        <p:spPr>
          <a:xfrm>
            <a:off x="2378764" y="1579085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F68DBC-224F-4334-B261-5EFE36EB60A9}"/>
              </a:ext>
            </a:extLst>
          </p:cNvPr>
          <p:cNvSpPr/>
          <p:nvPr/>
        </p:nvSpPr>
        <p:spPr>
          <a:xfrm>
            <a:off x="2378764" y="3523504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03DE42-93AA-408C-9A79-ACFBEF9A0167}"/>
              </a:ext>
            </a:extLst>
          </p:cNvPr>
          <p:cNvCxnSpPr/>
          <p:nvPr/>
        </p:nvCxnSpPr>
        <p:spPr>
          <a:xfrm>
            <a:off x="3670851" y="3922621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EAE85C5-B6A1-40EB-8218-D01BF9A5BBE4}"/>
              </a:ext>
            </a:extLst>
          </p:cNvPr>
          <p:cNvSpPr txBox="1"/>
          <p:nvPr/>
        </p:nvSpPr>
        <p:spPr>
          <a:xfrm>
            <a:off x="242199" y="4125624"/>
            <a:ext cx="20244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Gill Sans Light"/>
              </a:rPr>
              <a:t>Not shown: Initially contains 0, 1, and 2 (stdin, </a:t>
            </a:r>
            <a:r>
              <a:rPr lang="en-US" sz="1600" dirty="0" err="1">
                <a:latin typeface="Gill Sans Light"/>
              </a:rPr>
              <a:t>stdout</a:t>
            </a:r>
            <a:r>
              <a:rPr lang="en-US" sz="1600" dirty="0">
                <a:latin typeface="Gill Sans Light"/>
              </a:rPr>
              <a:t>, stderr)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78FDC0-E9D4-4EDA-BABF-55C01F0ABD88}"/>
              </a:ext>
            </a:extLst>
          </p:cNvPr>
          <p:cNvSpPr txBox="1"/>
          <p:nvPr/>
        </p:nvSpPr>
        <p:spPr>
          <a:xfrm>
            <a:off x="3318189" y="385636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Gill Sans Light"/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2881628-DC8E-4B63-B81D-6DAA1BDC1758}"/>
              </a:ext>
            </a:extLst>
          </p:cNvPr>
          <p:cNvSpPr/>
          <p:nvPr/>
        </p:nvSpPr>
        <p:spPr>
          <a:xfrm>
            <a:off x="5385080" y="4047531"/>
            <a:ext cx="2128738" cy="875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File: foo.txt</a:t>
            </a:r>
          </a:p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Position: </a:t>
            </a:r>
            <a:r>
              <a:rPr lang="en-US" sz="1600" dirty="0">
                <a:solidFill>
                  <a:schemeClr val="accent4"/>
                </a:solidFill>
                <a:latin typeface="Gill Sans Light"/>
              </a:rPr>
              <a:t>300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C70B6B-0371-41AE-A58D-03649F018D9A}"/>
              </a:ext>
            </a:extLst>
          </p:cNvPr>
          <p:cNvSpPr txBox="1"/>
          <p:nvPr/>
        </p:nvSpPr>
        <p:spPr>
          <a:xfrm>
            <a:off x="2932826" y="842429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 1</a:t>
            </a:r>
          </a:p>
        </p:txBody>
      </p: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38DD8A5F-C06B-496F-8CE9-BB23634D360E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3869633" y="4103388"/>
            <a:ext cx="1515447" cy="381896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DA43CE1-FF40-4C11-931B-FF4B440EA7A3}"/>
              </a:ext>
            </a:extLst>
          </p:cNvPr>
          <p:cNvSpPr/>
          <p:nvPr/>
        </p:nvSpPr>
        <p:spPr>
          <a:xfrm>
            <a:off x="7927805" y="128155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21A3D8-B464-4574-88E2-4902D89F34B7}"/>
              </a:ext>
            </a:extLst>
          </p:cNvPr>
          <p:cNvSpPr/>
          <p:nvPr/>
        </p:nvSpPr>
        <p:spPr>
          <a:xfrm>
            <a:off x="9121820" y="157485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37D048-8F8D-4ADD-9607-CD2BB6DFAE13}"/>
              </a:ext>
            </a:extLst>
          </p:cNvPr>
          <p:cNvSpPr/>
          <p:nvPr/>
        </p:nvSpPr>
        <p:spPr>
          <a:xfrm>
            <a:off x="8007318" y="157485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80F994-4581-4391-92D7-D2B3FA377C1B}"/>
              </a:ext>
            </a:extLst>
          </p:cNvPr>
          <p:cNvSpPr/>
          <p:nvPr/>
        </p:nvSpPr>
        <p:spPr>
          <a:xfrm>
            <a:off x="8007318" y="351927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C057235-74E1-4DFC-B11B-5D7A825BB93A}"/>
              </a:ext>
            </a:extLst>
          </p:cNvPr>
          <p:cNvCxnSpPr/>
          <p:nvPr/>
        </p:nvCxnSpPr>
        <p:spPr>
          <a:xfrm>
            <a:off x="9299405" y="391839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01132CF-01A9-47F6-A10C-5B71D28F2BF9}"/>
              </a:ext>
            </a:extLst>
          </p:cNvPr>
          <p:cNvSpPr txBox="1"/>
          <p:nvPr/>
        </p:nvSpPr>
        <p:spPr>
          <a:xfrm>
            <a:off x="8946743" y="38521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Gill Sans Light"/>
              </a:rPr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AA4CC1-3031-4FF2-ADB1-840E11B5014D}"/>
              </a:ext>
            </a:extLst>
          </p:cNvPr>
          <p:cNvSpPr txBox="1"/>
          <p:nvPr/>
        </p:nvSpPr>
        <p:spPr>
          <a:xfrm>
            <a:off x="8561380" y="838200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 2</a:t>
            </a:r>
          </a:p>
        </p:txBody>
      </p: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2C99BEE5-514F-4FEF-A13B-2E517E7736AE}"/>
              </a:ext>
            </a:extLst>
          </p:cNvPr>
          <p:cNvCxnSpPr>
            <a:cxnSpLocks/>
            <a:endCxn id="18" idx="3"/>
          </p:cNvCxnSpPr>
          <p:nvPr/>
        </p:nvCxnSpPr>
        <p:spPr>
          <a:xfrm rot="10800000" flipV="1">
            <a:off x="7513819" y="4099158"/>
            <a:ext cx="1984371" cy="386126"/>
          </a:xfrm>
          <a:prstGeom prst="curvedConnector3">
            <a:avLst>
              <a:gd name="adj1" fmla="val 971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55D840A-6000-4CDB-B770-712352CB9977}"/>
              </a:ext>
            </a:extLst>
          </p:cNvPr>
          <p:cNvSpPr txBox="1"/>
          <p:nvPr/>
        </p:nvSpPr>
        <p:spPr>
          <a:xfrm>
            <a:off x="2759560" y="215554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BB1861-AAFB-4AEA-AFD4-2E88B6B55D54}"/>
              </a:ext>
            </a:extLst>
          </p:cNvPr>
          <p:cNvSpPr txBox="1"/>
          <p:nvPr/>
        </p:nvSpPr>
        <p:spPr>
          <a:xfrm>
            <a:off x="8388114" y="215554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CA00B4-0229-406C-9A60-F6AD69C9BF78}"/>
              </a:ext>
            </a:extLst>
          </p:cNvPr>
          <p:cNvSpPr txBox="1"/>
          <p:nvPr/>
        </p:nvSpPr>
        <p:spPr>
          <a:xfrm>
            <a:off x="5295928" y="3661169"/>
            <a:ext cx="2307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Gill Sans Light"/>
              </a:rPr>
              <a:t>Open File Description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DFDCA3-FD33-43C1-897F-6DF433CD0926}"/>
              </a:ext>
            </a:extLst>
          </p:cNvPr>
          <p:cNvSpPr txBox="1"/>
          <p:nvPr/>
        </p:nvSpPr>
        <p:spPr>
          <a:xfrm>
            <a:off x="220782" y="1115199"/>
            <a:ext cx="17604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  <a:latin typeface="Gill Sans Light"/>
              </a:rPr>
              <a:t>read(3, </a:t>
            </a:r>
            <a:r>
              <a:rPr lang="en-US" sz="1600" dirty="0" err="1">
                <a:solidFill>
                  <a:schemeClr val="accent6"/>
                </a:solidFill>
                <a:latin typeface="Gill Sans Light"/>
              </a:rPr>
              <a:t>buf</a:t>
            </a:r>
            <a:r>
              <a:rPr lang="en-US" sz="1600" dirty="0">
                <a:solidFill>
                  <a:schemeClr val="accent6"/>
                </a:solidFill>
                <a:latin typeface="Gill Sans Light"/>
              </a:rPr>
              <a:t>, 100)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0F903A3-A7DE-424F-9481-B36479311054}"/>
              </a:ext>
            </a:extLst>
          </p:cNvPr>
          <p:cNvSpPr txBox="1"/>
          <p:nvPr/>
        </p:nvSpPr>
        <p:spPr>
          <a:xfrm>
            <a:off x="5603461" y="1115199"/>
            <a:ext cx="17604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4"/>
                </a:solidFill>
                <a:latin typeface="Gill Sans Light"/>
              </a:rPr>
              <a:t>read(3, </a:t>
            </a:r>
            <a:r>
              <a:rPr lang="en-US" sz="1600" dirty="0" err="1">
                <a:solidFill>
                  <a:schemeClr val="accent4"/>
                </a:solidFill>
                <a:latin typeface="Gill Sans Light"/>
              </a:rPr>
              <a:t>buf</a:t>
            </a:r>
            <a:r>
              <a:rPr lang="en-US" sz="1600" dirty="0">
                <a:solidFill>
                  <a:schemeClr val="accent4"/>
                </a:solidFill>
                <a:latin typeface="Gill Sans Light"/>
              </a:rPr>
              <a:t>, 100)</a:t>
            </a:r>
          </a:p>
        </p:txBody>
      </p:sp>
    </p:spTree>
    <p:extLst>
      <p:ext uri="{BB962C8B-B14F-4D97-AF65-F5344CB8AC3E}">
        <p14:creationId xmlns:p14="http://schemas.microsoft.com/office/powerpoint/2010/main" val="2354902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9914-99F1-46D9-9ED2-4E182B3DA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Descriptor is </a:t>
            </a:r>
            <a:r>
              <a:rPr lang="en-US" i="1" dirty="0"/>
              <a:t>Copied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5FA960-31E2-4496-BA11-37C080DBCC34}"/>
              </a:ext>
            </a:extLst>
          </p:cNvPr>
          <p:cNvSpPr/>
          <p:nvPr/>
        </p:nvSpPr>
        <p:spPr>
          <a:xfrm>
            <a:off x="2299251" y="1285784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1BB8A1-54E4-4BE5-8D2A-55630C60E17E}"/>
              </a:ext>
            </a:extLst>
          </p:cNvPr>
          <p:cNvCxnSpPr>
            <a:cxnSpLocks/>
          </p:cNvCxnSpPr>
          <p:nvPr/>
        </p:nvCxnSpPr>
        <p:spPr>
          <a:xfrm>
            <a:off x="2014330" y="3307983"/>
            <a:ext cx="947784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32B55D7-040F-451A-A89E-007F4D36DCFF}"/>
              </a:ext>
            </a:extLst>
          </p:cNvPr>
          <p:cNvSpPr txBox="1"/>
          <p:nvPr/>
        </p:nvSpPr>
        <p:spPr>
          <a:xfrm>
            <a:off x="567005" y="2816501"/>
            <a:ext cx="1582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User Space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2147AB-91AF-456E-A3B4-36C0E49C9FBC}"/>
              </a:ext>
            </a:extLst>
          </p:cNvPr>
          <p:cNvSpPr txBox="1"/>
          <p:nvPr/>
        </p:nvSpPr>
        <p:spPr>
          <a:xfrm>
            <a:off x="339378" y="3321807"/>
            <a:ext cx="18101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Kernel Space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5E54E-F909-4F10-83AE-8046F186BC58}"/>
              </a:ext>
            </a:extLst>
          </p:cNvPr>
          <p:cNvSpPr/>
          <p:nvPr/>
        </p:nvSpPr>
        <p:spPr>
          <a:xfrm>
            <a:off x="3493266" y="1579085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01AF39-4AA2-4260-AA70-D76B42B7C20F}"/>
              </a:ext>
            </a:extLst>
          </p:cNvPr>
          <p:cNvSpPr/>
          <p:nvPr/>
        </p:nvSpPr>
        <p:spPr>
          <a:xfrm>
            <a:off x="2378764" y="1579085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F68DBC-224F-4334-B261-5EFE36EB60A9}"/>
              </a:ext>
            </a:extLst>
          </p:cNvPr>
          <p:cNvSpPr/>
          <p:nvPr/>
        </p:nvSpPr>
        <p:spPr>
          <a:xfrm>
            <a:off x="2378764" y="3523504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03DE42-93AA-408C-9A79-ACFBEF9A0167}"/>
              </a:ext>
            </a:extLst>
          </p:cNvPr>
          <p:cNvCxnSpPr/>
          <p:nvPr/>
        </p:nvCxnSpPr>
        <p:spPr>
          <a:xfrm>
            <a:off x="3670851" y="3922621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EAE85C5-B6A1-40EB-8218-D01BF9A5BBE4}"/>
              </a:ext>
            </a:extLst>
          </p:cNvPr>
          <p:cNvSpPr txBox="1"/>
          <p:nvPr/>
        </p:nvSpPr>
        <p:spPr>
          <a:xfrm>
            <a:off x="242199" y="4125624"/>
            <a:ext cx="20244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Gill Sans Light"/>
              </a:rPr>
              <a:t>Not shown: Initially contains 0, 1, and 2 (stdin, </a:t>
            </a:r>
            <a:r>
              <a:rPr lang="en-US" sz="1600" dirty="0" err="1">
                <a:latin typeface="Gill Sans Light"/>
              </a:rPr>
              <a:t>stdout</a:t>
            </a:r>
            <a:r>
              <a:rPr lang="en-US" sz="1600" dirty="0">
                <a:latin typeface="Gill Sans Light"/>
              </a:rPr>
              <a:t>, stderr)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78FDC0-E9D4-4EDA-BABF-55C01F0ABD88}"/>
              </a:ext>
            </a:extLst>
          </p:cNvPr>
          <p:cNvSpPr txBox="1"/>
          <p:nvPr/>
        </p:nvSpPr>
        <p:spPr>
          <a:xfrm>
            <a:off x="3318189" y="385636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Gill Sans Light"/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2881628-DC8E-4B63-B81D-6DAA1BDC1758}"/>
              </a:ext>
            </a:extLst>
          </p:cNvPr>
          <p:cNvSpPr/>
          <p:nvPr/>
        </p:nvSpPr>
        <p:spPr>
          <a:xfrm>
            <a:off x="5385080" y="4047531"/>
            <a:ext cx="2128738" cy="875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File: foo.txt</a:t>
            </a:r>
          </a:p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Position: </a:t>
            </a:r>
            <a:r>
              <a:rPr lang="en-US" sz="1600" dirty="0">
                <a:solidFill>
                  <a:schemeClr val="accent4"/>
                </a:solidFill>
                <a:latin typeface="Gill Sans Light"/>
              </a:rPr>
              <a:t>300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C70B6B-0371-41AE-A58D-03649F018D9A}"/>
              </a:ext>
            </a:extLst>
          </p:cNvPr>
          <p:cNvSpPr txBox="1"/>
          <p:nvPr/>
        </p:nvSpPr>
        <p:spPr>
          <a:xfrm>
            <a:off x="2932826" y="842429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 1</a:t>
            </a:r>
          </a:p>
        </p:txBody>
      </p: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38DD8A5F-C06B-496F-8CE9-BB23634D360E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3869633" y="4103388"/>
            <a:ext cx="1515447" cy="381896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DA43CE1-FF40-4C11-931B-FF4B440EA7A3}"/>
              </a:ext>
            </a:extLst>
          </p:cNvPr>
          <p:cNvSpPr/>
          <p:nvPr/>
        </p:nvSpPr>
        <p:spPr>
          <a:xfrm>
            <a:off x="7927805" y="128155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21A3D8-B464-4574-88E2-4902D89F34B7}"/>
              </a:ext>
            </a:extLst>
          </p:cNvPr>
          <p:cNvSpPr/>
          <p:nvPr/>
        </p:nvSpPr>
        <p:spPr>
          <a:xfrm>
            <a:off x="9121820" y="157485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37D048-8F8D-4ADD-9607-CD2BB6DFAE13}"/>
              </a:ext>
            </a:extLst>
          </p:cNvPr>
          <p:cNvSpPr/>
          <p:nvPr/>
        </p:nvSpPr>
        <p:spPr>
          <a:xfrm>
            <a:off x="8007318" y="157485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80F994-4581-4391-92D7-D2B3FA377C1B}"/>
              </a:ext>
            </a:extLst>
          </p:cNvPr>
          <p:cNvSpPr/>
          <p:nvPr/>
        </p:nvSpPr>
        <p:spPr>
          <a:xfrm>
            <a:off x="8007318" y="351927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C057235-74E1-4DFC-B11B-5D7A825BB93A}"/>
              </a:ext>
            </a:extLst>
          </p:cNvPr>
          <p:cNvCxnSpPr/>
          <p:nvPr/>
        </p:nvCxnSpPr>
        <p:spPr>
          <a:xfrm>
            <a:off x="9299405" y="391839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01132CF-01A9-47F6-A10C-5B71D28F2BF9}"/>
              </a:ext>
            </a:extLst>
          </p:cNvPr>
          <p:cNvSpPr txBox="1"/>
          <p:nvPr/>
        </p:nvSpPr>
        <p:spPr>
          <a:xfrm>
            <a:off x="8946743" y="38521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Gill Sans Light"/>
              </a:rPr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AA4CC1-3031-4FF2-ADB1-840E11B5014D}"/>
              </a:ext>
            </a:extLst>
          </p:cNvPr>
          <p:cNvSpPr txBox="1"/>
          <p:nvPr/>
        </p:nvSpPr>
        <p:spPr>
          <a:xfrm>
            <a:off x="8561380" y="838200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 2</a:t>
            </a:r>
          </a:p>
        </p:txBody>
      </p: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2C99BEE5-514F-4FEF-A13B-2E517E7736AE}"/>
              </a:ext>
            </a:extLst>
          </p:cNvPr>
          <p:cNvCxnSpPr>
            <a:cxnSpLocks/>
            <a:endCxn id="18" idx="3"/>
          </p:cNvCxnSpPr>
          <p:nvPr/>
        </p:nvCxnSpPr>
        <p:spPr>
          <a:xfrm rot="10800000" flipV="1">
            <a:off x="7513819" y="4099158"/>
            <a:ext cx="1984371" cy="386126"/>
          </a:xfrm>
          <a:prstGeom prst="curvedConnector3">
            <a:avLst>
              <a:gd name="adj1" fmla="val 971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55D840A-6000-4CDB-B770-712352CB9977}"/>
              </a:ext>
            </a:extLst>
          </p:cNvPr>
          <p:cNvSpPr txBox="1"/>
          <p:nvPr/>
        </p:nvSpPr>
        <p:spPr>
          <a:xfrm>
            <a:off x="2759560" y="215554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BB1861-AAFB-4AEA-AFD4-2E88B6B55D54}"/>
              </a:ext>
            </a:extLst>
          </p:cNvPr>
          <p:cNvSpPr txBox="1"/>
          <p:nvPr/>
        </p:nvSpPr>
        <p:spPr>
          <a:xfrm>
            <a:off x="8388114" y="215554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CA00B4-0229-406C-9A60-F6AD69C9BF78}"/>
              </a:ext>
            </a:extLst>
          </p:cNvPr>
          <p:cNvSpPr txBox="1"/>
          <p:nvPr/>
        </p:nvSpPr>
        <p:spPr>
          <a:xfrm>
            <a:off x="5295928" y="3661169"/>
            <a:ext cx="2307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Gill Sans Light"/>
              </a:rPr>
              <a:t>Open File Description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DFDCA3-FD33-43C1-897F-6DF433CD0926}"/>
              </a:ext>
            </a:extLst>
          </p:cNvPr>
          <p:cNvSpPr txBox="1"/>
          <p:nvPr/>
        </p:nvSpPr>
        <p:spPr>
          <a:xfrm>
            <a:off x="220782" y="1115199"/>
            <a:ext cx="17604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  <a:latin typeface="Gill Sans Light"/>
              </a:rPr>
              <a:t>read(3, </a:t>
            </a:r>
            <a:r>
              <a:rPr lang="en-US" sz="1600" dirty="0" err="1">
                <a:solidFill>
                  <a:schemeClr val="accent6"/>
                </a:solidFill>
                <a:latin typeface="Gill Sans Light"/>
              </a:rPr>
              <a:t>buf</a:t>
            </a:r>
            <a:r>
              <a:rPr lang="en-US" sz="1600" dirty="0">
                <a:solidFill>
                  <a:schemeClr val="accent6"/>
                </a:solidFill>
                <a:latin typeface="Gill Sans Light"/>
              </a:rPr>
              <a:t>, 100)</a:t>
            </a:r>
          </a:p>
          <a:p>
            <a:r>
              <a:rPr lang="en-US" sz="1600" dirty="0">
                <a:solidFill>
                  <a:schemeClr val="accent1"/>
                </a:solidFill>
                <a:latin typeface="Gill Sans Light"/>
              </a:rPr>
              <a:t>close(3)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0F903A3-A7DE-424F-9481-B36479311054}"/>
              </a:ext>
            </a:extLst>
          </p:cNvPr>
          <p:cNvSpPr txBox="1"/>
          <p:nvPr/>
        </p:nvSpPr>
        <p:spPr>
          <a:xfrm>
            <a:off x="5603461" y="1115199"/>
            <a:ext cx="17604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4"/>
                </a:solidFill>
                <a:latin typeface="Gill Sans Light"/>
              </a:rPr>
              <a:t>read(3, </a:t>
            </a:r>
            <a:r>
              <a:rPr lang="en-US" sz="1600" dirty="0" err="1">
                <a:solidFill>
                  <a:schemeClr val="accent4"/>
                </a:solidFill>
                <a:latin typeface="Gill Sans Light"/>
              </a:rPr>
              <a:t>buf</a:t>
            </a:r>
            <a:r>
              <a:rPr lang="en-US" sz="1600" dirty="0">
                <a:solidFill>
                  <a:schemeClr val="accent4"/>
                </a:solidFill>
                <a:latin typeface="Gill Sans Light"/>
              </a:rPr>
              <a:t>, 100)</a:t>
            </a:r>
          </a:p>
        </p:txBody>
      </p:sp>
    </p:spTree>
    <p:extLst>
      <p:ext uri="{BB962C8B-B14F-4D97-AF65-F5344CB8AC3E}">
        <p14:creationId xmlns:p14="http://schemas.microsoft.com/office/powerpoint/2010/main" val="28122801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9914-99F1-46D9-9ED2-4E182B3DA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Descriptor is </a:t>
            </a:r>
            <a:r>
              <a:rPr lang="en-US" i="1" dirty="0"/>
              <a:t>Copied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5FA960-31E2-4496-BA11-37C080DBCC34}"/>
              </a:ext>
            </a:extLst>
          </p:cNvPr>
          <p:cNvSpPr/>
          <p:nvPr/>
        </p:nvSpPr>
        <p:spPr>
          <a:xfrm>
            <a:off x="2299251" y="1285784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1BB8A1-54E4-4BE5-8D2A-55630C60E17E}"/>
              </a:ext>
            </a:extLst>
          </p:cNvPr>
          <p:cNvCxnSpPr>
            <a:cxnSpLocks/>
          </p:cNvCxnSpPr>
          <p:nvPr/>
        </p:nvCxnSpPr>
        <p:spPr>
          <a:xfrm>
            <a:off x="2014330" y="3307983"/>
            <a:ext cx="947784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32B55D7-040F-451A-A89E-007F4D36DCFF}"/>
              </a:ext>
            </a:extLst>
          </p:cNvPr>
          <p:cNvSpPr txBox="1"/>
          <p:nvPr/>
        </p:nvSpPr>
        <p:spPr>
          <a:xfrm>
            <a:off x="567005" y="2816501"/>
            <a:ext cx="1582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User Space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2147AB-91AF-456E-A3B4-36C0E49C9FBC}"/>
              </a:ext>
            </a:extLst>
          </p:cNvPr>
          <p:cNvSpPr txBox="1"/>
          <p:nvPr/>
        </p:nvSpPr>
        <p:spPr>
          <a:xfrm>
            <a:off x="339378" y="3321807"/>
            <a:ext cx="18101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Kernel Space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5E54E-F909-4F10-83AE-8046F186BC58}"/>
              </a:ext>
            </a:extLst>
          </p:cNvPr>
          <p:cNvSpPr/>
          <p:nvPr/>
        </p:nvSpPr>
        <p:spPr>
          <a:xfrm>
            <a:off x="3493266" y="1579085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01AF39-4AA2-4260-AA70-D76B42B7C20F}"/>
              </a:ext>
            </a:extLst>
          </p:cNvPr>
          <p:cNvSpPr/>
          <p:nvPr/>
        </p:nvSpPr>
        <p:spPr>
          <a:xfrm>
            <a:off x="2378764" y="1579085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F68DBC-224F-4334-B261-5EFE36EB60A9}"/>
              </a:ext>
            </a:extLst>
          </p:cNvPr>
          <p:cNvSpPr/>
          <p:nvPr/>
        </p:nvSpPr>
        <p:spPr>
          <a:xfrm>
            <a:off x="2378764" y="3523504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03DE42-93AA-408C-9A79-ACFBEF9A0167}"/>
              </a:ext>
            </a:extLst>
          </p:cNvPr>
          <p:cNvCxnSpPr/>
          <p:nvPr/>
        </p:nvCxnSpPr>
        <p:spPr>
          <a:xfrm>
            <a:off x="3670851" y="3922621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EAE85C5-B6A1-40EB-8218-D01BF9A5BBE4}"/>
              </a:ext>
            </a:extLst>
          </p:cNvPr>
          <p:cNvSpPr txBox="1"/>
          <p:nvPr/>
        </p:nvSpPr>
        <p:spPr>
          <a:xfrm>
            <a:off x="242199" y="4125624"/>
            <a:ext cx="20244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Gill Sans Light"/>
              </a:rPr>
              <a:t>Not shown: Initially contains 0, 1, and 2 (stdin, </a:t>
            </a:r>
            <a:r>
              <a:rPr lang="en-US" sz="1600" dirty="0" err="1">
                <a:latin typeface="Gill Sans Light"/>
              </a:rPr>
              <a:t>stdout</a:t>
            </a:r>
            <a:r>
              <a:rPr lang="en-US" sz="1600" dirty="0">
                <a:latin typeface="Gill Sans Light"/>
              </a:rPr>
              <a:t>, stderr)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2881628-DC8E-4B63-B81D-6DAA1BDC1758}"/>
              </a:ext>
            </a:extLst>
          </p:cNvPr>
          <p:cNvSpPr/>
          <p:nvPr/>
        </p:nvSpPr>
        <p:spPr>
          <a:xfrm>
            <a:off x="5385080" y="4047531"/>
            <a:ext cx="2128738" cy="875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File: foo.txt</a:t>
            </a:r>
          </a:p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Position: </a:t>
            </a:r>
            <a:r>
              <a:rPr lang="en-US" sz="1600" dirty="0">
                <a:solidFill>
                  <a:schemeClr val="accent4"/>
                </a:solidFill>
                <a:latin typeface="Gill Sans Light"/>
              </a:rPr>
              <a:t>300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C70B6B-0371-41AE-A58D-03649F018D9A}"/>
              </a:ext>
            </a:extLst>
          </p:cNvPr>
          <p:cNvSpPr txBox="1"/>
          <p:nvPr/>
        </p:nvSpPr>
        <p:spPr>
          <a:xfrm>
            <a:off x="2932826" y="842429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 1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DA43CE1-FF40-4C11-931B-FF4B440EA7A3}"/>
              </a:ext>
            </a:extLst>
          </p:cNvPr>
          <p:cNvSpPr/>
          <p:nvPr/>
        </p:nvSpPr>
        <p:spPr>
          <a:xfrm>
            <a:off x="7927805" y="128155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21A3D8-B464-4574-88E2-4902D89F34B7}"/>
              </a:ext>
            </a:extLst>
          </p:cNvPr>
          <p:cNvSpPr/>
          <p:nvPr/>
        </p:nvSpPr>
        <p:spPr>
          <a:xfrm>
            <a:off x="9121820" y="157485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37D048-8F8D-4ADD-9607-CD2BB6DFAE13}"/>
              </a:ext>
            </a:extLst>
          </p:cNvPr>
          <p:cNvSpPr/>
          <p:nvPr/>
        </p:nvSpPr>
        <p:spPr>
          <a:xfrm>
            <a:off x="8007318" y="157485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80F994-4581-4391-92D7-D2B3FA377C1B}"/>
              </a:ext>
            </a:extLst>
          </p:cNvPr>
          <p:cNvSpPr/>
          <p:nvPr/>
        </p:nvSpPr>
        <p:spPr>
          <a:xfrm>
            <a:off x="8007318" y="351927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C057235-74E1-4DFC-B11B-5D7A825BB93A}"/>
              </a:ext>
            </a:extLst>
          </p:cNvPr>
          <p:cNvCxnSpPr/>
          <p:nvPr/>
        </p:nvCxnSpPr>
        <p:spPr>
          <a:xfrm>
            <a:off x="9299405" y="391839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01132CF-01A9-47F6-A10C-5B71D28F2BF9}"/>
              </a:ext>
            </a:extLst>
          </p:cNvPr>
          <p:cNvSpPr txBox="1"/>
          <p:nvPr/>
        </p:nvSpPr>
        <p:spPr>
          <a:xfrm>
            <a:off x="8946743" y="38521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Gill Sans Light"/>
              </a:rPr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AA4CC1-3031-4FF2-ADB1-840E11B5014D}"/>
              </a:ext>
            </a:extLst>
          </p:cNvPr>
          <p:cNvSpPr txBox="1"/>
          <p:nvPr/>
        </p:nvSpPr>
        <p:spPr>
          <a:xfrm>
            <a:off x="8561380" y="838200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 2</a:t>
            </a:r>
          </a:p>
        </p:txBody>
      </p: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2C99BEE5-514F-4FEF-A13B-2E517E7736AE}"/>
              </a:ext>
            </a:extLst>
          </p:cNvPr>
          <p:cNvCxnSpPr>
            <a:cxnSpLocks/>
            <a:endCxn id="18" idx="3"/>
          </p:cNvCxnSpPr>
          <p:nvPr/>
        </p:nvCxnSpPr>
        <p:spPr>
          <a:xfrm rot="10800000" flipV="1">
            <a:off x="7513819" y="4099158"/>
            <a:ext cx="1984371" cy="386126"/>
          </a:xfrm>
          <a:prstGeom prst="curvedConnector3">
            <a:avLst>
              <a:gd name="adj1" fmla="val 971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55D840A-6000-4CDB-B770-712352CB9977}"/>
              </a:ext>
            </a:extLst>
          </p:cNvPr>
          <p:cNvSpPr txBox="1"/>
          <p:nvPr/>
        </p:nvSpPr>
        <p:spPr>
          <a:xfrm>
            <a:off x="2759560" y="215554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BB1861-AAFB-4AEA-AFD4-2E88B6B55D54}"/>
              </a:ext>
            </a:extLst>
          </p:cNvPr>
          <p:cNvSpPr txBox="1"/>
          <p:nvPr/>
        </p:nvSpPr>
        <p:spPr>
          <a:xfrm>
            <a:off x="8388114" y="215554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CA00B4-0229-406C-9A60-F6AD69C9BF78}"/>
              </a:ext>
            </a:extLst>
          </p:cNvPr>
          <p:cNvSpPr txBox="1"/>
          <p:nvPr/>
        </p:nvSpPr>
        <p:spPr>
          <a:xfrm>
            <a:off x="5295928" y="3661169"/>
            <a:ext cx="2307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Gill Sans Light"/>
              </a:rPr>
              <a:t>Open File Description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DFDCA3-FD33-43C1-897F-6DF433CD0926}"/>
              </a:ext>
            </a:extLst>
          </p:cNvPr>
          <p:cNvSpPr txBox="1"/>
          <p:nvPr/>
        </p:nvSpPr>
        <p:spPr>
          <a:xfrm>
            <a:off x="220782" y="1115199"/>
            <a:ext cx="17604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  <a:latin typeface="Gill Sans Light"/>
              </a:rPr>
              <a:t>read(3, </a:t>
            </a:r>
            <a:r>
              <a:rPr lang="en-US" sz="1600" dirty="0" err="1">
                <a:solidFill>
                  <a:schemeClr val="accent6"/>
                </a:solidFill>
                <a:latin typeface="Gill Sans Light"/>
              </a:rPr>
              <a:t>buf</a:t>
            </a:r>
            <a:r>
              <a:rPr lang="en-US" sz="1600" dirty="0">
                <a:solidFill>
                  <a:schemeClr val="accent6"/>
                </a:solidFill>
                <a:latin typeface="Gill Sans Light"/>
              </a:rPr>
              <a:t>, 100)</a:t>
            </a:r>
          </a:p>
          <a:p>
            <a:r>
              <a:rPr lang="en-US" sz="1600" dirty="0">
                <a:solidFill>
                  <a:schemeClr val="accent1"/>
                </a:solidFill>
                <a:latin typeface="Gill Sans Light"/>
              </a:rPr>
              <a:t>close(3)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0F903A3-A7DE-424F-9481-B36479311054}"/>
              </a:ext>
            </a:extLst>
          </p:cNvPr>
          <p:cNvSpPr txBox="1"/>
          <p:nvPr/>
        </p:nvSpPr>
        <p:spPr>
          <a:xfrm>
            <a:off x="5603461" y="1115199"/>
            <a:ext cx="17604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4"/>
                </a:solidFill>
                <a:latin typeface="Gill Sans Light"/>
              </a:rPr>
              <a:t>read(3, </a:t>
            </a:r>
            <a:r>
              <a:rPr lang="en-US" sz="1600" dirty="0" err="1">
                <a:solidFill>
                  <a:schemeClr val="accent4"/>
                </a:solidFill>
                <a:latin typeface="Gill Sans Light"/>
              </a:rPr>
              <a:t>buf</a:t>
            </a:r>
            <a:r>
              <a:rPr lang="en-US" sz="1600" dirty="0">
                <a:solidFill>
                  <a:schemeClr val="accent4"/>
                </a:solidFill>
                <a:latin typeface="Gill Sans Light"/>
              </a:rPr>
              <a:t>, 100)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6A175D1-02B0-4066-8115-BF240C9A404B}"/>
              </a:ext>
            </a:extLst>
          </p:cNvPr>
          <p:cNvSpPr txBox="1"/>
          <p:nvPr/>
        </p:nvSpPr>
        <p:spPr>
          <a:xfrm>
            <a:off x="5166118" y="1851690"/>
            <a:ext cx="26892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Gill Sans Light"/>
              </a:rPr>
              <a:t>Open file description remains alive until no file descriptors in any process refer to it</a:t>
            </a:r>
          </a:p>
        </p:txBody>
      </p:sp>
    </p:spTree>
    <p:extLst>
      <p:ext uri="{BB962C8B-B14F-4D97-AF65-F5344CB8AC3E}">
        <p14:creationId xmlns:p14="http://schemas.microsoft.com/office/powerpoint/2010/main" val="1397979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Light"/>
              </a:rPr>
              <a:t>Recall: Simple Web Server</a:t>
            </a:r>
            <a:endParaRPr lang="en-US" dirty="0">
              <a:latin typeface="Gill Sans Ligh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69232" y="680377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Gill Sans Light"/>
              </a:rPr>
              <a:t>Client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63527" y="662413"/>
            <a:ext cx="1184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Gill Sans Light"/>
              </a:rPr>
              <a:t>Server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00380" y="4469352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r</a:t>
            </a:r>
            <a:r>
              <a:rPr lang="en-US" dirty="0" smtClean="0">
                <a:latin typeface="Gill Sans Light"/>
              </a:rPr>
              <a:t>ead response</a:t>
            </a:r>
            <a:endParaRPr lang="en-US" dirty="0">
              <a:latin typeface="Gill Sans Ligh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62923" y="5206271"/>
            <a:ext cx="2345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</a:rPr>
              <a:t>Close Client Socket</a:t>
            </a:r>
            <a:endParaRPr lang="en-US" dirty="0">
              <a:latin typeface="Gill Sans Light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244263" y="1747220"/>
            <a:ext cx="3583032" cy="1154157"/>
            <a:chOff x="720262" y="1747219"/>
            <a:chExt cx="3583032" cy="1154157"/>
          </a:xfrm>
        </p:grpSpPr>
        <p:sp>
          <p:nvSpPr>
            <p:cNvPr id="9" name="TextBox 8"/>
            <p:cNvSpPr txBox="1"/>
            <p:nvPr/>
          </p:nvSpPr>
          <p:spPr>
            <a:xfrm>
              <a:off x="720262" y="1747219"/>
              <a:ext cx="24288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ill Sans Light"/>
                </a:rPr>
                <a:t>Create Client Socket</a:t>
              </a:r>
              <a:endParaRPr lang="en-US" dirty="0">
                <a:latin typeface="Gill Sans Ligh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20262" y="2532044"/>
              <a:ext cx="35830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ill Sans Light"/>
                </a:rPr>
                <a:t>Connect it to server (</a:t>
              </a:r>
              <a:r>
                <a:rPr lang="en-US" dirty="0" err="1" smtClean="0">
                  <a:latin typeface="Gill Sans Light"/>
                </a:rPr>
                <a:t>host:port</a:t>
              </a:r>
              <a:r>
                <a:rPr lang="en-US" dirty="0" smtClean="0">
                  <a:latin typeface="Gill Sans Light"/>
                </a:rPr>
                <a:t>)</a:t>
              </a:r>
              <a:endParaRPr lang="en-US" dirty="0">
                <a:latin typeface="Gill Sans Light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1470685" y="2057400"/>
              <a:ext cx="0" cy="4201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Arrow Connector 16"/>
          <p:cNvCxnSpPr/>
          <p:nvPr/>
        </p:nvCxnSpPr>
        <p:spPr>
          <a:xfrm>
            <a:off x="2994685" y="4846778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7340395" y="1066800"/>
            <a:ext cx="2585208" cy="1905000"/>
            <a:chOff x="5816394" y="1141845"/>
            <a:chExt cx="2585208" cy="1905000"/>
          </a:xfrm>
        </p:grpSpPr>
        <p:sp>
          <p:nvSpPr>
            <p:cNvPr id="18" name="TextBox 17"/>
            <p:cNvSpPr txBox="1"/>
            <p:nvPr/>
          </p:nvSpPr>
          <p:spPr>
            <a:xfrm>
              <a:off x="5816394" y="1141845"/>
              <a:ext cx="2505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ill Sans Light"/>
                </a:rPr>
                <a:t>Create Server Socket</a:t>
              </a:r>
              <a:endParaRPr lang="en-US" dirty="0">
                <a:latin typeface="Gill Sans Light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6547748" y="1446645"/>
              <a:ext cx="408" cy="29520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832103" y="1730488"/>
              <a:ext cx="256134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ill Sans Light"/>
                </a:rPr>
                <a:t>Bind it to an Address </a:t>
              </a:r>
            </a:p>
            <a:p>
              <a:r>
                <a:rPr lang="en-US" dirty="0" smtClean="0">
                  <a:latin typeface="Gill Sans Light"/>
                </a:rPr>
                <a:t>(</a:t>
              </a:r>
              <a:r>
                <a:rPr lang="en-US" dirty="0" err="1" smtClean="0">
                  <a:latin typeface="Gill Sans Light"/>
                </a:rPr>
                <a:t>host:port</a:t>
              </a:r>
              <a:r>
                <a:rPr lang="en-US" dirty="0" smtClean="0">
                  <a:latin typeface="Gill Sans Light"/>
                </a:rPr>
                <a:t>)</a:t>
              </a:r>
              <a:endParaRPr lang="en-US" dirty="0">
                <a:latin typeface="Gill Sans Light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6554133" y="2321879"/>
              <a:ext cx="0" cy="4201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838080" y="2677513"/>
              <a:ext cx="25635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ill Sans Light"/>
                </a:rPr>
                <a:t>Listen for Connection</a:t>
              </a:r>
              <a:endParaRPr lang="en-US" dirty="0">
                <a:latin typeface="Gill Sans Light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7081455" y="5263373"/>
            <a:ext cx="296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</a:rPr>
              <a:t>Close Connection Socket</a:t>
            </a:r>
            <a:endParaRPr lang="en-US" dirty="0">
              <a:latin typeface="Gill Sans Light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7644030" y="4866681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634780" y="6062608"/>
            <a:ext cx="2470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</a:rPr>
              <a:t>Close Server Socket</a:t>
            </a:r>
            <a:endParaRPr lang="en-US" dirty="0">
              <a:latin typeface="Gill Sans Light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7407619" y="5654047"/>
            <a:ext cx="140269" cy="429903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2770498" y="4040859"/>
            <a:ext cx="4316103" cy="369332"/>
            <a:chOff x="1246497" y="4040859"/>
            <a:chExt cx="4316103" cy="369332"/>
          </a:xfrm>
        </p:grpSpPr>
        <p:sp>
          <p:nvSpPr>
            <p:cNvPr id="11" name="TextBox 10"/>
            <p:cNvSpPr txBox="1"/>
            <p:nvPr/>
          </p:nvSpPr>
          <p:spPr>
            <a:xfrm>
              <a:off x="1246497" y="4040859"/>
              <a:ext cx="1620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Gill Sans Light"/>
                </a:rPr>
                <a:t>w</a:t>
              </a:r>
              <a:r>
                <a:rPr lang="en-US" dirty="0" smtClean="0">
                  <a:latin typeface="Gill Sans Light"/>
                </a:rPr>
                <a:t>rite request</a:t>
              </a:r>
              <a:endParaRPr lang="en-US" dirty="0">
                <a:latin typeface="Gill Sans Light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3002834" y="4253260"/>
              <a:ext cx="2559766" cy="15300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4526834" y="4497349"/>
            <a:ext cx="4404436" cy="369332"/>
            <a:chOff x="3002834" y="4497349"/>
            <a:chExt cx="4404436" cy="369332"/>
          </a:xfrm>
        </p:grpSpPr>
        <p:sp>
          <p:nvSpPr>
            <p:cNvPr id="29" name="TextBox 28"/>
            <p:cNvSpPr txBox="1"/>
            <p:nvPr/>
          </p:nvSpPr>
          <p:spPr>
            <a:xfrm>
              <a:off x="5590747" y="4497349"/>
              <a:ext cx="18165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ill Sans Light"/>
                </a:rPr>
                <a:t>write response</a:t>
              </a:r>
              <a:endParaRPr lang="en-US" dirty="0">
                <a:latin typeface="Gill Sans Light"/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flipH="1">
              <a:off x="3002834" y="4696946"/>
              <a:ext cx="2559766" cy="0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Freeform 41"/>
          <p:cNvSpPr/>
          <p:nvPr/>
        </p:nvSpPr>
        <p:spPr>
          <a:xfrm>
            <a:off x="8880006" y="4191000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Gill Sans Light"/>
            </a:endParaRPr>
          </a:p>
        </p:txBody>
      </p:sp>
      <p:sp>
        <p:nvSpPr>
          <p:cNvPr id="43" name="Freeform 42"/>
          <p:cNvSpPr/>
          <p:nvPr/>
        </p:nvSpPr>
        <p:spPr>
          <a:xfrm flipH="1">
            <a:off x="2322433" y="4162964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8470456" y="3013875"/>
            <a:ext cx="1838714" cy="3070074"/>
          </a:xfrm>
          <a:custGeom>
            <a:avLst/>
            <a:gdLst>
              <a:gd name="connsiteX0" fmla="*/ 0 w 1838714"/>
              <a:gd name="connsiteY0" fmla="*/ 3350866 h 3819899"/>
              <a:gd name="connsiteX1" fmla="*/ 489618 w 1838714"/>
              <a:gd name="connsiteY1" fmla="*/ 3687455 h 3819899"/>
              <a:gd name="connsiteX2" fmla="*/ 1575959 w 1838714"/>
              <a:gd name="connsiteY2" fmla="*/ 3580358 h 3819899"/>
              <a:gd name="connsiteX3" fmla="*/ 1836068 w 1838714"/>
              <a:gd name="connsiteY3" fmla="*/ 1040642 h 3819899"/>
              <a:gd name="connsiteX4" fmla="*/ 1637161 w 1838714"/>
              <a:gd name="connsiteY4" fmla="*/ 153271 h 3819899"/>
              <a:gd name="connsiteX5" fmla="*/ 642624 w 1838714"/>
              <a:gd name="connsiteY5" fmla="*/ 276 h 3819899"/>
              <a:gd name="connsiteX6" fmla="*/ 290711 w 1838714"/>
              <a:gd name="connsiteY6" fmla="*/ 122672 h 3819899"/>
              <a:gd name="connsiteX7" fmla="*/ 183607 w 1838714"/>
              <a:gd name="connsiteY7" fmla="*/ 367464 h 381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8714" h="3819899">
                <a:moveTo>
                  <a:pt x="0" y="3350866"/>
                </a:moveTo>
                <a:cubicBezTo>
                  <a:pt x="113479" y="3500036"/>
                  <a:pt x="226958" y="3649206"/>
                  <a:pt x="489618" y="3687455"/>
                </a:cubicBezTo>
                <a:cubicBezTo>
                  <a:pt x="752278" y="3725704"/>
                  <a:pt x="1351551" y="4021493"/>
                  <a:pt x="1575959" y="3580358"/>
                </a:cubicBezTo>
                <a:cubicBezTo>
                  <a:pt x="1800367" y="3139223"/>
                  <a:pt x="1825868" y="1611823"/>
                  <a:pt x="1836068" y="1040642"/>
                </a:cubicBezTo>
                <a:cubicBezTo>
                  <a:pt x="1846268" y="469461"/>
                  <a:pt x="1836068" y="326665"/>
                  <a:pt x="1637161" y="153271"/>
                </a:cubicBezTo>
                <a:cubicBezTo>
                  <a:pt x="1438254" y="-20123"/>
                  <a:pt x="867032" y="5376"/>
                  <a:pt x="642624" y="276"/>
                </a:cubicBezTo>
                <a:cubicBezTo>
                  <a:pt x="418216" y="-4824"/>
                  <a:pt x="367214" y="61474"/>
                  <a:pt x="290711" y="122672"/>
                </a:cubicBezTo>
                <a:cubicBezTo>
                  <a:pt x="214208" y="183870"/>
                  <a:pt x="198907" y="275667"/>
                  <a:pt x="183607" y="367464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356104" y="2944682"/>
            <a:ext cx="2317651" cy="862846"/>
            <a:chOff x="5832103" y="2944682"/>
            <a:chExt cx="2317651" cy="862846"/>
          </a:xfrm>
        </p:grpSpPr>
        <p:grpSp>
          <p:nvGrpSpPr>
            <p:cNvPr id="46" name="Group 45"/>
            <p:cNvGrpSpPr/>
            <p:nvPr/>
          </p:nvGrpSpPr>
          <p:grpSpPr>
            <a:xfrm>
              <a:off x="5832103" y="2944682"/>
              <a:ext cx="1946367" cy="729734"/>
              <a:chOff x="5831695" y="2954752"/>
              <a:chExt cx="1946367" cy="729734"/>
            </a:xfrm>
          </p:grpSpPr>
          <p:cxnSp>
            <p:nvCxnSpPr>
              <p:cNvPr id="47" name="Straight Arrow Connector 46"/>
              <p:cNvCxnSpPr/>
              <p:nvPr/>
            </p:nvCxnSpPr>
            <p:spPr>
              <a:xfrm>
                <a:off x="6547748" y="2954752"/>
                <a:ext cx="0" cy="42016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xtBox 47"/>
              <p:cNvSpPr txBox="1"/>
              <p:nvPr/>
            </p:nvSpPr>
            <p:spPr>
              <a:xfrm>
                <a:off x="5831695" y="3315154"/>
                <a:ext cx="19463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Gill Sans Light"/>
                  </a:rPr>
                  <a:t>Accept </a:t>
                </a:r>
                <a:r>
                  <a:rPr lang="en-US" dirty="0" err="1" smtClean="0">
                    <a:latin typeface="Gill Sans Light"/>
                  </a:rPr>
                  <a:t>syscall</a:t>
                </a:r>
                <a:r>
                  <a:rPr lang="en-US" dirty="0" smtClean="0">
                    <a:latin typeface="Gill Sans Light"/>
                  </a:rPr>
                  <a:t>()</a:t>
                </a:r>
                <a:endParaRPr lang="en-US" dirty="0">
                  <a:latin typeface="Gill Sans Light"/>
                </a:endParaRPr>
              </a:p>
            </p:txBody>
          </p:sp>
        </p:grpSp>
        <p:sp>
          <p:nvSpPr>
            <p:cNvPr id="52" name="Freeform 51"/>
            <p:cNvSpPr/>
            <p:nvPr/>
          </p:nvSpPr>
          <p:spPr>
            <a:xfrm>
              <a:off x="7657159" y="3154765"/>
              <a:ext cx="492595" cy="652763"/>
            </a:xfrm>
            <a:custGeom>
              <a:avLst/>
              <a:gdLst>
                <a:gd name="connsiteX0" fmla="*/ 14941 w 492595"/>
                <a:gd name="connsiteY0" fmla="*/ 493114 h 612776"/>
                <a:gd name="connsiteX1" fmla="*/ 179294 w 492595"/>
                <a:gd name="connsiteY1" fmla="*/ 612643 h 612776"/>
                <a:gd name="connsiteX2" fmla="*/ 478117 w 492595"/>
                <a:gd name="connsiteY2" fmla="*/ 508055 h 612776"/>
                <a:gd name="connsiteX3" fmla="*/ 418353 w 492595"/>
                <a:gd name="connsiteY3" fmla="*/ 164408 h 612776"/>
                <a:gd name="connsiteX4" fmla="*/ 179294 w 492595"/>
                <a:gd name="connsiteY4" fmla="*/ 55 h 612776"/>
                <a:gd name="connsiteX5" fmla="*/ 0 w 492595"/>
                <a:gd name="connsiteY5" fmla="*/ 179349 h 612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2595" h="612776">
                  <a:moveTo>
                    <a:pt x="14941" y="493114"/>
                  </a:moveTo>
                  <a:cubicBezTo>
                    <a:pt x="58519" y="551633"/>
                    <a:pt x="102098" y="610153"/>
                    <a:pt x="179294" y="612643"/>
                  </a:cubicBezTo>
                  <a:cubicBezTo>
                    <a:pt x="256490" y="615133"/>
                    <a:pt x="438274" y="582761"/>
                    <a:pt x="478117" y="508055"/>
                  </a:cubicBezTo>
                  <a:cubicBezTo>
                    <a:pt x="517960" y="433349"/>
                    <a:pt x="468157" y="249075"/>
                    <a:pt x="418353" y="164408"/>
                  </a:cubicBezTo>
                  <a:cubicBezTo>
                    <a:pt x="368549" y="79741"/>
                    <a:pt x="249019" y="-2435"/>
                    <a:pt x="179294" y="55"/>
                  </a:cubicBezTo>
                  <a:cubicBezTo>
                    <a:pt x="109569" y="2545"/>
                    <a:pt x="54784" y="90947"/>
                    <a:pt x="0" y="179349"/>
                  </a:cubicBezTo>
                </a:path>
              </a:pathLst>
            </a:custGeom>
            <a:ln>
              <a:prstDash val="dash"/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981734" y="3013876"/>
            <a:ext cx="5090015" cy="1090777"/>
            <a:chOff x="1457733" y="3013875"/>
            <a:chExt cx="5090015" cy="1090777"/>
          </a:xfrm>
        </p:grpSpPr>
        <p:grpSp>
          <p:nvGrpSpPr>
            <p:cNvPr id="37" name="Group 36"/>
            <p:cNvGrpSpPr/>
            <p:nvPr/>
          </p:nvGrpSpPr>
          <p:grpSpPr>
            <a:xfrm>
              <a:off x="3997254" y="3636570"/>
              <a:ext cx="2550494" cy="468082"/>
              <a:chOff x="3997254" y="3636570"/>
              <a:chExt cx="2550494" cy="468082"/>
            </a:xfrm>
          </p:grpSpPr>
          <p:cxnSp>
            <p:nvCxnSpPr>
              <p:cNvPr id="26" name="Straight Arrow Connector 25"/>
              <p:cNvCxnSpPr/>
              <p:nvPr/>
            </p:nvCxnSpPr>
            <p:spPr>
              <a:xfrm flipH="1">
                <a:off x="6080497" y="3684486"/>
                <a:ext cx="467251" cy="42016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3997254" y="3636570"/>
                <a:ext cx="2274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>
                    <a:latin typeface="Gill Sans Light"/>
                  </a:rPr>
                  <a:t>Connection Socket</a:t>
                </a:r>
                <a:endParaRPr lang="en-US" i="1" dirty="0">
                  <a:latin typeface="Gill Sans Light"/>
                </a:endParaRP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1457733" y="3622862"/>
              <a:ext cx="2274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Gill Sans Light"/>
                </a:rPr>
                <a:t>Connection Socket</a:t>
              </a:r>
              <a:endParaRPr lang="en-US" i="1" dirty="0">
                <a:latin typeface="Gill Sans Light"/>
              </a:endParaRP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>
              <a:off x="1470685" y="3013875"/>
              <a:ext cx="0" cy="105524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Arrow Connector 53"/>
          <p:cNvCxnSpPr>
            <a:endCxn id="22" idx="1"/>
          </p:cNvCxnSpPr>
          <p:nvPr/>
        </p:nvCxnSpPr>
        <p:spPr>
          <a:xfrm>
            <a:off x="5929280" y="2770928"/>
            <a:ext cx="1432800" cy="1620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Left-Right Arrow 5"/>
          <p:cNvSpPr/>
          <p:nvPr/>
        </p:nvSpPr>
        <p:spPr bwMode="auto">
          <a:xfrm>
            <a:off x="5181599" y="3728903"/>
            <a:ext cx="387499" cy="184666"/>
          </a:xfrm>
          <a:prstGeom prst="leftRightArrow">
            <a:avLst/>
          </a:prstGeom>
          <a:solidFill>
            <a:schemeClr val="bg1"/>
          </a:solidFill>
          <a:ln w="5715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56" name="Straight Arrow Connector 55"/>
          <p:cNvCxnSpPr>
            <a:stCxn id="48" idx="1"/>
          </p:cNvCxnSpPr>
          <p:nvPr/>
        </p:nvCxnSpPr>
        <p:spPr>
          <a:xfrm flipH="1" flipV="1">
            <a:off x="5856695" y="2864140"/>
            <a:ext cx="1499409" cy="62561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7114747" y="4104652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</a:rPr>
              <a:t>read request</a:t>
            </a:r>
            <a:endParaRPr lang="en-US" dirty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9938658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30" grpId="0"/>
      <p:bldP spid="32" grpId="0"/>
      <p:bldP spid="42" grpId="0" animBg="1"/>
      <p:bldP spid="43" grpId="0" animBg="1"/>
      <p:bldP spid="27" grpId="0" animBg="1"/>
      <p:bldP spid="6" grpId="0" animBg="1"/>
      <p:bldP spid="5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6EDFA-4116-4A22-9742-B8284FF71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allows for </a:t>
            </a:r>
            <a:r>
              <a:rPr lang="en-US" i="1" dirty="0"/>
              <a:t>shared resources</a:t>
            </a:r>
            <a:r>
              <a:rPr lang="en-US" dirty="0"/>
              <a:t> between processes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152400"/>
            <a:ext cx="10820400" cy="533400"/>
          </a:xfrm>
        </p:spPr>
        <p:txBody>
          <a:bodyPr/>
          <a:lstStyle/>
          <a:p>
            <a:r>
              <a:rPr lang="en-US" dirty="0"/>
              <a:t>Why is Aliasing the Open File Description a Good Idea?</a:t>
            </a:r>
          </a:p>
        </p:txBody>
      </p:sp>
    </p:spTree>
    <p:extLst>
      <p:ext uri="{BB962C8B-B14F-4D97-AF65-F5344CB8AC3E}">
        <p14:creationId xmlns:p14="http://schemas.microsoft.com/office/powerpoint/2010/main" val="2280778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A06C6-CCE7-476B-9F4A-67E172029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Shared Terminal Emulator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02AC5-023F-475C-9F4E-A088BC19D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</a:t>
            </a:r>
            <a:r>
              <a:rPr lang="en-US" dirty="0">
                <a:latin typeface="Consolas" panose="020B0609020204030204" pitchFamily="49" charset="0"/>
              </a:rPr>
              <a:t>fork()</a:t>
            </a:r>
            <a:r>
              <a:rPr lang="en-US" dirty="0"/>
              <a:t> a process, the parent’s and child’s </a:t>
            </a: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/>
              <a:t> outputs go to the same terminal</a:t>
            </a:r>
          </a:p>
        </p:txBody>
      </p:sp>
    </p:spTree>
    <p:extLst>
      <p:ext uri="{BB962C8B-B14F-4D97-AF65-F5344CB8AC3E}">
        <p14:creationId xmlns:p14="http://schemas.microsoft.com/office/powerpoint/2010/main" val="35799341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9914-99F1-46D9-9ED2-4E182B3DA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Shared Terminal Emulator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5FA960-31E2-4496-BA11-37C080DBCC34}"/>
              </a:ext>
            </a:extLst>
          </p:cNvPr>
          <p:cNvSpPr/>
          <p:nvPr/>
        </p:nvSpPr>
        <p:spPr>
          <a:xfrm>
            <a:off x="2299251" y="1285784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1BB8A1-54E4-4BE5-8D2A-55630C60E17E}"/>
              </a:ext>
            </a:extLst>
          </p:cNvPr>
          <p:cNvCxnSpPr>
            <a:cxnSpLocks/>
          </p:cNvCxnSpPr>
          <p:nvPr/>
        </p:nvCxnSpPr>
        <p:spPr>
          <a:xfrm>
            <a:off x="2014330" y="3307983"/>
            <a:ext cx="947784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32B55D7-040F-451A-A89E-007F4D36DCFF}"/>
              </a:ext>
            </a:extLst>
          </p:cNvPr>
          <p:cNvSpPr txBox="1"/>
          <p:nvPr/>
        </p:nvSpPr>
        <p:spPr>
          <a:xfrm>
            <a:off x="567005" y="2816501"/>
            <a:ext cx="1582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User Space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2147AB-91AF-456E-A3B4-36C0E49C9FBC}"/>
              </a:ext>
            </a:extLst>
          </p:cNvPr>
          <p:cNvSpPr txBox="1"/>
          <p:nvPr/>
        </p:nvSpPr>
        <p:spPr>
          <a:xfrm>
            <a:off x="339378" y="3321807"/>
            <a:ext cx="18101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Kernel Space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5E54E-F909-4F10-83AE-8046F186BC58}"/>
              </a:ext>
            </a:extLst>
          </p:cNvPr>
          <p:cNvSpPr/>
          <p:nvPr/>
        </p:nvSpPr>
        <p:spPr>
          <a:xfrm>
            <a:off x="3493266" y="1579085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01AF39-4AA2-4260-AA70-D76B42B7C20F}"/>
              </a:ext>
            </a:extLst>
          </p:cNvPr>
          <p:cNvSpPr/>
          <p:nvPr/>
        </p:nvSpPr>
        <p:spPr>
          <a:xfrm>
            <a:off x="2378764" y="1579085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F68DBC-224F-4334-B261-5EFE36EB60A9}"/>
              </a:ext>
            </a:extLst>
          </p:cNvPr>
          <p:cNvSpPr/>
          <p:nvPr/>
        </p:nvSpPr>
        <p:spPr>
          <a:xfrm>
            <a:off x="2378764" y="3523504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03DE42-93AA-408C-9A79-ACFBEF9A0167}"/>
              </a:ext>
            </a:extLst>
          </p:cNvPr>
          <p:cNvCxnSpPr/>
          <p:nvPr/>
        </p:nvCxnSpPr>
        <p:spPr>
          <a:xfrm>
            <a:off x="3670851" y="3922621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578FDC0-E9D4-4EDA-BABF-55C01F0ABD88}"/>
              </a:ext>
            </a:extLst>
          </p:cNvPr>
          <p:cNvSpPr txBox="1"/>
          <p:nvPr/>
        </p:nvSpPr>
        <p:spPr>
          <a:xfrm>
            <a:off x="3318189" y="3856361"/>
            <a:ext cx="3129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Gill Sans Light"/>
              </a:rPr>
              <a:t>0</a:t>
            </a:r>
          </a:p>
          <a:p>
            <a:pPr algn="r"/>
            <a:r>
              <a:rPr lang="en-US" dirty="0">
                <a:latin typeface="Gill Sans Light"/>
              </a:rPr>
              <a:t>1</a:t>
            </a:r>
          </a:p>
          <a:p>
            <a:pPr algn="r"/>
            <a:r>
              <a:rPr lang="en-US" dirty="0">
                <a:latin typeface="Gill Sans Light"/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C70B6B-0371-41AE-A58D-03649F018D9A}"/>
              </a:ext>
            </a:extLst>
          </p:cNvPr>
          <p:cNvSpPr txBox="1"/>
          <p:nvPr/>
        </p:nvSpPr>
        <p:spPr>
          <a:xfrm>
            <a:off x="2932826" y="842429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 1</a:t>
            </a:r>
          </a:p>
        </p:txBody>
      </p: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38DD8A5F-C06B-496F-8CE9-BB23634D360E}"/>
              </a:ext>
            </a:extLst>
          </p:cNvPr>
          <p:cNvCxnSpPr>
            <a:cxnSpLocks/>
          </p:cNvCxnSpPr>
          <p:nvPr/>
        </p:nvCxnSpPr>
        <p:spPr>
          <a:xfrm>
            <a:off x="3869633" y="4099158"/>
            <a:ext cx="1515447" cy="226964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DA43CE1-FF40-4C11-931B-FF4B440EA7A3}"/>
              </a:ext>
            </a:extLst>
          </p:cNvPr>
          <p:cNvSpPr/>
          <p:nvPr/>
        </p:nvSpPr>
        <p:spPr>
          <a:xfrm>
            <a:off x="7927805" y="128155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21A3D8-B464-4574-88E2-4902D89F34B7}"/>
              </a:ext>
            </a:extLst>
          </p:cNvPr>
          <p:cNvSpPr/>
          <p:nvPr/>
        </p:nvSpPr>
        <p:spPr>
          <a:xfrm>
            <a:off x="9121820" y="157485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37D048-8F8D-4ADD-9607-CD2BB6DFAE13}"/>
              </a:ext>
            </a:extLst>
          </p:cNvPr>
          <p:cNvSpPr/>
          <p:nvPr/>
        </p:nvSpPr>
        <p:spPr>
          <a:xfrm>
            <a:off x="8007318" y="157485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80F994-4581-4391-92D7-D2B3FA377C1B}"/>
              </a:ext>
            </a:extLst>
          </p:cNvPr>
          <p:cNvSpPr/>
          <p:nvPr/>
        </p:nvSpPr>
        <p:spPr>
          <a:xfrm>
            <a:off x="8007318" y="351927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C057235-74E1-4DFC-B11B-5D7A825BB93A}"/>
              </a:ext>
            </a:extLst>
          </p:cNvPr>
          <p:cNvCxnSpPr/>
          <p:nvPr/>
        </p:nvCxnSpPr>
        <p:spPr>
          <a:xfrm>
            <a:off x="9299405" y="391839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01132CF-01A9-47F6-A10C-5B71D28F2BF9}"/>
              </a:ext>
            </a:extLst>
          </p:cNvPr>
          <p:cNvSpPr txBox="1"/>
          <p:nvPr/>
        </p:nvSpPr>
        <p:spPr>
          <a:xfrm>
            <a:off x="8946743" y="3852132"/>
            <a:ext cx="3129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Gill Sans Light"/>
              </a:rPr>
              <a:t>0</a:t>
            </a:r>
          </a:p>
          <a:p>
            <a:pPr algn="r"/>
            <a:r>
              <a:rPr lang="en-US" dirty="0">
                <a:latin typeface="Gill Sans Light"/>
              </a:rPr>
              <a:t>1</a:t>
            </a:r>
          </a:p>
          <a:p>
            <a:pPr algn="r"/>
            <a:r>
              <a:rPr lang="en-US" dirty="0">
                <a:latin typeface="Gill Sans Light"/>
              </a:rPr>
              <a:t>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AA4CC1-3031-4FF2-ADB1-840E11B5014D}"/>
              </a:ext>
            </a:extLst>
          </p:cNvPr>
          <p:cNvSpPr txBox="1"/>
          <p:nvPr/>
        </p:nvSpPr>
        <p:spPr>
          <a:xfrm>
            <a:off x="8561380" y="838200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 2</a:t>
            </a:r>
          </a:p>
        </p:txBody>
      </p: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2C99BEE5-514F-4FEF-A13B-2E517E7736AE}"/>
              </a:ext>
            </a:extLst>
          </p:cNvPr>
          <p:cNvCxnSpPr>
            <a:cxnSpLocks/>
          </p:cNvCxnSpPr>
          <p:nvPr/>
        </p:nvCxnSpPr>
        <p:spPr>
          <a:xfrm rot="10800000" flipV="1">
            <a:off x="7513819" y="4099158"/>
            <a:ext cx="1984373" cy="250860"/>
          </a:xfrm>
          <a:prstGeom prst="curvedConnector3">
            <a:avLst>
              <a:gd name="adj1" fmla="val 21617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55D840A-6000-4CDB-B770-712352CB9977}"/>
              </a:ext>
            </a:extLst>
          </p:cNvPr>
          <p:cNvSpPr txBox="1"/>
          <p:nvPr/>
        </p:nvSpPr>
        <p:spPr>
          <a:xfrm>
            <a:off x="2759560" y="215554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BB1861-AAFB-4AEA-AFD4-2E88B6B55D54}"/>
              </a:ext>
            </a:extLst>
          </p:cNvPr>
          <p:cNvSpPr txBox="1"/>
          <p:nvPr/>
        </p:nvSpPr>
        <p:spPr>
          <a:xfrm>
            <a:off x="8388114" y="215554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CA00B4-0229-406C-9A60-F6AD69C9BF78}"/>
              </a:ext>
            </a:extLst>
          </p:cNvPr>
          <p:cNvSpPr txBox="1"/>
          <p:nvPr/>
        </p:nvSpPr>
        <p:spPr>
          <a:xfrm>
            <a:off x="5463061" y="3416413"/>
            <a:ext cx="19727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Gill Sans Light"/>
              </a:rPr>
              <a:t>Terminal Emulator</a:t>
            </a:r>
          </a:p>
        </p:txBody>
      </p:sp>
      <p:cxnSp>
        <p:nvCxnSpPr>
          <p:cNvPr id="32" name="Connector: Curved 31">
            <a:extLst>
              <a:ext uri="{FF2B5EF4-FFF2-40B4-BE49-F238E27FC236}">
                <a16:creationId xmlns:a16="http://schemas.microsoft.com/office/drawing/2014/main" id="{A42EAF1A-207B-41EB-B126-57C70FFDF289}"/>
              </a:ext>
            </a:extLst>
          </p:cNvPr>
          <p:cNvCxnSpPr>
            <a:cxnSpLocks/>
          </p:cNvCxnSpPr>
          <p:nvPr/>
        </p:nvCxnSpPr>
        <p:spPr>
          <a:xfrm>
            <a:off x="3869633" y="4379131"/>
            <a:ext cx="1515447" cy="106153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Curved 34">
            <a:extLst>
              <a:ext uri="{FF2B5EF4-FFF2-40B4-BE49-F238E27FC236}">
                <a16:creationId xmlns:a16="http://schemas.microsoft.com/office/drawing/2014/main" id="{289C33FC-3B81-4399-83A6-F76DA6F5EE3E}"/>
              </a:ext>
            </a:extLst>
          </p:cNvPr>
          <p:cNvCxnSpPr>
            <a:cxnSpLocks/>
          </p:cNvCxnSpPr>
          <p:nvPr/>
        </p:nvCxnSpPr>
        <p:spPr>
          <a:xfrm flipV="1">
            <a:off x="3869633" y="4617670"/>
            <a:ext cx="1515447" cy="72888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or: Curved 47">
            <a:extLst>
              <a:ext uri="{FF2B5EF4-FFF2-40B4-BE49-F238E27FC236}">
                <a16:creationId xmlns:a16="http://schemas.microsoft.com/office/drawing/2014/main" id="{DCDB85BB-1852-40F2-BC6F-6E13597BD95F}"/>
              </a:ext>
            </a:extLst>
          </p:cNvPr>
          <p:cNvCxnSpPr>
            <a:cxnSpLocks/>
          </p:cNvCxnSpPr>
          <p:nvPr/>
        </p:nvCxnSpPr>
        <p:spPr>
          <a:xfrm rot="10800000" flipV="1">
            <a:off x="7513818" y="4290414"/>
            <a:ext cx="1984372" cy="194870"/>
          </a:xfrm>
          <a:prstGeom prst="curvedConnector3">
            <a:avLst>
              <a:gd name="adj1" fmla="val -1423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Curved 53">
            <a:extLst>
              <a:ext uri="{FF2B5EF4-FFF2-40B4-BE49-F238E27FC236}">
                <a16:creationId xmlns:a16="http://schemas.microsoft.com/office/drawing/2014/main" id="{101DD268-AD62-4FB2-8310-8DDB993DC96D}"/>
              </a:ext>
            </a:extLst>
          </p:cNvPr>
          <p:cNvCxnSpPr>
            <a:cxnSpLocks/>
          </p:cNvCxnSpPr>
          <p:nvPr/>
        </p:nvCxnSpPr>
        <p:spPr>
          <a:xfrm rot="10800000">
            <a:off x="7513818" y="4629930"/>
            <a:ext cx="1984372" cy="41594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65" descr="A close up of a screen&#10;&#10;Description automatically generated">
            <a:extLst>
              <a:ext uri="{FF2B5EF4-FFF2-40B4-BE49-F238E27FC236}">
                <a16:creationId xmlns:a16="http://schemas.microsoft.com/office/drawing/2014/main" id="{8A600625-75CC-41C8-8BA1-7B9C7DD92C5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5182938" y="3709901"/>
            <a:ext cx="2546081" cy="178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3503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6" grpId="0" animBg="1"/>
      <p:bldP spid="29" grpId="0" animBg="1"/>
      <p:bldP spid="31" grpId="0"/>
      <p:bldP spid="33" grpId="0"/>
      <p:bldP spid="4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9914-99F1-46D9-9ED2-4E182B3DA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Shared Terminal Emulator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5FA960-31E2-4496-BA11-37C080DBCC34}"/>
              </a:ext>
            </a:extLst>
          </p:cNvPr>
          <p:cNvSpPr/>
          <p:nvPr/>
        </p:nvSpPr>
        <p:spPr>
          <a:xfrm>
            <a:off x="2299251" y="1285784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1BB8A1-54E4-4BE5-8D2A-55630C60E17E}"/>
              </a:ext>
            </a:extLst>
          </p:cNvPr>
          <p:cNvCxnSpPr>
            <a:cxnSpLocks/>
          </p:cNvCxnSpPr>
          <p:nvPr/>
        </p:nvCxnSpPr>
        <p:spPr>
          <a:xfrm>
            <a:off x="2014330" y="3307983"/>
            <a:ext cx="947784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32B55D7-040F-451A-A89E-007F4D36DCFF}"/>
              </a:ext>
            </a:extLst>
          </p:cNvPr>
          <p:cNvSpPr txBox="1"/>
          <p:nvPr/>
        </p:nvSpPr>
        <p:spPr>
          <a:xfrm>
            <a:off x="567005" y="2816501"/>
            <a:ext cx="1582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User Space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2147AB-91AF-456E-A3B4-36C0E49C9FBC}"/>
              </a:ext>
            </a:extLst>
          </p:cNvPr>
          <p:cNvSpPr txBox="1"/>
          <p:nvPr/>
        </p:nvSpPr>
        <p:spPr>
          <a:xfrm>
            <a:off x="339378" y="3321807"/>
            <a:ext cx="18101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Kernel Space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5E54E-F909-4F10-83AE-8046F186BC58}"/>
              </a:ext>
            </a:extLst>
          </p:cNvPr>
          <p:cNvSpPr/>
          <p:nvPr/>
        </p:nvSpPr>
        <p:spPr>
          <a:xfrm>
            <a:off x="3493266" y="1579085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01AF39-4AA2-4260-AA70-D76B42B7C20F}"/>
              </a:ext>
            </a:extLst>
          </p:cNvPr>
          <p:cNvSpPr/>
          <p:nvPr/>
        </p:nvSpPr>
        <p:spPr>
          <a:xfrm>
            <a:off x="2378764" y="1579085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F68DBC-224F-4334-B261-5EFE36EB60A9}"/>
              </a:ext>
            </a:extLst>
          </p:cNvPr>
          <p:cNvSpPr/>
          <p:nvPr/>
        </p:nvSpPr>
        <p:spPr>
          <a:xfrm>
            <a:off x="2378764" y="3523504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03DE42-93AA-408C-9A79-ACFBEF9A0167}"/>
              </a:ext>
            </a:extLst>
          </p:cNvPr>
          <p:cNvCxnSpPr/>
          <p:nvPr/>
        </p:nvCxnSpPr>
        <p:spPr>
          <a:xfrm>
            <a:off x="3670851" y="3922621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578FDC0-E9D4-4EDA-BABF-55C01F0ABD88}"/>
              </a:ext>
            </a:extLst>
          </p:cNvPr>
          <p:cNvSpPr txBox="1"/>
          <p:nvPr/>
        </p:nvSpPr>
        <p:spPr>
          <a:xfrm>
            <a:off x="3318189" y="3856361"/>
            <a:ext cx="3129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Gill Sans Light"/>
              </a:rPr>
              <a:t>0</a:t>
            </a:r>
          </a:p>
          <a:p>
            <a:pPr algn="r"/>
            <a:r>
              <a:rPr lang="en-US" dirty="0">
                <a:latin typeface="Gill Sans Light"/>
              </a:rPr>
              <a:t>1</a:t>
            </a:r>
          </a:p>
          <a:p>
            <a:pPr algn="r"/>
            <a:r>
              <a:rPr lang="en-US" dirty="0">
                <a:latin typeface="Gill Sans Light"/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C70B6B-0371-41AE-A58D-03649F018D9A}"/>
              </a:ext>
            </a:extLst>
          </p:cNvPr>
          <p:cNvSpPr txBox="1"/>
          <p:nvPr/>
        </p:nvSpPr>
        <p:spPr>
          <a:xfrm>
            <a:off x="2932826" y="842429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 1</a:t>
            </a:r>
          </a:p>
        </p:txBody>
      </p: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38DD8A5F-C06B-496F-8CE9-BB23634D360E}"/>
              </a:ext>
            </a:extLst>
          </p:cNvPr>
          <p:cNvCxnSpPr>
            <a:cxnSpLocks/>
          </p:cNvCxnSpPr>
          <p:nvPr/>
        </p:nvCxnSpPr>
        <p:spPr>
          <a:xfrm>
            <a:off x="3869633" y="4099158"/>
            <a:ext cx="1515447" cy="226964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DA43CE1-FF40-4C11-931B-FF4B440EA7A3}"/>
              </a:ext>
            </a:extLst>
          </p:cNvPr>
          <p:cNvSpPr/>
          <p:nvPr/>
        </p:nvSpPr>
        <p:spPr>
          <a:xfrm>
            <a:off x="7927805" y="128155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21A3D8-B464-4574-88E2-4902D89F34B7}"/>
              </a:ext>
            </a:extLst>
          </p:cNvPr>
          <p:cNvSpPr/>
          <p:nvPr/>
        </p:nvSpPr>
        <p:spPr>
          <a:xfrm>
            <a:off x="9121820" y="157485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37D048-8F8D-4ADD-9607-CD2BB6DFAE13}"/>
              </a:ext>
            </a:extLst>
          </p:cNvPr>
          <p:cNvSpPr/>
          <p:nvPr/>
        </p:nvSpPr>
        <p:spPr>
          <a:xfrm>
            <a:off x="8007318" y="157485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80F994-4581-4391-92D7-D2B3FA377C1B}"/>
              </a:ext>
            </a:extLst>
          </p:cNvPr>
          <p:cNvSpPr/>
          <p:nvPr/>
        </p:nvSpPr>
        <p:spPr>
          <a:xfrm>
            <a:off x="8007318" y="351927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C057235-74E1-4DFC-B11B-5D7A825BB93A}"/>
              </a:ext>
            </a:extLst>
          </p:cNvPr>
          <p:cNvCxnSpPr/>
          <p:nvPr/>
        </p:nvCxnSpPr>
        <p:spPr>
          <a:xfrm>
            <a:off x="9299405" y="391839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01132CF-01A9-47F6-A10C-5B71D28F2BF9}"/>
              </a:ext>
            </a:extLst>
          </p:cNvPr>
          <p:cNvSpPr txBox="1"/>
          <p:nvPr/>
        </p:nvSpPr>
        <p:spPr>
          <a:xfrm>
            <a:off x="8946743" y="3852132"/>
            <a:ext cx="3129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Gill Sans Light"/>
              </a:rPr>
              <a:t>0</a:t>
            </a:r>
          </a:p>
          <a:p>
            <a:pPr algn="r"/>
            <a:r>
              <a:rPr lang="en-US" dirty="0">
                <a:latin typeface="Gill Sans Light"/>
              </a:rPr>
              <a:t>1</a:t>
            </a:r>
          </a:p>
          <a:p>
            <a:pPr algn="r"/>
            <a:r>
              <a:rPr lang="en-US" dirty="0">
                <a:latin typeface="Gill Sans Light"/>
              </a:rPr>
              <a:t>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AA4CC1-3031-4FF2-ADB1-840E11B5014D}"/>
              </a:ext>
            </a:extLst>
          </p:cNvPr>
          <p:cNvSpPr txBox="1"/>
          <p:nvPr/>
        </p:nvSpPr>
        <p:spPr>
          <a:xfrm>
            <a:off x="8561380" y="838200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 2</a:t>
            </a:r>
          </a:p>
        </p:txBody>
      </p: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2C99BEE5-514F-4FEF-A13B-2E517E7736AE}"/>
              </a:ext>
            </a:extLst>
          </p:cNvPr>
          <p:cNvCxnSpPr>
            <a:cxnSpLocks/>
          </p:cNvCxnSpPr>
          <p:nvPr/>
        </p:nvCxnSpPr>
        <p:spPr>
          <a:xfrm rot="10800000" flipV="1">
            <a:off x="7513819" y="4099158"/>
            <a:ext cx="1984373" cy="250860"/>
          </a:xfrm>
          <a:prstGeom prst="curvedConnector3">
            <a:avLst>
              <a:gd name="adj1" fmla="val 21617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55D840A-6000-4CDB-B770-712352CB9977}"/>
              </a:ext>
            </a:extLst>
          </p:cNvPr>
          <p:cNvSpPr txBox="1"/>
          <p:nvPr/>
        </p:nvSpPr>
        <p:spPr>
          <a:xfrm>
            <a:off x="2759560" y="215554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BB1861-AAFB-4AEA-AFD4-2E88B6B55D54}"/>
              </a:ext>
            </a:extLst>
          </p:cNvPr>
          <p:cNvSpPr txBox="1"/>
          <p:nvPr/>
        </p:nvSpPr>
        <p:spPr>
          <a:xfrm>
            <a:off x="8388114" y="215554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CA00B4-0229-406C-9A60-F6AD69C9BF78}"/>
              </a:ext>
            </a:extLst>
          </p:cNvPr>
          <p:cNvSpPr txBox="1"/>
          <p:nvPr/>
        </p:nvSpPr>
        <p:spPr>
          <a:xfrm>
            <a:off x="5463061" y="3416413"/>
            <a:ext cx="19727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Gill Sans Light"/>
              </a:rPr>
              <a:t>Terminal Emulator</a:t>
            </a:r>
          </a:p>
        </p:txBody>
      </p:sp>
      <p:cxnSp>
        <p:nvCxnSpPr>
          <p:cNvPr id="32" name="Connector: Curved 31">
            <a:extLst>
              <a:ext uri="{FF2B5EF4-FFF2-40B4-BE49-F238E27FC236}">
                <a16:creationId xmlns:a16="http://schemas.microsoft.com/office/drawing/2014/main" id="{A42EAF1A-207B-41EB-B126-57C70FFDF289}"/>
              </a:ext>
            </a:extLst>
          </p:cNvPr>
          <p:cNvCxnSpPr>
            <a:cxnSpLocks/>
          </p:cNvCxnSpPr>
          <p:nvPr/>
        </p:nvCxnSpPr>
        <p:spPr>
          <a:xfrm>
            <a:off x="3869633" y="4379131"/>
            <a:ext cx="1515447" cy="106153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Curved 34">
            <a:extLst>
              <a:ext uri="{FF2B5EF4-FFF2-40B4-BE49-F238E27FC236}">
                <a16:creationId xmlns:a16="http://schemas.microsoft.com/office/drawing/2014/main" id="{289C33FC-3B81-4399-83A6-F76DA6F5EE3E}"/>
              </a:ext>
            </a:extLst>
          </p:cNvPr>
          <p:cNvCxnSpPr>
            <a:cxnSpLocks/>
          </p:cNvCxnSpPr>
          <p:nvPr/>
        </p:nvCxnSpPr>
        <p:spPr>
          <a:xfrm flipV="1">
            <a:off x="3869633" y="4617670"/>
            <a:ext cx="1515447" cy="72888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or: Curved 47">
            <a:extLst>
              <a:ext uri="{FF2B5EF4-FFF2-40B4-BE49-F238E27FC236}">
                <a16:creationId xmlns:a16="http://schemas.microsoft.com/office/drawing/2014/main" id="{DCDB85BB-1852-40F2-BC6F-6E13597BD95F}"/>
              </a:ext>
            </a:extLst>
          </p:cNvPr>
          <p:cNvCxnSpPr>
            <a:cxnSpLocks/>
          </p:cNvCxnSpPr>
          <p:nvPr/>
        </p:nvCxnSpPr>
        <p:spPr>
          <a:xfrm rot="10800000" flipV="1">
            <a:off x="7513818" y="4290414"/>
            <a:ext cx="1984372" cy="194870"/>
          </a:xfrm>
          <a:prstGeom prst="curvedConnector3">
            <a:avLst>
              <a:gd name="adj1" fmla="val -1423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Curved 53">
            <a:extLst>
              <a:ext uri="{FF2B5EF4-FFF2-40B4-BE49-F238E27FC236}">
                <a16:creationId xmlns:a16="http://schemas.microsoft.com/office/drawing/2014/main" id="{101DD268-AD62-4FB2-8310-8DDB993DC96D}"/>
              </a:ext>
            </a:extLst>
          </p:cNvPr>
          <p:cNvCxnSpPr>
            <a:cxnSpLocks/>
          </p:cNvCxnSpPr>
          <p:nvPr/>
        </p:nvCxnSpPr>
        <p:spPr>
          <a:xfrm rot="10800000">
            <a:off x="7513818" y="4629930"/>
            <a:ext cx="1984372" cy="41594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65" descr="A close up of a screen&#10;&#10;Description automatically generated">
            <a:extLst>
              <a:ext uri="{FF2B5EF4-FFF2-40B4-BE49-F238E27FC236}">
                <a16:creationId xmlns:a16="http://schemas.microsoft.com/office/drawing/2014/main" id="{8A600625-75CC-41C8-8BA1-7B9C7DD92C5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5182938" y="3709901"/>
            <a:ext cx="2546081" cy="178437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81EFE9D-C3A1-45B6-B725-6E0D827AF633}"/>
              </a:ext>
            </a:extLst>
          </p:cNvPr>
          <p:cNvSpPr txBox="1"/>
          <p:nvPr/>
        </p:nvSpPr>
        <p:spPr>
          <a:xfrm>
            <a:off x="438912" y="1299865"/>
            <a:ext cx="960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Gill Sans Light"/>
              </a:rPr>
              <a:t>close(0)</a:t>
            </a:r>
          </a:p>
        </p:txBody>
      </p:sp>
    </p:spTree>
    <p:extLst>
      <p:ext uri="{BB962C8B-B14F-4D97-AF65-F5344CB8AC3E}">
        <p14:creationId xmlns:p14="http://schemas.microsoft.com/office/powerpoint/2010/main" val="25459384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9914-99F1-46D9-9ED2-4E182B3DA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Shared Terminal Emulator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5FA960-31E2-4496-BA11-37C080DBCC34}"/>
              </a:ext>
            </a:extLst>
          </p:cNvPr>
          <p:cNvSpPr/>
          <p:nvPr/>
        </p:nvSpPr>
        <p:spPr>
          <a:xfrm>
            <a:off x="2299251" y="1285784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1BB8A1-54E4-4BE5-8D2A-55630C60E17E}"/>
              </a:ext>
            </a:extLst>
          </p:cNvPr>
          <p:cNvCxnSpPr>
            <a:cxnSpLocks/>
          </p:cNvCxnSpPr>
          <p:nvPr/>
        </p:nvCxnSpPr>
        <p:spPr>
          <a:xfrm>
            <a:off x="2014330" y="3307983"/>
            <a:ext cx="947784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32B55D7-040F-451A-A89E-007F4D36DCFF}"/>
              </a:ext>
            </a:extLst>
          </p:cNvPr>
          <p:cNvSpPr txBox="1"/>
          <p:nvPr/>
        </p:nvSpPr>
        <p:spPr>
          <a:xfrm>
            <a:off x="567005" y="2816501"/>
            <a:ext cx="1582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User Space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2147AB-91AF-456E-A3B4-36C0E49C9FBC}"/>
              </a:ext>
            </a:extLst>
          </p:cNvPr>
          <p:cNvSpPr txBox="1"/>
          <p:nvPr/>
        </p:nvSpPr>
        <p:spPr>
          <a:xfrm>
            <a:off x="339378" y="3321807"/>
            <a:ext cx="18101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Kernel Space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5E54E-F909-4F10-83AE-8046F186BC58}"/>
              </a:ext>
            </a:extLst>
          </p:cNvPr>
          <p:cNvSpPr/>
          <p:nvPr/>
        </p:nvSpPr>
        <p:spPr>
          <a:xfrm>
            <a:off x="3493266" y="1579085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01AF39-4AA2-4260-AA70-D76B42B7C20F}"/>
              </a:ext>
            </a:extLst>
          </p:cNvPr>
          <p:cNvSpPr/>
          <p:nvPr/>
        </p:nvSpPr>
        <p:spPr>
          <a:xfrm>
            <a:off x="2378764" y="1579085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F68DBC-224F-4334-B261-5EFE36EB60A9}"/>
              </a:ext>
            </a:extLst>
          </p:cNvPr>
          <p:cNvSpPr/>
          <p:nvPr/>
        </p:nvSpPr>
        <p:spPr>
          <a:xfrm>
            <a:off x="2378764" y="3523504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03DE42-93AA-408C-9A79-ACFBEF9A0167}"/>
              </a:ext>
            </a:extLst>
          </p:cNvPr>
          <p:cNvCxnSpPr/>
          <p:nvPr/>
        </p:nvCxnSpPr>
        <p:spPr>
          <a:xfrm>
            <a:off x="3670851" y="3922621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578FDC0-E9D4-4EDA-BABF-55C01F0ABD88}"/>
              </a:ext>
            </a:extLst>
          </p:cNvPr>
          <p:cNvSpPr txBox="1"/>
          <p:nvPr/>
        </p:nvSpPr>
        <p:spPr>
          <a:xfrm>
            <a:off x="3318189" y="3856361"/>
            <a:ext cx="3129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Gill Sans Light"/>
              </a:rPr>
              <a:t>0</a:t>
            </a:r>
          </a:p>
          <a:p>
            <a:pPr algn="r"/>
            <a:r>
              <a:rPr lang="en-US" dirty="0">
                <a:latin typeface="Gill Sans Light"/>
              </a:rPr>
              <a:t>1</a:t>
            </a:r>
          </a:p>
          <a:p>
            <a:pPr algn="r"/>
            <a:r>
              <a:rPr lang="en-US" dirty="0">
                <a:latin typeface="Gill Sans Light"/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C70B6B-0371-41AE-A58D-03649F018D9A}"/>
              </a:ext>
            </a:extLst>
          </p:cNvPr>
          <p:cNvSpPr txBox="1"/>
          <p:nvPr/>
        </p:nvSpPr>
        <p:spPr>
          <a:xfrm>
            <a:off x="2932826" y="842429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 1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DA43CE1-FF40-4C11-931B-FF4B440EA7A3}"/>
              </a:ext>
            </a:extLst>
          </p:cNvPr>
          <p:cNvSpPr/>
          <p:nvPr/>
        </p:nvSpPr>
        <p:spPr>
          <a:xfrm>
            <a:off x="7927805" y="128155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21A3D8-B464-4574-88E2-4902D89F34B7}"/>
              </a:ext>
            </a:extLst>
          </p:cNvPr>
          <p:cNvSpPr/>
          <p:nvPr/>
        </p:nvSpPr>
        <p:spPr>
          <a:xfrm>
            <a:off x="9121820" y="157485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37D048-8F8D-4ADD-9607-CD2BB6DFAE13}"/>
              </a:ext>
            </a:extLst>
          </p:cNvPr>
          <p:cNvSpPr/>
          <p:nvPr/>
        </p:nvSpPr>
        <p:spPr>
          <a:xfrm>
            <a:off x="8007318" y="157485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80F994-4581-4391-92D7-D2B3FA377C1B}"/>
              </a:ext>
            </a:extLst>
          </p:cNvPr>
          <p:cNvSpPr/>
          <p:nvPr/>
        </p:nvSpPr>
        <p:spPr>
          <a:xfrm>
            <a:off x="8007318" y="351927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C057235-74E1-4DFC-B11B-5D7A825BB93A}"/>
              </a:ext>
            </a:extLst>
          </p:cNvPr>
          <p:cNvCxnSpPr/>
          <p:nvPr/>
        </p:nvCxnSpPr>
        <p:spPr>
          <a:xfrm>
            <a:off x="9299405" y="391839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01132CF-01A9-47F6-A10C-5B71D28F2BF9}"/>
              </a:ext>
            </a:extLst>
          </p:cNvPr>
          <p:cNvSpPr txBox="1"/>
          <p:nvPr/>
        </p:nvSpPr>
        <p:spPr>
          <a:xfrm>
            <a:off x="8946743" y="3852132"/>
            <a:ext cx="3129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Gill Sans Light"/>
              </a:rPr>
              <a:t>0</a:t>
            </a:r>
          </a:p>
          <a:p>
            <a:pPr algn="r"/>
            <a:r>
              <a:rPr lang="en-US" dirty="0">
                <a:latin typeface="Gill Sans Light"/>
              </a:rPr>
              <a:t>1</a:t>
            </a:r>
          </a:p>
          <a:p>
            <a:pPr algn="r"/>
            <a:r>
              <a:rPr lang="en-US" dirty="0">
                <a:latin typeface="Gill Sans Light"/>
              </a:rPr>
              <a:t>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AA4CC1-3031-4FF2-ADB1-840E11B5014D}"/>
              </a:ext>
            </a:extLst>
          </p:cNvPr>
          <p:cNvSpPr txBox="1"/>
          <p:nvPr/>
        </p:nvSpPr>
        <p:spPr>
          <a:xfrm>
            <a:off x="8561380" y="838200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 2</a:t>
            </a:r>
          </a:p>
        </p:txBody>
      </p: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2C99BEE5-514F-4FEF-A13B-2E517E7736AE}"/>
              </a:ext>
            </a:extLst>
          </p:cNvPr>
          <p:cNvCxnSpPr>
            <a:cxnSpLocks/>
          </p:cNvCxnSpPr>
          <p:nvPr/>
        </p:nvCxnSpPr>
        <p:spPr>
          <a:xfrm rot="10800000" flipV="1">
            <a:off x="7513819" y="4099158"/>
            <a:ext cx="1984373" cy="250860"/>
          </a:xfrm>
          <a:prstGeom prst="curvedConnector3">
            <a:avLst>
              <a:gd name="adj1" fmla="val 21617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55D840A-6000-4CDB-B770-712352CB9977}"/>
              </a:ext>
            </a:extLst>
          </p:cNvPr>
          <p:cNvSpPr txBox="1"/>
          <p:nvPr/>
        </p:nvSpPr>
        <p:spPr>
          <a:xfrm>
            <a:off x="2759560" y="215554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BB1861-AAFB-4AEA-AFD4-2E88B6B55D54}"/>
              </a:ext>
            </a:extLst>
          </p:cNvPr>
          <p:cNvSpPr txBox="1"/>
          <p:nvPr/>
        </p:nvSpPr>
        <p:spPr>
          <a:xfrm>
            <a:off x="8388114" y="215554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CA00B4-0229-406C-9A60-F6AD69C9BF78}"/>
              </a:ext>
            </a:extLst>
          </p:cNvPr>
          <p:cNvSpPr txBox="1"/>
          <p:nvPr/>
        </p:nvSpPr>
        <p:spPr>
          <a:xfrm>
            <a:off x="5463061" y="3416413"/>
            <a:ext cx="19727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Gill Sans Light"/>
              </a:rPr>
              <a:t>Terminal Emulator</a:t>
            </a:r>
          </a:p>
        </p:txBody>
      </p:sp>
      <p:cxnSp>
        <p:nvCxnSpPr>
          <p:cNvPr id="32" name="Connector: Curved 31">
            <a:extLst>
              <a:ext uri="{FF2B5EF4-FFF2-40B4-BE49-F238E27FC236}">
                <a16:creationId xmlns:a16="http://schemas.microsoft.com/office/drawing/2014/main" id="{A42EAF1A-207B-41EB-B126-57C70FFDF289}"/>
              </a:ext>
            </a:extLst>
          </p:cNvPr>
          <p:cNvCxnSpPr>
            <a:cxnSpLocks/>
          </p:cNvCxnSpPr>
          <p:nvPr/>
        </p:nvCxnSpPr>
        <p:spPr>
          <a:xfrm>
            <a:off x="3869633" y="4379131"/>
            <a:ext cx="1515447" cy="106153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Curved 34">
            <a:extLst>
              <a:ext uri="{FF2B5EF4-FFF2-40B4-BE49-F238E27FC236}">
                <a16:creationId xmlns:a16="http://schemas.microsoft.com/office/drawing/2014/main" id="{289C33FC-3B81-4399-83A6-F76DA6F5EE3E}"/>
              </a:ext>
            </a:extLst>
          </p:cNvPr>
          <p:cNvCxnSpPr>
            <a:cxnSpLocks/>
          </p:cNvCxnSpPr>
          <p:nvPr/>
        </p:nvCxnSpPr>
        <p:spPr>
          <a:xfrm flipV="1">
            <a:off x="3869633" y="4617670"/>
            <a:ext cx="1515447" cy="72888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or: Curved 47">
            <a:extLst>
              <a:ext uri="{FF2B5EF4-FFF2-40B4-BE49-F238E27FC236}">
                <a16:creationId xmlns:a16="http://schemas.microsoft.com/office/drawing/2014/main" id="{DCDB85BB-1852-40F2-BC6F-6E13597BD95F}"/>
              </a:ext>
            </a:extLst>
          </p:cNvPr>
          <p:cNvCxnSpPr>
            <a:cxnSpLocks/>
          </p:cNvCxnSpPr>
          <p:nvPr/>
        </p:nvCxnSpPr>
        <p:spPr>
          <a:xfrm rot="10800000" flipV="1">
            <a:off x="7513818" y="4290414"/>
            <a:ext cx="1984372" cy="194870"/>
          </a:xfrm>
          <a:prstGeom prst="curvedConnector3">
            <a:avLst>
              <a:gd name="adj1" fmla="val -1423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Curved 53">
            <a:extLst>
              <a:ext uri="{FF2B5EF4-FFF2-40B4-BE49-F238E27FC236}">
                <a16:creationId xmlns:a16="http://schemas.microsoft.com/office/drawing/2014/main" id="{101DD268-AD62-4FB2-8310-8DDB993DC96D}"/>
              </a:ext>
            </a:extLst>
          </p:cNvPr>
          <p:cNvCxnSpPr>
            <a:cxnSpLocks/>
          </p:cNvCxnSpPr>
          <p:nvPr/>
        </p:nvCxnSpPr>
        <p:spPr>
          <a:xfrm rot="10800000">
            <a:off x="7513818" y="4629930"/>
            <a:ext cx="1984372" cy="41594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65" descr="A close up of a screen&#10;&#10;Description automatically generated">
            <a:extLst>
              <a:ext uri="{FF2B5EF4-FFF2-40B4-BE49-F238E27FC236}">
                <a16:creationId xmlns:a16="http://schemas.microsoft.com/office/drawing/2014/main" id="{8A600625-75CC-41C8-8BA1-7B9C7DD92C5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5182938" y="3709901"/>
            <a:ext cx="2546081" cy="178437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81EFE9D-C3A1-45B6-B725-6E0D827AF633}"/>
              </a:ext>
            </a:extLst>
          </p:cNvPr>
          <p:cNvSpPr txBox="1"/>
          <p:nvPr/>
        </p:nvSpPr>
        <p:spPr>
          <a:xfrm>
            <a:off x="438912" y="1299865"/>
            <a:ext cx="960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Gill Sans Light"/>
              </a:rPr>
              <a:t>close(0)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62AAF6D-011D-4EE3-B021-B6955E766887}"/>
              </a:ext>
            </a:extLst>
          </p:cNvPr>
          <p:cNvSpPr txBox="1"/>
          <p:nvPr/>
        </p:nvSpPr>
        <p:spPr>
          <a:xfrm>
            <a:off x="5166118" y="1851690"/>
            <a:ext cx="2689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Gill Sans Light"/>
              </a:rPr>
              <a:t>If one process closes stdin (0), it remains open in other processes</a:t>
            </a:r>
          </a:p>
        </p:txBody>
      </p:sp>
    </p:spTree>
    <p:extLst>
      <p:ext uri="{BB962C8B-B14F-4D97-AF65-F5344CB8AC3E}">
        <p14:creationId xmlns:p14="http://schemas.microsoft.com/office/powerpoint/2010/main" val="14895483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B006F-0EA8-42AA-AEDD-F53E9C7DE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914400"/>
            <a:ext cx="10515600" cy="5486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696795"/>
                </a:solidFill>
                <a:latin typeface="Consolas" panose="020B0609020204030204" pitchFamily="49" charset="0"/>
              </a:rPr>
              <a:t>#include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9D206F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9D206F"/>
                </a:solidFill>
                <a:latin typeface="Consolas" panose="020B0609020204030204" pitchFamily="49" charset="0"/>
              </a:rPr>
              <a:t>unistd.h</a:t>
            </a:r>
            <a:r>
              <a:rPr lang="en-US" dirty="0">
                <a:solidFill>
                  <a:srgbClr val="9D206F"/>
                </a:solidFill>
                <a:latin typeface="Consolas" panose="020B0609020204030204" pitchFamily="49" charset="0"/>
              </a:rPr>
              <a:t>&gt;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2D961E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4A00FF"/>
                </a:solidFill>
                <a:latin typeface="Consolas" panose="020B0609020204030204" pitchFamily="49" charset="0"/>
              </a:rPr>
              <a:t>main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D961E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C1651C"/>
                </a:solidFill>
                <a:latin typeface="Consolas" panose="020B0609020204030204" pitchFamily="49" charset="0"/>
              </a:rPr>
              <a:t>argc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D961E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en-US" dirty="0" err="1">
                <a:solidFill>
                  <a:srgbClr val="C1651C"/>
                </a:solidFill>
                <a:latin typeface="Consolas" panose="020B0609020204030204" pitchFamily="49" charset="0"/>
              </a:rPr>
              <a:t>argv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</a:t>
            </a:r>
            <a:r>
              <a:rPr lang="en-US" dirty="0">
                <a:solidFill>
                  <a:srgbClr val="2D961E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en-US" dirty="0">
                <a:solidFill>
                  <a:srgbClr val="C1651C"/>
                </a:solidFill>
                <a:latin typeface="Consolas" panose="020B0609020204030204" pitchFamily="49" charset="0"/>
              </a:rPr>
              <a:t>msg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9D206F"/>
                </a:solidFill>
                <a:latin typeface="Consolas" panose="020B0609020204030204" pitchFamily="49" charset="0"/>
              </a:rPr>
              <a:t>"Message in a pipe.\n"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9D206F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</a:t>
            </a:r>
            <a:r>
              <a:rPr lang="en-US" dirty="0">
                <a:solidFill>
                  <a:srgbClr val="2D961E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C1651C"/>
                </a:solidFill>
                <a:latin typeface="Consolas" panose="020B0609020204030204" pitchFamily="49" charset="0"/>
              </a:rPr>
              <a:t>buf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[BUFSIZE];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</a:t>
            </a:r>
            <a:r>
              <a:rPr lang="en-US" dirty="0">
                <a:solidFill>
                  <a:srgbClr val="2D961E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C1651C"/>
                </a:solidFill>
                <a:latin typeface="Consolas" panose="020B0609020204030204" pitchFamily="49" charset="0"/>
              </a:rPr>
              <a:t>pipe_fd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[2];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</a:t>
            </a:r>
            <a:r>
              <a:rPr lang="en-US" dirty="0">
                <a:solidFill>
                  <a:srgbClr val="C2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pipe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pipe_fd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== -1) 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fprintf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(stderr, </a:t>
            </a:r>
            <a:r>
              <a:rPr lang="en-US" dirty="0">
                <a:solidFill>
                  <a:srgbClr val="9D206F"/>
                </a:solidFill>
                <a:latin typeface="Consolas" panose="020B0609020204030204" pitchFamily="49" charset="0"/>
              </a:rPr>
              <a:t>"Pipe failed.\n"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r>
              <a:rPr lang="en-US" dirty="0">
                <a:solidFill>
                  <a:srgbClr val="C2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EXIT_FAILURE;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}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</a:t>
            </a:r>
            <a:r>
              <a:rPr lang="en-US" dirty="0" err="1">
                <a:solidFill>
                  <a:srgbClr val="2D961E"/>
                </a:solidFill>
                <a:latin typeface="Consolas" panose="020B0609020204030204" pitchFamily="49" charset="0"/>
              </a:rPr>
              <a:t>ssize_t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C1651C"/>
                </a:solidFill>
                <a:latin typeface="Consolas" panose="020B0609020204030204" pitchFamily="49" charset="0"/>
              </a:rPr>
              <a:t>writelen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write(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pipe_fd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[1]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msg,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strlen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(msg)+1);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9D206F"/>
                </a:solidFill>
                <a:latin typeface="Consolas" panose="020B0609020204030204" pitchFamily="49" charset="0"/>
              </a:rPr>
              <a:t>"Sent: %s [%</a:t>
            </a:r>
            <a:r>
              <a:rPr lang="en-US" dirty="0" err="1">
                <a:solidFill>
                  <a:srgbClr val="9D206F"/>
                </a:solidFill>
                <a:latin typeface="Consolas" panose="020B0609020204030204" pitchFamily="49" charset="0"/>
              </a:rPr>
              <a:t>ld</a:t>
            </a:r>
            <a:r>
              <a:rPr lang="en-US" dirty="0">
                <a:solidFill>
                  <a:srgbClr val="9D206F"/>
                </a:solidFill>
                <a:latin typeface="Consolas" panose="020B0609020204030204" pitchFamily="49" charset="0"/>
              </a:rPr>
              <a:t>, %</a:t>
            </a:r>
            <a:r>
              <a:rPr lang="en-US" dirty="0" err="1">
                <a:solidFill>
                  <a:srgbClr val="9D206F"/>
                </a:solidFill>
                <a:latin typeface="Consolas" panose="020B0609020204030204" pitchFamily="49" charset="0"/>
              </a:rPr>
              <a:t>ld</a:t>
            </a:r>
            <a:r>
              <a:rPr lang="en-US" dirty="0">
                <a:solidFill>
                  <a:srgbClr val="9D206F"/>
                </a:solidFill>
                <a:latin typeface="Consolas" panose="020B0609020204030204" pitchFamily="49" charset="0"/>
              </a:rPr>
              <a:t>]\n"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msg,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strlen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(msg)+1,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writelen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</a:t>
            </a:r>
            <a:r>
              <a:rPr lang="en-US" dirty="0" err="1">
                <a:solidFill>
                  <a:srgbClr val="2D961E"/>
                </a:solidFill>
                <a:latin typeface="Consolas" panose="020B0609020204030204" pitchFamily="49" charset="0"/>
              </a:rPr>
              <a:t>ssize_t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C1651C"/>
                </a:solidFill>
                <a:latin typeface="Consolas" panose="020B0609020204030204" pitchFamily="49" charset="0"/>
              </a:rPr>
              <a:t>readlen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=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read(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pipe_fd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[0]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buf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BUFSIZE);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9D206F"/>
                </a:solidFill>
                <a:latin typeface="Consolas" panose="020B0609020204030204" pitchFamily="49" charset="0"/>
              </a:rPr>
              <a:t>"Rcvd: %s [%</a:t>
            </a:r>
            <a:r>
              <a:rPr lang="en-US" dirty="0" err="1">
                <a:solidFill>
                  <a:srgbClr val="9D206F"/>
                </a:solidFill>
                <a:latin typeface="Consolas" panose="020B0609020204030204" pitchFamily="49" charset="0"/>
              </a:rPr>
              <a:t>ld</a:t>
            </a:r>
            <a:r>
              <a:rPr lang="en-US" dirty="0">
                <a:solidFill>
                  <a:srgbClr val="9D206F"/>
                </a:solidFill>
                <a:latin typeface="Consolas" panose="020B0609020204030204" pitchFamily="49" charset="0"/>
              </a:rPr>
              <a:t>]\n"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msg,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readlen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close(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pipe_fd</a:t>
            </a:r>
            <a:r>
              <a:rPr lang="en-US" dirty="0" smtClean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[0])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close(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pipe_fd</a:t>
            </a:r>
            <a:r>
              <a:rPr lang="en-US" dirty="0" smtClean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[1])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11277600" cy="533400"/>
          </a:xfrm>
        </p:spPr>
        <p:txBody>
          <a:bodyPr/>
          <a:lstStyle/>
          <a:p>
            <a:r>
              <a:rPr lang="en-US" dirty="0"/>
              <a:t>Single-Process Pipe </a:t>
            </a:r>
            <a:r>
              <a:rPr lang="en-US" dirty="0" smtClean="0"/>
              <a:t>Example (not that interesting yet!)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543800" y="1349514"/>
            <a:ext cx="3505200" cy="7078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Gill Sans Light"/>
              </a:rPr>
              <a:t>Could be useful for multithreaded processes…</a:t>
            </a:r>
            <a:endParaRPr lang="en-US" sz="2000" dirty="0">
              <a:solidFill>
                <a:srgbClr val="FF0000"/>
              </a:solidFill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4255218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9914-99F1-46D9-9ED2-4E182B3DA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Light"/>
              </a:rPr>
              <a:t>Example: Pipes </a:t>
            </a:r>
            <a:r>
              <a:rPr lang="en-US" i="1" dirty="0">
                <a:latin typeface="Gill Sans Light"/>
              </a:rPr>
              <a:t>Between</a:t>
            </a:r>
            <a:r>
              <a:rPr lang="en-US" dirty="0">
                <a:latin typeface="Gill Sans Light"/>
              </a:rPr>
              <a:t> Processes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5FA960-31E2-4496-BA11-37C080DBCC34}"/>
              </a:ext>
            </a:extLst>
          </p:cNvPr>
          <p:cNvSpPr/>
          <p:nvPr/>
        </p:nvSpPr>
        <p:spPr>
          <a:xfrm>
            <a:off x="2299251" y="1361984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1BB8A1-54E4-4BE5-8D2A-55630C60E17E}"/>
              </a:ext>
            </a:extLst>
          </p:cNvPr>
          <p:cNvCxnSpPr>
            <a:cxnSpLocks/>
          </p:cNvCxnSpPr>
          <p:nvPr/>
        </p:nvCxnSpPr>
        <p:spPr>
          <a:xfrm>
            <a:off x="2014330" y="3384183"/>
            <a:ext cx="947784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32B55D7-040F-451A-A89E-007F4D36DCFF}"/>
              </a:ext>
            </a:extLst>
          </p:cNvPr>
          <p:cNvSpPr txBox="1"/>
          <p:nvPr/>
        </p:nvSpPr>
        <p:spPr>
          <a:xfrm>
            <a:off x="286478" y="2892701"/>
            <a:ext cx="1863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latin typeface="Gill Sans Light"/>
              </a:rPr>
              <a:t>User Space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2147AB-91AF-456E-A3B4-36C0E49C9FBC}"/>
              </a:ext>
            </a:extLst>
          </p:cNvPr>
          <p:cNvSpPr txBox="1"/>
          <p:nvPr/>
        </p:nvSpPr>
        <p:spPr>
          <a:xfrm>
            <a:off x="13968" y="3398007"/>
            <a:ext cx="2135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latin typeface="Gill Sans Light"/>
              </a:rPr>
              <a:t>Kernel Space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5E54E-F909-4F10-83AE-8046F186BC58}"/>
              </a:ext>
            </a:extLst>
          </p:cNvPr>
          <p:cNvSpPr/>
          <p:nvPr/>
        </p:nvSpPr>
        <p:spPr>
          <a:xfrm>
            <a:off x="3493266" y="1655285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01AF39-4AA2-4260-AA70-D76B42B7C20F}"/>
              </a:ext>
            </a:extLst>
          </p:cNvPr>
          <p:cNvSpPr/>
          <p:nvPr/>
        </p:nvSpPr>
        <p:spPr>
          <a:xfrm>
            <a:off x="2378764" y="1655285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F68DBC-224F-4334-B261-5EFE36EB60A9}"/>
              </a:ext>
            </a:extLst>
          </p:cNvPr>
          <p:cNvSpPr/>
          <p:nvPr/>
        </p:nvSpPr>
        <p:spPr>
          <a:xfrm>
            <a:off x="2378764" y="3599704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03DE42-93AA-408C-9A79-ACFBEF9A0167}"/>
              </a:ext>
            </a:extLst>
          </p:cNvPr>
          <p:cNvCxnSpPr/>
          <p:nvPr/>
        </p:nvCxnSpPr>
        <p:spPr>
          <a:xfrm>
            <a:off x="3670851" y="3998821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578FDC0-E9D4-4EDA-BABF-55C01F0ABD88}"/>
              </a:ext>
            </a:extLst>
          </p:cNvPr>
          <p:cNvSpPr txBox="1"/>
          <p:nvPr/>
        </p:nvSpPr>
        <p:spPr>
          <a:xfrm>
            <a:off x="3318189" y="3932561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Gill Sans Light"/>
              </a:rPr>
              <a:t>3</a:t>
            </a:r>
          </a:p>
          <a:p>
            <a:pPr algn="r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Gill Sans Light"/>
              </a:rPr>
              <a:t>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2881628-DC8E-4B63-B81D-6DAA1BDC1758}"/>
              </a:ext>
            </a:extLst>
          </p:cNvPr>
          <p:cNvSpPr/>
          <p:nvPr/>
        </p:nvSpPr>
        <p:spPr>
          <a:xfrm>
            <a:off x="6218851" y="4123730"/>
            <a:ext cx="595193" cy="14513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In</a:t>
            </a:r>
          </a:p>
          <a:p>
            <a:pPr algn="ctr"/>
            <a:endParaRPr lang="en-US" sz="1600" dirty="0">
              <a:solidFill>
                <a:schemeClr val="tx1"/>
              </a:solidFill>
              <a:latin typeface="Gill Sans Light"/>
            </a:endParaRPr>
          </a:p>
          <a:p>
            <a:pPr algn="ctr"/>
            <a:endParaRPr lang="en-US" sz="1600" dirty="0">
              <a:solidFill>
                <a:schemeClr val="tx1"/>
              </a:solidFill>
              <a:latin typeface="Gill Sans Light"/>
            </a:endParaRPr>
          </a:p>
          <a:p>
            <a:pPr algn="ctr"/>
            <a:endParaRPr lang="en-US" sz="1600" dirty="0">
              <a:solidFill>
                <a:schemeClr val="tx1"/>
              </a:solidFill>
              <a:latin typeface="Gill Sans Light"/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Out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C70B6B-0371-41AE-A58D-03649F018D9A}"/>
              </a:ext>
            </a:extLst>
          </p:cNvPr>
          <p:cNvSpPr txBox="1"/>
          <p:nvPr/>
        </p:nvSpPr>
        <p:spPr>
          <a:xfrm>
            <a:off x="2605015" y="918629"/>
            <a:ext cx="2052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ill Sans Light"/>
              </a:rPr>
              <a:t>Parent Process</a:t>
            </a:r>
            <a:endParaRPr lang="en-US" sz="2000" dirty="0">
              <a:latin typeface="Gill Sans Light"/>
            </a:endParaRPr>
          </a:p>
        </p:txBody>
      </p: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38DD8A5F-C06B-496F-8CE9-BB23634D360E}"/>
              </a:ext>
            </a:extLst>
          </p:cNvPr>
          <p:cNvCxnSpPr>
            <a:cxnSpLocks/>
            <a:endCxn id="18" idx="2"/>
          </p:cNvCxnSpPr>
          <p:nvPr/>
        </p:nvCxnSpPr>
        <p:spPr>
          <a:xfrm>
            <a:off x="3838007" y="4123730"/>
            <a:ext cx="2678441" cy="1451397"/>
          </a:xfrm>
          <a:prstGeom prst="curvedConnector4">
            <a:avLst>
              <a:gd name="adj1" fmla="val 23913"/>
              <a:gd name="adj2" fmla="val 115750"/>
            </a:avLst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DA43CE1-FF40-4C11-931B-FF4B440EA7A3}"/>
              </a:ext>
            </a:extLst>
          </p:cNvPr>
          <p:cNvSpPr/>
          <p:nvPr/>
        </p:nvSpPr>
        <p:spPr>
          <a:xfrm>
            <a:off x="7927805" y="135775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21A3D8-B464-4574-88E2-4902D89F34B7}"/>
              </a:ext>
            </a:extLst>
          </p:cNvPr>
          <p:cNvSpPr/>
          <p:nvPr/>
        </p:nvSpPr>
        <p:spPr>
          <a:xfrm>
            <a:off x="9121820" y="165105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37D048-8F8D-4ADD-9607-CD2BB6DFAE13}"/>
              </a:ext>
            </a:extLst>
          </p:cNvPr>
          <p:cNvSpPr/>
          <p:nvPr/>
        </p:nvSpPr>
        <p:spPr>
          <a:xfrm>
            <a:off x="8007318" y="165105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80F994-4581-4391-92D7-D2B3FA377C1B}"/>
              </a:ext>
            </a:extLst>
          </p:cNvPr>
          <p:cNvSpPr/>
          <p:nvPr/>
        </p:nvSpPr>
        <p:spPr>
          <a:xfrm>
            <a:off x="8007318" y="359547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C057235-74E1-4DFC-B11B-5D7A825BB93A}"/>
              </a:ext>
            </a:extLst>
          </p:cNvPr>
          <p:cNvCxnSpPr/>
          <p:nvPr/>
        </p:nvCxnSpPr>
        <p:spPr>
          <a:xfrm>
            <a:off x="9299405" y="399459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01132CF-01A9-47F6-A10C-5B71D28F2BF9}"/>
              </a:ext>
            </a:extLst>
          </p:cNvPr>
          <p:cNvSpPr txBox="1"/>
          <p:nvPr/>
        </p:nvSpPr>
        <p:spPr>
          <a:xfrm>
            <a:off x="8946743" y="3928332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chemeClr val="accent6"/>
                </a:solidFill>
                <a:latin typeface="Gill Sans Light"/>
              </a:rPr>
              <a:t>3</a:t>
            </a:r>
          </a:p>
          <a:p>
            <a:pPr algn="r"/>
            <a:r>
              <a:rPr lang="en-US" dirty="0">
                <a:solidFill>
                  <a:schemeClr val="accent6"/>
                </a:solidFill>
                <a:latin typeface="Gill Sans Light"/>
              </a:rPr>
              <a:t>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AA4CC1-3031-4FF2-ADB1-840E11B5014D}"/>
              </a:ext>
            </a:extLst>
          </p:cNvPr>
          <p:cNvSpPr txBox="1"/>
          <p:nvPr/>
        </p:nvSpPr>
        <p:spPr>
          <a:xfrm>
            <a:off x="8312117" y="914400"/>
            <a:ext cx="18950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ill Sans Light"/>
              </a:rPr>
              <a:t>Child Process</a:t>
            </a:r>
            <a:endParaRPr lang="en-US" sz="2000" dirty="0">
              <a:latin typeface="Gill Sans Light"/>
            </a:endParaRPr>
          </a:p>
        </p:txBody>
      </p: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2C99BEE5-514F-4FEF-A13B-2E517E7736AE}"/>
              </a:ext>
            </a:extLst>
          </p:cNvPr>
          <p:cNvCxnSpPr>
            <a:cxnSpLocks/>
            <a:endCxn id="18" idx="2"/>
          </p:cNvCxnSpPr>
          <p:nvPr/>
        </p:nvCxnSpPr>
        <p:spPr>
          <a:xfrm rot="10800000" flipV="1">
            <a:off x="6516448" y="4167287"/>
            <a:ext cx="2961500" cy="1407839"/>
          </a:xfrm>
          <a:prstGeom prst="curvedConnector4">
            <a:avLst>
              <a:gd name="adj1" fmla="val -8722"/>
              <a:gd name="adj2" fmla="val 116238"/>
            </a:avLst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55D840A-6000-4CDB-B770-712352CB9977}"/>
              </a:ext>
            </a:extLst>
          </p:cNvPr>
          <p:cNvSpPr txBox="1"/>
          <p:nvPr/>
        </p:nvSpPr>
        <p:spPr>
          <a:xfrm>
            <a:off x="2759560" y="223174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BB1861-AAFB-4AEA-AFD4-2E88B6B55D54}"/>
              </a:ext>
            </a:extLst>
          </p:cNvPr>
          <p:cNvSpPr txBox="1"/>
          <p:nvPr/>
        </p:nvSpPr>
        <p:spPr>
          <a:xfrm>
            <a:off x="8388114" y="223174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CA00B4-0229-406C-9A60-F6AD69C9BF78}"/>
              </a:ext>
            </a:extLst>
          </p:cNvPr>
          <p:cNvSpPr txBox="1"/>
          <p:nvPr/>
        </p:nvSpPr>
        <p:spPr>
          <a:xfrm>
            <a:off x="5499766" y="4437769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Pipe</a:t>
            </a:r>
          </a:p>
        </p:txBody>
      </p:sp>
      <p:cxnSp>
        <p:nvCxnSpPr>
          <p:cNvPr id="41" name="Connector: Curved 40">
            <a:extLst>
              <a:ext uri="{FF2B5EF4-FFF2-40B4-BE49-F238E27FC236}">
                <a16:creationId xmlns:a16="http://schemas.microsoft.com/office/drawing/2014/main" id="{776E0046-AAF5-470A-A034-43AF0239BA26}"/>
              </a:ext>
            </a:extLst>
          </p:cNvPr>
          <p:cNvCxnSpPr>
            <a:cxnSpLocks/>
            <a:endCxn id="18" idx="0"/>
          </p:cNvCxnSpPr>
          <p:nvPr/>
        </p:nvCxnSpPr>
        <p:spPr>
          <a:xfrm flipV="1">
            <a:off x="3838008" y="4123730"/>
            <a:ext cx="2678440" cy="310819"/>
          </a:xfrm>
          <a:prstGeom prst="curvedConnector4">
            <a:avLst>
              <a:gd name="adj1" fmla="val 27375"/>
              <a:gd name="adj2" fmla="val 173548"/>
            </a:avLst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or: Curved 45">
            <a:extLst>
              <a:ext uri="{FF2B5EF4-FFF2-40B4-BE49-F238E27FC236}">
                <a16:creationId xmlns:a16="http://schemas.microsoft.com/office/drawing/2014/main" id="{143E3CF3-2690-49DF-B3D1-61273A0D5AC0}"/>
              </a:ext>
            </a:extLst>
          </p:cNvPr>
          <p:cNvCxnSpPr>
            <a:cxnSpLocks/>
            <a:endCxn id="18" idx="0"/>
          </p:cNvCxnSpPr>
          <p:nvPr/>
        </p:nvCxnSpPr>
        <p:spPr>
          <a:xfrm rot="10800000">
            <a:off x="6516448" y="4123731"/>
            <a:ext cx="2961500" cy="317615"/>
          </a:xfrm>
          <a:prstGeom prst="curvedConnector4">
            <a:avLst>
              <a:gd name="adj1" fmla="val -10064"/>
              <a:gd name="adj2" fmla="val 186577"/>
            </a:avLst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EF16932A-06C5-4780-A246-EF32DE141D77}"/>
              </a:ext>
            </a:extLst>
          </p:cNvPr>
          <p:cNvSpPr txBox="1"/>
          <p:nvPr/>
        </p:nvSpPr>
        <p:spPr>
          <a:xfrm>
            <a:off x="564679" y="1143000"/>
            <a:ext cx="1512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pipe(…)</a:t>
            </a:r>
          </a:p>
          <a:p>
            <a:r>
              <a:rPr lang="en-US" sz="2400" dirty="0">
                <a:solidFill>
                  <a:schemeClr val="accent6"/>
                </a:solidFill>
                <a:latin typeface="Consolas" panose="020B0609020204030204" pitchFamily="49" charset="0"/>
              </a:rPr>
              <a:t>fork()</a:t>
            </a:r>
          </a:p>
        </p:txBody>
      </p:sp>
      <p:sp>
        <p:nvSpPr>
          <p:cNvPr id="32" name="Right Arrow 31"/>
          <p:cNvSpPr/>
          <p:nvPr/>
        </p:nvSpPr>
        <p:spPr bwMode="auto">
          <a:xfrm>
            <a:off x="5310244" y="3529528"/>
            <a:ext cx="838200" cy="330144"/>
          </a:xfrm>
          <a:prstGeom prst="rightArrow">
            <a:avLst/>
          </a:prstGeom>
          <a:solidFill>
            <a:srgbClr val="F430AB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  <p:sp>
        <p:nvSpPr>
          <p:cNvPr id="35" name="Right Arrow 34"/>
          <p:cNvSpPr/>
          <p:nvPr/>
        </p:nvSpPr>
        <p:spPr bwMode="auto">
          <a:xfrm rot="10800000">
            <a:off x="6951825" y="3505266"/>
            <a:ext cx="838200" cy="330144"/>
          </a:xfrm>
          <a:prstGeom prst="rightArrow">
            <a:avLst/>
          </a:prstGeom>
          <a:solidFill>
            <a:srgbClr val="F430AB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  <p:sp>
        <p:nvSpPr>
          <p:cNvPr id="36" name="Right Arrow 35"/>
          <p:cNvSpPr/>
          <p:nvPr/>
        </p:nvSpPr>
        <p:spPr bwMode="auto">
          <a:xfrm flipH="1">
            <a:off x="5257800" y="5891662"/>
            <a:ext cx="838200" cy="330144"/>
          </a:xfrm>
          <a:prstGeom prst="rightArrow">
            <a:avLst/>
          </a:prstGeom>
          <a:solidFill>
            <a:srgbClr val="F430AB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  <p:sp>
        <p:nvSpPr>
          <p:cNvPr id="37" name="Right Arrow 36"/>
          <p:cNvSpPr/>
          <p:nvPr/>
        </p:nvSpPr>
        <p:spPr bwMode="auto">
          <a:xfrm rot="10800000" flipH="1">
            <a:off x="6899381" y="5867400"/>
            <a:ext cx="838200" cy="330144"/>
          </a:xfrm>
          <a:prstGeom prst="rightArrow">
            <a:avLst/>
          </a:prstGeom>
          <a:solidFill>
            <a:srgbClr val="F430AB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368746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22" grpId="0" animBg="1"/>
      <p:bldP spid="25" grpId="0" animBg="1"/>
      <p:bldP spid="26" grpId="0" animBg="1"/>
      <p:bldP spid="29" grpId="0" animBg="1"/>
      <p:bldP spid="31" grpId="0"/>
      <p:bldP spid="33" grpId="0"/>
      <p:bldP spid="42" grpId="0"/>
      <p:bldP spid="44" grpId="0"/>
      <p:bldP spid="32" grpId="0" animBg="1"/>
      <p:bldP spid="35" grpId="0" animBg="1"/>
      <p:bldP spid="36" grpId="0" animBg="1"/>
      <p:bldP spid="3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9914-99F1-46D9-9ED2-4E182B3DA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Channel </a:t>
            </a:r>
            <a:r>
              <a:rPr lang="en-US" dirty="0"/>
              <a:t>from </a:t>
            </a:r>
            <a:r>
              <a:rPr lang="en-US" dirty="0" smtClean="0"/>
              <a:t>Parent </a:t>
            </a:r>
            <a:r>
              <a:rPr lang="en-US" dirty="0" smtClean="0">
                <a:sym typeface="Symbol" panose="05050102010706020507" pitchFamily="18" charset="2"/>
              </a:rPr>
              <a:t> </a:t>
            </a:r>
            <a:r>
              <a:rPr lang="en-US" dirty="0" smtClean="0"/>
              <a:t>Child</a:t>
            </a:r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5FA960-31E2-4496-BA11-37C080DBCC34}"/>
              </a:ext>
            </a:extLst>
          </p:cNvPr>
          <p:cNvSpPr/>
          <p:nvPr/>
        </p:nvSpPr>
        <p:spPr>
          <a:xfrm>
            <a:off x="2299251" y="1361984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1BB8A1-54E4-4BE5-8D2A-55630C60E17E}"/>
              </a:ext>
            </a:extLst>
          </p:cNvPr>
          <p:cNvCxnSpPr>
            <a:cxnSpLocks/>
          </p:cNvCxnSpPr>
          <p:nvPr/>
        </p:nvCxnSpPr>
        <p:spPr>
          <a:xfrm>
            <a:off x="2014330" y="3384183"/>
            <a:ext cx="947784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32B55D7-040F-451A-A89E-007F4D36DCFF}"/>
              </a:ext>
            </a:extLst>
          </p:cNvPr>
          <p:cNvSpPr txBox="1"/>
          <p:nvPr/>
        </p:nvSpPr>
        <p:spPr>
          <a:xfrm>
            <a:off x="286478" y="2892701"/>
            <a:ext cx="1863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latin typeface="Gill Sans Light"/>
              </a:rPr>
              <a:t>User Space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2147AB-91AF-456E-A3B4-36C0E49C9FBC}"/>
              </a:ext>
            </a:extLst>
          </p:cNvPr>
          <p:cNvSpPr txBox="1"/>
          <p:nvPr/>
        </p:nvSpPr>
        <p:spPr>
          <a:xfrm>
            <a:off x="13968" y="3398007"/>
            <a:ext cx="2135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latin typeface="Gill Sans Light"/>
              </a:rPr>
              <a:t>Kernel Space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5E54E-F909-4F10-83AE-8046F186BC58}"/>
              </a:ext>
            </a:extLst>
          </p:cNvPr>
          <p:cNvSpPr/>
          <p:nvPr/>
        </p:nvSpPr>
        <p:spPr>
          <a:xfrm>
            <a:off x="3493266" y="1655285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01AF39-4AA2-4260-AA70-D76B42B7C20F}"/>
              </a:ext>
            </a:extLst>
          </p:cNvPr>
          <p:cNvSpPr/>
          <p:nvPr/>
        </p:nvSpPr>
        <p:spPr>
          <a:xfrm>
            <a:off x="2378764" y="1655285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F68DBC-224F-4334-B261-5EFE36EB60A9}"/>
              </a:ext>
            </a:extLst>
          </p:cNvPr>
          <p:cNvSpPr/>
          <p:nvPr/>
        </p:nvSpPr>
        <p:spPr>
          <a:xfrm>
            <a:off x="2378764" y="3599704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03DE42-93AA-408C-9A79-ACFBEF9A0167}"/>
              </a:ext>
            </a:extLst>
          </p:cNvPr>
          <p:cNvCxnSpPr/>
          <p:nvPr/>
        </p:nvCxnSpPr>
        <p:spPr>
          <a:xfrm>
            <a:off x="3670851" y="3998821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578FDC0-E9D4-4EDA-BABF-55C01F0ABD88}"/>
              </a:ext>
            </a:extLst>
          </p:cNvPr>
          <p:cNvSpPr txBox="1"/>
          <p:nvPr/>
        </p:nvSpPr>
        <p:spPr>
          <a:xfrm>
            <a:off x="3318189" y="3932561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Gill Sans Light"/>
              </a:rPr>
              <a:t>3</a:t>
            </a:r>
          </a:p>
          <a:p>
            <a:pPr algn="r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Gill Sans Light"/>
              </a:rPr>
              <a:t>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2881628-DC8E-4B63-B81D-6DAA1BDC1758}"/>
              </a:ext>
            </a:extLst>
          </p:cNvPr>
          <p:cNvSpPr/>
          <p:nvPr/>
        </p:nvSpPr>
        <p:spPr>
          <a:xfrm>
            <a:off x="6218851" y="4123730"/>
            <a:ext cx="595193" cy="14513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In</a:t>
            </a:r>
          </a:p>
          <a:p>
            <a:pPr algn="ctr"/>
            <a:endParaRPr lang="en-US" sz="1600" dirty="0">
              <a:solidFill>
                <a:schemeClr val="tx1"/>
              </a:solidFill>
              <a:latin typeface="Gill Sans Light"/>
            </a:endParaRPr>
          </a:p>
          <a:p>
            <a:pPr algn="ctr"/>
            <a:endParaRPr lang="en-US" sz="1600" dirty="0">
              <a:solidFill>
                <a:schemeClr val="tx1"/>
              </a:solidFill>
              <a:latin typeface="Gill Sans Light"/>
            </a:endParaRPr>
          </a:p>
          <a:p>
            <a:pPr algn="ctr"/>
            <a:endParaRPr lang="en-US" sz="1600" dirty="0">
              <a:solidFill>
                <a:schemeClr val="tx1"/>
              </a:solidFill>
              <a:latin typeface="Gill Sans Light"/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Out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C70B6B-0371-41AE-A58D-03649F018D9A}"/>
              </a:ext>
            </a:extLst>
          </p:cNvPr>
          <p:cNvSpPr txBox="1"/>
          <p:nvPr/>
        </p:nvSpPr>
        <p:spPr>
          <a:xfrm>
            <a:off x="2605015" y="918629"/>
            <a:ext cx="2052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ill Sans Light"/>
              </a:rPr>
              <a:t>Parent Process</a:t>
            </a:r>
            <a:endParaRPr lang="en-US" sz="2000" dirty="0">
              <a:latin typeface="Gill Sans Light"/>
            </a:endParaRPr>
          </a:p>
        </p:txBody>
      </p: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38DD8A5F-C06B-496F-8CE9-BB23634D360E}"/>
              </a:ext>
            </a:extLst>
          </p:cNvPr>
          <p:cNvCxnSpPr>
            <a:cxnSpLocks/>
            <a:endCxn id="18" idx="2"/>
          </p:cNvCxnSpPr>
          <p:nvPr/>
        </p:nvCxnSpPr>
        <p:spPr>
          <a:xfrm>
            <a:off x="3838007" y="4123730"/>
            <a:ext cx="2678441" cy="1451397"/>
          </a:xfrm>
          <a:prstGeom prst="curvedConnector4">
            <a:avLst>
              <a:gd name="adj1" fmla="val 23913"/>
              <a:gd name="adj2" fmla="val 115750"/>
            </a:avLst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DA43CE1-FF40-4C11-931B-FF4B440EA7A3}"/>
              </a:ext>
            </a:extLst>
          </p:cNvPr>
          <p:cNvSpPr/>
          <p:nvPr/>
        </p:nvSpPr>
        <p:spPr>
          <a:xfrm>
            <a:off x="7927805" y="135775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21A3D8-B464-4574-88E2-4902D89F34B7}"/>
              </a:ext>
            </a:extLst>
          </p:cNvPr>
          <p:cNvSpPr/>
          <p:nvPr/>
        </p:nvSpPr>
        <p:spPr>
          <a:xfrm>
            <a:off x="9121820" y="165105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37D048-8F8D-4ADD-9607-CD2BB6DFAE13}"/>
              </a:ext>
            </a:extLst>
          </p:cNvPr>
          <p:cNvSpPr/>
          <p:nvPr/>
        </p:nvSpPr>
        <p:spPr>
          <a:xfrm>
            <a:off x="8007318" y="165105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80F994-4581-4391-92D7-D2B3FA377C1B}"/>
              </a:ext>
            </a:extLst>
          </p:cNvPr>
          <p:cNvSpPr/>
          <p:nvPr/>
        </p:nvSpPr>
        <p:spPr>
          <a:xfrm>
            <a:off x="8007318" y="359547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C057235-74E1-4DFC-B11B-5D7A825BB93A}"/>
              </a:ext>
            </a:extLst>
          </p:cNvPr>
          <p:cNvCxnSpPr/>
          <p:nvPr/>
        </p:nvCxnSpPr>
        <p:spPr>
          <a:xfrm>
            <a:off x="9299405" y="399459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01132CF-01A9-47F6-A10C-5B71D28F2BF9}"/>
              </a:ext>
            </a:extLst>
          </p:cNvPr>
          <p:cNvSpPr txBox="1"/>
          <p:nvPr/>
        </p:nvSpPr>
        <p:spPr>
          <a:xfrm>
            <a:off x="8946743" y="3928332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chemeClr val="accent6"/>
                </a:solidFill>
                <a:latin typeface="Gill Sans Light"/>
              </a:rPr>
              <a:t>3</a:t>
            </a:r>
          </a:p>
          <a:p>
            <a:pPr algn="r"/>
            <a:r>
              <a:rPr lang="en-US" dirty="0">
                <a:solidFill>
                  <a:schemeClr val="accent6"/>
                </a:solidFill>
                <a:latin typeface="Gill Sans Light"/>
              </a:rPr>
              <a:t>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AA4CC1-3031-4FF2-ADB1-840E11B5014D}"/>
              </a:ext>
            </a:extLst>
          </p:cNvPr>
          <p:cNvSpPr txBox="1"/>
          <p:nvPr/>
        </p:nvSpPr>
        <p:spPr>
          <a:xfrm>
            <a:off x="8312117" y="914400"/>
            <a:ext cx="18950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ill Sans Light"/>
              </a:rPr>
              <a:t>Child Process</a:t>
            </a:r>
            <a:endParaRPr lang="en-US" sz="2000" dirty="0">
              <a:latin typeface="Gill Sans Light"/>
            </a:endParaRPr>
          </a:p>
        </p:txBody>
      </p: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2C99BEE5-514F-4FEF-A13B-2E517E7736AE}"/>
              </a:ext>
            </a:extLst>
          </p:cNvPr>
          <p:cNvCxnSpPr>
            <a:cxnSpLocks/>
            <a:endCxn id="18" idx="2"/>
          </p:cNvCxnSpPr>
          <p:nvPr/>
        </p:nvCxnSpPr>
        <p:spPr>
          <a:xfrm rot="10800000" flipV="1">
            <a:off x="6516448" y="4167287"/>
            <a:ext cx="2961500" cy="1407839"/>
          </a:xfrm>
          <a:prstGeom prst="curvedConnector4">
            <a:avLst>
              <a:gd name="adj1" fmla="val -8722"/>
              <a:gd name="adj2" fmla="val 116238"/>
            </a:avLst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55D840A-6000-4CDB-B770-712352CB9977}"/>
              </a:ext>
            </a:extLst>
          </p:cNvPr>
          <p:cNvSpPr txBox="1"/>
          <p:nvPr/>
        </p:nvSpPr>
        <p:spPr>
          <a:xfrm>
            <a:off x="2759560" y="223174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BB1861-AAFB-4AEA-AFD4-2E88B6B55D54}"/>
              </a:ext>
            </a:extLst>
          </p:cNvPr>
          <p:cNvSpPr txBox="1"/>
          <p:nvPr/>
        </p:nvSpPr>
        <p:spPr>
          <a:xfrm>
            <a:off x="8388114" y="223174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CA00B4-0229-406C-9A60-F6AD69C9BF78}"/>
              </a:ext>
            </a:extLst>
          </p:cNvPr>
          <p:cNvSpPr txBox="1"/>
          <p:nvPr/>
        </p:nvSpPr>
        <p:spPr>
          <a:xfrm>
            <a:off x="5499766" y="4437769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Pipe</a:t>
            </a:r>
          </a:p>
        </p:txBody>
      </p:sp>
      <p:cxnSp>
        <p:nvCxnSpPr>
          <p:cNvPr id="41" name="Connector: Curved 40">
            <a:extLst>
              <a:ext uri="{FF2B5EF4-FFF2-40B4-BE49-F238E27FC236}">
                <a16:creationId xmlns:a16="http://schemas.microsoft.com/office/drawing/2014/main" id="{776E0046-AAF5-470A-A034-43AF0239BA26}"/>
              </a:ext>
            </a:extLst>
          </p:cNvPr>
          <p:cNvCxnSpPr>
            <a:cxnSpLocks/>
            <a:endCxn id="18" idx="0"/>
          </p:cNvCxnSpPr>
          <p:nvPr/>
        </p:nvCxnSpPr>
        <p:spPr>
          <a:xfrm flipV="1">
            <a:off x="3838008" y="4123730"/>
            <a:ext cx="2678440" cy="310819"/>
          </a:xfrm>
          <a:prstGeom prst="curvedConnector4">
            <a:avLst>
              <a:gd name="adj1" fmla="val 27375"/>
              <a:gd name="adj2" fmla="val 173548"/>
            </a:avLst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or: Curved 45">
            <a:extLst>
              <a:ext uri="{FF2B5EF4-FFF2-40B4-BE49-F238E27FC236}">
                <a16:creationId xmlns:a16="http://schemas.microsoft.com/office/drawing/2014/main" id="{143E3CF3-2690-49DF-B3D1-61273A0D5AC0}"/>
              </a:ext>
            </a:extLst>
          </p:cNvPr>
          <p:cNvCxnSpPr>
            <a:cxnSpLocks/>
            <a:endCxn id="18" idx="0"/>
          </p:cNvCxnSpPr>
          <p:nvPr/>
        </p:nvCxnSpPr>
        <p:spPr>
          <a:xfrm rot="10800000">
            <a:off x="6516448" y="4123731"/>
            <a:ext cx="2961500" cy="317615"/>
          </a:xfrm>
          <a:prstGeom prst="curvedConnector4">
            <a:avLst>
              <a:gd name="adj1" fmla="val -10064"/>
              <a:gd name="adj2" fmla="val 186577"/>
            </a:avLst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996C7B4-8948-47E6-88DE-60350170306B}"/>
              </a:ext>
            </a:extLst>
          </p:cNvPr>
          <p:cNvSpPr txBox="1"/>
          <p:nvPr/>
        </p:nvSpPr>
        <p:spPr>
          <a:xfrm>
            <a:off x="564679" y="1143000"/>
            <a:ext cx="15848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pipe(…)</a:t>
            </a:r>
          </a:p>
          <a:p>
            <a:r>
              <a:rPr lang="en-US" sz="2400" dirty="0">
                <a:solidFill>
                  <a:schemeClr val="accent6"/>
                </a:solidFill>
                <a:latin typeface="Consolas" panose="020B0609020204030204" pitchFamily="49" charset="0"/>
              </a:rPr>
              <a:t>fork()</a:t>
            </a:r>
          </a:p>
          <a:p>
            <a:r>
              <a:rPr lang="en-US" sz="2400" dirty="0" smtClean="0">
                <a:solidFill>
                  <a:schemeClr val="accent4"/>
                </a:solidFill>
                <a:latin typeface="Consolas" panose="020B0609020204030204" pitchFamily="49" charset="0"/>
              </a:rPr>
              <a:t>close(3)</a:t>
            </a:r>
            <a:endParaRPr lang="en-US" sz="2400" dirty="0">
              <a:solidFill>
                <a:schemeClr val="accent4"/>
              </a:solidFill>
              <a:latin typeface="Consolas" panose="020B0609020204030204" pitchFamily="49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15AB2FB-C003-4314-9F2A-24F059C3EEC8}"/>
              </a:ext>
            </a:extLst>
          </p:cNvPr>
          <p:cNvSpPr txBox="1"/>
          <p:nvPr/>
        </p:nvSpPr>
        <p:spPr>
          <a:xfrm>
            <a:off x="10718768" y="1287371"/>
            <a:ext cx="15848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chemeClr val="accent6"/>
              </a:solidFill>
              <a:latin typeface="Gill Sans Light"/>
            </a:endParaRPr>
          </a:p>
          <a:p>
            <a:endParaRPr lang="en-US" sz="2400" dirty="0">
              <a:solidFill>
                <a:schemeClr val="accent6"/>
              </a:solidFill>
              <a:latin typeface="Gill Sans Light"/>
            </a:endParaRPr>
          </a:p>
          <a:p>
            <a:r>
              <a:rPr lang="en-US" sz="2400" dirty="0" smtClean="0">
                <a:solidFill>
                  <a:schemeClr val="accent4"/>
                </a:solidFill>
                <a:latin typeface="Consolas" panose="020B0609020204030204" pitchFamily="49" charset="0"/>
              </a:rPr>
              <a:t>close(4)</a:t>
            </a:r>
            <a:endParaRPr lang="en-US" sz="2400" dirty="0">
              <a:solidFill>
                <a:schemeClr val="accent4"/>
              </a:solidFill>
              <a:latin typeface="Consolas" panose="020B0609020204030204" pitchFamily="49" charset="0"/>
            </a:endParaRPr>
          </a:p>
        </p:txBody>
      </p:sp>
      <p:sp>
        <p:nvSpPr>
          <p:cNvPr id="12" name="Right Arrow 11"/>
          <p:cNvSpPr/>
          <p:nvPr/>
        </p:nvSpPr>
        <p:spPr bwMode="auto">
          <a:xfrm>
            <a:off x="5310244" y="3529528"/>
            <a:ext cx="838200" cy="330144"/>
          </a:xfrm>
          <a:prstGeom prst="rightArrow">
            <a:avLst/>
          </a:prstGeom>
          <a:solidFill>
            <a:srgbClr val="F430AB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  <p:sp>
        <p:nvSpPr>
          <p:cNvPr id="37" name="Right Arrow 36"/>
          <p:cNvSpPr/>
          <p:nvPr/>
        </p:nvSpPr>
        <p:spPr bwMode="auto">
          <a:xfrm rot="10800000">
            <a:off x="6951825" y="3505266"/>
            <a:ext cx="838200" cy="330144"/>
          </a:xfrm>
          <a:prstGeom prst="rightArrow">
            <a:avLst/>
          </a:prstGeom>
          <a:solidFill>
            <a:srgbClr val="F430AB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  <p:sp>
        <p:nvSpPr>
          <p:cNvPr id="39" name="Right Arrow 38"/>
          <p:cNvSpPr/>
          <p:nvPr/>
        </p:nvSpPr>
        <p:spPr bwMode="auto">
          <a:xfrm flipH="1">
            <a:off x="5257800" y="5891662"/>
            <a:ext cx="838200" cy="330144"/>
          </a:xfrm>
          <a:prstGeom prst="rightArrow">
            <a:avLst/>
          </a:prstGeom>
          <a:solidFill>
            <a:srgbClr val="F430AB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  <p:sp>
        <p:nvSpPr>
          <p:cNvPr id="43" name="Right Arrow 42"/>
          <p:cNvSpPr/>
          <p:nvPr/>
        </p:nvSpPr>
        <p:spPr bwMode="auto">
          <a:xfrm rot="10800000" flipH="1">
            <a:off x="6899381" y="5867400"/>
            <a:ext cx="838200" cy="330144"/>
          </a:xfrm>
          <a:prstGeom prst="rightArrow">
            <a:avLst/>
          </a:prstGeom>
          <a:solidFill>
            <a:srgbClr val="F430AB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0" y="914400"/>
            <a:ext cx="12303578" cy="5334000"/>
            <a:chOff x="0" y="914400"/>
            <a:chExt cx="12303578" cy="5334000"/>
          </a:xfrm>
        </p:grpSpPr>
        <p:sp>
          <p:nvSpPr>
            <p:cNvPr id="105" name="Rectangle 104"/>
            <p:cNvSpPr/>
            <p:nvPr/>
          </p:nvSpPr>
          <p:spPr bwMode="auto">
            <a:xfrm>
              <a:off x="0" y="914400"/>
              <a:ext cx="12192000" cy="53340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endParaRPr>
            </a:p>
          </p:txBody>
        </p:sp>
        <p:grpSp>
          <p:nvGrpSpPr>
            <p:cNvPr id="106" name="Group 105"/>
            <p:cNvGrpSpPr/>
            <p:nvPr/>
          </p:nvGrpSpPr>
          <p:grpSpPr>
            <a:xfrm>
              <a:off x="13968" y="914400"/>
              <a:ext cx="12289610" cy="5283144"/>
              <a:chOff x="13968" y="914400"/>
              <a:chExt cx="12289610" cy="5283144"/>
            </a:xfrm>
          </p:grpSpPr>
          <p:sp>
            <p:nvSpPr>
              <p:cNvPr id="107" name="Rectangle: Rounded Corners 5">
                <a:extLst>
                  <a:ext uri="{FF2B5EF4-FFF2-40B4-BE49-F238E27FC236}">
                    <a16:creationId xmlns:a16="http://schemas.microsoft.com/office/drawing/2014/main" id="{6E5FA960-31E2-4496-BA11-37C080DBCC34}"/>
                  </a:ext>
                </a:extLst>
              </p:cNvPr>
              <p:cNvSpPr/>
              <p:nvPr/>
            </p:nvSpPr>
            <p:spPr>
              <a:xfrm>
                <a:off x="2299251" y="1361984"/>
                <a:ext cx="2743201" cy="4044398"/>
              </a:xfrm>
              <a:prstGeom prst="round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Gill Sans Light"/>
                </a:endParaRPr>
              </a:p>
            </p:txBody>
          </p: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E81BB8A1-54E4-4BE5-8D2A-55630C60E1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14330" y="3384183"/>
                <a:ext cx="9477849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432B55D7-040F-451A-A89E-007F4D36DCFF}"/>
                  </a:ext>
                </a:extLst>
              </p:cNvPr>
              <p:cNvSpPr txBox="1"/>
              <p:nvPr/>
            </p:nvSpPr>
            <p:spPr>
              <a:xfrm>
                <a:off x="286478" y="2892701"/>
                <a:ext cx="186301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2400" dirty="0">
                    <a:latin typeface="Gill Sans Light"/>
                  </a:rPr>
                  <a:t>User Space</a:t>
                </a:r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BA2147AB-91AF-456E-A3B4-36C0E49C9FBC}"/>
                  </a:ext>
                </a:extLst>
              </p:cNvPr>
              <p:cNvSpPr txBox="1"/>
              <p:nvPr/>
            </p:nvSpPr>
            <p:spPr>
              <a:xfrm>
                <a:off x="13968" y="3398007"/>
                <a:ext cx="21355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2400" dirty="0">
                    <a:latin typeface="Gill Sans Light"/>
                  </a:rPr>
                  <a:t>Kernel Space</a:t>
                </a:r>
              </a:p>
            </p:txBody>
          </p: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D285E54E-F909-4F10-83AE-8046F186BC58}"/>
                  </a:ext>
                </a:extLst>
              </p:cNvPr>
              <p:cNvSpPr/>
              <p:nvPr/>
            </p:nvSpPr>
            <p:spPr>
              <a:xfrm>
                <a:off x="3493266" y="1655285"/>
                <a:ext cx="1464365" cy="149749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tx1"/>
                    </a:solidFill>
                    <a:latin typeface="Gill Sans Light"/>
                  </a:rPr>
                  <a:t>Address Space (Memory)</a:t>
                </a:r>
              </a:p>
            </p:txBody>
          </p:sp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4801AF39-4AA2-4260-AA70-D76B42B7C20F}"/>
                  </a:ext>
                </a:extLst>
              </p:cNvPr>
              <p:cNvSpPr/>
              <p:nvPr/>
            </p:nvSpPr>
            <p:spPr>
              <a:xfrm>
                <a:off x="2378764" y="1655285"/>
                <a:ext cx="1039621" cy="57646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  <a:latin typeface="Gill Sans Light"/>
                  </a:rPr>
                  <a:t>Thread’s Regs</a:t>
                </a:r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50F68DBC-224F-4334-B261-5EFE36EB60A9}"/>
                  </a:ext>
                </a:extLst>
              </p:cNvPr>
              <p:cNvSpPr/>
              <p:nvPr/>
            </p:nvSpPr>
            <p:spPr>
              <a:xfrm>
                <a:off x="2378764" y="3599704"/>
                <a:ext cx="2578867" cy="13787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Gill Sans Light"/>
                  </a:rPr>
                  <a:t>File Descriptors</a:t>
                </a:r>
              </a:p>
            </p:txBody>
          </p: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DF03DE42-93AA-408C-9A79-ACFBEF9A0167}"/>
                  </a:ext>
                </a:extLst>
              </p:cNvPr>
              <p:cNvCxnSpPr/>
              <p:nvPr/>
            </p:nvCxnSpPr>
            <p:spPr>
              <a:xfrm>
                <a:off x="3670851" y="3998821"/>
                <a:ext cx="0" cy="90014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F578FDC0-E9D4-4EDA-BABF-55C01F0ABD88}"/>
                  </a:ext>
                </a:extLst>
              </p:cNvPr>
              <p:cNvSpPr txBox="1"/>
              <p:nvPr/>
            </p:nvSpPr>
            <p:spPr>
              <a:xfrm>
                <a:off x="3318189" y="3932561"/>
                <a:ext cx="31290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endParaRPr lang="en-US" dirty="0" smtClean="0">
                  <a:solidFill>
                    <a:schemeClr val="accent1">
                      <a:lumMod val="75000"/>
                    </a:schemeClr>
                  </a:solidFill>
                  <a:latin typeface="Gill Sans Light"/>
                </a:endParaRPr>
              </a:p>
              <a:p>
                <a:pPr algn="r"/>
                <a:r>
                  <a:rPr lang="en-US" dirty="0" smtClean="0">
                    <a:solidFill>
                      <a:schemeClr val="accent1">
                        <a:lumMod val="75000"/>
                      </a:schemeClr>
                    </a:solidFill>
                    <a:latin typeface="Gill Sans Light"/>
                  </a:rPr>
                  <a:t>4</a:t>
                </a:r>
                <a:endParaRPr lang="en-US" dirty="0">
                  <a:solidFill>
                    <a:schemeClr val="accent1">
                      <a:lumMod val="75000"/>
                    </a:schemeClr>
                  </a:solidFill>
                  <a:latin typeface="Gill Sans Light"/>
                </a:endParaRPr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82881628-DC8E-4B63-B81D-6DAA1BDC1758}"/>
                  </a:ext>
                </a:extLst>
              </p:cNvPr>
              <p:cNvSpPr/>
              <p:nvPr/>
            </p:nvSpPr>
            <p:spPr>
              <a:xfrm>
                <a:off x="6218851" y="4123730"/>
                <a:ext cx="595193" cy="145139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  <a:latin typeface="Gill Sans Light"/>
                  </a:rPr>
                  <a:t>In</a:t>
                </a:r>
              </a:p>
              <a:p>
                <a:pPr algn="ctr"/>
                <a:endParaRPr lang="en-US" sz="1600" dirty="0">
                  <a:solidFill>
                    <a:schemeClr val="tx1"/>
                  </a:solidFill>
                  <a:latin typeface="Gill Sans Light"/>
                </a:endParaRPr>
              </a:p>
              <a:p>
                <a:pPr algn="ctr"/>
                <a:endParaRPr lang="en-US" sz="1600" dirty="0">
                  <a:solidFill>
                    <a:schemeClr val="tx1"/>
                  </a:solidFill>
                  <a:latin typeface="Gill Sans Light"/>
                </a:endParaRPr>
              </a:p>
              <a:p>
                <a:pPr algn="ctr"/>
                <a:endParaRPr lang="en-US" sz="1600" dirty="0">
                  <a:solidFill>
                    <a:schemeClr val="tx1"/>
                  </a:solidFill>
                  <a:latin typeface="Gill Sans Light"/>
                </a:endParaRPr>
              </a:p>
              <a:p>
                <a:pPr algn="ctr"/>
                <a:r>
                  <a:rPr lang="en-US" sz="1600" dirty="0">
                    <a:solidFill>
                      <a:schemeClr val="tx1"/>
                    </a:solidFill>
                    <a:latin typeface="Gill Sans Light"/>
                  </a:rPr>
                  <a:t>Out</a:t>
                </a:r>
              </a:p>
            </p:txBody>
          </p:sp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DEC70B6B-0371-41AE-A58D-03649F018D9A}"/>
                  </a:ext>
                </a:extLst>
              </p:cNvPr>
              <p:cNvSpPr txBox="1"/>
              <p:nvPr/>
            </p:nvSpPr>
            <p:spPr>
              <a:xfrm>
                <a:off x="2605015" y="918629"/>
                <a:ext cx="205216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>
                    <a:latin typeface="Gill Sans Light"/>
                  </a:rPr>
                  <a:t>Parent Process</a:t>
                </a:r>
                <a:endParaRPr lang="en-US" sz="2000" dirty="0">
                  <a:latin typeface="Gill Sans Light"/>
                </a:endParaRPr>
              </a:p>
            </p:txBody>
          </p:sp>
          <p:sp>
            <p:nvSpPr>
              <p:cNvPr id="118" name="Rectangle: Rounded Corners 21">
                <a:extLst>
                  <a:ext uri="{FF2B5EF4-FFF2-40B4-BE49-F238E27FC236}">
                    <a16:creationId xmlns:a16="http://schemas.microsoft.com/office/drawing/2014/main" id="{BDA43CE1-FF40-4C11-931B-FF4B440EA7A3}"/>
                  </a:ext>
                </a:extLst>
              </p:cNvPr>
              <p:cNvSpPr/>
              <p:nvPr/>
            </p:nvSpPr>
            <p:spPr>
              <a:xfrm>
                <a:off x="7927805" y="1357755"/>
                <a:ext cx="2743201" cy="4044398"/>
              </a:xfrm>
              <a:prstGeom prst="round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Gill Sans Light"/>
                </a:endParaRPr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C421A3D8-B464-4574-88E2-4902D89F34B7}"/>
                  </a:ext>
                </a:extLst>
              </p:cNvPr>
              <p:cNvSpPr/>
              <p:nvPr/>
            </p:nvSpPr>
            <p:spPr>
              <a:xfrm>
                <a:off x="9121820" y="1651056"/>
                <a:ext cx="1464365" cy="149749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tx1"/>
                    </a:solidFill>
                    <a:latin typeface="Gill Sans Light"/>
                  </a:rPr>
                  <a:t>Address Space (Memory)</a:t>
                </a:r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C637D048-8F8D-4ADD-9607-CD2BB6DFAE13}"/>
                  </a:ext>
                </a:extLst>
              </p:cNvPr>
              <p:cNvSpPr/>
              <p:nvPr/>
            </p:nvSpPr>
            <p:spPr>
              <a:xfrm>
                <a:off x="8007318" y="1651056"/>
                <a:ext cx="1039621" cy="57646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  <a:latin typeface="Gill Sans Light"/>
                  </a:rPr>
                  <a:t>Thread’s Regs</a:t>
                </a:r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8C80F994-4581-4391-92D7-D2B3FA377C1B}"/>
                  </a:ext>
                </a:extLst>
              </p:cNvPr>
              <p:cNvSpPr/>
              <p:nvPr/>
            </p:nvSpPr>
            <p:spPr>
              <a:xfrm>
                <a:off x="8007318" y="3595475"/>
                <a:ext cx="2578867" cy="13787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Gill Sans Light"/>
                  </a:rPr>
                  <a:t>File Descriptors</a:t>
                </a:r>
              </a:p>
            </p:txBody>
          </p: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EC057235-74E1-4DFC-B11B-5D7A825BB93A}"/>
                  </a:ext>
                </a:extLst>
              </p:cNvPr>
              <p:cNvCxnSpPr/>
              <p:nvPr/>
            </p:nvCxnSpPr>
            <p:spPr>
              <a:xfrm>
                <a:off x="9299405" y="3994592"/>
                <a:ext cx="0" cy="90014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701132CF-01A9-47F6-A10C-5B71D28F2BF9}"/>
                  </a:ext>
                </a:extLst>
              </p:cNvPr>
              <p:cNvSpPr txBox="1"/>
              <p:nvPr/>
            </p:nvSpPr>
            <p:spPr>
              <a:xfrm>
                <a:off x="8946743" y="3928332"/>
                <a:ext cx="31290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>
                    <a:solidFill>
                      <a:schemeClr val="accent6"/>
                    </a:solidFill>
                    <a:latin typeface="Gill Sans Light"/>
                  </a:rPr>
                  <a:t>3</a:t>
                </a:r>
              </a:p>
              <a:p>
                <a:pPr algn="r"/>
                <a:endParaRPr lang="en-US" dirty="0">
                  <a:solidFill>
                    <a:schemeClr val="accent6"/>
                  </a:solidFill>
                  <a:latin typeface="Gill Sans Light"/>
                </a:endParaRPr>
              </a:p>
            </p:txBody>
          </p:sp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77AA4CC1-3031-4FF2-ADB1-840E11B5014D}"/>
                  </a:ext>
                </a:extLst>
              </p:cNvPr>
              <p:cNvSpPr txBox="1"/>
              <p:nvPr/>
            </p:nvSpPr>
            <p:spPr>
              <a:xfrm>
                <a:off x="8312117" y="914400"/>
                <a:ext cx="189507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>
                    <a:latin typeface="Gill Sans Light"/>
                  </a:rPr>
                  <a:t>Child Process</a:t>
                </a:r>
                <a:endParaRPr lang="en-US" sz="2000" dirty="0">
                  <a:latin typeface="Gill Sans Light"/>
                </a:endParaRPr>
              </a:p>
            </p:txBody>
          </p:sp>
          <p:cxnSp>
            <p:nvCxnSpPr>
              <p:cNvPr id="125" name="Connector: Curved 33">
                <a:extLst>
                  <a:ext uri="{FF2B5EF4-FFF2-40B4-BE49-F238E27FC236}">
                    <a16:creationId xmlns:a16="http://schemas.microsoft.com/office/drawing/2014/main" id="{2C99BEE5-514F-4FEF-A13B-2E517E7736AE}"/>
                  </a:ext>
                </a:extLst>
              </p:cNvPr>
              <p:cNvCxnSpPr>
                <a:cxnSpLocks/>
                <a:endCxn id="116" idx="2"/>
              </p:cNvCxnSpPr>
              <p:nvPr/>
            </p:nvCxnSpPr>
            <p:spPr>
              <a:xfrm rot="10800000" flipV="1">
                <a:off x="6516448" y="4167287"/>
                <a:ext cx="2961500" cy="1407839"/>
              </a:xfrm>
              <a:prstGeom prst="curvedConnector4">
                <a:avLst>
                  <a:gd name="adj1" fmla="val -8722"/>
                  <a:gd name="adj2" fmla="val 116238"/>
                </a:avLst>
              </a:prstGeom>
              <a:ln w="38100">
                <a:solidFill>
                  <a:schemeClr val="accent6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B55D840A-6000-4CDB-B770-712352CB9977}"/>
                  </a:ext>
                </a:extLst>
              </p:cNvPr>
              <p:cNvSpPr txBox="1"/>
              <p:nvPr/>
            </p:nvSpPr>
            <p:spPr>
              <a:xfrm>
                <a:off x="2759560" y="2231747"/>
                <a:ext cx="3898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Gill Sans Light"/>
                  </a:rPr>
                  <a:t>…</a:t>
                </a:r>
              </a:p>
            </p:txBody>
          </p:sp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11BB1861-AAFB-4AEA-AFD4-2E88B6B55D54}"/>
                  </a:ext>
                </a:extLst>
              </p:cNvPr>
              <p:cNvSpPr txBox="1"/>
              <p:nvPr/>
            </p:nvSpPr>
            <p:spPr>
              <a:xfrm>
                <a:off x="8388114" y="2231747"/>
                <a:ext cx="3898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Gill Sans Light"/>
                  </a:rPr>
                  <a:t>…</a:t>
                </a:r>
              </a:p>
            </p:txBody>
          </p:sp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4DCA00B4-0229-406C-9A60-F6AD69C9BF78}"/>
                  </a:ext>
                </a:extLst>
              </p:cNvPr>
              <p:cNvSpPr txBox="1"/>
              <p:nvPr/>
            </p:nvSpPr>
            <p:spPr>
              <a:xfrm>
                <a:off x="5499766" y="4437769"/>
                <a:ext cx="72648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2000" dirty="0">
                    <a:latin typeface="Gill Sans Light"/>
                  </a:rPr>
                  <a:t>Pipe</a:t>
                </a:r>
              </a:p>
            </p:txBody>
          </p:sp>
          <p:cxnSp>
            <p:nvCxnSpPr>
              <p:cNvPr id="129" name="Connector: Curved 40">
                <a:extLst>
                  <a:ext uri="{FF2B5EF4-FFF2-40B4-BE49-F238E27FC236}">
                    <a16:creationId xmlns:a16="http://schemas.microsoft.com/office/drawing/2014/main" id="{776E0046-AAF5-470A-A034-43AF0239BA26}"/>
                  </a:ext>
                </a:extLst>
              </p:cNvPr>
              <p:cNvCxnSpPr>
                <a:cxnSpLocks/>
                <a:endCxn id="116" idx="0"/>
              </p:cNvCxnSpPr>
              <p:nvPr/>
            </p:nvCxnSpPr>
            <p:spPr>
              <a:xfrm flipV="1">
                <a:off x="3838008" y="4123730"/>
                <a:ext cx="2678440" cy="310819"/>
              </a:xfrm>
              <a:prstGeom prst="curvedConnector4">
                <a:avLst>
                  <a:gd name="adj1" fmla="val 27375"/>
                  <a:gd name="adj2" fmla="val 173548"/>
                </a:avLst>
              </a:prstGeom>
              <a:ln w="38100">
                <a:solidFill>
                  <a:schemeClr val="accent1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996C7B4-8948-47E6-88DE-60350170306B}"/>
                  </a:ext>
                </a:extLst>
              </p:cNvPr>
              <p:cNvSpPr txBox="1"/>
              <p:nvPr/>
            </p:nvSpPr>
            <p:spPr>
              <a:xfrm>
                <a:off x="564679" y="1143000"/>
                <a:ext cx="158481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  <a:latin typeface="Consolas" panose="020B0609020204030204" pitchFamily="49" charset="0"/>
                  </a:rPr>
                  <a:t>pipe(…)</a:t>
                </a:r>
              </a:p>
              <a:p>
                <a:r>
                  <a:rPr lang="en-US" sz="2400" dirty="0">
                    <a:solidFill>
                      <a:schemeClr val="accent6"/>
                    </a:solidFill>
                    <a:latin typeface="Consolas" panose="020B0609020204030204" pitchFamily="49" charset="0"/>
                  </a:rPr>
                  <a:t>fork()</a:t>
                </a:r>
              </a:p>
              <a:p>
                <a:r>
                  <a:rPr lang="en-US" sz="2400" dirty="0" smtClean="0">
                    <a:solidFill>
                      <a:schemeClr val="accent4"/>
                    </a:solidFill>
                    <a:latin typeface="Consolas" panose="020B0609020204030204" pitchFamily="49" charset="0"/>
                  </a:rPr>
                  <a:t>close(3)</a:t>
                </a:r>
                <a:endParaRPr lang="en-US" sz="2400" dirty="0">
                  <a:solidFill>
                    <a:schemeClr val="accent4"/>
                  </a:solidFill>
                  <a:latin typeface="Consolas" panose="020B0609020204030204" pitchFamily="49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215AB2FB-C003-4314-9F2A-24F059C3EEC8}"/>
                  </a:ext>
                </a:extLst>
              </p:cNvPr>
              <p:cNvSpPr txBox="1"/>
              <p:nvPr/>
            </p:nvSpPr>
            <p:spPr>
              <a:xfrm>
                <a:off x="10718768" y="1287371"/>
                <a:ext cx="158481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chemeClr val="accent6"/>
                  </a:solidFill>
                  <a:latin typeface="Gill Sans Light"/>
                </a:endParaRPr>
              </a:p>
              <a:p>
                <a:endParaRPr lang="en-US" sz="2400" dirty="0">
                  <a:solidFill>
                    <a:schemeClr val="accent6"/>
                  </a:solidFill>
                  <a:latin typeface="Gill Sans Light"/>
                </a:endParaRPr>
              </a:p>
              <a:p>
                <a:r>
                  <a:rPr lang="en-US" sz="2400" dirty="0" smtClean="0">
                    <a:solidFill>
                      <a:schemeClr val="accent4"/>
                    </a:solidFill>
                    <a:latin typeface="Consolas" panose="020B0609020204030204" pitchFamily="49" charset="0"/>
                  </a:rPr>
                  <a:t>close(4)</a:t>
                </a:r>
                <a:endParaRPr lang="en-US" sz="2400" dirty="0">
                  <a:solidFill>
                    <a:schemeClr val="accent4"/>
                  </a:solidFill>
                  <a:latin typeface="Consolas" panose="020B0609020204030204" pitchFamily="49" charset="0"/>
                </a:endParaRPr>
              </a:p>
            </p:txBody>
          </p:sp>
          <p:sp>
            <p:nvSpPr>
              <p:cNvPr id="132" name="Right Arrow 131"/>
              <p:cNvSpPr/>
              <p:nvPr/>
            </p:nvSpPr>
            <p:spPr bwMode="auto">
              <a:xfrm>
                <a:off x="5310244" y="3529528"/>
                <a:ext cx="838200" cy="330144"/>
              </a:xfrm>
              <a:prstGeom prst="rightArrow">
                <a:avLst/>
              </a:prstGeom>
              <a:solidFill>
                <a:srgbClr val="F430AB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 Light"/>
                </a:endParaRPr>
              </a:p>
            </p:txBody>
          </p:sp>
          <p:sp>
            <p:nvSpPr>
              <p:cNvPr id="133" name="Right Arrow 132"/>
              <p:cNvSpPr/>
              <p:nvPr/>
            </p:nvSpPr>
            <p:spPr bwMode="auto">
              <a:xfrm rot="10800000" flipH="1">
                <a:off x="6899381" y="5867400"/>
                <a:ext cx="838200" cy="330144"/>
              </a:xfrm>
              <a:prstGeom prst="rightArrow">
                <a:avLst/>
              </a:prstGeom>
              <a:solidFill>
                <a:srgbClr val="F430AB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 Ligh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900570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EB5A1-B0C6-46FA-8211-46B7B1E8D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066800"/>
            <a:ext cx="10515600" cy="53094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2D961E"/>
                </a:solidFill>
                <a:latin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// continuing from earlier </a:t>
            </a:r>
          </a:p>
          <a:p>
            <a:pPr marL="0" indent="0">
              <a:buNone/>
            </a:pPr>
            <a:r>
              <a:rPr lang="en-US" dirty="0">
                <a:solidFill>
                  <a:srgbClr val="2D961E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2D961E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2D961E"/>
                </a:solidFill>
                <a:latin typeface="Consolas" panose="020B0609020204030204" pitchFamily="49" charset="0"/>
              </a:rPr>
              <a:t>pid_t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C1651C"/>
                </a:solidFill>
                <a:latin typeface="Consolas" panose="020B0609020204030204" pitchFamily="49" charset="0"/>
              </a:rPr>
              <a:t>pid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fork()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</a:t>
            </a:r>
            <a:r>
              <a:rPr lang="en-US" dirty="0">
                <a:solidFill>
                  <a:srgbClr val="C2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0) 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fprintf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(stderr, </a:t>
            </a:r>
            <a:r>
              <a:rPr lang="en-US" dirty="0">
                <a:solidFill>
                  <a:srgbClr val="9D206F"/>
                </a:solidFill>
                <a:latin typeface="Consolas" panose="020B0609020204030204" pitchFamily="49" charset="0"/>
              </a:rPr>
              <a:t>"Fork failed.\n"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C2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EXIT_FAILURE;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}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</a:t>
            </a:r>
            <a:r>
              <a:rPr lang="en-US" dirty="0">
                <a:solidFill>
                  <a:srgbClr val="C2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!=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0)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close(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pipe_fd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[0</a:t>
            </a:r>
            <a:r>
              <a:rPr lang="en-US" dirty="0" smtClean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])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// Not using this descriptor!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 smtClean="0">
                <a:solidFill>
                  <a:srgbClr val="2D961E"/>
                </a:solidFill>
                <a:latin typeface="Consolas" panose="020B0609020204030204" pitchFamily="49" charset="0"/>
              </a:rPr>
              <a:t>ssize_t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C1651C"/>
                </a:solidFill>
                <a:latin typeface="Consolas" panose="020B0609020204030204" pitchFamily="49" charset="0"/>
              </a:rPr>
              <a:t>writelen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smtClean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write(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pipe_fd</a:t>
            </a:r>
            <a:r>
              <a:rPr lang="en-US" dirty="0" smtClean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[1],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msg</a:t>
            </a:r>
            <a:r>
              <a:rPr lang="en-US" dirty="0" smtClean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msglen</a:t>
            </a:r>
            <a:r>
              <a:rPr lang="en-US" dirty="0" smtClean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)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9D206F"/>
                </a:solidFill>
                <a:latin typeface="Consolas" panose="020B0609020204030204" pitchFamily="49" charset="0"/>
              </a:rPr>
              <a:t>"Parent: </a:t>
            </a:r>
            <a:r>
              <a:rPr lang="en-US" dirty="0">
                <a:solidFill>
                  <a:srgbClr val="9D206F"/>
                </a:solidFill>
                <a:latin typeface="Consolas" panose="020B0609020204030204" pitchFamily="49" charset="0"/>
              </a:rPr>
              <a:t>%s [%</a:t>
            </a:r>
            <a:r>
              <a:rPr lang="en-US" dirty="0" err="1">
                <a:solidFill>
                  <a:srgbClr val="9D206F"/>
                </a:solidFill>
                <a:latin typeface="Consolas" panose="020B0609020204030204" pitchFamily="49" charset="0"/>
              </a:rPr>
              <a:t>ld</a:t>
            </a:r>
            <a:r>
              <a:rPr lang="en-US" dirty="0">
                <a:solidFill>
                  <a:srgbClr val="9D206F"/>
                </a:solidFill>
                <a:latin typeface="Consolas" panose="020B0609020204030204" pitchFamily="49" charset="0"/>
              </a:rPr>
              <a:t>, %</a:t>
            </a:r>
            <a:r>
              <a:rPr lang="en-US" dirty="0" err="1">
                <a:solidFill>
                  <a:srgbClr val="9D206F"/>
                </a:solidFill>
                <a:latin typeface="Consolas" panose="020B0609020204030204" pitchFamily="49" charset="0"/>
              </a:rPr>
              <a:t>ld</a:t>
            </a:r>
            <a:r>
              <a:rPr lang="en-US" dirty="0">
                <a:solidFill>
                  <a:srgbClr val="9D206F"/>
                </a:solidFill>
                <a:latin typeface="Consolas" panose="020B0609020204030204" pitchFamily="49" charset="0"/>
              </a:rPr>
              <a:t>]\n"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msg,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msglen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writelen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 } </a:t>
            </a:r>
            <a:r>
              <a:rPr lang="en-US" dirty="0" smtClean="0">
                <a:solidFill>
                  <a:srgbClr val="C200FF"/>
                </a:solidFill>
                <a:latin typeface="Consolas" panose="020B0609020204030204" pitchFamily="49" charset="0"/>
              </a:rPr>
              <a:t>else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close(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pipe_fd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[1</a:t>
            </a:r>
            <a:r>
              <a:rPr lang="en-US" dirty="0" smtClean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])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// Not using this descriptor!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 smtClean="0">
                <a:solidFill>
                  <a:srgbClr val="2D961E"/>
                </a:solidFill>
                <a:latin typeface="Consolas" panose="020B0609020204030204" pitchFamily="49" charset="0"/>
              </a:rPr>
              <a:t>ssize_t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C1651C"/>
                </a:solidFill>
                <a:latin typeface="Consolas" panose="020B0609020204030204" pitchFamily="49" charset="0"/>
              </a:rPr>
              <a:t>readlen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 = </a:t>
            </a:r>
            <a:r>
              <a:rPr lang="en-US" dirty="0" smtClean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read(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pipe_fd</a:t>
            </a:r>
            <a:r>
              <a:rPr lang="en-US" dirty="0" smtClean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[0]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buf</a:t>
            </a:r>
            <a:r>
              <a:rPr lang="en-US" dirty="0" smtClean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, BUFSIZE)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9D206F"/>
                </a:solidFill>
                <a:latin typeface="Consolas" panose="020B0609020204030204" pitchFamily="49" charset="0"/>
              </a:rPr>
              <a:t>"Child Rcvd: %s [%</a:t>
            </a:r>
            <a:r>
              <a:rPr lang="en-US" dirty="0" err="1" smtClean="0">
                <a:solidFill>
                  <a:srgbClr val="9D206F"/>
                </a:solidFill>
                <a:latin typeface="Consolas" panose="020B0609020204030204" pitchFamily="49" charset="0"/>
              </a:rPr>
              <a:t>ld</a:t>
            </a:r>
            <a:r>
              <a:rPr lang="en-US" dirty="0" smtClean="0">
                <a:solidFill>
                  <a:srgbClr val="9D206F"/>
                </a:solidFill>
                <a:latin typeface="Consolas" panose="020B0609020204030204" pitchFamily="49" charset="0"/>
              </a:rPr>
              <a:t>]\n"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msg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readlen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}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152400"/>
            <a:ext cx="10820400" cy="533400"/>
          </a:xfrm>
        </p:spPr>
        <p:txBody>
          <a:bodyPr/>
          <a:lstStyle/>
          <a:p>
            <a:r>
              <a:rPr lang="en-US" dirty="0"/>
              <a:t>Inter-Process Communication (IPC</a:t>
            </a:r>
            <a:r>
              <a:rPr lang="en-US" dirty="0" smtClean="0"/>
              <a:t>): Parent </a:t>
            </a:r>
            <a:r>
              <a:rPr lang="en-US" dirty="0" smtClean="0">
                <a:sym typeface="Symbol" panose="05050102010706020507" pitchFamily="18" charset="2"/>
              </a:rPr>
              <a:t> Child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679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C445AB2-38CC-8842-B83C-101044639F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2" t="873" r="4802" b="291"/>
          <a:stretch>
            <a:fillRect/>
          </a:stretch>
        </p:blipFill>
        <p:spPr bwMode="auto">
          <a:xfrm>
            <a:off x="2978691" y="975519"/>
            <a:ext cx="5967918" cy="4895057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D65EEDE-1BF6-4143-A89C-F537175DB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52400"/>
            <a:ext cx="9867900" cy="594518"/>
          </a:xfrm>
        </p:spPr>
        <p:txBody>
          <a:bodyPr/>
          <a:lstStyle/>
          <a:p>
            <a:r>
              <a:rPr lang="en-US" altLang="en-US" dirty="0" smtClean="0"/>
              <a:t>Recall: CPU </a:t>
            </a:r>
            <a:r>
              <a:rPr lang="en-US" altLang="en-US" dirty="0"/>
              <a:t>Switch From Process A to Process B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4724400" y="1356518"/>
            <a:ext cx="2895600" cy="4968083"/>
            <a:chOff x="4724400" y="1356518"/>
            <a:chExt cx="2895600" cy="4968083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9D4EB1A-8716-C148-9DEB-E042C9D52DD2}"/>
                </a:ext>
              </a:extLst>
            </p:cNvPr>
            <p:cNvSpPr/>
            <p:nvPr/>
          </p:nvSpPr>
          <p:spPr bwMode="auto">
            <a:xfrm>
              <a:off x="4724400" y="1356518"/>
              <a:ext cx="2895600" cy="4968083"/>
            </a:xfrm>
            <a:prstGeom prst="rect">
              <a:avLst/>
            </a:prstGeom>
            <a:solidFill>
              <a:srgbClr val="FF0000">
                <a:alpha val="17000"/>
              </a:srgbClr>
            </a:solidFill>
            <a:ln w="4762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Arial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382E93E-E99E-C844-B2E9-1AB5ED53E290}"/>
                </a:ext>
              </a:extLst>
            </p:cNvPr>
            <p:cNvSpPr txBox="1"/>
            <p:nvPr/>
          </p:nvSpPr>
          <p:spPr>
            <a:xfrm>
              <a:off x="5036382" y="5904655"/>
              <a:ext cx="25074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Kernel/System Mode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958108" y="1356518"/>
            <a:ext cx="1732831" cy="4968083"/>
            <a:chOff x="2958108" y="1356518"/>
            <a:chExt cx="1732831" cy="4968083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9D4EB1A-8716-C148-9DEB-E042C9D52DD2}"/>
                </a:ext>
              </a:extLst>
            </p:cNvPr>
            <p:cNvSpPr/>
            <p:nvPr/>
          </p:nvSpPr>
          <p:spPr bwMode="auto">
            <a:xfrm>
              <a:off x="2958108" y="1356518"/>
              <a:ext cx="1732831" cy="4968083"/>
            </a:xfrm>
            <a:prstGeom prst="rect">
              <a:avLst/>
            </a:prstGeom>
            <a:solidFill>
              <a:schemeClr val="accent2">
                <a:alpha val="17000"/>
              </a:schemeClr>
            </a:solidFill>
            <a:ln w="47625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Arial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A7A1A04-EF20-0842-81D2-D191C14ED1F2}"/>
                </a:ext>
              </a:extLst>
            </p:cNvPr>
            <p:cNvSpPr txBox="1"/>
            <p:nvPr/>
          </p:nvSpPr>
          <p:spPr>
            <a:xfrm>
              <a:off x="3200400" y="5904655"/>
              <a:ext cx="13981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6"/>
                  </a:solidFill>
                </a:rPr>
                <a:t>User Mode</a:t>
              </a:r>
              <a:endParaRPr lang="en-US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640583" y="1355206"/>
            <a:ext cx="1398140" cy="4968083"/>
            <a:chOff x="7640583" y="1355206"/>
            <a:chExt cx="1398140" cy="496808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9D4EB1A-8716-C148-9DEB-E042C9D52DD2}"/>
                </a:ext>
              </a:extLst>
            </p:cNvPr>
            <p:cNvSpPr/>
            <p:nvPr/>
          </p:nvSpPr>
          <p:spPr bwMode="auto">
            <a:xfrm>
              <a:off x="7644318" y="1355206"/>
              <a:ext cx="1322874" cy="4968083"/>
            </a:xfrm>
            <a:prstGeom prst="rect">
              <a:avLst/>
            </a:prstGeom>
            <a:solidFill>
              <a:schemeClr val="accent2">
                <a:alpha val="17000"/>
              </a:schemeClr>
            </a:solidFill>
            <a:ln w="47625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Arial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A86E64C-D1BE-6A47-91DE-4868439A7EED}"/>
                </a:ext>
              </a:extLst>
            </p:cNvPr>
            <p:cNvSpPr txBox="1"/>
            <p:nvPr/>
          </p:nvSpPr>
          <p:spPr>
            <a:xfrm>
              <a:off x="7640583" y="5904655"/>
              <a:ext cx="13981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6"/>
                  </a:solidFill>
                </a:rPr>
                <a:t>User Mode</a:t>
              </a:r>
              <a:endParaRPr lang="en-US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9" name="Oval 8">
            <a:extLst>
              <a:ext uri="{FF2B5EF4-FFF2-40B4-BE49-F238E27FC236}">
                <a16:creationId xmlns:a16="http://schemas.microsoft.com/office/drawing/2014/main" id="{D83B9F66-603E-9547-943A-D6C565C3E0EE}"/>
              </a:ext>
            </a:extLst>
          </p:cNvPr>
          <p:cNvSpPr/>
          <p:nvPr/>
        </p:nvSpPr>
        <p:spPr bwMode="auto">
          <a:xfrm>
            <a:off x="4572000" y="1737518"/>
            <a:ext cx="304800" cy="304800"/>
          </a:xfrm>
          <a:prstGeom prst="ellipse">
            <a:avLst/>
          </a:prstGeom>
          <a:solidFill>
            <a:srgbClr val="FFFF00">
              <a:alpha val="46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Arial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60D91A1-3D0E-9B45-8BAB-52D884AE2402}"/>
              </a:ext>
            </a:extLst>
          </p:cNvPr>
          <p:cNvSpPr/>
          <p:nvPr/>
        </p:nvSpPr>
        <p:spPr bwMode="auto">
          <a:xfrm>
            <a:off x="7467600" y="3082635"/>
            <a:ext cx="304800" cy="304800"/>
          </a:xfrm>
          <a:prstGeom prst="ellipse">
            <a:avLst/>
          </a:prstGeom>
          <a:solidFill>
            <a:srgbClr val="FFFF00">
              <a:alpha val="46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Arial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E65A71A-412A-1143-BD99-A88434F4CB08}"/>
              </a:ext>
            </a:extLst>
          </p:cNvPr>
          <p:cNvSpPr/>
          <p:nvPr/>
        </p:nvSpPr>
        <p:spPr bwMode="auto">
          <a:xfrm>
            <a:off x="4572000" y="5486400"/>
            <a:ext cx="304800" cy="304800"/>
          </a:xfrm>
          <a:prstGeom prst="ellipse">
            <a:avLst/>
          </a:prstGeom>
          <a:solidFill>
            <a:srgbClr val="FFFF00">
              <a:alpha val="46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Arial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60D91A1-3D0E-9B45-8BAB-52D884AE2402}"/>
              </a:ext>
            </a:extLst>
          </p:cNvPr>
          <p:cNvSpPr/>
          <p:nvPr/>
        </p:nvSpPr>
        <p:spPr bwMode="auto">
          <a:xfrm>
            <a:off x="7467600" y="3962400"/>
            <a:ext cx="304800" cy="304800"/>
          </a:xfrm>
          <a:prstGeom prst="ellipse">
            <a:avLst/>
          </a:prstGeom>
          <a:solidFill>
            <a:srgbClr val="FFFF00">
              <a:alpha val="46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4941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0818A-0EA1-4C7E-8C82-27E36E84B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914400"/>
            <a:ext cx="10515600" cy="534725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char *</a:t>
            </a:r>
            <a:r>
              <a:rPr lang="en-US" b="1" dirty="0" err="1">
                <a:latin typeface="Consolas" panose="020B0609020204030204" pitchFamily="49" charset="0"/>
              </a:rPr>
              <a:t>host_name</a:t>
            </a:r>
            <a:r>
              <a:rPr lang="en-US" b="1" dirty="0">
                <a:latin typeface="Consolas" panose="020B0609020204030204" pitchFamily="49" charset="0"/>
              </a:rPr>
              <a:t>, *</a:t>
            </a:r>
            <a:r>
              <a:rPr lang="en-US" b="1" dirty="0" err="1">
                <a:latin typeface="Consolas" panose="020B0609020204030204" pitchFamily="49" charset="0"/>
              </a:rPr>
              <a:t>port_name</a:t>
            </a:r>
            <a:r>
              <a:rPr lang="en-US" b="1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nsolas" panose="020B0609020204030204" pitchFamily="49" charset="0"/>
              </a:rPr>
              <a:t>// Create a socket</a:t>
            </a:r>
          </a:p>
          <a:p>
            <a:pPr marL="0" indent="0">
              <a:buNone/>
            </a:pPr>
            <a:r>
              <a:rPr lang="en-US" b="1" dirty="0" err="1" smtClean="0">
                <a:latin typeface="Consolas" panose="020B0609020204030204" pitchFamily="49" charset="0"/>
              </a:rPr>
              <a:t>struct</a:t>
            </a:r>
            <a:r>
              <a:rPr lang="en-US" b="1" dirty="0" smtClean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addrinfo</a:t>
            </a:r>
            <a:r>
              <a:rPr lang="en-US" b="1" dirty="0">
                <a:latin typeface="Consolas" panose="020B0609020204030204" pitchFamily="49" charset="0"/>
              </a:rPr>
              <a:t> *server = </a:t>
            </a:r>
            <a:r>
              <a:rPr lang="en-US" b="1" dirty="0" err="1">
                <a:solidFill>
                  <a:schemeClr val="accent2"/>
                </a:solidFill>
                <a:latin typeface="Consolas" panose="020B0609020204030204" pitchFamily="49" charset="0"/>
              </a:rPr>
              <a:t>lookup_host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</a:rPr>
              <a:t>host_name</a:t>
            </a:r>
            <a:r>
              <a:rPr lang="en-US" b="1" dirty="0">
                <a:latin typeface="Consolas" panose="020B0609020204030204" pitchFamily="49" charset="0"/>
              </a:rPr>
              <a:t>, </a:t>
            </a:r>
            <a:r>
              <a:rPr lang="en-US" b="1" dirty="0" err="1">
                <a:latin typeface="Consolas" panose="020B0609020204030204" pitchFamily="49" charset="0"/>
              </a:rPr>
              <a:t>port_name</a:t>
            </a:r>
            <a:r>
              <a:rPr lang="en-US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int </a:t>
            </a:r>
            <a:r>
              <a:rPr lang="en-US" b="1" dirty="0" err="1">
                <a:latin typeface="Consolas" panose="020B0609020204030204" pitchFamily="49" charset="0"/>
              </a:rPr>
              <a:t>sock_fd</a:t>
            </a:r>
            <a:r>
              <a:rPr lang="en-US" b="1" dirty="0"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socket</a:t>
            </a:r>
            <a:r>
              <a:rPr lang="en-US" b="1" dirty="0">
                <a:latin typeface="Consolas" panose="020B0609020204030204" pitchFamily="49" charset="0"/>
              </a:rPr>
              <a:t>(server-&gt;</a:t>
            </a:r>
            <a:r>
              <a:rPr lang="en-US" b="1" dirty="0" err="1">
                <a:latin typeface="Consolas" panose="020B0609020204030204" pitchFamily="49" charset="0"/>
              </a:rPr>
              <a:t>ai_family</a:t>
            </a:r>
            <a:r>
              <a:rPr lang="en-US" b="1" dirty="0">
                <a:latin typeface="Consolas" panose="020B0609020204030204" pitchFamily="49" charset="0"/>
              </a:rPr>
              <a:t>, server-&gt;</a:t>
            </a:r>
            <a:r>
              <a:rPr lang="en-US" b="1" dirty="0" err="1">
                <a:latin typeface="Consolas" panose="020B0609020204030204" pitchFamily="49" charset="0"/>
              </a:rPr>
              <a:t>ai_socktype</a:t>
            </a:r>
            <a:r>
              <a:rPr lang="en-US" b="1" dirty="0">
                <a:latin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                 server-&gt;</a:t>
            </a:r>
            <a:r>
              <a:rPr lang="en-US" b="1" dirty="0" err="1">
                <a:latin typeface="Consolas" panose="020B0609020204030204" pitchFamily="49" charset="0"/>
              </a:rPr>
              <a:t>ai_protocol</a:t>
            </a:r>
            <a:r>
              <a:rPr lang="en-US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// Connect to specified host and port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connect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</a:rPr>
              <a:t>sock_fd</a:t>
            </a:r>
            <a:r>
              <a:rPr lang="en-US" b="1" dirty="0">
                <a:latin typeface="Consolas" panose="020B0609020204030204" pitchFamily="49" charset="0"/>
              </a:rPr>
              <a:t>, server-&gt;</a:t>
            </a:r>
            <a:r>
              <a:rPr lang="en-US" b="1" dirty="0" err="1">
                <a:latin typeface="Consolas" panose="020B0609020204030204" pitchFamily="49" charset="0"/>
              </a:rPr>
              <a:t>ai_addr</a:t>
            </a:r>
            <a:r>
              <a:rPr lang="en-US" b="1" dirty="0">
                <a:latin typeface="Consolas" panose="020B0609020204030204" pitchFamily="49" charset="0"/>
              </a:rPr>
              <a:t>, server-&gt;</a:t>
            </a:r>
            <a:r>
              <a:rPr lang="en-US" b="1" dirty="0" err="1">
                <a:latin typeface="Consolas" panose="020B0609020204030204" pitchFamily="49" charset="0"/>
              </a:rPr>
              <a:t>ai_addrlen</a:t>
            </a:r>
            <a:r>
              <a:rPr lang="en-US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// Carry out Client-Server protocol</a:t>
            </a:r>
          </a:p>
          <a:p>
            <a:pPr marL="0" indent="0">
              <a:buNone/>
            </a:pPr>
            <a:r>
              <a:rPr lang="en-US" b="1" dirty="0" err="1">
                <a:latin typeface="Consolas" panose="020B0609020204030204" pitchFamily="49" charset="0"/>
              </a:rPr>
              <a:t>run_client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</a:rPr>
              <a:t>sock_fd</a:t>
            </a:r>
            <a:r>
              <a:rPr lang="en-US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/* Clean up on termination */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close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</a:rPr>
              <a:t>sock_fd</a:t>
            </a:r>
            <a:r>
              <a:rPr lang="en-US" b="1" dirty="0"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Code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762000" y="1905000"/>
            <a:ext cx="98298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62000" y="2209800"/>
            <a:ext cx="9829800" cy="685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62000" y="3581400"/>
            <a:ext cx="98298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62000" y="4572000"/>
            <a:ext cx="98298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62000" y="5638800"/>
            <a:ext cx="98298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81000" y="762000"/>
            <a:ext cx="11430000" cy="5715000"/>
            <a:chOff x="381000" y="762000"/>
            <a:chExt cx="11430000" cy="5715000"/>
          </a:xfrm>
        </p:grpSpPr>
        <p:sp>
          <p:nvSpPr>
            <p:cNvPr id="2" name="Rectangle 1"/>
            <p:cNvSpPr/>
            <p:nvPr/>
          </p:nvSpPr>
          <p:spPr bwMode="auto">
            <a:xfrm>
              <a:off x="381000" y="762000"/>
              <a:ext cx="11430000" cy="57150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endParaRPr>
            </a:p>
          </p:txBody>
        </p:sp>
        <p:sp>
          <p:nvSpPr>
            <p:cNvPr id="5" name="Content Placeholder 2">
              <a:extLst>
                <a:ext uri="{FF2B5EF4-FFF2-40B4-BE49-F238E27FC236}">
                  <a16:creationId xmlns:a16="http://schemas.microsoft.com/office/drawing/2014/main" id="{12F0818A-0EA1-4C7E-8C82-27E36E84B8D7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914400" y="914400"/>
              <a:ext cx="10515600" cy="5347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FAA26D3D-D897-4be2-8F04-BA451C77F1D7}">
                <ma14:placeholderFlag xmlns:ma14="http://schemas.microsoft.com/office/mac/drawingml/2011/main" xmlns="" val="1"/>
              </a:ex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0478" tIns="44445" rIns="90478" bIns="44445" numCol="1" anchor="t" anchorCtr="0" compatLnSpc="1">
              <a:prstTxWarp prst="textNoShape">
                <a:avLst/>
              </a:prstTxWarp>
              <a:normAutofit fontScale="92500" lnSpcReduction="20000"/>
            </a:bodyPr>
            <a:lstStyle>
              <a:lvl1pPr marL="285750" indent="-28575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400" b="0" i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–"/>
                <a:defRPr sz="2200" b="0" i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»"/>
                <a:defRPr sz="2000" b="0" i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defRPr>
              </a:lvl3pPr>
              <a:lvl4pPr marL="1543050" indent="-17145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000" b="0" i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defRPr>
              </a:lvl4pPr>
              <a:lvl5pPr marL="2000250" indent="-17145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–"/>
                <a:defRPr sz="2000" b="0" i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defRPr>
              </a:lvl5pPr>
              <a:lvl6pPr marL="2457450" indent="-17145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–"/>
                <a:defRPr sz="2000" b="1">
                  <a:solidFill>
                    <a:schemeClr val="tx1"/>
                  </a:solidFill>
                  <a:latin typeface="+mn-lt"/>
                </a:defRPr>
              </a:lvl6pPr>
              <a:lvl7pPr marL="2914650" indent="-17145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–"/>
                <a:defRPr sz="2000" b="1">
                  <a:solidFill>
                    <a:schemeClr val="tx1"/>
                  </a:solidFill>
                  <a:latin typeface="+mn-lt"/>
                </a:defRPr>
              </a:lvl7pPr>
              <a:lvl8pPr marL="3371850" indent="-17145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–"/>
                <a:defRPr sz="2000" b="1">
                  <a:solidFill>
                    <a:schemeClr val="tx1"/>
                  </a:solidFill>
                  <a:latin typeface="+mn-lt"/>
                </a:defRPr>
              </a:lvl8pPr>
              <a:lvl9pPr marL="3829050" indent="-17145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–"/>
                <a:defRPr sz="20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char *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host_name</a:t>
              </a:r>
              <a:r>
                <a:rPr lang="en-US" b="1" kern="0" dirty="0" smtClean="0">
                  <a:latin typeface="Consolas" panose="020B0609020204030204" pitchFamily="49" charset="0"/>
                </a:rPr>
                <a:t>, *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port_name</a:t>
              </a:r>
              <a:r>
                <a:rPr lang="en-US" b="1" kern="0" dirty="0" smtClean="0">
                  <a:latin typeface="Consolas" panose="020B0609020204030204" pitchFamily="49" charset="0"/>
                </a:rPr>
                <a:t>;</a:t>
              </a:r>
            </a:p>
            <a:p>
              <a:pPr marL="0" indent="0">
                <a:buFontTx/>
                <a:buNone/>
              </a:pPr>
              <a:endParaRPr lang="en-US" b="1" kern="0" dirty="0" smtClean="0">
                <a:latin typeface="Consolas" panose="020B0609020204030204" pitchFamily="49" charset="0"/>
              </a:endParaRP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// Create a socket</a:t>
              </a:r>
            </a:p>
            <a:p>
              <a:pPr marL="0" indent="0">
                <a:buFontTx/>
                <a:buNone/>
              </a:pPr>
              <a:r>
                <a:rPr lang="en-US" b="1" kern="0" dirty="0" err="1" smtClean="0">
                  <a:latin typeface="Consolas" panose="020B0609020204030204" pitchFamily="49" charset="0"/>
                </a:rPr>
                <a:t>struct</a:t>
              </a:r>
              <a:r>
                <a:rPr lang="en-US" b="1" kern="0" dirty="0" smtClean="0">
                  <a:latin typeface="Consolas" panose="020B0609020204030204" pitchFamily="49" charset="0"/>
                </a:rPr>
                <a:t> 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addrinfo</a:t>
              </a:r>
              <a:r>
                <a:rPr lang="en-US" b="1" kern="0" dirty="0" smtClean="0">
                  <a:latin typeface="Consolas" panose="020B0609020204030204" pitchFamily="49" charset="0"/>
                </a:rPr>
                <a:t> *server = </a:t>
              </a:r>
              <a:r>
                <a:rPr lang="en-US" b="1" kern="0" dirty="0" err="1" smtClean="0">
                  <a:solidFill>
                    <a:schemeClr val="accent2"/>
                  </a:solidFill>
                  <a:latin typeface="Consolas" panose="020B0609020204030204" pitchFamily="49" charset="0"/>
                </a:rPr>
                <a:t>lookup_host</a:t>
              </a:r>
              <a:r>
                <a:rPr lang="en-US" b="1" kern="0" dirty="0" smtClean="0">
                  <a:latin typeface="Consolas" panose="020B0609020204030204" pitchFamily="49" charset="0"/>
                </a:rPr>
                <a:t>(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host_name</a:t>
              </a:r>
              <a:r>
                <a:rPr lang="en-US" b="1" kern="0" dirty="0" smtClean="0">
                  <a:latin typeface="Consolas" panose="020B0609020204030204" pitchFamily="49" charset="0"/>
                </a:rPr>
                <a:t>, 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port_name</a:t>
              </a:r>
              <a:r>
                <a:rPr lang="en-US" b="1" kern="0" dirty="0" smtClean="0">
                  <a:latin typeface="Consolas" panose="020B0609020204030204" pitchFamily="49" charset="0"/>
                </a:rPr>
                <a:t>);</a:t>
              </a:r>
            </a:p>
            <a:p>
              <a:pPr marL="0" indent="0">
                <a:buFontTx/>
                <a:buNone/>
              </a:pPr>
              <a:r>
                <a:rPr lang="en-US" b="1" kern="0" dirty="0" err="1" smtClean="0">
                  <a:latin typeface="Consolas" panose="020B0609020204030204" pitchFamily="49" charset="0"/>
                </a:rPr>
                <a:t>int</a:t>
              </a:r>
              <a:r>
                <a:rPr lang="en-US" b="1" kern="0" dirty="0" smtClean="0">
                  <a:latin typeface="Consolas" panose="020B0609020204030204" pitchFamily="49" charset="0"/>
                </a:rPr>
                <a:t> 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sock_fd</a:t>
              </a:r>
              <a:r>
                <a:rPr lang="en-US" b="1" kern="0" dirty="0" smtClean="0">
                  <a:latin typeface="Consolas" panose="020B0609020204030204" pitchFamily="49" charset="0"/>
                </a:rPr>
                <a:t> = </a:t>
              </a:r>
              <a:r>
                <a:rPr lang="en-US" b="1" kern="0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socket</a:t>
              </a:r>
              <a:r>
                <a:rPr lang="en-US" b="1" kern="0" dirty="0" smtClean="0">
                  <a:latin typeface="Consolas" panose="020B0609020204030204" pitchFamily="49" charset="0"/>
                </a:rPr>
                <a:t>(server-&gt;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ai_family</a:t>
              </a:r>
              <a:r>
                <a:rPr lang="en-US" b="1" kern="0" dirty="0" smtClean="0">
                  <a:latin typeface="Consolas" panose="020B0609020204030204" pitchFamily="49" charset="0"/>
                </a:rPr>
                <a:t>, server-&gt;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ai_socktype</a:t>
              </a:r>
              <a:r>
                <a:rPr lang="en-US" b="1" kern="0" dirty="0" smtClean="0">
                  <a:latin typeface="Consolas" panose="020B0609020204030204" pitchFamily="49" charset="0"/>
                </a:rPr>
                <a:t>,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                     server-&gt;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ai_protocol</a:t>
              </a:r>
              <a:r>
                <a:rPr lang="en-US" b="1" kern="0" dirty="0" smtClean="0">
                  <a:latin typeface="Consolas" panose="020B0609020204030204" pitchFamily="49" charset="0"/>
                </a:rPr>
                <a:t>);</a:t>
              </a:r>
            </a:p>
            <a:p>
              <a:pPr marL="0" indent="0">
                <a:buFontTx/>
                <a:buNone/>
              </a:pPr>
              <a:endParaRPr lang="en-US" b="1" kern="0" dirty="0" smtClean="0">
                <a:latin typeface="Consolas" panose="020B0609020204030204" pitchFamily="49" charset="0"/>
              </a:endParaRP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// Connect to specified host and port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connect</a:t>
              </a:r>
              <a:r>
                <a:rPr lang="en-US" b="1" kern="0" dirty="0" smtClean="0">
                  <a:latin typeface="Consolas" panose="020B0609020204030204" pitchFamily="49" charset="0"/>
                </a:rPr>
                <a:t>(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sock_fd</a:t>
              </a:r>
              <a:r>
                <a:rPr lang="en-US" b="1" kern="0" dirty="0" smtClean="0">
                  <a:latin typeface="Consolas" panose="020B0609020204030204" pitchFamily="49" charset="0"/>
                </a:rPr>
                <a:t>, server-&gt;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ai_addr</a:t>
              </a:r>
              <a:r>
                <a:rPr lang="en-US" b="1" kern="0" dirty="0" smtClean="0">
                  <a:latin typeface="Consolas" panose="020B0609020204030204" pitchFamily="49" charset="0"/>
                </a:rPr>
                <a:t>, server-&gt;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ai_addrlen</a:t>
              </a:r>
              <a:r>
                <a:rPr lang="en-US" b="1" kern="0" dirty="0" smtClean="0">
                  <a:latin typeface="Consolas" panose="020B0609020204030204" pitchFamily="49" charset="0"/>
                </a:rPr>
                <a:t>);</a:t>
              </a:r>
            </a:p>
            <a:p>
              <a:pPr marL="0" indent="0">
                <a:buFontTx/>
                <a:buNone/>
              </a:pPr>
              <a:endParaRPr lang="en-US" b="1" kern="0" dirty="0" smtClean="0">
                <a:latin typeface="Consolas" panose="020B0609020204030204" pitchFamily="49" charset="0"/>
              </a:endParaRP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// Carry out Client-Server protocol</a:t>
              </a:r>
            </a:p>
            <a:p>
              <a:pPr marL="0" indent="0">
                <a:buFontTx/>
                <a:buNone/>
              </a:pPr>
              <a:r>
                <a:rPr lang="en-US" b="1" kern="0" dirty="0" err="1" smtClean="0">
                  <a:latin typeface="Consolas" panose="020B0609020204030204" pitchFamily="49" charset="0"/>
                </a:rPr>
                <a:t>run_client</a:t>
              </a:r>
              <a:r>
                <a:rPr lang="en-US" b="1" kern="0" dirty="0" smtClean="0">
                  <a:latin typeface="Consolas" panose="020B0609020204030204" pitchFamily="49" charset="0"/>
                </a:rPr>
                <a:t>(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sock_fd</a:t>
              </a:r>
              <a:r>
                <a:rPr lang="en-US" b="1" kern="0" dirty="0" smtClean="0">
                  <a:latin typeface="Consolas" panose="020B0609020204030204" pitchFamily="49" charset="0"/>
                </a:rPr>
                <a:t>);</a:t>
              </a:r>
            </a:p>
            <a:p>
              <a:pPr marL="0" indent="0">
                <a:buFontTx/>
                <a:buNone/>
              </a:pPr>
              <a:endParaRPr lang="en-US" b="1" kern="0" dirty="0" smtClean="0">
                <a:latin typeface="Consolas" panose="020B0609020204030204" pitchFamily="49" charset="0"/>
              </a:endParaRP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/* Clean up on termination */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close</a:t>
              </a:r>
              <a:r>
                <a:rPr lang="en-US" b="1" kern="0" dirty="0" smtClean="0">
                  <a:latin typeface="Consolas" panose="020B0609020204030204" pitchFamily="49" charset="0"/>
                </a:rPr>
                <a:t>(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sock_fd</a:t>
              </a:r>
              <a:r>
                <a:rPr lang="en-US" b="1" kern="0" dirty="0" smtClean="0">
                  <a:latin typeface="Consolas" panose="020B0609020204030204" pitchFamily="49" charset="0"/>
                </a:rPr>
                <a:t>);</a:t>
              </a:r>
              <a:endParaRPr lang="en-US" b="1" kern="0" dirty="0">
                <a:latin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17575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Gulim" charset="0"/>
              </a:rPr>
              <a:t>Lifecycle of a Process</a:t>
            </a:r>
            <a:endParaRPr lang="en-US" altLang="ko-KR" dirty="0">
              <a:ea typeface="Gulim" charset="0"/>
            </a:endParaRPr>
          </a:p>
        </p:txBody>
      </p:sp>
      <p:sp>
        <p:nvSpPr>
          <p:cNvPr id="358432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1905000" y="3810000"/>
            <a:ext cx="8305800" cy="2819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dirty="0" smtClean="0">
                <a:ea typeface="Gulim" charset="0"/>
              </a:rPr>
              <a:t>As a process executes, it changes state: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solidFill>
                  <a:schemeClr val="hlink"/>
                </a:solidFill>
                <a:ea typeface="Gulim" charset="0"/>
              </a:rPr>
              <a:t>new</a:t>
            </a:r>
            <a:r>
              <a:rPr lang="en-US" altLang="ko-KR" dirty="0" smtClean="0">
                <a:ea typeface="Gulim" charset="0"/>
              </a:rPr>
              <a:t>:  The process is being created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solidFill>
                  <a:schemeClr val="hlink"/>
                </a:solidFill>
                <a:ea typeface="Gulim" charset="0"/>
              </a:rPr>
              <a:t>ready</a:t>
            </a:r>
            <a:r>
              <a:rPr lang="en-US" altLang="ko-KR" dirty="0" smtClean="0">
                <a:ea typeface="Gulim" charset="0"/>
              </a:rPr>
              <a:t>:  The process is waiting to run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solidFill>
                  <a:schemeClr val="hlink"/>
                </a:solidFill>
                <a:ea typeface="Gulim" charset="0"/>
              </a:rPr>
              <a:t>running</a:t>
            </a:r>
            <a:r>
              <a:rPr lang="en-US" altLang="ko-KR" dirty="0" smtClean="0">
                <a:ea typeface="Gulim" charset="0"/>
              </a:rPr>
              <a:t>:  Instructions are being executed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solidFill>
                  <a:schemeClr val="hlink"/>
                </a:solidFill>
                <a:ea typeface="Gulim" charset="0"/>
              </a:rPr>
              <a:t>waiting</a:t>
            </a:r>
            <a:r>
              <a:rPr lang="en-US" altLang="ko-KR" dirty="0" smtClean="0">
                <a:ea typeface="Gulim" charset="0"/>
              </a:rPr>
              <a:t>:  Process waiting for some event to occur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solidFill>
                  <a:schemeClr val="hlink"/>
                </a:solidFill>
                <a:ea typeface="Gulim" charset="0"/>
              </a:rPr>
              <a:t>terminated</a:t>
            </a:r>
            <a:r>
              <a:rPr lang="en-US" altLang="ko-KR" dirty="0" smtClean="0">
                <a:ea typeface="Gulim" charset="0"/>
              </a:rPr>
              <a:t>:  The process has finished execution</a:t>
            </a:r>
            <a:endParaRPr lang="en-US" altLang="ko-KR" dirty="0">
              <a:ea typeface="Gulim" charset="0"/>
            </a:endParaRPr>
          </a:p>
        </p:txBody>
      </p: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" t="24142" r="690" b="24419"/>
          <a:stretch>
            <a:fillRect/>
          </a:stretch>
        </p:blipFill>
        <p:spPr bwMode="auto">
          <a:xfrm>
            <a:off x="2819400" y="1023938"/>
            <a:ext cx="6553200" cy="2557462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05" name="Freeform 5"/>
          <p:cNvSpPr>
            <a:spLocks/>
          </p:cNvSpPr>
          <p:nvPr/>
        </p:nvSpPr>
        <p:spPr bwMode="auto">
          <a:xfrm>
            <a:off x="5029200" y="2395539"/>
            <a:ext cx="1981200" cy="333375"/>
          </a:xfrm>
          <a:custGeom>
            <a:avLst/>
            <a:gdLst>
              <a:gd name="T0" fmla="*/ 0 w 1186"/>
              <a:gd name="T1" fmla="*/ 0 h 197"/>
              <a:gd name="T2" fmla="*/ 2147483647 w 1186"/>
              <a:gd name="T3" fmla="*/ 2147483647 h 197"/>
              <a:gd name="T4" fmla="*/ 2147483647 w 1186"/>
              <a:gd name="T5" fmla="*/ 2147483647 h 197"/>
              <a:gd name="T6" fmla="*/ 2147483647 w 1186"/>
              <a:gd name="T7" fmla="*/ 2147483647 h 197"/>
              <a:gd name="T8" fmla="*/ 2147483647 w 1186"/>
              <a:gd name="T9" fmla="*/ 2147483647 h 197"/>
              <a:gd name="T10" fmla="*/ 2147483647 w 1186"/>
              <a:gd name="T11" fmla="*/ 2147483647 h 197"/>
              <a:gd name="T12" fmla="*/ 2147483647 w 1186"/>
              <a:gd name="T13" fmla="*/ 2147483647 h 197"/>
              <a:gd name="T14" fmla="*/ 2147483647 w 1186"/>
              <a:gd name="T15" fmla="*/ 2147483647 h 19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86"/>
              <a:gd name="T25" fmla="*/ 0 h 197"/>
              <a:gd name="T26" fmla="*/ 1186 w 1186"/>
              <a:gd name="T27" fmla="*/ 197 h 19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86" h="197">
                <a:moveTo>
                  <a:pt x="0" y="0"/>
                </a:moveTo>
                <a:cubicBezTo>
                  <a:pt x="30" y="24"/>
                  <a:pt x="51" y="43"/>
                  <a:pt x="87" y="55"/>
                </a:cubicBezTo>
                <a:cubicBezTo>
                  <a:pt x="157" y="125"/>
                  <a:pt x="276" y="148"/>
                  <a:pt x="371" y="158"/>
                </a:cubicBezTo>
                <a:cubicBezTo>
                  <a:pt x="434" y="174"/>
                  <a:pt x="497" y="188"/>
                  <a:pt x="561" y="197"/>
                </a:cubicBezTo>
                <a:cubicBezTo>
                  <a:pt x="705" y="189"/>
                  <a:pt x="849" y="189"/>
                  <a:pt x="987" y="142"/>
                </a:cubicBezTo>
                <a:cubicBezTo>
                  <a:pt x="1028" y="128"/>
                  <a:pt x="1064" y="109"/>
                  <a:pt x="1105" y="95"/>
                </a:cubicBezTo>
                <a:cubicBezTo>
                  <a:pt x="1123" y="89"/>
                  <a:pt x="1136" y="74"/>
                  <a:pt x="1152" y="63"/>
                </a:cubicBezTo>
                <a:cubicBezTo>
                  <a:pt x="1178" y="46"/>
                  <a:pt x="1186" y="47"/>
                  <a:pt x="1168" y="47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07" name="Freeform 7"/>
          <p:cNvSpPr>
            <a:spLocks/>
          </p:cNvSpPr>
          <p:nvPr/>
        </p:nvSpPr>
        <p:spPr bwMode="auto">
          <a:xfrm>
            <a:off x="5022850" y="1476376"/>
            <a:ext cx="2025650" cy="455613"/>
          </a:xfrm>
          <a:custGeom>
            <a:avLst/>
            <a:gdLst>
              <a:gd name="T0" fmla="*/ 2147483647 w 1276"/>
              <a:gd name="T1" fmla="*/ 2147483647 h 287"/>
              <a:gd name="T2" fmla="*/ 2147483647 w 1276"/>
              <a:gd name="T3" fmla="*/ 2147483647 h 287"/>
              <a:gd name="T4" fmla="*/ 2147483647 w 1276"/>
              <a:gd name="T5" fmla="*/ 2147483647 h 287"/>
              <a:gd name="T6" fmla="*/ 2147483647 w 1276"/>
              <a:gd name="T7" fmla="*/ 2147483647 h 287"/>
              <a:gd name="T8" fmla="*/ 2147483647 w 1276"/>
              <a:gd name="T9" fmla="*/ 2147483647 h 287"/>
              <a:gd name="T10" fmla="*/ 2147483647 w 1276"/>
              <a:gd name="T11" fmla="*/ 2147483647 h 287"/>
              <a:gd name="T12" fmla="*/ 2147483647 w 1276"/>
              <a:gd name="T13" fmla="*/ 0 h 287"/>
              <a:gd name="T14" fmla="*/ 2147483647 w 1276"/>
              <a:gd name="T15" fmla="*/ 2147483647 h 287"/>
              <a:gd name="T16" fmla="*/ 2147483647 w 1276"/>
              <a:gd name="T17" fmla="*/ 2147483647 h 287"/>
              <a:gd name="T18" fmla="*/ 2147483647 w 1276"/>
              <a:gd name="T19" fmla="*/ 2147483647 h 287"/>
              <a:gd name="T20" fmla="*/ 2147483647 w 1276"/>
              <a:gd name="T21" fmla="*/ 2147483647 h 287"/>
              <a:gd name="T22" fmla="*/ 2147483647 w 1276"/>
              <a:gd name="T23" fmla="*/ 2147483647 h 287"/>
              <a:gd name="T24" fmla="*/ 2147483647 w 1276"/>
              <a:gd name="T25" fmla="*/ 2147483647 h 287"/>
              <a:gd name="T26" fmla="*/ 2147483647 w 1276"/>
              <a:gd name="T27" fmla="*/ 2147483647 h 28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276"/>
              <a:gd name="T43" fmla="*/ 0 h 287"/>
              <a:gd name="T44" fmla="*/ 1276 w 1276"/>
              <a:gd name="T45" fmla="*/ 287 h 28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276" h="287">
                <a:moveTo>
                  <a:pt x="1276" y="245"/>
                </a:moveTo>
                <a:cubicBezTo>
                  <a:pt x="1211" y="181"/>
                  <a:pt x="1148" y="140"/>
                  <a:pt x="1063" y="111"/>
                </a:cubicBezTo>
                <a:cubicBezTo>
                  <a:pt x="1054" y="108"/>
                  <a:pt x="1048" y="99"/>
                  <a:pt x="1039" y="95"/>
                </a:cubicBezTo>
                <a:cubicBezTo>
                  <a:pt x="991" y="73"/>
                  <a:pt x="925" y="51"/>
                  <a:pt x="873" y="40"/>
                </a:cubicBezTo>
                <a:cubicBezTo>
                  <a:pt x="802" y="25"/>
                  <a:pt x="849" y="35"/>
                  <a:pt x="739" y="16"/>
                </a:cubicBezTo>
                <a:cubicBezTo>
                  <a:pt x="723" y="13"/>
                  <a:pt x="708" y="11"/>
                  <a:pt x="692" y="8"/>
                </a:cubicBezTo>
                <a:cubicBezTo>
                  <a:pt x="676" y="5"/>
                  <a:pt x="644" y="0"/>
                  <a:pt x="644" y="0"/>
                </a:cubicBezTo>
                <a:cubicBezTo>
                  <a:pt x="550" y="6"/>
                  <a:pt x="485" y="11"/>
                  <a:pt x="400" y="40"/>
                </a:cubicBezTo>
                <a:cubicBezTo>
                  <a:pt x="376" y="48"/>
                  <a:pt x="353" y="55"/>
                  <a:pt x="329" y="63"/>
                </a:cubicBezTo>
                <a:cubicBezTo>
                  <a:pt x="313" y="68"/>
                  <a:pt x="281" y="79"/>
                  <a:pt x="281" y="79"/>
                </a:cubicBezTo>
                <a:cubicBezTo>
                  <a:pt x="245" y="104"/>
                  <a:pt x="204" y="121"/>
                  <a:pt x="163" y="135"/>
                </a:cubicBezTo>
                <a:cubicBezTo>
                  <a:pt x="137" y="144"/>
                  <a:pt x="119" y="165"/>
                  <a:pt x="92" y="174"/>
                </a:cubicBezTo>
                <a:cubicBezTo>
                  <a:pt x="78" y="188"/>
                  <a:pt x="58" y="198"/>
                  <a:pt x="45" y="213"/>
                </a:cubicBezTo>
                <a:cubicBezTo>
                  <a:pt x="24" y="237"/>
                  <a:pt x="0" y="287"/>
                  <a:pt x="21" y="245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08" name="Freeform 8"/>
          <p:cNvSpPr>
            <a:spLocks/>
          </p:cNvSpPr>
          <p:nvPr/>
        </p:nvSpPr>
        <p:spPr bwMode="auto">
          <a:xfrm>
            <a:off x="4918075" y="2466975"/>
            <a:ext cx="476250" cy="738188"/>
          </a:xfrm>
          <a:custGeom>
            <a:avLst/>
            <a:gdLst>
              <a:gd name="T0" fmla="*/ 2147483647 w 300"/>
              <a:gd name="T1" fmla="*/ 2147483647 h 465"/>
              <a:gd name="T2" fmla="*/ 2147483647 w 300"/>
              <a:gd name="T3" fmla="*/ 2147483647 h 465"/>
              <a:gd name="T4" fmla="*/ 2147483647 w 300"/>
              <a:gd name="T5" fmla="*/ 2147483647 h 465"/>
              <a:gd name="T6" fmla="*/ 2147483647 w 300"/>
              <a:gd name="T7" fmla="*/ 2147483647 h 465"/>
              <a:gd name="T8" fmla="*/ 2147483647 w 300"/>
              <a:gd name="T9" fmla="*/ 2147483647 h 465"/>
              <a:gd name="T10" fmla="*/ 2147483647 w 300"/>
              <a:gd name="T11" fmla="*/ 2147483647 h 465"/>
              <a:gd name="T12" fmla="*/ 0 w 300"/>
              <a:gd name="T13" fmla="*/ 0 h 4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00"/>
              <a:gd name="T22" fmla="*/ 0 h 465"/>
              <a:gd name="T23" fmla="*/ 300 w 300"/>
              <a:gd name="T24" fmla="*/ 465 h 46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00" h="465">
                <a:moveTo>
                  <a:pt x="300" y="465"/>
                </a:moveTo>
                <a:cubicBezTo>
                  <a:pt x="269" y="426"/>
                  <a:pt x="247" y="389"/>
                  <a:pt x="205" y="363"/>
                </a:cubicBezTo>
                <a:cubicBezTo>
                  <a:pt x="182" y="326"/>
                  <a:pt x="154" y="308"/>
                  <a:pt x="119" y="284"/>
                </a:cubicBezTo>
                <a:cubicBezTo>
                  <a:pt x="91" y="201"/>
                  <a:pt x="135" y="324"/>
                  <a:pt x="95" y="236"/>
                </a:cubicBezTo>
                <a:cubicBezTo>
                  <a:pt x="74" y="189"/>
                  <a:pt x="63" y="140"/>
                  <a:pt x="40" y="94"/>
                </a:cubicBezTo>
                <a:cubicBezTo>
                  <a:pt x="32" y="78"/>
                  <a:pt x="23" y="63"/>
                  <a:pt x="16" y="47"/>
                </a:cubicBezTo>
                <a:cubicBezTo>
                  <a:pt x="9" y="32"/>
                  <a:pt x="0" y="0"/>
                  <a:pt x="0" y="0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09" name="Freeform 9"/>
          <p:cNvSpPr>
            <a:spLocks/>
          </p:cNvSpPr>
          <p:nvPr/>
        </p:nvSpPr>
        <p:spPr bwMode="auto">
          <a:xfrm>
            <a:off x="6651625" y="2416176"/>
            <a:ext cx="458788" cy="766763"/>
          </a:xfrm>
          <a:custGeom>
            <a:avLst/>
            <a:gdLst>
              <a:gd name="T0" fmla="*/ 2147483647 w 289"/>
              <a:gd name="T1" fmla="*/ 0 h 483"/>
              <a:gd name="T2" fmla="*/ 2147483647 w 289"/>
              <a:gd name="T3" fmla="*/ 2147483647 h 483"/>
              <a:gd name="T4" fmla="*/ 2147483647 w 289"/>
              <a:gd name="T5" fmla="*/ 2147483647 h 483"/>
              <a:gd name="T6" fmla="*/ 2147483647 w 289"/>
              <a:gd name="T7" fmla="*/ 2147483647 h 483"/>
              <a:gd name="T8" fmla="*/ 2147483647 w 289"/>
              <a:gd name="T9" fmla="*/ 2147483647 h 483"/>
              <a:gd name="T10" fmla="*/ 2147483647 w 289"/>
              <a:gd name="T11" fmla="*/ 2147483647 h 483"/>
              <a:gd name="T12" fmla="*/ 2147483647 w 289"/>
              <a:gd name="T13" fmla="*/ 2147483647 h 483"/>
              <a:gd name="T14" fmla="*/ 2147483647 w 289"/>
              <a:gd name="T15" fmla="*/ 2147483647 h 483"/>
              <a:gd name="T16" fmla="*/ 2147483647 w 289"/>
              <a:gd name="T17" fmla="*/ 2147483647 h 4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89"/>
              <a:gd name="T28" fmla="*/ 0 h 483"/>
              <a:gd name="T29" fmla="*/ 289 w 289"/>
              <a:gd name="T30" fmla="*/ 483 h 48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89" h="483">
                <a:moveTo>
                  <a:pt x="289" y="0"/>
                </a:moveTo>
                <a:cubicBezTo>
                  <a:pt x="275" y="69"/>
                  <a:pt x="257" y="138"/>
                  <a:pt x="234" y="205"/>
                </a:cubicBezTo>
                <a:cubicBezTo>
                  <a:pt x="219" y="249"/>
                  <a:pt x="202" y="292"/>
                  <a:pt x="155" y="308"/>
                </a:cubicBezTo>
                <a:cubicBezTo>
                  <a:pt x="150" y="316"/>
                  <a:pt x="146" y="325"/>
                  <a:pt x="139" y="332"/>
                </a:cubicBezTo>
                <a:cubicBezTo>
                  <a:pt x="133" y="338"/>
                  <a:pt x="122" y="340"/>
                  <a:pt x="116" y="347"/>
                </a:cubicBezTo>
                <a:cubicBezTo>
                  <a:pt x="71" y="404"/>
                  <a:pt x="152" y="337"/>
                  <a:pt x="92" y="395"/>
                </a:cubicBezTo>
                <a:cubicBezTo>
                  <a:pt x="31" y="454"/>
                  <a:pt x="107" y="358"/>
                  <a:pt x="45" y="434"/>
                </a:cubicBezTo>
                <a:cubicBezTo>
                  <a:pt x="35" y="446"/>
                  <a:pt x="22" y="475"/>
                  <a:pt x="5" y="481"/>
                </a:cubicBezTo>
                <a:cubicBezTo>
                  <a:pt x="0" y="483"/>
                  <a:pt x="5" y="471"/>
                  <a:pt x="5" y="466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0" name="Freeform 10"/>
          <p:cNvSpPr>
            <a:spLocks/>
          </p:cNvSpPr>
          <p:nvPr/>
        </p:nvSpPr>
        <p:spPr bwMode="auto">
          <a:xfrm>
            <a:off x="4103689" y="1276350"/>
            <a:ext cx="752475" cy="514350"/>
          </a:xfrm>
          <a:custGeom>
            <a:avLst/>
            <a:gdLst>
              <a:gd name="T0" fmla="*/ 0 w 474"/>
              <a:gd name="T1" fmla="*/ 0 h 324"/>
              <a:gd name="T2" fmla="*/ 2147483647 w 474"/>
              <a:gd name="T3" fmla="*/ 2147483647 h 324"/>
              <a:gd name="T4" fmla="*/ 2147483647 w 474"/>
              <a:gd name="T5" fmla="*/ 2147483647 h 324"/>
              <a:gd name="T6" fmla="*/ 2147483647 w 474"/>
              <a:gd name="T7" fmla="*/ 2147483647 h 324"/>
              <a:gd name="T8" fmla="*/ 2147483647 w 474"/>
              <a:gd name="T9" fmla="*/ 2147483647 h 3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4"/>
              <a:gd name="T16" fmla="*/ 0 h 324"/>
              <a:gd name="T17" fmla="*/ 474 w 474"/>
              <a:gd name="T18" fmla="*/ 324 h 3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4" h="324">
                <a:moveTo>
                  <a:pt x="0" y="0"/>
                </a:moveTo>
                <a:cubicBezTo>
                  <a:pt x="50" y="25"/>
                  <a:pt x="109" y="30"/>
                  <a:pt x="158" y="55"/>
                </a:cubicBezTo>
                <a:cubicBezTo>
                  <a:pt x="210" y="82"/>
                  <a:pt x="268" y="115"/>
                  <a:pt x="324" y="134"/>
                </a:cubicBezTo>
                <a:cubicBezTo>
                  <a:pt x="368" y="178"/>
                  <a:pt x="414" y="216"/>
                  <a:pt x="450" y="268"/>
                </a:cubicBezTo>
                <a:cubicBezTo>
                  <a:pt x="456" y="286"/>
                  <a:pt x="474" y="307"/>
                  <a:pt x="474" y="324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1" name="Freeform 11"/>
          <p:cNvSpPr>
            <a:spLocks/>
          </p:cNvSpPr>
          <p:nvPr/>
        </p:nvSpPr>
        <p:spPr bwMode="auto">
          <a:xfrm>
            <a:off x="7123113" y="1314451"/>
            <a:ext cx="889000" cy="500063"/>
          </a:xfrm>
          <a:custGeom>
            <a:avLst/>
            <a:gdLst>
              <a:gd name="T0" fmla="*/ 0 w 560"/>
              <a:gd name="T1" fmla="*/ 2147483647 h 315"/>
              <a:gd name="T2" fmla="*/ 2147483647 w 560"/>
              <a:gd name="T3" fmla="*/ 2147483647 h 315"/>
              <a:gd name="T4" fmla="*/ 2147483647 w 560"/>
              <a:gd name="T5" fmla="*/ 2147483647 h 315"/>
              <a:gd name="T6" fmla="*/ 2147483647 w 560"/>
              <a:gd name="T7" fmla="*/ 2147483647 h 315"/>
              <a:gd name="T8" fmla="*/ 2147483647 w 560"/>
              <a:gd name="T9" fmla="*/ 2147483647 h 315"/>
              <a:gd name="T10" fmla="*/ 2147483647 w 560"/>
              <a:gd name="T11" fmla="*/ 0 h 31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60"/>
              <a:gd name="T19" fmla="*/ 0 h 315"/>
              <a:gd name="T20" fmla="*/ 560 w 560"/>
              <a:gd name="T21" fmla="*/ 315 h 31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60" h="315">
                <a:moveTo>
                  <a:pt x="0" y="315"/>
                </a:moveTo>
                <a:cubicBezTo>
                  <a:pt x="38" y="269"/>
                  <a:pt x="77" y="223"/>
                  <a:pt x="126" y="189"/>
                </a:cubicBezTo>
                <a:cubicBezTo>
                  <a:pt x="202" y="74"/>
                  <a:pt x="340" y="40"/>
                  <a:pt x="466" y="8"/>
                </a:cubicBezTo>
                <a:cubicBezTo>
                  <a:pt x="484" y="11"/>
                  <a:pt x="503" y="13"/>
                  <a:pt x="521" y="16"/>
                </a:cubicBezTo>
                <a:cubicBezTo>
                  <a:pt x="529" y="18"/>
                  <a:pt x="537" y="26"/>
                  <a:pt x="544" y="23"/>
                </a:cubicBezTo>
                <a:cubicBezTo>
                  <a:pt x="553" y="19"/>
                  <a:pt x="560" y="0"/>
                  <a:pt x="560" y="0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2" name="Oval 12"/>
          <p:cNvSpPr>
            <a:spLocks noChangeArrowheads="1"/>
          </p:cNvSpPr>
          <p:nvPr/>
        </p:nvSpPr>
        <p:spPr bwMode="auto">
          <a:xfrm>
            <a:off x="2819400" y="1023938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3" name="Oval 13"/>
          <p:cNvSpPr>
            <a:spLocks noChangeArrowheads="1"/>
          </p:cNvSpPr>
          <p:nvPr/>
        </p:nvSpPr>
        <p:spPr bwMode="auto">
          <a:xfrm>
            <a:off x="6391275" y="1839913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4" name="Oval 14"/>
          <p:cNvSpPr>
            <a:spLocks noChangeArrowheads="1"/>
          </p:cNvSpPr>
          <p:nvPr/>
        </p:nvSpPr>
        <p:spPr bwMode="auto">
          <a:xfrm>
            <a:off x="4314825" y="1828800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5" name="Oval 15"/>
          <p:cNvSpPr>
            <a:spLocks noChangeArrowheads="1"/>
          </p:cNvSpPr>
          <p:nvPr/>
        </p:nvSpPr>
        <p:spPr bwMode="auto">
          <a:xfrm>
            <a:off x="8056563" y="1012825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6" name="Oval 16"/>
          <p:cNvSpPr>
            <a:spLocks noChangeArrowheads="1"/>
          </p:cNvSpPr>
          <p:nvPr/>
        </p:nvSpPr>
        <p:spPr bwMode="auto">
          <a:xfrm>
            <a:off x="5391150" y="2970213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7" name="Freeform 17"/>
          <p:cNvSpPr>
            <a:spLocks/>
          </p:cNvSpPr>
          <p:nvPr/>
        </p:nvSpPr>
        <p:spPr bwMode="auto">
          <a:xfrm>
            <a:off x="5035550" y="2400301"/>
            <a:ext cx="1981200" cy="333375"/>
          </a:xfrm>
          <a:custGeom>
            <a:avLst/>
            <a:gdLst>
              <a:gd name="T0" fmla="*/ 0 w 1186"/>
              <a:gd name="T1" fmla="*/ 0 h 197"/>
              <a:gd name="T2" fmla="*/ 2147483647 w 1186"/>
              <a:gd name="T3" fmla="*/ 2147483647 h 197"/>
              <a:gd name="T4" fmla="*/ 2147483647 w 1186"/>
              <a:gd name="T5" fmla="*/ 2147483647 h 197"/>
              <a:gd name="T6" fmla="*/ 2147483647 w 1186"/>
              <a:gd name="T7" fmla="*/ 2147483647 h 197"/>
              <a:gd name="T8" fmla="*/ 2147483647 w 1186"/>
              <a:gd name="T9" fmla="*/ 2147483647 h 197"/>
              <a:gd name="T10" fmla="*/ 2147483647 w 1186"/>
              <a:gd name="T11" fmla="*/ 2147483647 h 197"/>
              <a:gd name="T12" fmla="*/ 2147483647 w 1186"/>
              <a:gd name="T13" fmla="*/ 2147483647 h 197"/>
              <a:gd name="T14" fmla="*/ 2147483647 w 1186"/>
              <a:gd name="T15" fmla="*/ 2147483647 h 19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86"/>
              <a:gd name="T25" fmla="*/ 0 h 197"/>
              <a:gd name="T26" fmla="*/ 1186 w 1186"/>
              <a:gd name="T27" fmla="*/ 197 h 19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86" h="197">
                <a:moveTo>
                  <a:pt x="0" y="0"/>
                </a:moveTo>
                <a:cubicBezTo>
                  <a:pt x="30" y="24"/>
                  <a:pt x="51" y="43"/>
                  <a:pt x="87" y="55"/>
                </a:cubicBezTo>
                <a:cubicBezTo>
                  <a:pt x="157" y="125"/>
                  <a:pt x="276" y="148"/>
                  <a:pt x="371" y="158"/>
                </a:cubicBezTo>
                <a:cubicBezTo>
                  <a:pt x="434" y="174"/>
                  <a:pt x="497" y="188"/>
                  <a:pt x="561" y="197"/>
                </a:cubicBezTo>
                <a:cubicBezTo>
                  <a:pt x="705" y="189"/>
                  <a:pt x="849" y="189"/>
                  <a:pt x="987" y="142"/>
                </a:cubicBezTo>
                <a:cubicBezTo>
                  <a:pt x="1028" y="128"/>
                  <a:pt x="1064" y="109"/>
                  <a:pt x="1105" y="95"/>
                </a:cubicBezTo>
                <a:cubicBezTo>
                  <a:pt x="1123" y="89"/>
                  <a:pt x="1136" y="74"/>
                  <a:pt x="1152" y="63"/>
                </a:cubicBezTo>
                <a:cubicBezTo>
                  <a:pt x="1178" y="46"/>
                  <a:pt x="1186" y="47"/>
                  <a:pt x="1168" y="47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8" name="Freeform 18"/>
          <p:cNvSpPr>
            <a:spLocks/>
          </p:cNvSpPr>
          <p:nvPr/>
        </p:nvSpPr>
        <p:spPr bwMode="auto">
          <a:xfrm>
            <a:off x="5029200" y="1481138"/>
            <a:ext cx="2025650" cy="455612"/>
          </a:xfrm>
          <a:custGeom>
            <a:avLst/>
            <a:gdLst>
              <a:gd name="T0" fmla="*/ 2147483647 w 1276"/>
              <a:gd name="T1" fmla="*/ 2147483647 h 287"/>
              <a:gd name="T2" fmla="*/ 2147483647 w 1276"/>
              <a:gd name="T3" fmla="*/ 2147483647 h 287"/>
              <a:gd name="T4" fmla="*/ 2147483647 w 1276"/>
              <a:gd name="T5" fmla="*/ 2147483647 h 287"/>
              <a:gd name="T6" fmla="*/ 2147483647 w 1276"/>
              <a:gd name="T7" fmla="*/ 2147483647 h 287"/>
              <a:gd name="T8" fmla="*/ 2147483647 w 1276"/>
              <a:gd name="T9" fmla="*/ 2147483647 h 287"/>
              <a:gd name="T10" fmla="*/ 2147483647 w 1276"/>
              <a:gd name="T11" fmla="*/ 2147483647 h 287"/>
              <a:gd name="T12" fmla="*/ 2147483647 w 1276"/>
              <a:gd name="T13" fmla="*/ 0 h 287"/>
              <a:gd name="T14" fmla="*/ 2147483647 w 1276"/>
              <a:gd name="T15" fmla="*/ 2147483647 h 287"/>
              <a:gd name="T16" fmla="*/ 2147483647 w 1276"/>
              <a:gd name="T17" fmla="*/ 2147483647 h 287"/>
              <a:gd name="T18" fmla="*/ 2147483647 w 1276"/>
              <a:gd name="T19" fmla="*/ 2147483647 h 287"/>
              <a:gd name="T20" fmla="*/ 2147483647 w 1276"/>
              <a:gd name="T21" fmla="*/ 2147483647 h 287"/>
              <a:gd name="T22" fmla="*/ 2147483647 w 1276"/>
              <a:gd name="T23" fmla="*/ 2147483647 h 287"/>
              <a:gd name="T24" fmla="*/ 2147483647 w 1276"/>
              <a:gd name="T25" fmla="*/ 2147483647 h 287"/>
              <a:gd name="T26" fmla="*/ 2147483647 w 1276"/>
              <a:gd name="T27" fmla="*/ 2147483647 h 28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276"/>
              <a:gd name="T43" fmla="*/ 0 h 287"/>
              <a:gd name="T44" fmla="*/ 1276 w 1276"/>
              <a:gd name="T45" fmla="*/ 287 h 28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276" h="287">
                <a:moveTo>
                  <a:pt x="1276" y="245"/>
                </a:moveTo>
                <a:cubicBezTo>
                  <a:pt x="1211" y="181"/>
                  <a:pt x="1148" y="140"/>
                  <a:pt x="1063" y="111"/>
                </a:cubicBezTo>
                <a:cubicBezTo>
                  <a:pt x="1054" y="108"/>
                  <a:pt x="1048" y="99"/>
                  <a:pt x="1039" y="95"/>
                </a:cubicBezTo>
                <a:cubicBezTo>
                  <a:pt x="991" y="73"/>
                  <a:pt x="925" y="51"/>
                  <a:pt x="873" y="40"/>
                </a:cubicBezTo>
                <a:cubicBezTo>
                  <a:pt x="802" y="25"/>
                  <a:pt x="849" y="35"/>
                  <a:pt x="739" y="16"/>
                </a:cubicBezTo>
                <a:cubicBezTo>
                  <a:pt x="723" y="13"/>
                  <a:pt x="708" y="11"/>
                  <a:pt x="692" y="8"/>
                </a:cubicBezTo>
                <a:cubicBezTo>
                  <a:pt x="676" y="5"/>
                  <a:pt x="644" y="0"/>
                  <a:pt x="644" y="0"/>
                </a:cubicBezTo>
                <a:cubicBezTo>
                  <a:pt x="550" y="6"/>
                  <a:pt x="485" y="11"/>
                  <a:pt x="400" y="40"/>
                </a:cubicBezTo>
                <a:cubicBezTo>
                  <a:pt x="376" y="48"/>
                  <a:pt x="353" y="55"/>
                  <a:pt x="329" y="63"/>
                </a:cubicBezTo>
                <a:cubicBezTo>
                  <a:pt x="313" y="68"/>
                  <a:pt x="281" y="79"/>
                  <a:pt x="281" y="79"/>
                </a:cubicBezTo>
                <a:cubicBezTo>
                  <a:pt x="245" y="104"/>
                  <a:pt x="204" y="121"/>
                  <a:pt x="163" y="135"/>
                </a:cubicBezTo>
                <a:cubicBezTo>
                  <a:pt x="137" y="144"/>
                  <a:pt x="119" y="165"/>
                  <a:pt x="92" y="174"/>
                </a:cubicBezTo>
                <a:cubicBezTo>
                  <a:pt x="78" y="188"/>
                  <a:pt x="58" y="198"/>
                  <a:pt x="45" y="213"/>
                </a:cubicBezTo>
                <a:cubicBezTo>
                  <a:pt x="24" y="237"/>
                  <a:pt x="0" y="287"/>
                  <a:pt x="21" y="245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9" name="Oval 19"/>
          <p:cNvSpPr>
            <a:spLocks noChangeArrowheads="1"/>
          </p:cNvSpPr>
          <p:nvPr/>
        </p:nvSpPr>
        <p:spPr bwMode="auto">
          <a:xfrm>
            <a:off x="6397625" y="1844675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0" name="Oval 20"/>
          <p:cNvSpPr>
            <a:spLocks noChangeArrowheads="1"/>
          </p:cNvSpPr>
          <p:nvPr/>
        </p:nvSpPr>
        <p:spPr bwMode="auto">
          <a:xfrm>
            <a:off x="4321175" y="1833563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1" name="Freeform 21"/>
          <p:cNvSpPr>
            <a:spLocks/>
          </p:cNvSpPr>
          <p:nvPr/>
        </p:nvSpPr>
        <p:spPr bwMode="auto">
          <a:xfrm>
            <a:off x="5029200" y="2395539"/>
            <a:ext cx="1981200" cy="333375"/>
          </a:xfrm>
          <a:custGeom>
            <a:avLst/>
            <a:gdLst>
              <a:gd name="T0" fmla="*/ 0 w 1186"/>
              <a:gd name="T1" fmla="*/ 0 h 197"/>
              <a:gd name="T2" fmla="*/ 2147483647 w 1186"/>
              <a:gd name="T3" fmla="*/ 2147483647 h 197"/>
              <a:gd name="T4" fmla="*/ 2147483647 w 1186"/>
              <a:gd name="T5" fmla="*/ 2147483647 h 197"/>
              <a:gd name="T6" fmla="*/ 2147483647 w 1186"/>
              <a:gd name="T7" fmla="*/ 2147483647 h 197"/>
              <a:gd name="T8" fmla="*/ 2147483647 w 1186"/>
              <a:gd name="T9" fmla="*/ 2147483647 h 197"/>
              <a:gd name="T10" fmla="*/ 2147483647 w 1186"/>
              <a:gd name="T11" fmla="*/ 2147483647 h 197"/>
              <a:gd name="T12" fmla="*/ 2147483647 w 1186"/>
              <a:gd name="T13" fmla="*/ 2147483647 h 197"/>
              <a:gd name="T14" fmla="*/ 2147483647 w 1186"/>
              <a:gd name="T15" fmla="*/ 2147483647 h 19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86"/>
              <a:gd name="T25" fmla="*/ 0 h 197"/>
              <a:gd name="T26" fmla="*/ 1186 w 1186"/>
              <a:gd name="T27" fmla="*/ 197 h 19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86" h="197">
                <a:moveTo>
                  <a:pt x="0" y="0"/>
                </a:moveTo>
                <a:cubicBezTo>
                  <a:pt x="30" y="24"/>
                  <a:pt x="51" y="43"/>
                  <a:pt x="87" y="55"/>
                </a:cubicBezTo>
                <a:cubicBezTo>
                  <a:pt x="157" y="125"/>
                  <a:pt x="276" y="148"/>
                  <a:pt x="371" y="158"/>
                </a:cubicBezTo>
                <a:cubicBezTo>
                  <a:pt x="434" y="174"/>
                  <a:pt x="497" y="188"/>
                  <a:pt x="561" y="197"/>
                </a:cubicBezTo>
                <a:cubicBezTo>
                  <a:pt x="705" y="189"/>
                  <a:pt x="849" y="189"/>
                  <a:pt x="987" y="142"/>
                </a:cubicBezTo>
                <a:cubicBezTo>
                  <a:pt x="1028" y="128"/>
                  <a:pt x="1064" y="109"/>
                  <a:pt x="1105" y="95"/>
                </a:cubicBezTo>
                <a:cubicBezTo>
                  <a:pt x="1123" y="89"/>
                  <a:pt x="1136" y="74"/>
                  <a:pt x="1152" y="63"/>
                </a:cubicBezTo>
                <a:cubicBezTo>
                  <a:pt x="1178" y="46"/>
                  <a:pt x="1186" y="47"/>
                  <a:pt x="1168" y="47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2" name="Oval 22"/>
          <p:cNvSpPr>
            <a:spLocks noChangeArrowheads="1"/>
          </p:cNvSpPr>
          <p:nvPr/>
        </p:nvSpPr>
        <p:spPr bwMode="auto">
          <a:xfrm>
            <a:off x="4314825" y="1828800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3" name="Oval 23"/>
          <p:cNvSpPr>
            <a:spLocks noChangeArrowheads="1"/>
          </p:cNvSpPr>
          <p:nvPr/>
        </p:nvSpPr>
        <p:spPr bwMode="auto">
          <a:xfrm>
            <a:off x="6400800" y="1862138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4" name="Freeform 24"/>
          <p:cNvSpPr>
            <a:spLocks/>
          </p:cNvSpPr>
          <p:nvPr/>
        </p:nvSpPr>
        <p:spPr bwMode="auto">
          <a:xfrm>
            <a:off x="5029200" y="2395539"/>
            <a:ext cx="1981200" cy="333375"/>
          </a:xfrm>
          <a:custGeom>
            <a:avLst/>
            <a:gdLst>
              <a:gd name="T0" fmla="*/ 0 w 1186"/>
              <a:gd name="T1" fmla="*/ 0 h 197"/>
              <a:gd name="T2" fmla="*/ 2147483647 w 1186"/>
              <a:gd name="T3" fmla="*/ 2147483647 h 197"/>
              <a:gd name="T4" fmla="*/ 2147483647 w 1186"/>
              <a:gd name="T5" fmla="*/ 2147483647 h 197"/>
              <a:gd name="T6" fmla="*/ 2147483647 w 1186"/>
              <a:gd name="T7" fmla="*/ 2147483647 h 197"/>
              <a:gd name="T8" fmla="*/ 2147483647 w 1186"/>
              <a:gd name="T9" fmla="*/ 2147483647 h 197"/>
              <a:gd name="T10" fmla="*/ 2147483647 w 1186"/>
              <a:gd name="T11" fmla="*/ 2147483647 h 197"/>
              <a:gd name="T12" fmla="*/ 2147483647 w 1186"/>
              <a:gd name="T13" fmla="*/ 2147483647 h 197"/>
              <a:gd name="T14" fmla="*/ 2147483647 w 1186"/>
              <a:gd name="T15" fmla="*/ 2147483647 h 19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86"/>
              <a:gd name="T25" fmla="*/ 0 h 197"/>
              <a:gd name="T26" fmla="*/ 1186 w 1186"/>
              <a:gd name="T27" fmla="*/ 197 h 19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86" h="197">
                <a:moveTo>
                  <a:pt x="0" y="0"/>
                </a:moveTo>
                <a:cubicBezTo>
                  <a:pt x="30" y="24"/>
                  <a:pt x="51" y="43"/>
                  <a:pt x="87" y="55"/>
                </a:cubicBezTo>
                <a:cubicBezTo>
                  <a:pt x="157" y="125"/>
                  <a:pt x="276" y="148"/>
                  <a:pt x="371" y="158"/>
                </a:cubicBezTo>
                <a:cubicBezTo>
                  <a:pt x="434" y="174"/>
                  <a:pt x="497" y="188"/>
                  <a:pt x="561" y="197"/>
                </a:cubicBezTo>
                <a:cubicBezTo>
                  <a:pt x="705" y="189"/>
                  <a:pt x="849" y="189"/>
                  <a:pt x="987" y="142"/>
                </a:cubicBezTo>
                <a:cubicBezTo>
                  <a:pt x="1028" y="128"/>
                  <a:pt x="1064" y="109"/>
                  <a:pt x="1105" y="95"/>
                </a:cubicBezTo>
                <a:cubicBezTo>
                  <a:pt x="1123" y="89"/>
                  <a:pt x="1136" y="74"/>
                  <a:pt x="1152" y="63"/>
                </a:cubicBezTo>
                <a:cubicBezTo>
                  <a:pt x="1178" y="46"/>
                  <a:pt x="1186" y="47"/>
                  <a:pt x="1168" y="47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5" name="Oval 25"/>
          <p:cNvSpPr>
            <a:spLocks noChangeArrowheads="1"/>
          </p:cNvSpPr>
          <p:nvPr/>
        </p:nvSpPr>
        <p:spPr bwMode="auto">
          <a:xfrm>
            <a:off x="4314825" y="1828800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6" name="Oval 26"/>
          <p:cNvSpPr>
            <a:spLocks noChangeArrowheads="1"/>
          </p:cNvSpPr>
          <p:nvPr/>
        </p:nvSpPr>
        <p:spPr bwMode="auto">
          <a:xfrm>
            <a:off x="6400800" y="1862138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7" name="Freeform 27"/>
          <p:cNvSpPr>
            <a:spLocks/>
          </p:cNvSpPr>
          <p:nvPr/>
        </p:nvSpPr>
        <p:spPr bwMode="auto">
          <a:xfrm>
            <a:off x="5029200" y="1481138"/>
            <a:ext cx="2025650" cy="455612"/>
          </a:xfrm>
          <a:custGeom>
            <a:avLst/>
            <a:gdLst>
              <a:gd name="T0" fmla="*/ 2147483647 w 1276"/>
              <a:gd name="T1" fmla="*/ 2147483647 h 287"/>
              <a:gd name="T2" fmla="*/ 2147483647 w 1276"/>
              <a:gd name="T3" fmla="*/ 2147483647 h 287"/>
              <a:gd name="T4" fmla="*/ 2147483647 w 1276"/>
              <a:gd name="T5" fmla="*/ 2147483647 h 287"/>
              <a:gd name="T6" fmla="*/ 2147483647 w 1276"/>
              <a:gd name="T7" fmla="*/ 2147483647 h 287"/>
              <a:gd name="T8" fmla="*/ 2147483647 w 1276"/>
              <a:gd name="T9" fmla="*/ 2147483647 h 287"/>
              <a:gd name="T10" fmla="*/ 2147483647 w 1276"/>
              <a:gd name="T11" fmla="*/ 2147483647 h 287"/>
              <a:gd name="T12" fmla="*/ 2147483647 w 1276"/>
              <a:gd name="T13" fmla="*/ 0 h 287"/>
              <a:gd name="T14" fmla="*/ 2147483647 w 1276"/>
              <a:gd name="T15" fmla="*/ 2147483647 h 287"/>
              <a:gd name="T16" fmla="*/ 2147483647 w 1276"/>
              <a:gd name="T17" fmla="*/ 2147483647 h 287"/>
              <a:gd name="T18" fmla="*/ 2147483647 w 1276"/>
              <a:gd name="T19" fmla="*/ 2147483647 h 287"/>
              <a:gd name="T20" fmla="*/ 2147483647 w 1276"/>
              <a:gd name="T21" fmla="*/ 2147483647 h 287"/>
              <a:gd name="T22" fmla="*/ 2147483647 w 1276"/>
              <a:gd name="T23" fmla="*/ 2147483647 h 287"/>
              <a:gd name="T24" fmla="*/ 2147483647 w 1276"/>
              <a:gd name="T25" fmla="*/ 2147483647 h 287"/>
              <a:gd name="T26" fmla="*/ 2147483647 w 1276"/>
              <a:gd name="T27" fmla="*/ 2147483647 h 28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276"/>
              <a:gd name="T43" fmla="*/ 0 h 287"/>
              <a:gd name="T44" fmla="*/ 1276 w 1276"/>
              <a:gd name="T45" fmla="*/ 287 h 28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276" h="287">
                <a:moveTo>
                  <a:pt x="1276" y="245"/>
                </a:moveTo>
                <a:cubicBezTo>
                  <a:pt x="1211" y="181"/>
                  <a:pt x="1148" y="140"/>
                  <a:pt x="1063" y="111"/>
                </a:cubicBezTo>
                <a:cubicBezTo>
                  <a:pt x="1054" y="108"/>
                  <a:pt x="1048" y="99"/>
                  <a:pt x="1039" y="95"/>
                </a:cubicBezTo>
                <a:cubicBezTo>
                  <a:pt x="991" y="73"/>
                  <a:pt x="925" y="51"/>
                  <a:pt x="873" y="40"/>
                </a:cubicBezTo>
                <a:cubicBezTo>
                  <a:pt x="802" y="25"/>
                  <a:pt x="849" y="35"/>
                  <a:pt x="739" y="16"/>
                </a:cubicBezTo>
                <a:cubicBezTo>
                  <a:pt x="723" y="13"/>
                  <a:pt x="708" y="11"/>
                  <a:pt x="692" y="8"/>
                </a:cubicBezTo>
                <a:cubicBezTo>
                  <a:pt x="676" y="5"/>
                  <a:pt x="644" y="0"/>
                  <a:pt x="644" y="0"/>
                </a:cubicBezTo>
                <a:cubicBezTo>
                  <a:pt x="550" y="6"/>
                  <a:pt x="485" y="11"/>
                  <a:pt x="400" y="40"/>
                </a:cubicBezTo>
                <a:cubicBezTo>
                  <a:pt x="376" y="48"/>
                  <a:pt x="353" y="55"/>
                  <a:pt x="329" y="63"/>
                </a:cubicBezTo>
                <a:cubicBezTo>
                  <a:pt x="313" y="68"/>
                  <a:pt x="281" y="79"/>
                  <a:pt x="281" y="79"/>
                </a:cubicBezTo>
                <a:cubicBezTo>
                  <a:pt x="245" y="104"/>
                  <a:pt x="204" y="121"/>
                  <a:pt x="163" y="135"/>
                </a:cubicBezTo>
                <a:cubicBezTo>
                  <a:pt x="137" y="144"/>
                  <a:pt x="119" y="165"/>
                  <a:pt x="92" y="174"/>
                </a:cubicBezTo>
                <a:cubicBezTo>
                  <a:pt x="78" y="188"/>
                  <a:pt x="58" y="198"/>
                  <a:pt x="45" y="213"/>
                </a:cubicBezTo>
                <a:cubicBezTo>
                  <a:pt x="24" y="237"/>
                  <a:pt x="0" y="287"/>
                  <a:pt x="21" y="245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8" name="Freeform 28"/>
          <p:cNvSpPr>
            <a:spLocks/>
          </p:cNvSpPr>
          <p:nvPr/>
        </p:nvSpPr>
        <p:spPr bwMode="auto">
          <a:xfrm>
            <a:off x="5029200" y="2395539"/>
            <a:ext cx="1981200" cy="333375"/>
          </a:xfrm>
          <a:custGeom>
            <a:avLst/>
            <a:gdLst>
              <a:gd name="T0" fmla="*/ 0 w 1186"/>
              <a:gd name="T1" fmla="*/ 0 h 197"/>
              <a:gd name="T2" fmla="*/ 2147483647 w 1186"/>
              <a:gd name="T3" fmla="*/ 2147483647 h 197"/>
              <a:gd name="T4" fmla="*/ 2147483647 w 1186"/>
              <a:gd name="T5" fmla="*/ 2147483647 h 197"/>
              <a:gd name="T6" fmla="*/ 2147483647 w 1186"/>
              <a:gd name="T7" fmla="*/ 2147483647 h 197"/>
              <a:gd name="T8" fmla="*/ 2147483647 w 1186"/>
              <a:gd name="T9" fmla="*/ 2147483647 h 197"/>
              <a:gd name="T10" fmla="*/ 2147483647 w 1186"/>
              <a:gd name="T11" fmla="*/ 2147483647 h 197"/>
              <a:gd name="T12" fmla="*/ 2147483647 w 1186"/>
              <a:gd name="T13" fmla="*/ 2147483647 h 197"/>
              <a:gd name="T14" fmla="*/ 2147483647 w 1186"/>
              <a:gd name="T15" fmla="*/ 2147483647 h 19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86"/>
              <a:gd name="T25" fmla="*/ 0 h 197"/>
              <a:gd name="T26" fmla="*/ 1186 w 1186"/>
              <a:gd name="T27" fmla="*/ 197 h 19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86" h="197">
                <a:moveTo>
                  <a:pt x="0" y="0"/>
                </a:moveTo>
                <a:cubicBezTo>
                  <a:pt x="30" y="24"/>
                  <a:pt x="51" y="43"/>
                  <a:pt x="87" y="55"/>
                </a:cubicBezTo>
                <a:cubicBezTo>
                  <a:pt x="157" y="125"/>
                  <a:pt x="276" y="148"/>
                  <a:pt x="371" y="158"/>
                </a:cubicBezTo>
                <a:cubicBezTo>
                  <a:pt x="434" y="174"/>
                  <a:pt x="497" y="188"/>
                  <a:pt x="561" y="197"/>
                </a:cubicBezTo>
                <a:cubicBezTo>
                  <a:pt x="705" y="189"/>
                  <a:pt x="849" y="189"/>
                  <a:pt x="987" y="142"/>
                </a:cubicBezTo>
                <a:cubicBezTo>
                  <a:pt x="1028" y="128"/>
                  <a:pt x="1064" y="109"/>
                  <a:pt x="1105" y="95"/>
                </a:cubicBezTo>
                <a:cubicBezTo>
                  <a:pt x="1123" y="89"/>
                  <a:pt x="1136" y="74"/>
                  <a:pt x="1152" y="63"/>
                </a:cubicBezTo>
                <a:cubicBezTo>
                  <a:pt x="1178" y="46"/>
                  <a:pt x="1186" y="47"/>
                  <a:pt x="1168" y="47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9" name="Oval 29"/>
          <p:cNvSpPr>
            <a:spLocks noChangeArrowheads="1"/>
          </p:cNvSpPr>
          <p:nvPr/>
        </p:nvSpPr>
        <p:spPr bwMode="auto">
          <a:xfrm>
            <a:off x="4314825" y="1828800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30" name="Oval 30"/>
          <p:cNvSpPr>
            <a:spLocks noChangeArrowheads="1"/>
          </p:cNvSpPr>
          <p:nvPr/>
        </p:nvSpPr>
        <p:spPr bwMode="auto">
          <a:xfrm>
            <a:off x="6400800" y="1862138"/>
            <a:ext cx="1295400" cy="6096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766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84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584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584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584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584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584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584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584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584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3584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584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3584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2" grpId="0" uiExpand="1" build="p" bldLvl="2"/>
      <p:bldP spid="358405" grpId="0" animBg="1"/>
      <p:bldP spid="358407" grpId="0" animBg="1"/>
      <p:bldP spid="358408" grpId="0" animBg="1"/>
      <p:bldP spid="358409" grpId="0" animBg="1"/>
      <p:bldP spid="358410" grpId="0" animBg="1"/>
      <p:bldP spid="358411" grpId="0" animBg="1"/>
      <p:bldP spid="358412" grpId="0" animBg="1"/>
      <p:bldP spid="358413" grpId="0" animBg="1"/>
      <p:bldP spid="358414" grpId="0" animBg="1"/>
      <p:bldP spid="358415" grpId="0" animBg="1"/>
      <p:bldP spid="358416" grpId="0" animBg="1"/>
      <p:bldP spid="358417" grpId="0" animBg="1"/>
      <p:bldP spid="358418" grpId="0" animBg="1"/>
      <p:bldP spid="358419" grpId="0" animBg="1"/>
      <p:bldP spid="358420" grpId="0" animBg="1"/>
      <p:bldP spid="358421" grpId="0" animBg="1"/>
      <p:bldP spid="358422" grpId="0" animBg="1"/>
      <p:bldP spid="358423" grpId="0" animBg="1"/>
      <p:bldP spid="358424" grpId="0" animBg="1"/>
      <p:bldP spid="358425" grpId="0" animBg="1"/>
      <p:bldP spid="358426" grpId="0" animBg="1"/>
      <p:bldP spid="358427" grpId="0" animBg="1"/>
      <p:bldP spid="358428" grpId="0" animBg="1"/>
      <p:bldP spid="358429" grpId="0" animBg="1"/>
      <p:bldP spid="35843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Process Scheduling</a:t>
            </a:r>
          </a:p>
        </p:txBody>
      </p:sp>
      <p:sp>
        <p:nvSpPr>
          <p:cNvPr id="2457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52600" y="4648200"/>
            <a:ext cx="8610600" cy="1905000"/>
          </a:xfrm>
        </p:spPr>
        <p:txBody>
          <a:bodyPr/>
          <a:lstStyle/>
          <a:p>
            <a:r>
              <a:rPr lang="en-US" altLang="en-US" smtClean="0"/>
              <a:t>PCBs move from queue to queue as they change state</a:t>
            </a:r>
          </a:p>
          <a:p>
            <a:pPr lvl="1"/>
            <a:r>
              <a:rPr lang="en-US" altLang="en-US" smtClean="0"/>
              <a:t>Decisions about which order to remove from queues are </a:t>
            </a:r>
            <a:r>
              <a:rPr lang="en-US" altLang="en-US" smtClean="0">
                <a:solidFill>
                  <a:schemeClr val="hlink"/>
                </a:solidFill>
              </a:rPr>
              <a:t>Scheduling</a:t>
            </a:r>
            <a:r>
              <a:rPr lang="en-US" altLang="en-US" smtClean="0"/>
              <a:t> decisions</a:t>
            </a:r>
          </a:p>
          <a:p>
            <a:pPr lvl="1"/>
            <a:r>
              <a:rPr lang="en-US" altLang="en-US" smtClean="0"/>
              <a:t>Many algorithms possible (few weeks from now)</a:t>
            </a:r>
          </a:p>
        </p:txBody>
      </p:sp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" t="11595" r="888" b="12131"/>
          <a:stretch>
            <a:fillRect/>
          </a:stretch>
        </p:blipFill>
        <p:spPr bwMode="auto">
          <a:xfrm>
            <a:off x="2819400" y="762000"/>
            <a:ext cx="6248400" cy="36322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588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52400"/>
            <a:ext cx="8686800" cy="533400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Ready Queue And Various I/O Device Queues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52600" y="762000"/>
            <a:ext cx="8610600" cy="106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z="2000" dirty="0">
                <a:ea typeface="Gulim" panose="020B0600000101010101" pitchFamily="34" charset="-127"/>
              </a:rPr>
              <a:t>Process not running </a:t>
            </a:r>
            <a:r>
              <a:rPr lang="en-US" altLang="ko-KR" sz="2000" dirty="0">
                <a:ea typeface="Gulim" panose="020B0600000101010101" pitchFamily="34" charset="-127"/>
                <a:sym typeface="Symbol" panose="05050102010706020507" pitchFamily="18" charset="2"/>
              </a:rPr>
              <a:t> PCB </a:t>
            </a:r>
            <a:r>
              <a:rPr lang="en-US" altLang="ko-KR" sz="2000" dirty="0">
                <a:ea typeface="Gulim" panose="020B0600000101010101" pitchFamily="34" charset="-127"/>
              </a:rPr>
              <a:t>is in some scheduler queue</a:t>
            </a:r>
          </a:p>
          <a:p>
            <a:pPr lvl="1">
              <a:lnSpc>
                <a:spcPct val="80000"/>
              </a:lnSpc>
            </a:pPr>
            <a:r>
              <a:rPr lang="en-US" altLang="ko-KR" sz="2000" dirty="0">
                <a:ea typeface="Gulim" panose="020B0600000101010101" pitchFamily="34" charset="-127"/>
              </a:rPr>
              <a:t>Separate queue for each device/signal/condition </a:t>
            </a:r>
          </a:p>
          <a:p>
            <a:pPr lvl="1">
              <a:lnSpc>
                <a:spcPct val="80000"/>
              </a:lnSpc>
            </a:pPr>
            <a:r>
              <a:rPr lang="en-US" altLang="ko-KR" sz="2000" dirty="0">
                <a:ea typeface="Gulim" panose="020B0600000101010101" pitchFamily="34" charset="-127"/>
              </a:rPr>
              <a:t>Each queue can have a different scheduler policy</a:t>
            </a:r>
          </a:p>
        </p:txBody>
      </p:sp>
      <p:grpSp>
        <p:nvGrpSpPr>
          <p:cNvPr id="359562" name="Group 138"/>
          <p:cNvGrpSpPr>
            <a:grpSpLocks/>
          </p:cNvGrpSpPr>
          <p:nvPr/>
        </p:nvGrpSpPr>
        <p:grpSpPr bwMode="auto">
          <a:xfrm>
            <a:off x="3779838" y="1931988"/>
            <a:ext cx="6400800" cy="1524000"/>
            <a:chOff x="1432" y="527"/>
            <a:chExt cx="4032" cy="960"/>
          </a:xfrm>
        </p:grpSpPr>
        <p:grpSp>
          <p:nvGrpSpPr>
            <p:cNvPr id="16472" name="Group 24"/>
            <p:cNvGrpSpPr>
              <a:grpSpLocks/>
            </p:cNvGrpSpPr>
            <p:nvPr/>
          </p:nvGrpSpPr>
          <p:grpSpPr bwMode="auto">
            <a:xfrm>
              <a:off x="2440" y="527"/>
              <a:ext cx="624" cy="864"/>
              <a:chOff x="2208" y="528"/>
              <a:chExt cx="672" cy="1008"/>
            </a:xfrm>
          </p:grpSpPr>
          <p:sp>
            <p:nvSpPr>
              <p:cNvPr id="16491" name="Rectangle 21"/>
              <p:cNvSpPr>
                <a:spLocks noChangeArrowheads="1"/>
              </p:cNvSpPr>
              <p:nvPr/>
            </p:nvSpPr>
            <p:spPr bwMode="auto">
              <a:xfrm>
                <a:off x="2208" y="528"/>
                <a:ext cx="672" cy="1008"/>
              </a:xfrm>
              <a:prstGeom prst="rect">
                <a:avLst/>
              </a:prstGeom>
              <a:solidFill>
                <a:srgbClr val="FF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endParaRPr lang="ko-KR" altLang="en-US" sz="1600" b="0" dirty="0">
                  <a:latin typeface="Consolas" charset="0"/>
                  <a:ea typeface="Consolas" charset="0"/>
                  <a:cs typeface="Consolas" charset="0"/>
                </a:endParaRPr>
              </a:p>
              <a:p>
                <a:endParaRPr lang="ko-KR" altLang="en-US" sz="1600" b="0" dirty="0">
                  <a:latin typeface="Consolas" charset="0"/>
                  <a:ea typeface="Consolas" charset="0"/>
                  <a:cs typeface="Consolas" charset="0"/>
                </a:endParaRPr>
              </a:p>
              <a:p>
                <a:r>
                  <a:rPr lang="en-US" altLang="ko-KR" sz="1600" b="0" dirty="0">
                    <a:latin typeface="Consolas" charset="0"/>
                    <a:ea typeface="Consolas" charset="0"/>
                    <a:cs typeface="Consolas" charset="0"/>
                  </a:rPr>
                  <a:t>Other</a:t>
                </a:r>
              </a:p>
              <a:p>
                <a:r>
                  <a:rPr lang="en-US" altLang="ko-KR" sz="1600" b="0" dirty="0">
                    <a:latin typeface="Consolas" charset="0"/>
                    <a:ea typeface="Consolas" charset="0"/>
                    <a:cs typeface="Consolas" charset="0"/>
                  </a:rPr>
                  <a:t>State</a:t>
                </a:r>
              </a:p>
              <a:p>
                <a:r>
                  <a:rPr lang="en-US" altLang="ko-KR" sz="1600" b="0" dirty="0">
                    <a:latin typeface="Consolas" charset="0"/>
                    <a:ea typeface="Consolas" charset="0"/>
                    <a:cs typeface="Consolas" charset="0"/>
                  </a:rPr>
                  <a:t>PCB</a:t>
                </a:r>
                <a:r>
                  <a:rPr lang="en-US" altLang="ko-KR" sz="1600" b="0" baseline="-25000" dirty="0">
                    <a:latin typeface="Consolas" charset="0"/>
                    <a:ea typeface="Consolas" charset="0"/>
                    <a:cs typeface="Consolas" charset="0"/>
                  </a:rPr>
                  <a:t>9</a:t>
                </a:r>
                <a:endParaRPr lang="en-US" altLang="ko-KR" sz="1600" b="0" dirty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16492" name="Rectangle 22"/>
              <p:cNvSpPr>
                <a:spLocks noChangeArrowheads="1"/>
              </p:cNvSpPr>
              <p:nvPr/>
            </p:nvSpPr>
            <p:spPr bwMode="auto">
              <a:xfrm>
                <a:off x="2208" y="528"/>
                <a:ext cx="672" cy="240"/>
              </a:xfrm>
              <a:prstGeom prst="rect">
                <a:avLst/>
              </a:prstGeom>
              <a:solidFill>
                <a:srgbClr val="00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00" b="0">
                    <a:latin typeface="Consolas" charset="0"/>
                    <a:ea typeface="Consolas" charset="0"/>
                    <a:cs typeface="Consolas" charset="0"/>
                  </a:rPr>
                  <a:t>Link</a:t>
                </a:r>
              </a:p>
            </p:txBody>
          </p:sp>
          <p:sp>
            <p:nvSpPr>
              <p:cNvPr id="16493" name="Rectangle 23"/>
              <p:cNvSpPr>
                <a:spLocks noChangeArrowheads="1"/>
              </p:cNvSpPr>
              <p:nvPr/>
            </p:nvSpPr>
            <p:spPr bwMode="auto">
              <a:xfrm>
                <a:off x="2208" y="768"/>
                <a:ext cx="672" cy="192"/>
              </a:xfrm>
              <a:prstGeom prst="rect">
                <a:avLst/>
              </a:prstGeom>
              <a:solidFill>
                <a:srgbClr val="FF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00" b="0">
                    <a:latin typeface="Consolas" charset="0"/>
                    <a:ea typeface="Consolas" charset="0"/>
                    <a:cs typeface="Consolas" charset="0"/>
                  </a:rPr>
                  <a:t>Registers</a:t>
                </a:r>
              </a:p>
            </p:txBody>
          </p:sp>
        </p:grpSp>
        <p:grpSp>
          <p:nvGrpSpPr>
            <p:cNvPr id="16473" name="Group 29"/>
            <p:cNvGrpSpPr>
              <a:grpSpLocks/>
            </p:cNvGrpSpPr>
            <p:nvPr/>
          </p:nvGrpSpPr>
          <p:grpSpPr bwMode="auto">
            <a:xfrm>
              <a:off x="3352" y="527"/>
              <a:ext cx="624" cy="864"/>
              <a:chOff x="2208" y="528"/>
              <a:chExt cx="672" cy="1008"/>
            </a:xfrm>
          </p:grpSpPr>
          <p:sp>
            <p:nvSpPr>
              <p:cNvPr id="16488" name="Rectangle 30"/>
              <p:cNvSpPr>
                <a:spLocks noChangeArrowheads="1"/>
              </p:cNvSpPr>
              <p:nvPr/>
            </p:nvSpPr>
            <p:spPr bwMode="auto">
              <a:xfrm>
                <a:off x="2208" y="528"/>
                <a:ext cx="672" cy="1008"/>
              </a:xfrm>
              <a:prstGeom prst="rect">
                <a:avLst/>
              </a:prstGeom>
              <a:solidFill>
                <a:srgbClr val="FF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endParaRPr lang="ko-KR" altLang="en-US" sz="1600" b="0" dirty="0">
                  <a:latin typeface="Consolas" charset="0"/>
                  <a:ea typeface="Consolas" charset="0"/>
                  <a:cs typeface="Consolas" charset="0"/>
                </a:endParaRPr>
              </a:p>
              <a:p>
                <a:endParaRPr lang="ko-KR" altLang="en-US" sz="1600" b="0" dirty="0">
                  <a:latin typeface="Consolas" charset="0"/>
                  <a:ea typeface="Consolas" charset="0"/>
                  <a:cs typeface="Consolas" charset="0"/>
                </a:endParaRPr>
              </a:p>
              <a:p>
                <a:r>
                  <a:rPr lang="en-US" altLang="ko-KR" sz="1600" b="0" dirty="0">
                    <a:latin typeface="Consolas" charset="0"/>
                    <a:ea typeface="Consolas" charset="0"/>
                    <a:cs typeface="Consolas" charset="0"/>
                  </a:rPr>
                  <a:t>Other</a:t>
                </a:r>
              </a:p>
              <a:p>
                <a:r>
                  <a:rPr lang="en-US" altLang="ko-KR" sz="1600" b="0" dirty="0">
                    <a:latin typeface="Consolas" charset="0"/>
                    <a:ea typeface="Consolas" charset="0"/>
                    <a:cs typeface="Consolas" charset="0"/>
                  </a:rPr>
                  <a:t>State</a:t>
                </a:r>
              </a:p>
              <a:p>
                <a:r>
                  <a:rPr lang="en-US" altLang="ko-KR" sz="1600" b="0" dirty="0">
                    <a:latin typeface="Consolas" charset="0"/>
                    <a:ea typeface="Consolas" charset="0"/>
                    <a:cs typeface="Consolas" charset="0"/>
                  </a:rPr>
                  <a:t>PCB</a:t>
                </a:r>
                <a:r>
                  <a:rPr lang="en-US" altLang="ko-KR" sz="1600" b="0" baseline="-25000" dirty="0">
                    <a:latin typeface="Consolas" charset="0"/>
                    <a:ea typeface="Consolas" charset="0"/>
                    <a:cs typeface="Consolas" charset="0"/>
                  </a:rPr>
                  <a:t>6</a:t>
                </a:r>
                <a:endParaRPr lang="en-US" altLang="ko-KR" sz="1600" b="0" dirty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16489" name="Rectangle 31"/>
              <p:cNvSpPr>
                <a:spLocks noChangeArrowheads="1"/>
              </p:cNvSpPr>
              <p:nvPr/>
            </p:nvSpPr>
            <p:spPr bwMode="auto">
              <a:xfrm>
                <a:off x="2208" y="528"/>
                <a:ext cx="672" cy="240"/>
              </a:xfrm>
              <a:prstGeom prst="rect">
                <a:avLst/>
              </a:prstGeom>
              <a:solidFill>
                <a:srgbClr val="00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00" b="0">
                    <a:latin typeface="Consolas" charset="0"/>
                    <a:ea typeface="Consolas" charset="0"/>
                    <a:cs typeface="Consolas" charset="0"/>
                  </a:rPr>
                  <a:t>Link</a:t>
                </a:r>
              </a:p>
            </p:txBody>
          </p:sp>
          <p:sp>
            <p:nvSpPr>
              <p:cNvPr id="16490" name="Rectangle 32"/>
              <p:cNvSpPr>
                <a:spLocks noChangeArrowheads="1"/>
              </p:cNvSpPr>
              <p:nvPr/>
            </p:nvSpPr>
            <p:spPr bwMode="auto">
              <a:xfrm>
                <a:off x="2208" y="768"/>
                <a:ext cx="672" cy="192"/>
              </a:xfrm>
              <a:prstGeom prst="rect">
                <a:avLst/>
              </a:prstGeom>
              <a:solidFill>
                <a:srgbClr val="FF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00" b="0">
                    <a:latin typeface="Consolas" charset="0"/>
                    <a:ea typeface="Consolas" charset="0"/>
                    <a:cs typeface="Consolas" charset="0"/>
                  </a:rPr>
                  <a:t>Registers</a:t>
                </a:r>
              </a:p>
            </p:txBody>
          </p:sp>
        </p:grpSp>
        <p:grpSp>
          <p:nvGrpSpPr>
            <p:cNvPr id="16474" name="Group 33"/>
            <p:cNvGrpSpPr>
              <a:grpSpLocks/>
            </p:cNvGrpSpPr>
            <p:nvPr/>
          </p:nvGrpSpPr>
          <p:grpSpPr bwMode="auto">
            <a:xfrm>
              <a:off x="4456" y="527"/>
              <a:ext cx="624" cy="864"/>
              <a:chOff x="2208" y="528"/>
              <a:chExt cx="672" cy="1008"/>
            </a:xfrm>
          </p:grpSpPr>
          <p:sp>
            <p:nvSpPr>
              <p:cNvPr id="16485" name="Rectangle 34"/>
              <p:cNvSpPr>
                <a:spLocks noChangeArrowheads="1"/>
              </p:cNvSpPr>
              <p:nvPr/>
            </p:nvSpPr>
            <p:spPr bwMode="auto">
              <a:xfrm>
                <a:off x="2208" y="528"/>
                <a:ext cx="672" cy="1008"/>
              </a:xfrm>
              <a:prstGeom prst="rect">
                <a:avLst/>
              </a:prstGeom>
              <a:solidFill>
                <a:srgbClr val="FF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endParaRPr lang="ko-KR" altLang="en-US" sz="1600" b="0" dirty="0">
                  <a:latin typeface="Consolas" charset="0"/>
                  <a:ea typeface="Consolas" charset="0"/>
                  <a:cs typeface="Consolas" charset="0"/>
                </a:endParaRPr>
              </a:p>
              <a:p>
                <a:endParaRPr lang="ko-KR" altLang="en-US" sz="1600" b="0" dirty="0">
                  <a:latin typeface="Consolas" charset="0"/>
                  <a:ea typeface="Consolas" charset="0"/>
                  <a:cs typeface="Consolas" charset="0"/>
                </a:endParaRPr>
              </a:p>
              <a:p>
                <a:r>
                  <a:rPr lang="en-US" altLang="ko-KR" sz="1600" b="0" dirty="0">
                    <a:latin typeface="Consolas" charset="0"/>
                    <a:ea typeface="Consolas" charset="0"/>
                    <a:cs typeface="Consolas" charset="0"/>
                  </a:rPr>
                  <a:t>Other</a:t>
                </a:r>
              </a:p>
              <a:p>
                <a:r>
                  <a:rPr lang="en-US" altLang="ko-KR" sz="1600" b="0" dirty="0">
                    <a:latin typeface="Consolas" charset="0"/>
                    <a:ea typeface="Consolas" charset="0"/>
                    <a:cs typeface="Consolas" charset="0"/>
                  </a:rPr>
                  <a:t>State</a:t>
                </a:r>
              </a:p>
              <a:p>
                <a:r>
                  <a:rPr lang="en-US" altLang="ko-KR" sz="1600" b="0" dirty="0">
                    <a:latin typeface="Consolas" charset="0"/>
                    <a:ea typeface="Consolas" charset="0"/>
                    <a:cs typeface="Consolas" charset="0"/>
                  </a:rPr>
                  <a:t>PCB</a:t>
                </a:r>
                <a:r>
                  <a:rPr lang="en-US" altLang="ko-KR" sz="1600" b="0" baseline="-25000" dirty="0">
                    <a:latin typeface="Consolas" charset="0"/>
                    <a:ea typeface="Consolas" charset="0"/>
                    <a:cs typeface="Consolas" charset="0"/>
                  </a:rPr>
                  <a:t>16</a:t>
                </a:r>
                <a:endParaRPr lang="en-US" altLang="ko-KR" sz="1600" b="0" dirty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16486" name="Rectangle 35"/>
              <p:cNvSpPr>
                <a:spLocks noChangeArrowheads="1"/>
              </p:cNvSpPr>
              <p:nvPr/>
            </p:nvSpPr>
            <p:spPr bwMode="auto">
              <a:xfrm>
                <a:off x="2208" y="528"/>
                <a:ext cx="672" cy="240"/>
              </a:xfrm>
              <a:prstGeom prst="rect">
                <a:avLst/>
              </a:prstGeom>
              <a:solidFill>
                <a:srgbClr val="00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00" b="0">
                    <a:latin typeface="Consolas" charset="0"/>
                    <a:ea typeface="Consolas" charset="0"/>
                    <a:cs typeface="Consolas" charset="0"/>
                  </a:rPr>
                  <a:t>Link</a:t>
                </a:r>
              </a:p>
            </p:txBody>
          </p:sp>
          <p:sp>
            <p:nvSpPr>
              <p:cNvPr id="16487" name="Rectangle 36"/>
              <p:cNvSpPr>
                <a:spLocks noChangeArrowheads="1"/>
              </p:cNvSpPr>
              <p:nvPr/>
            </p:nvSpPr>
            <p:spPr bwMode="auto">
              <a:xfrm>
                <a:off x="2208" y="768"/>
                <a:ext cx="672" cy="192"/>
              </a:xfrm>
              <a:prstGeom prst="rect">
                <a:avLst/>
              </a:prstGeom>
              <a:solidFill>
                <a:srgbClr val="FF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00" b="0">
                    <a:latin typeface="Consolas" charset="0"/>
                    <a:ea typeface="Consolas" charset="0"/>
                    <a:cs typeface="Consolas" charset="0"/>
                  </a:rPr>
                  <a:t>Registers</a:t>
                </a:r>
              </a:p>
            </p:txBody>
          </p:sp>
        </p:grpSp>
        <p:grpSp>
          <p:nvGrpSpPr>
            <p:cNvPr id="16475" name="Group 42"/>
            <p:cNvGrpSpPr>
              <a:grpSpLocks/>
            </p:cNvGrpSpPr>
            <p:nvPr/>
          </p:nvGrpSpPr>
          <p:grpSpPr bwMode="auto">
            <a:xfrm>
              <a:off x="5272" y="623"/>
              <a:ext cx="192" cy="192"/>
              <a:chOff x="2448" y="2016"/>
              <a:chExt cx="192" cy="192"/>
            </a:xfrm>
          </p:grpSpPr>
          <p:sp>
            <p:nvSpPr>
              <p:cNvPr id="16481" name="Line 25"/>
              <p:cNvSpPr>
                <a:spLocks noChangeShapeType="1"/>
              </p:cNvSpPr>
              <p:nvPr/>
            </p:nvSpPr>
            <p:spPr bwMode="auto">
              <a:xfrm>
                <a:off x="2448" y="2112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16482" name="Line 26"/>
              <p:cNvSpPr>
                <a:spLocks noChangeShapeType="1"/>
              </p:cNvSpPr>
              <p:nvPr/>
            </p:nvSpPr>
            <p:spPr bwMode="auto">
              <a:xfrm>
                <a:off x="2496" y="2160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16483" name="Line 27"/>
              <p:cNvSpPr>
                <a:spLocks noChangeShapeType="1"/>
              </p:cNvSpPr>
              <p:nvPr/>
            </p:nvSpPr>
            <p:spPr bwMode="auto">
              <a:xfrm>
                <a:off x="2520" y="2208"/>
                <a:ext cx="4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16484" name="Line 41"/>
              <p:cNvSpPr>
                <a:spLocks noChangeShapeType="1"/>
              </p:cNvSpPr>
              <p:nvPr/>
            </p:nvSpPr>
            <p:spPr bwMode="auto">
              <a:xfrm>
                <a:off x="2544" y="2016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</p:grpSp>
        <p:sp>
          <p:nvSpPr>
            <p:cNvPr id="16476" name="Line 43"/>
            <p:cNvSpPr>
              <a:spLocks noChangeShapeType="1"/>
            </p:cNvSpPr>
            <p:nvPr/>
          </p:nvSpPr>
          <p:spPr bwMode="auto">
            <a:xfrm>
              <a:off x="3064" y="623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6477" name="Line 44"/>
            <p:cNvSpPr>
              <a:spLocks noChangeShapeType="1"/>
            </p:cNvSpPr>
            <p:nvPr/>
          </p:nvSpPr>
          <p:spPr bwMode="auto">
            <a:xfrm>
              <a:off x="3976" y="623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6478" name="Line 45"/>
            <p:cNvSpPr>
              <a:spLocks noChangeShapeType="1"/>
            </p:cNvSpPr>
            <p:nvPr/>
          </p:nvSpPr>
          <p:spPr bwMode="auto">
            <a:xfrm>
              <a:off x="5080" y="623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6479" name="Line 81"/>
            <p:cNvSpPr>
              <a:spLocks noChangeShapeType="1"/>
            </p:cNvSpPr>
            <p:nvPr/>
          </p:nvSpPr>
          <p:spPr bwMode="auto">
            <a:xfrm>
              <a:off x="1432" y="623"/>
              <a:ext cx="10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6480" name="Freeform 86"/>
            <p:cNvSpPr>
              <a:spLocks/>
            </p:cNvSpPr>
            <p:nvPr/>
          </p:nvSpPr>
          <p:spPr bwMode="auto">
            <a:xfrm>
              <a:off x="1432" y="671"/>
              <a:ext cx="3024" cy="816"/>
            </a:xfrm>
            <a:custGeom>
              <a:avLst/>
              <a:gdLst>
                <a:gd name="T0" fmla="*/ 0 w 3024"/>
                <a:gd name="T1" fmla="*/ 154 h 912"/>
                <a:gd name="T2" fmla="*/ 816 w 3024"/>
                <a:gd name="T3" fmla="*/ 730 h 912"/>
                <a:gd name="T4" fmla="*/ 2640 w 3024"/>
                <a:gd name="T5" fmla="*/ 730 h 912"/>
                <a:gd name="T6" fmla="*/ 3024 w 3024"/>
                <a:gd name="T7" fmla="*/ 0 h 9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24" h="912">
                  <a:moveTo>
                    <a:pt x="0" y="192"/>
                  </a:moveTo>
                  <a:lnTo>
                    <a:pt x="816" y="912"/>
                  </a:lnTo>
                  <a:lnTo>
                    <a:pt x="2640" y="912"/>
                  </a:lnTo>
                  <a:lnTo>
                    <a:pt x="302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</p:grpSp>
      <p:grpSp>
        <p:nvGrpSpPr>
          <p:cNvPr id="359560" name="Group 136"/>
          <p:cNvGrpSpPr>
            <a:grpSpLocks/>
          </p:cNvGrpSpPr>
          <p:nvPr/>
        </p:nvGrpSpPr>
        <p:grpSpPr bwMode="auto">
          <a:xfrm>
            <a:off x="3779838" y="5132388"/>
            <a:ext cx="2362200" cy="1371600"/>
            <a:chOff x="1432" y="2543"/>
            <a:chExt cx="1488" cy="864"/>
          </a:xfrm>
        </p:grpSpPr>
        <p:grpSp>
          <p:nvGrpSpPr>
            <p:cNvPr id="16458" name="Group 104"/>
            <p:cNvGrpSpPr>
              <a:grpSpLocks/>
            </p:cNvGrpSpPr>
            <p:nvPr/>
          </p:nvGrpSpPr>
          <p:grpSpPr bwMode="auto">
            <a:xfrm>
              <a:off x="1912" y="2543"/>
              <a:ext cx="1008" cy="864"/>
              <a:chOff x="1680" y="2544"/>
              <a:chExt cx="1008" cy="912"/>
            </a:xfrm>
          </p:grpSpPr>
          <p:grpSp>
            <p:nvGrpSpPr>
              <p:cNvPr id="16461" name="Group 70"/>
              <p:cNvGrpSpPr>
                <a:grpSpLocks/>
              </p:cNvGrpSpPr>
              <p:nvPr/>
            </p:nvGrpSpPr>
            <p:grpSpPr bwMode="auto">
              <a:xfrm>
                <a:off x="1680" y="2544"/>
                <a:ext cx="624" cy="912"/>
                <a:chOff x="2208" y="528"/>
                <a:chExt cx="672" cy="1008"/>
              </a:xfrm>
            </p:grpSpPr>
            <p:sp>
              <p:nvSpPr>
                <p:cNvPr id="16469" name="Rectangle 71"/>
                <p:cNvSpPr>
                  <a:spLocks noChangeArrowheads="1"/>
                </p:cNvSpPr>
                <p:nvPr/>
              </p:nvSpPr>
              <p:spPr bwMode="auto">
                <a:xfrm>
                  <a:off x="2208" y="528"/>
                  <a:ext cx="672" cy="1008"/>
                </a:xfrm>
                <a:prstGeom prst="rect">
                  <a:avLst/>
                </a:prstGeom>
                <a:solidFill>
                  <a:srgbClr val="FFFFFF"/>
                </a:solidFill>
                <a:ln w="2857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1pPr>
                  <a:lvl2pPr marL="742950" indent="-28575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2pPr>
                  <a:lvl3pPr marL="11430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3pPr>
                  <a:lvl4pPr marL="16002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4pPr>
                  <a:lvl5pPr marL="20574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9pPr>
                </a:lstStyle>
                <a:p>
                  <a:endParaRPr lang="ko-KR" altLang="en-US" sz="1600" b="0" dirty="0">
                    <a:latin typeface="Consolas" charset="0"/>
                    <a:ea typeface="Consolas" charset="0"/>
                    <a:cs typeface="Consolas" charset="0"/>
                  </a:endParaRPr>
                </a:p>
                <a:p>
                  <a:endParaRPr lang="ko-KR" altLang="en-US" sz="1600" b="0" dirty="0">
                    <a:latin typeface="Consolas" charset="0"/>
                    <a:ea typeface="Consolas" charset="0"/>
                    <a:cs typeface="Consolas" charset="0"/>
                  </a:endParaRPr>
                </a:p>
                <a:p>
                  <a:r>
                    <a:rPr lang="en-US" altLang="ko-KR" sz="1600" b="0" dirty="0">
                      <a:latin typeface="Consolas" charset="0"/>
                      <a:ea typeface="Consolas" charset="0"/>
                      <a:cs typeface="Consolas" charset="0"/>
                    </a:rPr>
                    <a:t>Other</a:t>
                  </a:r>
                </a:p>
                <a:p>
                  <a:r>
                    <a:rPr lang="en-US" altLang="ko-KR" sz="1600" b="0" dirty="0">
                      <a:latin typeface="Consolas" charset="0"/>
                      <a:ea typeface="Consolas" charset="0"/>
                      <a:cs typeface="Consolas" charset="0"/>
                    </a:rPr>
                    <a:t>State</a:t>
                  </a:r>
                </a:p>
                <a:p>
                  <a:r>
                    <a:rPr lang="en-US" altLang="ko-KR" sz="1600" b="0" dirty="0">
                      <a:latin typeface="Consolas" charset="0"/>
                      <a:ea typeface="Consolas" charset="0"/>
                      <a:cs typeface="Consolas" charset="0"/>
                    </a:rPr>
                    <a:t>PCB</a:t>
                  </a:r>
                  <a:r>
                    <a:rPr lang="en-US" altLang="ko-KR" sz="1600" b="0" baseline="-25000" dirty="0">
                      <a:latin typeface="Consolas" charset="0"/>
                      <a:ea typeface="Consolas" charset="0"/>
                      <a:cs typeface="Consolas" charset="0"/>
                    </a:rPr>
                    <a:t>8</a:t>
                  </a:r>
                  <a:endParaRPr lang="en-US" altLang="ko-KR" sz="1600" b="0" dirty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70" name="Rectangle 72"/>
                <p:cNvSpPr>
                  <a:spLocks noChangeArrowheads="1"/>
                </p:cNvSpPr>
                <p:nvPr/>
              </p:nvSpPr>
              <p:spPr bwMode="auto">
                <a:xfrm>
                  <a:off x="2208" y="528"/>
                  <a:ext cx="672" cy="240"/>
                </a:xfrm>
                <a:prstGeom prst="rect">
                  <a:avLst/>
                </a:prstGeom>
                <a:solidFill>
                  <a:srgbClr val="00FFFF"/>
                </a:solidFill>
                <a:ln w="2857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1pPr>
                  <a:lvl2pPr marL="742950" indent="-28575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2pPr>
                  <a:lvl3pPr marL="11430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3pPr>
                  <a:lvl4pPr marL="16002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4pPr>
                  <a:lvl5pPr marL="20574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9pPr>
                </a:lstStyle>
                <a:p>
                  <a:r>
                    <a:rPr lang="en-US" altLang="ko-KR" sz="1600" b="0">
                      <a:latin typeface="Consolas" charset="0"/>
                      <a:ea typeface="Consolas" charset="0"/>
                      <a:cs typeface="Consolas" charset="0"/>
                    </a:rPr>
                    <a:t>Link</a:t>
                  </a:r>
                </a:p>
              </p:txBody>
            </p:sp>
            <p:sp>
              <p:nvSpPr>
                <p:cNvPr id="16471" name="Rectangle 73"/>
                <p:cNvSpPr>
                  <a:spLocks noChangeArrowheads="1"/>
                </p:cNvSpPr>
                <p:nvPr/>
              </p:nvSpPr>
              <p:spPr bwMode="auto">
                <a:xfrm>
                  <a:off x="2208" y="768"/>
                  <a:ext cx="672" cy="192"/>
                </a:xfrm>
                <a:prstGeom prst="rect">
                  <a:avLst/>
                </a:prstGeom>
                <a:solidFill>
                  <a:srgbClr val="FFFFFF"/>
                </a:solidFill>
                <a:ln w="2857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1pPr>
                  <a:lvl2pPr marL="742950" indent="-28575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2pPr>
                  <a:lvl3pPr marL="11430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3pPr>
                  <a:lvl4pPr marL="16002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4pPr>
                  <a:lvl5pPr marL="20574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9pPr>
                </a:lstStyle>
                <a:p>
                  <a:r>
                    <a:rPr lang="en-US" altLang="ko-KR" sz="1600" b="0">
                      <a:latin typeface="Consolas" charset="0"/>
                      <a:ea typeface="Consolas" charset="0"/>
                      <a:cs typeface="Consolas" charset="0"/>
                    </a:rPr>
                    <a:t>Registers</a:t>
                  </a:r>
                </a:p>
              </p:txBody>
            </p:sp>
          </p:grpSp>
          <p:grpSp>
            <p:nvGrpSpPr>
              <p:cNvPr id="16462" name="Group 89"/>
              <p:cNvGrpSpPr>
                <a:grpSpLocks/>
              </p:cNvGrpSpPr>
              <p:nvPr/>
            </p:nvGrpSpPr>
            <p:grpSpPr bwMode="auto">
              <a:xfrm>
                <a:off x="2304" y="2640"/>
                <a:ext cx="384" cy="192"/>
                <a:chOff x="2304" y="2640"/>
                <a:chExt cx="384" cy="192"/>
              </a:xfrm>
            </p:grpSpPr>
            <p:grpSp>
              <p:nvGrpSpPr>
                <p:cNvPr id="16463" name="Group 74"/>
                <p:cNvGrpSpPr>
                  <a:grpSpLocks/>
                </p:cNvGrpSpPr>
                <p:nvPr/>
              </p:nvGrpSpPr>
              <p:grpSpPr bwMode="auto">
                <a:xfrm>
                  <a:off x="2496" y="2640"/>
                  <a:ext cx="192" cy="192"/>
                  <a:chOff x="2448" y="2016"/>
                  <a:chExt cx="192" cy="192"/>
                </a:xfrm>
              </p:grpSpPr>
              <p:sp>
                <p:nvSpPr>
                  <p:cNvPr id="16465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2448" y="2112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b="0">
                      <a:latin typeface="Consolas" charset="0"/>
                      <a:ea typeface="Consolas" charset="0"/>
                      <a:cs typeface="Consolas" charset="0"/>
                    </a:endParaRPr>
                  </a:p>
                </p:txBody>
              </p:sp>
              <p:sp>
                <p:nvSpPr>
                  <p:cNvPr id="16466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2160"/>
                    <a:ext cx="9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b="0">
                      <a:latin typeface="Consolas" charset="0"/>
                      <a:ea typeface="Consolas" charset="0"/>
                      <a:cs typeface="Consolas" charset="0"/>
                    </a:endParaRPr>
                  </a:p>
                </p:txBody>
              </p:sp>
              <p:sp>
                <p:nvSpPr>
                  <p:cNvPr id="16467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2520" y="2208"/>
                    <a:ext cx="4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b="0">
                      <a:latin typeface="Consolas" charset="0"/>
                      <a:ea typeface="Consolas" charset="0"/>
                      <a:cs typeface="Consolas" charset="0"/>
                    </a:endParaRPr>
                  </a:p>
                </p:txBody>
              </p:sp>
              <p:sp>
                <p:nvSpPr>
                  <p:cNvPr id="16468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2016"/>
                    <a:ext cx="0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b="0">
                      <a:latin typeface="Consolas" charset="0"/>
                      <a:ea typeface="Consolas" charset="0"/>
                      <a:cs typeface="Consolas" charset="0"/>
                    </a:endParaRPr>
                  </a:p>
                </p:txBody>
              </p:sp>
            </p:grpSp>
            <p:sp>
              <p:nvSpPr>
                <p:cNvPr id="16464" name="Line 79"/>
                <p:cNvSpPr>
                  <a:spLocks noChangeShapeType="1"/>
                </p:cNvSpPr>
                <p:nvPr/>
              </p:nvSpPr>
              <p:spPr bwMode="auto">
                <a:xfrm>
                  <a:off x="2304" y="2640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</p:grpSp>
        </p:grpSp>
        <p:sp>
          <p:nvSpPr>
            <p:cNvPr id="16459" name="Line 87"/>
            <p:cNvSpPr>
              <a:spLocks noChangeShapeType="1"/>
            </p:cNvSpPr>
            <p:nvPr/>
          </p:nvSpPr>
          <p:spPr bwMode="auto">
            <a:xfrm flipV="1">
              <a:off x="1432" y="2639"/>
              <a:ext cx="48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6460" name="Line 88"/>
            <p:cNvSpPr>
              <a:spLocks noChangeShapeType="1"/>
            </p:cNvSpPr>
            <p:nvPr/>
          </p:nvSpPr>
          <p:spPr bwMode="auto">
            <a:xfrm flipV="1">
              <a:off x="1432" y="2687"/>
              <a:ext cx="48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</p:grpSp>
      <p:grpSp>
        <p:nvGrpSpPr>
          <p:cNvPr id="359559" name="Group 135"/>
          <p:cNvGrpSpPr>
            <a:grpSpLocks/>
          </p:cNvGrpSpPr>
          <p:nvPr/>
        </p:nvGrpSpPr>
        <p:grpSpPr bwMode="auto">
          <a:xfrm>
            <a:off x="3703638" y="4522788"/>
            <a:ext cx="685800" cy="685800"/>
            <a:chOff x="1384" y="2159"/>
            <a:chExt cx="432" cy="432"/>
          </a:xfrm>
        </p:grpSpPr>
        <p:grpSp>
          <p:nvGrpSpPr>
            <p:cNvPr id="16444" name="Group 90"/>
            <p:cNvGrpSpPr>
              <a:grpSpLocks/>
            </p:cNvGrpSpPr>
            <p:nvPr/>
          </p:nvGrpSpPr>
          <p:grpSpPr bwMode="auto">
            <a:xfrm>
              <a:off x="1432" y="2159"/>
              <a:ext cx="384" cy="192"/>
              <a:chOff x="2304" y="2640"/>
              <a:chExt cx="384" cy="192"/>
            </a:xfrm>
          </p:grpSpPr>
          <p:grpSp>
            <p:nvGrpSpPr>
              <p:cNvPr id="16452" name="Group 91"/>
              <p:cNvGrpSpPr>
                <a:grpSpLocks/>
              </p:cNvGrpSpPr>
              <p:nvPr/>
            </p:nvGrpSpPr>
            <p:grpSpPr bwMode="auto">
              <a:xfrm>
                <a:off x="2496" y="2640"/>
                <a:ext cx="192" cy="192"/>
                <a:chOff x="2448" y="2016"/>
                <a:chExt cx="192" cy="192"/>
              </a:xfrm>
            </p:grpSpPr>
            <p:sp>
              <p:nvSpPr>
                <p:cNvPr id="16454" name="Line 92"/>
                <p:cNvSpPr>
                  <a:spLocks noChangeShapeType="1"/>
                </p:cNvSpPr>
                <p:nvPr/>
              </p:nvSpPr>
              <p:spPr bwMode="auto">
                <a:xfrm>
                  <a:off x="2448" y="2112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55" name="Line 93"/>
                <p:cNvSpPr>
                  <a:spLocks noChangeShapeType="1"/>
                </p:cNvSpPr>
                <p:nvPr/>
              </p:nvSpPr>
              <p:spPr bwMode="auto">
                <a:xfrm>
                  <a:off x="2496" y="216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56" name="Line 94"/>
                <p:cNvSpPr>
                  <a:spLocks noChangeShapeType="1"/>
                </p:cNvSpPr>
                <p:nvPr/>
              </p:nvSpPr>
              <p:spPr bwMode="auto">
                <a:xfrm>
                  <a:off x="2520" y="2208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57" name="Line 95"/>
                <p:cNvSpPr>
                  <a:spLocks noChangeShapeType="1"/>
                </p:cNvSpPr>
                <p:nvPr/>
              </p:nvSpPr>
              <p:spPr bwMode="auto">
                <a:xfrm>
                  <a:off x="2544" y="2016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</p:grpSp>
          <p:sp>
            <p:nvSpPr>
              <p:cNvPr id="16453" name="Line 96"/>
              <p:cNvSpPr>
                <a:spLocks noChangeShapeType="1"/>
              </p:cNvSpPr>
              <p:nvPr/>
            </p:nvSpPr>
            <p:spPr bwMode="auto">
              <a:xfrm>
                <a:off x="2304" y="2640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</p:grpSp>
        <p:grpSp>
          <p:nvGrpSpPr>
            <p:cNvPr id="16445" name="Group 97"/>
            <p:cNvGrpSpPr>
              <a:grpSpLocks/>
            </p:cNvGrpSpPr>
            <p:nvPr/>
          </p:nvGrpSpPr>
          <p:grpSpPr bwMode="auto">
            <a:xfrm>
              <a:off x="1384" y="2399"/>
              <a:ext cx="384" cy="192"/>
              <a:chOff x="2304" y="2640"/>
              <a:chExt cx="384" cy="192"/>
            </a:xfrm>
          </p:grpSpPr>
          <p:grpSp>
            <p:nvGrpSpPr>
              <p:cNvPr id="16446" name="Group 98"/>
              <p:cNvGrpSpPr>
                <a:grpSpLocks/>
              </p:cNvGrpSpPr>
              <p:nvPr/>
            </p:nvGrpSpPr>
            <p:grpSpPr bwMode="auto">
              <a:xfrm>
                <a:off x="2496" y="2640"/>
                <a:ext cx="192" cy="192"/>
                <a:chOff x="2448" y="2016"/>
                <a:chExt cx="192" cy="192"/>
              </a:xfrm>
            </p:grpSpPr>
            <p:sp>
              <p:nvSpPr>
                <p:cNvPr id="16448" name="Line 99"/>
                <p:cNvSpPr>
                  <a:spLocks noChangeShapeType="1"/>
                </p:cNvSpPr>
                <p:nvPr/>
              </p:nvSpPr>
              <p:spPr bwMode="auto">
                <a:xfrm>
                  <a:off x="2448" y="2112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49" name="Line 100"/>
                <p:cNvSpPr>
                  <a:spLocks noChangeShapeType="1"/>
                </p:cNvSpPr>
                <p:nvPr/>
              </p:nvSpPr>
              <p:spPr bwMode="auto">
                <a:xfrm>
                  <a:off x="2496" y="216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50" name="Line 101"/>
                <p:cNvSpPr>
                  <a:spLocks noChangeShapeType="1"/>
                </p:cNvSpPr>
                <p:nvPr/>
              </p:nvSpPr>
              <p:spPr bwMode="auto">
                <a:xfrm>
                  <a:off x="2520" y="2208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51" name="Line 102"/>
                <p:cNvSpPr>
                  <a:spLocks noChangeShapeType="1"/>
                </p:cNvSpPr>
                <p:nvPr/>
              </p:nvSpPr>
              <p:spPr bwMode="auto">
                <a:xfrm>
                  <a:off x="2544" y="2016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</p:grpSp>
          <p:sp>
            <p:nvSpPr>
              <p:cNvPr id="16447" name="Line 103"/>
              <p:cNvSpPr>
                <a:spLocks noChangeShapeType="1"/>
              </p:cNvSpPr>
              <p:nvPr/>
            </p:nvSpPr>
            <p:spPr bwMode="auto">
              <a:xfrm>
                <a:off x="2304" y="2640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</p:grpSp>
      </p:grpSp>
      <p:grpSp>
        <p:nvGrpSpPr>
          <p:cNvPr id="359561" name="Group 137"/>
          <p:cNvGrpSpPr>
            <a:grpSpLocks/>
          </p:cNvGrpSpPr>
          <p:nvPr/>
        </p:nvGrpSpPr>
        <p:grpSpPr bwMode="auto">
          <a:xfrm>
            <a:off x="3779838" y="3608388"/>
            <a:ext cx="5638800" cy="1600200"/>
            <a:chOff x="1432" y="1583"/>
            <a:chExt cx="3552" cy="1008"/>
          </a:xfrm>
        </p:grpSpPr>
        <p:grpSp>
          <p:nvGrpSpPr>
            <p:cNvPr id="16426" name="Group 52"/>
            <p:cNvGrpSpPr>
              <a:grpSpLocks/>
            </p:cNvGrpSpPr>
            <p:nvPr/>
          </p:nvGrpSpPr>
          <p:grpSpPr bwMode="auto">
            <a:xfrm>
              <a:off x="2824" y="1583"/>
              <a:ext cx="624" cy="864"/>
              <a:chOff x="2208" y="528"/>
              <a:chExt cx="672" cy="1008"/>
            </a:xfrm>
          </p:grpSpPr>
          <p:sp>
            <p:nvSpPr>
              <p:cNvPr id="16441" name="Rectangle 53"/>
              <p:cNvSpPr>
                <a:spLocks noChangeArrowheads="1"/>
              </p:cNvSpPr>
              <p:nvPr/>
            </p:nvSpPr>
            <p:spPr bwMode="auto">
              <a:xfrm>
                <a:off x="2208" y="528"/>
                <a:ext cx="672" cy="1008"/>
              </a:xfrm>
              <a:prstGeom prst="rect">
                <a:avLst/>
              </a:prstGeom>
              <a:solidFill>
                <a:srgbClr val="FF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endParaRPr lang="ko-KR" altLang="en-US" sz="1600" b="0" dirty="0">
                  <a:latin typeface="Consolas" charset="0"/>
                  <a:ea typeface="Consolas" charset="0"/>
                  <a:cs typeface="Consolas" charset="0"/>
                </a:endParaRPr>
              </a:p>
              <a:p>
                <a:endParaRPr lang="ko-KR" altLang="en-US" sz="1600" b="0" dirty="0">
                  <a:latin typeface="Consolas" charset="0"/>
                  <a:ea typeface="Consolas" charset="0"/>
                  <a:cs typeface="Consolas" charset="0"/>
                </a:endParaRPr>
              </a:p>
              <a:p>
                <a:r>
                  <a:rPr lang="en-US" altLang="ko-KR" sz="1600" b="0" dirty="0">
                    <a:latin typeface="Consolas" charset="0"/>
                    <a:ea typeface="Consolas" charset="0"/>
                    <a:cs typeface="Consolas" charset="0"/>
                  </a:rPr>
                  <a:t>Other</a:t>
                </a:r>
              </a:p>
              <a:p>
                <a:r>
                  <a:rPr lang="en-US" altLang="ko-KR" sz="1600" b="0" dirty="0">
                    <a:latin typeface="Consolas" charset="0"/>
                    <a:ea typeface="Consolas" charset="0"/>
                    <a:cs typeface="Consolas" charset="0"/>
                  </a:rPr>
                  <a:t>State</a:t>
                </a:r>
              </a:p>
              <a:p>
                <a:r>
                  <a:rPr lang="en-US" altLang="ko-KR" sz="1600" b="0" dirty="0">
                    <a:latin typeface="Consolas" charset="0"/>
                    <a:ea typeface="Consolas" charset="0"/>
                    <a:cs typeface="Consolas" charset="0"/>
                  </a:rPr>
                  <a:t>PCB</a:t>
                </a:r>
                <a:r>
                  <a:rPr lang="en-US" altLang="ko-KR" sz="1600" b="0" baseline="-25000" dirty="0">
                    <a:latin typeface="Consolas" charset="0"/>
                    <a:ea typeface="Consolas" charset="0"/>
                    <a:cs typeface="Consolas" charset="0"/>
                  </a:rPr>
                  <a:t>2</a:t>
                </a:r>
                <a:endParaRPr lang="en-US" altLang="ko-KR" sz="1600" b="0" dirty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16442" name="Rectangle 54"/>
              <p:cNvSpPr>
                <a:spLocks noChangeArrowheads="1"/>
              </p:cNvSpPr>
              <p:nvPr/>
            </p:nvSpPr>
            <p:spPr bwMode="auto">
              <a:xfrm>
                <a:off x="2208" y="528"/>
                <a:ext cx="672" cy="240"/>
              </a:xfrm>
              <a:prstGeom prst="rect">
                <a:avLst/>
              </a:prstGeom>
              <a:solidFill>
                <a:srgbClr val="00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00" b="0">
                    <a:latin typeface="Consolas" charset="0"/>
                    <a:ea typeface="Consolas" charset="0"/>
                    <a:cs typeface="Consolas" charset="0"/>
                  </a:rPr>
                  <a:t>Link</a:t>
                </a:r>
              </a:p>
            </p:txBody>
          </p:sp>
          <p:sp>
            <p:nvSpPr>
              <p:cNvPr id="16443" name="Rectangle 55"/>
              <p:cNvSpPr>
                <a:spLocks noChangeArrowheads="1"/>
              </p:cNvSpPr>
              <p:nvPr/>
            </p:nvSpPr>
            <p:spPr bwMode="auto">
              <a:xfrm>
                <a:off x="2208" y="768"/>
                <a:ext cx="672" cy="192"/>
              </a:xfrm>
              <a:prstGeom prst="rect">
                <a:avLst/>
              </a:prstGeom>
              <a:solidFill>
                <a:srgbClr val="FF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00" b="0">
                    <a:latin typeface="Consolas" charset="0"/>
                    <a:ea typeface="Consolas" charset="0"/>
                    <a:cs typeface="Consolas" charset="0"/>
                  </a:rPr>
                  <a:t>Registers</a:t>
                </a:r>
              </a:p>
            </p:txBody>
          </p:sp>
        </p:grpSp>
        <p:sp>
          <p:nvSpPr>
            <p:cNvPr id="16427" name="Line 66"/>
            <p:cNvSpPr>
              <a:spLocks noChangeShapeType="1"/>
            </p:cNvSpPr>
            <p:nvPr/>
          </p:nvSpPr>
          <p:spPr bwMode="auto">
            <a:xfrm>
              <a:off x="3448" y="1679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grpSp>
          <p:nvGrpSpPr>
            <p:cNvPr id="16428" name="Group 68"/>
            <p:cNvGrpSpPr>
              <a:grpSpLocks/>
            </p:cNvGrpSpPr>
            <p:nvPr/>
          </p:nvGrpSpPr>
          <p:grpSpPr bwMode="auto">
            <a:xfrm>
              <a:off x="3976" y="1583"/>
              <a:ext cx="1008" cy="864"/>
              <a:chOff x="3984" y="2064"/>
              <a:chExt cx="1008" cy="912"/>
            </a:xfrm>
          </p:grpSpPr>
          <p:grpSp>
            <p:nvGrpSpPr>
              <p:cNvPr id="16431" name="Group 56"/>
              <p:cNvGrpSpPr>
                <a:grpSpLocks/>
              </p:cNvGrpSpPr>
              <p:nvPr/>
            </p:nvGrpSpPr>
            <p:grpSpPr bwMode="auto">
              <a:xfrm>
                <a:off x="3984" y="2064"/>
                <a:ext cx="624" cy="912"/>
                <a:chOff x="2208" y="528"/>
                <a:chExt cx="672" cy="1008"/>
              </a:xfrm>
            </p:grpSpPr>
            <p:sp>
              <p:nvSpPr>
                <p:cNvPr id="16438" name="Rectangle 57"/>
                <p:cNvSpPr>
                  <a:spLocks noChangeArrowheads="1"/>
                </p:cNvSpPr>
                <p:nvPr/>
              </p:nvSpPr>
              <p:spPr bwMode="auto">
                <a:xfrm>
                  <a:off x="2208" y="528"/>
                  <a:ext cx="672" cy="1008"/>
                </a:xfrm>
                <a:prstGeom prst="rect">
                  <a:avLst/>
                </a:prstGeom>
                <a:solidFill>
                  <a:srgbClr val="FFFFFF"/>
                </a:solidFill>
                <a:ln w="2857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1pPr>
                  <a:lvl2pPr marL="742950" indent="-28575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2pPr>
                  <a:lvl3pPr marL="11430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3pPr>
                  <a:lvl4pPr marL="16002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4pPr>
                  <a:lvl5pPr marL="20574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9pPr>
                </a:lstStyle>
                <a:p>
                  <a:endParaRPr lang="ko-KR" altLang="en-US" sz="1600" b="0" dirty="0">
                    <a:latin typeface="Consolas" charset="0"/>
                    <a:ea typeface="Consolas" charset="0"/>
                    <a:cs typeface="Consolas" charset="0"/>
                  </a:endParaRPr>
                </a:p>
                <a:p>
                  <a:endParaRPr lang="ko-KR" altLang="en-US" sz="1600" b="0" dirty="0">
                    <a:latin typeface="Consolas" charset="0"/>
                    <a:ea typeface="Consolas" charset="0"/>
                    <a:cs typeface="Consolas" charset="0"/>
                  </a:endParaRPr>
                </a:p>
                <a:p>
                  <a:r>
                    <a:rPr lang="en-US" altLang="ko-KR" sz="1600" b="0" dirty="0">
                      <a:latin typeface="Consolas" charset="0"/>
                      <a:ea typeface="Consolas" charset="0"/>
                      <a:cs typeface="Consolas" charset="0"/>
                    </a:rPr>
                    <a:t>Other</a:t>
                  </a:r>
                </a:p>
                <a:p>
                  <a:r>
                    <a:rPr lang="en-US" altLang="ko-KR" sz="1600" b="0" dirty="0">
                      <a:latin typeface="Consolas" charset="0"/>
                      <a:ea typeface="Consolas" charset="0"/>
                      <a:cs typeface="Consolas" charset="0"/>
                    </a:rPr>
                    <a:t>State</a:t>
                  </a:r>
                </a:p>
                <a:p>
                  <a:r>
                    <a:rPr lang="en-US" altLang="ko-KR" sz="1600" b="0" dirty="0">
                      <a:latin typeface="Consolas" charset="0"/>
                      <a:ea typeface="Consolas" charset="0"/>
                      <a:cs typeface="Consolas" charset="0"/>
                    </a:rPr>
                    <a:t>PCB</a:t>
                  </a:r>
                  <a:r>
                    <a:rPr lang="en-US" altLang="ko-KR" sz="1600" b="0" baseline="-25000" dirty="0">
                      <a:latin typeface="Consolas" charset="0"/>
                      <a:ea typeface="Consolas" charset="0"/>
                      <a:cs typeface="Consolas" charset="0"/>
                    </a:rPr>
                    <a:t>3</a:t>
                  </a:r>
                  <a:endParaRPr lang="en-US" altLang="ko-KR" sz="1600" b="0" dirty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39" name="Rectangle 58"/>
                <p:cNvSpPr>
                  <a:spLocks noChangeArrowheads="1"/>
                </p:cNvSpPr>
                <p:nvPr/>
              </p:nvSpPr>
              <p:spPr bwMode="auto">
                <a:xfrm>
                  <a:off x="2208" y="528"/>
                  <a:ext cx="672" cy="240"/>
                </a:xfrm>
                <a:prstGeom prst="rect">
                  <a:avLst/>
                </a:prstGeom>
                <a:solidFill>
                  <a:srgbClr val="00FFFF"/>
                </a:solidFill>
                <a:ln w="2857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1pPr>
                  <a:lvl2pPr marL="742950" indent="-28575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2pPr>
                  <a:lvl3pPr marL="11430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3pPr>
                  <a:lvl4pPr marL="16002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4pPr>
                  <a:lvl5pPr marL="20574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9pPr>
                </a:lstStyle>
                <a:p>
                  <a:r>
                    <a:rPr lang="en-US" altLang="ko-KR" sz="1600" b="0">
                      <a:latin typeface="Consolas" charset="0"/>
                      <a:ea typeface="Consolas" charset="0"/>
                      <a:cs typeface="Consolas" charset="0"/>
                    </a:rPr>
                    <a:t>Link</a:t>
                  </a:r>
                </a:p>
              </p:txBody>
            </p:sp>
            <p:sp>
              <p:nvSpPr>
                <p:cNvPr id="16440" name="Rectangle 59"/>
                <p:cNvSpPr>
                  <a:spLocks noChangeArrowheads="1"/>
                </p:cNvSpPr>
                <p:nvPr/>
              </p:nvSpPr>
              <p:spPr bwMode="auto">
                <a:xfrm>
                  <a:off x="2208" y="768"/>
                  <a:ext cx="672" cy="192"/>
                </a:xfrm>
                <a:prstGeom prst="rect">
                  <a:avLst/>
                </a:prstGeom>
                <a:solidFill>
                  <a:srgbClr val="FFFFFF"/>
                </a:solidFill>
                <a:ln w="2857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1pPr>
                  <a:lvl2pPr marL="742950" indent="-28575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2pPr>
                  <a:lvl3pPr marL="11430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3pPr>
                  <a:lvl4pPr marL="16002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4pPr>
                  <a:lvl5pPr marL="2057400" indent="-228600" algn="ctr" eaLnBrk="0" hangingPunct="0"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urier New" panose="02070309020205020404" pitchFamily="49" charset="0"/>
                    </a:defRPr>
                  </a:lvl9pPr>
                </a:lstStyle>
                <a:p>
                  <a:r>
                    <a:rPr lang="en-US" altLang="ko-KR" sz="1600" b="0">
                      <a:latin typeface="Consolas" charset="0"/>
                      <a:ea typeface="Consolas" charset="0"/>
                      <a:cs typeface="Consolas" charset="0"/>
                    </a:rPr>
                    <a:t>Registers</a:t>
                  </a:r>
                </a:p>
              </p:txBody>
            </p:sp>
          </p:grpSp>
          <p:grpSp>
            <p:nvGrpSpPr>
              <p:cNvPr id="16432" name="Group 60"/>
              <p:cNvGrpSpPr>
                <a:grpSpLocks/>
              </p:cNvGrpSpPr>
              <p:nvPr/>
            </p:nvGrpSpPr>
            <p:grpSpPr bwMode="auto">
              <a:xfrm>
                <a:off x="4800" y="2160"/>
                <a:ext cx="192" cy="192"/>
                <a:chOff x="2448" y="2016"/>
                <a:chExt cx="192" cy="192"/>
              </a:xfrm>
            </p:grpSpPr>
            <p:sp>
              <p:nvSpPr>
                <p:cNvPr id="16434" name="Line 61"/>
                <p:cNvSpPr>
                  <a:spLocks noChangeShapeType="1"/>
                </p:cNvSpPr>
                <p:nvPr/>
              </p:nvSpPr>
              <p:spPr bwMode="auto">
                <a:xfrm>
                  <a:off x="2448" y="2112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35" name="Line 62"/>
                <p:cNvSpPr>
                  <a:spLocks noChangeShapeType="1"/>
                </p:cNvSpPr>
                <p:nvPr/>
              </p:nvSpPr>
              <p:spPr bwMode="auto">
                <a:xfrm>
                  <a:off x="2496" y="216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36" name="Line 63"/>
                <p:cNvSpPr>
                  <a:spLocks noChangeShapeType="1"/>
                </p:cNvSpPr>
                <p:nvPr/>
              </p:nvSpPr>
              <p:spPr bwMode="auto">
                <a:xfrm>
                  <a:off x="2520" y="2208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37" name="Line 64"/>
                <p:cNvSpPr>
                  <a:spLocks noChangeShapeType="1"/>
                </p:cNvSpPr>
                <p:nvPr/>
              </p:nvSpPr>
              <p:spPr bwMode="auto">
                <a:xfrm>
                  <a:off x="2544" y="2016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</p:grpSp>
          <p:sp>
            <p:nvSpPr>
              <p:cNvPr id="16433" name="Line 67"/>
              <p:cNvSpPr>
                <a:spLocks noChangeShapeType="1"/>
              </p:cNvSpPr>
              <p:nvPr/>
            </p:nvSpPr>
            <p:spPr bwMode="auto">
              <a:xfrm>
                <a:off x="4608" y="2160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</p:grpSp>
        <p:sp>
          <p:nvSpPr>
            <p:cNvPr id="16429" name="Line 105"/>
            <p:cNvSpPr>
              <a:spLocks noChangeShapeType="1"/>
            </p:cNvSpPr>
            <p:nvPr/>
          </p:nvSpPr>
          <p:spPr bwMode="auto">
            <a:xfrm>
              <a:off x="1432" y="1679"/>
              <a:ext cx="13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6430" name="Freeform 106"/>
            <p:cNvSpPr>
              <a:spLocks/>
            </p:cNvSpPr>
            <p:nvPr/>
          </p:nvSpPr>
          <p:spPr bwMode="auto">
            <a:xfrm>
              <a:off x="1432" y="1775"/>
              <a:ext cx="2544" cy="816"/>
            </a:xfrm>
            <a:custGeom>
              <a:avLst/>
              <a:gdLst>
                <a:gd name="T0" fmla="*/ 0 w 2544"/>
                <a:gd name="T1" fmla="*/ 96 h 816"/>
                <a:gd name="T2" fmla="*/ 1488 w 2544"/>
                <a:gd name="T3" fmla="*/ 816 h 816"/>
                <a:gd name="T4" fmla="*/ 2160 w 2544"/>
                <a:gd name="T5" fmla="*/ 816 h 816"/>
                <a:gd name="T6" fmla="*/ 2544 w 2544"/>
                <a:gd name="T7" fmla="*/ 0 h 8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44" h="816">
                  <a:moveTo>
                    <a:pt x="0" y="96"/>
                  </a:moveTo>
                  <a:lnTo>
                    <a:pt x="1488" y="816"/>
                  </a:lnTo>
                  <a:lnTo>
                    <a:pt x="2160" y="816"/>
                  </a:lnTo>
                  <a:lnTo>
                    <a:pt x="254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</p:grpSp>
      <p:grpSp>
        <p:nvGrpSpPr>
          <p:cNvPr id="359558" name="Group 134"/>
          <p:cNvGrpSpPr>
            <a:grpSpLocks/>
          </p:cNvGrpSpPr>
          <p:nvPr/>
        </p:nvGrpSpPr>
        <p:grpSpPr bwMode="auto">
          <a:xfrm>
            <a:off x="3703638" y="2846388"/>
            <a:ext cx="685800" cy="685800"/>
            <a:chOff x="1384" y="1103"/>
            <a:chExt cx="432" cy="432"/>
          </a:xfrm>
        </p:grpSpPr>
        <p:grpSp>
          <p:nvGrpSpPr>
            <p:cNvPr id="16412" name="Group 109"/>
            <p:cNvGrpSpPr>
              <a:grpSpLocks/>
            </p:cNvGrpSpPr>
            <p:nvPr/>
          </p:nvGrpSpPr>
          <p:grpSpPr bwMode="auto">
            <a:xfrm>
              <a:off x="1432" y="1103"/>
              <a:ext cx="384" cy="192"/>
              <a:chOff x="2304" y="2640"/>
              <a:chExt cx="384" cy="192"/>
            </a:xfrm>
          </p:grpSpPr>
          <p:grpSp>
            <p:nvGrpSpPr>
              <p:cNvPr id="16420" name="Group 110"/>
              <p:cNvGrpSpPr>
                <a:grpSpLocks/>
              </p:cNvGrpSpPr>
              <p:nvPr/>
            </p:nvGrpSpPr>
            <p:grpSpPr bwMode="auto">
              <a:xfrm>
                <a:off x="2496" y="2640"/>
                <a:ext cx="192" cy="192"/>
                <a:chOff x="2448" y="2016"/>
                <a:chExt cx="192" cy="192"/>
              </a:xfrm>
            </p:grpSpPr>
            <p:sp>
              <p:nvSpPr>
                <p:cNvPr id="16422" name="Line 111"/>
                <p:cNvSpPr>
                  <a:spLocks noChangeShapeType="1"/>
                </p:cNvSpPr>
                <p:nvPr/>
              </p:nvSpPr>
              <p:spPr bwMode="auto">
                <a:xfrm>
                  <a:off x="2448" y="2112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23" name="Line 112"/>
                <p:cNvSpPr>
                  <a:spLocks noChangeShapeType="1"/>
                </p:cNvSpPr>
                <p:nvPr/>
              </p:nvSpPr>
              <p:spPr bwMode="auto">
                <a:xfrm>
                  <a:off x="2496" y="216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24" name="Line 113"/>
                <p:cNvSpPr>
                  <a:spLocks noChangeShapeType="1"/>
                </p:cNvSpPr>
                <p:nvPr/>
              </p:nvSpPr>
              <p:spPr bwMode="auto">
                <a:xfrm>
                  <a:off x="2520" y="2208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25" name="Line 114"/>
                <p:cNvSpPr>
                  <a:spLocks noChangeShapeType="1"/>
                </p:cNvSpPr>
                <p:nvPr/>
              </p:nvSpPr>
              <p:spPr bwMode="auto">
                <a:xfrm>
                  <a:off x="2544" y="2016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</p:grpSp>
          <p:sp>
            <p:nvSpPr>
              <p:cNvPr id="16421" name="Line 115"/>
              <p:cNvSpPr>
                <a:spLocks noChangeShapeType="1"/>
              </p:cNvSpPr>
              <p:nvPr/>
            </p:nvSpPr>
            <p:spPr bwMode="auto">
              <a:xfrm>
                <a:off x="2304" y="2640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</p:grpSp>
        <p:grpSp>
          <p:nvGrpSpPr>
            <p:cNvPr id="16413" name="Group 116"/>
            <p:cNvGrpSpPr>
              <a:grpSpLocks/>
            </p:cNvGrpSpPr>
            <p:nvPr/>
          </p:nvGrpSpPr>
          <p:grpSpPr bwMode="auto">
            <a:xfrm>
              <a:off x="1384" y="1343"/>
              <a:ext cx="384" cy="192"/>
              <a:chOff x="2304" y="2640"/>
              <a:chExt cx="384" cy="192"/>
            </a:xfrm>
          </p:grpSpPr>
          <p:grpSp>
            <p:nvGrpSpPr>
              <p:cNvPr id="16414" name="Group 117"/>
              <p:cNvGrpSpPr>
                <a:grpSpLocks/>
              </p:cNvGrpSpPr>
              <p:nvPr/>
            </p:nvGrpSpPr>
            <p:grpSpPr bwMode="auto">
              <a:xfrm>
                <a:off x="2496" y="2640"/>
                <a:ext cx="192" cy="192"/>
                <a:chOff x="2448" y="2016"/>
                <a:chExt cx="192" cy="192"/>
              </a:xfrm>
            </p:grpSpPr>
            <p:sp>
              <p:nvSpPr>
                <p:cNvPr id="16416" name="Line 118"/>
                <p:cNvSpPr>
                  <a:spLocks noChangeShapeType="1"/>
                </p:cNvSpPr>
                <p:nvPr/>
              </p:nvSpPr>
              <p:spPr bwMode="auto">
                <a:xfrm>
                  <a:off x="2448" y="2112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17" name="Line 119"/>
                <p:cNvSpPr>
                  <a:spLocks noChangeShapeType="1"/>
                </p:cNvSpPr>
                <p:nvPr/>
              </p:nvSpPr>
              <p:spPr bwMode="auto">
                <a:xfrm>
                  <a:off x="2496" y="216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18" name="Line 120"/>
                <p:cNvSpPr>
                  <a:spLocks noChangeShapeType="1"/>
                </p:cNvSpPr>
                <p:nvPr/>
              </p:nvSpPr>
              <p:spPr bwMode="auto">
                <a:xfrm>
                  <a:off x="2520" y="2208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  <p:sp>
              <p:nvSpPr>
                <p:cNvPr id="16419" name="Line 121"/>
                <p:cNvSpPr>
                  <a:spLocks noChangeShapeType="1"/>
                </p:cNvSpPr>
                <p:nvPr/>
              </p:nvSpPr>
              <p:spPr bwMode="auto">
                <a:xfrm>
                  <a:off x="2544" y="2016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</p:grpSp>
          <p:sp>
            <p:nvSpPr>
              <p:cNvPr id="16415" name="Line 122"/>
              <p:cNvSpPr>
                <a:spLocks noChangeShapeType="1"/>
              </p:cNvSpPr>
              <p:nvPr/>
            </p:nvSpPr>
            <p:spPr bwMode="auto">
              <a:xfrm>
                <a:off x="2304" y="2640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</p:grpSp>
      </p:grpSp>
      <p:grpSp>
        <p:nvGrpSpPr>
          <p:cNvPr id="359557" name="Group 133"/>
          <p:cNvGrpSpPr>
            <a:grpSpLocks/>
          </p:cNvGrpSpPr>
          <p:nvPr/>
        </p:nvGrpSpPr>
        <p:grpSpPr bwMode="auto">
          <a:xfrm>
            <a:off x="1703389" y="1905000"/>
            <a:ext cx="2076451" cy="3989388"/>
            <a:chOff x="124" y="510"/>
            <a:chExt cx="1308" cy="2513"/>
          </a:xfrm>
        </p:grpSpPr>
        <p:sp>
          <p:nvSpPr>
            <p:cNvPr id="16394" name="Rectangle 19"/>
            <p:cNvSpPr>
              <a:spLocks noChangeArrowheads="1"/>
            </p:cNvSpPr>
            <p:nvPr/>
          </p:nvSpPr>
          <p:spPr bwMode="auto">
            <a:xfrm>
              <a:off x="808" y="2111"/>
              <a:ext cx="624" cy="192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600" b="0">
                  <a:latin typeface="Consolas" charset="0"/>
                  <a:ea typeface="Consolas" charset="0"/>
                  <a:cs typeface="Consolas" charset="0"/>
                </a:rPr>
                <a:t>Head</a:t>
              </a:r>
            </a:p>
          </p:txBody>
        </p:sp>
        <p:sp>
          <p:nvSpPr>
            <p:cNvPr id="16395" name="Rectangle 20"/>
            <p:cNvSpPr>
              <a:spLocks noChangeArrowheads="1"/>
            </p:cNvSpPr>
            <p:nvPr/>
          </p:nvSpPr>
          <p:spPr bwMode="auto">
            <a:xfrm>
              <a:off x="808" y="2303"/>
              <a:ext cx="624" cy="192"/>
            </a:xfrm>
            <a:prstGeom prst="rect">
              <a:avLst/>
            </a:prstGeom>
            <a:solidFill>
              <a:srgbClr val="FF66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600" b="0">
                  <a:latin typeface="Consolas" charset="0"/>
                  <a:ea typeface="Consolas" charset="0"/>
                  <a:cs typeface="Consolas" charset="0"/>
                </a:rPr>
                <a:t>Tail</a:t>
              </a:r>
            </a:p>
          </p:txBody>
        </p:sp>
        <p:sp>
          <p:nvSpPr>
            <p:cNvPr id="16396" name="Rectangle 124"/>
            <p:cNvSpPr>
              <a:spLocks noChangeArrowheads="1"/>
            </p:cNvSpPr>
            <p:nvPr/>
          </p:nvSpPr>
          <p:spPr bwMode="auto">
            <a:xfrm>
              <a:off x="808" y="1055"/>
              <a:ext cx="624" cy="192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600" b="0">
                  <a:latin typeface="Consolas" charset="0"/>
                  <a:ea typeface="Consolas" charset="0"/>
                  <a:cs typeface="Consolas" charset="0"/>
                </a:rPr>
                <a:t>Head</a:t>
              </a:r>
            </a:p>
          </p:txBody>
        </p:sp>
        <p:sp>
          <p:nvSpPr>
            <p:cNvPr id="16397" name="Rectangle 125"/>
            <p:cNvSpPr>
              <a:spLocks noChangeArrowheads="1"/>
            </p:cNvSpPr>
            <p:nvPr/>
          </p:nvSpPr>
          <p:spPr bwMode="auto">
            <a:xfrm>
              <a:off x="808" y="1247"/>
              <a:ext cx="624" cy="192"/>
            </a:xfrm>
            <a:prstGeom prst="rect">
              <a:avLst/>
            </a:prstGeom>
            <a:solidFill>
              <a:srgbClr val="FF66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600" b="0">
                  <a:latin typeface="Consolas" charset="0"/>
                  <a:ea typeface="Consolas" charset="0"/>
                  <a:cs typeface="Consolas" charset="0"/>
                </a:rPr>
                <a:t>Tail</a:t>
              </a:r>
            </a:p>
          </p:txBody>
        </p:sp>
        <p:grpSp>
          <p:nvGrpSpPr>
            <p:cNvPr id="16398" name="Group 8"/>
            <p:cNvGrpSpPr>
              <a:grpSpLocks/>
            </p:cNvGrpSpPr>
            <p:nvPr/>
          </p:nvGrpSpPr>
          <p:grpSpPr bwMode="auto">
            <a:xfrm>
              <a:off x="808" y="527"/>
              <a:ext cx="624" cy="384"/>
              <a:chOff x="672" y="768"/>
              <a:chExt cx="720" cy="480"/>
            </a:xfrm>
          </p:grpSpPr>
          <p:sp>
            <p:nvSpPr>
              <p:cNvPr id="16410" name="Rectangle 5"/>
              <p:cNvSpPr>
                <a:spLocks noChangeArrowheads="1"/>
              </p:cNvSpPr>
              <p:nvPr/>
            </p:nvSpPr>
            <p:spPr bwMode="auto">
              <a:xfrm>
                <a:off x="672" y="768"/>
                <a:ext cx="720" cy="240"/>
              </a:xfrm>
              <a:prstGeom prst="rect">
                <a:avLst/>
              </a:prstGeom>
              <a:solidFill>
                <a:srgbClr val="00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00" b="0">
                    <a:latin typeface="Consolas" charset="0"/>
                    <a:ea typeface="Consolas" charset="0"/>
                    <a:cs typeface="Consolas" charset="0"/>
                  </a:rPr>
                  <a:t>Head</a:t>
                </a:r>
              </a:p>
            </p:txBody>
          </p:sp>
          <p:sp>
            <p:nvSpPr>
              <p:cNvPr id="16411" name="Rectangle 7"/>
              <p:cNvSpPr>
                <a:spLocks noChangeArrowheads="1"/>
              </p:cNvSpPr>
              <p:nvPr/>
            </p:nvSpPr>
            <p:spPr bwMode="auto">
              <a:xfrm>
                <a:off x="672" y="1008"/>
                <a:ext cx="720" cy="240"/>
              </a:xfrm>
              <a:prstGeom prst="rect">
                <a:avLst/>
              </a:prstGeom>
              <a:solidFill>
                <a:srgbClr val="FF66CC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00" b="0">
                    <a:latin typeface="Consolas" charset="0"/>
                    <a:ea typeface="Consolas" charset="0"/>
                    <a:cs typeface="Consolas" charset="0"/>
                  </a:rPr>
                  <a:t>Tail</a:t>
                </a:r>
              </a:p>
            </p:txBody>
          </p:sp>
        </p:grpSp>
        <p:grpSp>
          <p:nvGrpSpPr>
            <p:cNvPr id="16399" name="Group 12"/>
            <p:cNvGrpSpPr>
              <a:grpSpLocks/>
            </p:cNvGrpSpPr>
            <p:nvPr/>
          </p:nvGrpSpPr>
          <p:grpSpPr bwMode="auto">
            <a:xfrm>
              <a:off x="808" y="1583"/>
              <a:ext cx="624" cy="384"/>
              <a:chOff x="672" y="768"/>
              <a:chExt cx="720" cy="480"/>
            </a:xfrm>
          </p:grpSpPr>
          <p:sp>
            <p:nvSpPr>
              <p:cNvPr id="16408" name="Rectangle 13"/>
              <p:cNvSpPr>
                <a:spLocks noChangeArrowheads="1"/>
              </p:cNvSpPr>
              <p:nvPr/>
            </p:nvSpPr>
            <p:spPr bwMode="auto">
              <a:xfrm>
                <a:off x="672" y="768"/>
                <a:ext cx="720" cy="240"/>
              </a:xfrm>
              <a:prstGeom prst="rect">
                <a:avLst/>
              </a:prstGeom>
              <a:solidFill>
                <a:srgbClr val="00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00" b="0">
                    <a:latin typeface="Consolas" charset="0"/>
                    <a:ea typeface="Consolas" charset="0"/>
                    <a:cs typeface="Consolas" charset="0"/>
                  </a:rPr>
                  <a:t>Head</a:t>
                </a:r>
              </a:p>
            </p:txBody>
          </p:sp>
          <p:sp>
            <p:nvSpPr>
              <p:cNvPr id="16409" name="Rectangle 14"/>
              <p:cNvSpPr>
                <a:spLocks noChangeArrowheads="1"/>
              </p:cNvSpPr>
              <p:nvPr/>
            </p:nvSpPr>
            <p:spPr bwMode="auto">
              <a:xfrm>
                <a:off x="672" y="1008"/>
                <a:ext cx="720" cy="240"/>
              </a:xfrm>
              <a:prstGeom prst="rect">
                <a:avLst/>
              </a:prstGeom>
              <a:solidFill>
                <a:srgbClr val="FF66CC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00" b="0">
                    <a:latin typeface="Consolas" charset="0"/>
                    <a:ea typeface="Consolas" charset="0"/>
                    <a:cs typeface="Consolas" charset="0"/>
                  </a:rPr>
                  <a:t>Tail</a:t>
                </a:r>
              </a:p>
            </p:txBody>
          </p:sp>
        </p:grpSp>
        <p:grpSp>
          <p:nvGrpSpPr>
            <p:cNvPr id="16400" name="Group 15"/>
            <p:cNvGrpSpPr>
              <a:grpSpLocks/>
            </p:cNvGrpSpPr>
            <p:nvPr/>
          </p:nvGrpSpPr>
          <p:grpSpPr bwMode="auto">
            <a:xfrm>
              <a:off x="808" y="2639"/>
              <a:ext cx="624" cy="384"/>
              <a:chOff x="672" y="768"/>
              <a:chExt cx="720" cy="480"/>
            </a:xfrm>
          </p:grpSpPr>
          <p:sp>
            <p:nvSpPr>
              <p:cNvPr id="16406" name="Rectangle 16"/>
              <p:cNvSpPr>
                <a:spLocks noChangeArrowheads="1"/>
              </p:cNvSpPr>
              <p:nvPr/>
            </p:nvSpPr>
            <p:spPr bwMode="auto">
              <a:xfrm>
                <a:off x="672" y="768"/>
                <a:ext cx="720" cy="240"/>
              </a:xfrm>
              <a:prstGeom prst="rect">
                <a:avLst/>
              </a:prstGeom>
              <a:solidFill>
                <a:srgbClr val="00FFFF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00" b="0">
                    <a:latin typeface="Consolas" charset="0"/>
                    <a:ea typeface="Consolas" charset="0"/>
                    <a:cs typeface="Consolas" charset="0"/>
                  </a:rPr>
                  <a:t>Head</a:t>
                </a:r>
              </a:p>
            </p:txBody>
          </p:sp>
          <p:sp>
            <p:nvSpPr>
              <p:cNvPr id="16407" name="Rectangle 17"/>
              <p:cNvSpPr>
                <a:spLocks noChangeArrowheads="1"/>
              </p:cNvSpPr>
              <p:nvPr/>
            </p:nvSpPr>
            <p:spPr bwMode="auto">
              <a:xfrm>
                <a:off x="672" y="1008"/>
                <a:ext cx="720" cy="240"/>
              </a:xfrm>
              <a:prstGeom prst="rect">
                <a:avLst/>
              </a:prstGeom>
              <a:solidFill>
                <a:srgbClr val="FF66CC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1600" b="0">
                    <a:latin typeface="Consolas" charset="0"/>
                    <a:ea typeface="Consolas" charset="0"/>
                    <a:cs typeface="Consolas" charset="0"/>
                  </a:rPr>
                  <a:t>Tail</a:t>
                </a:r>
              </a:p>
            </p:txBody>
          </p:sp>
        </p:grpSp>
        <p:sp>
          <p:nvSpPr>
            <p:cNvPr id="16401" name="Text Box 126"/>
            <p:cNvSpPr txBox="1">
              <a:spLocks noChangeArrowheads="1"/>
            </p:cNvSpPr>
            <p:nvPr/>
          </p:nvSpPr>
          <p:spPr bwMode="auto">
            <a:xfrm>
              <a:off x="201" y="510"/>
              <a:ext cx="520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Consolas" charset="0"/>
                  <a:ea typeface="Consolas" charset="0"/>
                  <a:cs typeface="Consolas" charset="0"/>
                </a:rPr>
                <a:t>Ready</a:t>
              </a:r>
            </a:p>
            <a:p>
              <a:r>
                <a:rPr lang="en-US" altLang="ko-KR" b="0">
                  <a:latin typeface="Consolas" charset="0"/>
                  <a:ea typeface="Consolas" charset="0"/>
                  <a:cs typeface="Consolas" charset="0"/>
                </a:rPr>
                <a:t>Queue</a:t>
              </a:r>
            </a:p>
          </p:txBody>
        </p:sp>
        <p:sp>
          <p:nvSpPr>
            <p:cNvPr id="16402" name="Text Box 127"/>
            <p:cNvSpPr txBox="1">
              <a:spLocks noChangeArrowheads="1"/>
            </p:cNvSpPr>
            <p:nvPr/>
          </p:nvSpPr>
          <p:spPr bwMode="auto">
            <a:xfrm>
              <a:off x="164" y="1055"/>
              <a:ext cx="595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 smtClean="0">
                  <a:latin typeface="Consolas" charset="0"/>
                  <a:ea typeface="Consolas" charset="0"/>
                  <a:cs typeface="Consolas" charset="0"/>
                </a:rPr>
                <a:t>USB</a:t>
              </a:r>
              <a:endParaRPr lang="en-US" altLang="ko-KR" b="0" dirty="0">
                <a:latin typeface="Consolas" charset="0"/>
                <a:ea typeface="Consolas" charset="0"/>
                <a:cs typeface="Consolas" charset="0"/>
              </a:endParaRPr>
            </a:p>
            <a:p>
              <a:r>
                <a:rPr lang="en-US" altLang="ko-KR" b="0" dirty="0">
                  <a:latin typeface="Consolas" charset="0"/>
                  <a:ea typeface="Consolas" charset="0"/>
                  <a:cs typeface="Consolas" charset="0"/>
                </a:rPr>
                <a:t>Unit 0</a:t>
              </a:r>
            </a:p>
          </p:txBody>
        </p:sp>
        <p:sp>
          <p:nvSpPr>
            <p:cNvPr id="16403" name="Text Box 128"/>
            <p:cNvSpPr txBox="1">
              <a:spLocks noChangeArrowheads="1"/>
            </p:cNvSpPr>
            <p:nvPr/>
          </p:nvSpPr>
          <p:spPr bwMode="auto">
            <a:xfrm>
              <a:off x="164" y="1535"/>
              <a:ext cx="595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Consolas" charset="0"/>
                  <a:ea typeface="Consolas" charset="0"/>
                  <a:cs typeface="Consolas" charset="0"/>
                </a:rPr>
                <a:t>Disk</a:t>
              </a:r>
            </a:p>
            <a:p>
              <a:r>
                <a:rPr lang="en-US" altLang="ko-KR" b="0">
                  <a:latin typeface="Consolas" charset="0"/>
                  <a:ea typeface="Consolas" charset="0"/>
                  <a:cs typeface="Consolas" charset="0"/>
                </a:rPr>
                <a:t>Unit 0</a:t>
              </a:r>
            </a:p>
          </p:txBody>
        </p:sp>
        <p:sp>
          <p:nvSpPr>
            <p:cNvPr id="16404" name="Text Box 129"/>
            <p:cNvSpPr txBox="1">
              <a:spLocks noChangeArrowheads="1"/>
            </p:cNvSpPr>
            <p:nvPr/>
          </p:nvSpPr>
          <p:spPr bwMode="auto">
            <a:xfrm>
              <a:off x="164" y="2063"/>
              <a:ext cx="595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Consolas" charset="0"/>
                  <a:ea typeface="Consolas" charset="0"/>
                  <a:cs typeface="Consolas" charset="0"/>
                </a:rPr>
                <a:t>Disk</a:t>
              </a:r>
            </a:p>
            <a:p>
              <a:r>
                <a:rPr lang="en-US" altLang="ko-KR" b="0">
                  <a:latin typeface="Consolas" charset="0"/>
                  <a:ea typeface="Consolas" charset="0"/>
                  <a:cs typeface="Consolas" charset="0"/>
                </a:rPr>
                <a:t>Unit 2</a:t>
              </a:r>
            </a:p>
          </p:txBody>
        </p:sp>
        <p:sp>
          <p:nvSpPr>
            <p:cNvPr id="16405" name="Text Box 130"/>
            <p:cNvSpPr txBox="1">
              <a:spLocks noChangeArrowheads="1"/>
            </p:cNvSpPr>
            <p:nvPr/>
          </p:nvSpPr>
          <p:spPr bwMode="auto">
            <a:xfrm>
              <a:off x="124" y="2591"/>
              <a:ext cx="675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Consolas" charset="0"/>
                  <a:ea typeface="Consolas" charset="0"/>
                  <a:cs typeface="Consolas" charset="0"/>
                </a:rPr>
                <a:t>Ether</a:t>
              </a:r>
            </a:p>
            <a:p>
              <a:r>
                <a:rPr lang="en-US" altLang="ko-KR" b="0">
                  <a:latin typeface="Consolas" charset="0"/>
                  <a:ea typeface="Consolas" charset="0"/>
                  <a:cs typeface="Consolas" charset="0"/>
                </a:rPr>
                <a:t>Netwk 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06962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9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59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59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59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59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8915400" cy="5334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MS PGothic" charset="0"/>
              </a:rPr>
              <a:t>Recall: Modern Process </a:t>
            </a:r>
            <a:r>
              <a:rPr lang="en-US" dirty="0">
                <a:ea typeface="MS PGothic" charset="0"/>
              </a:rPr>
              <a:t>with Threads</a:t>
            </a:r>
          </a:p>
        </p:txBody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6726" y="930276"/>
            <a:ext cx="8931275" cy="5546725"/>
          </a:xfrm>
        </p:spPr>
        <p:txBody>
          <a:bodyPr>
            <a:normAutofit/>
          </a:bodyPr>
          <a:lstStyle/>
          <a:p>
            <a:r>
              <a:rPr lang="en-US" dirty="0">
                <a:ea typeface="MS PGothic" charset="0"/>
              </a:rPr>
              <a:t>Thread: </a:t>
            </a:r>
            <a:r>
              <a:rPr lang="en-US" i="1" dirty="0">
                <a:ea typeface="MS PGothic" charset="0"/>
              </a:rPr>
              <a:t>a sequential execution stream within process </a:t>
            </a:r>
            <a:r>
              <a:rPr lang="en-US" i="1" dirty="0" smtClean="0">
                <a:ea typeface="MS PGothic" charset="0"/>
              </a:rPr>
              <a:t/>
            </a:r>
            <a:br>
              <a:rPr lang="en-US" i="1" dirty="0" smtClean="0">
                <a:ea typeface="MS PGothic" charset="0"/>
              </a:rPr>
            </a:br>
            <a:r>
              <a:rPr lang="en-US" dirty="0" smtClean="0">
                <a:ea typeface="MS PGothic" charset="0"/>
              </a:rPr>
              <a:t>(</a:t>
            </a:r>
            <a:r>
              <a:rPr lang="en-US" dirty="0">
                <a:ea typeface="MS PGothic" charset="0"/>
              </a:rPr>
              <a:t>Sometimes called a “</a:t>
            </a:r>
            <a:r>
              <a:rPr lang="en-US" dirty="0">
                <a:solidFill>
                  <a:srgbClr val="3151F0"/>
                </a:solidFill>
                <a:ea typeface="MS PGothic" charset="0"/>
              </a:rPr>
              <a:t>Lightweight process</a:t>
            </a:r>
            <a:r>
              <a:rPr lang="en-US" dirty="0">
                <a:ea typeface="MS PGothic" charset="0"/>
              </a:rPr>
              <a:t>”)</a:t>
            </a:r>
          </a:p>
          <a:p>
            <a:pPr lvl="1"/>
            <a:r>
              <a:rPr lang="en-US" dirty="0">
                <a:ea typeface="MS PGothic" charset="0"/>
              </a:rPr>
              <a:t>Process still contains a single Address Space</a:t>
            </a:r>
          </a:p>
          <a:p>
            <a:pPr lvl="1"/>
            <a:r>
              <a:rPr lang="en-US" dirty="0">
                <a:ea typeface="MS PGothic" charset="0"/>
              </a:rPr>
              <a:t>No protection between threads</a:t>
            </a:r>
          </a:p>
          <a:p>
            <a:endParaRPr lang="en-US" dirty="0">
              <a:ea typeface="MS PGothic" charset="0"/>
            </a:endParaRPr>
          </a:p>
          <a:p>
            <a:r>
              <a:rPr lang="en-US" dirty="0">
                <a:ea typeface="MS PGothic" charset="0"/>
              </a:rPr>
              <a:t>Multithreading: </a:t>
            </a:r>
            <a:r>
              <a:rPr lang="en-US" i="1" dirty="0">
                <a:ea typeface="MS PGothic" charset="0"/>
              </a:rPr>
              <a:t>a single program made up of a number of different concurrent activities </a:t>
            </a:r>
            <a:endParaRPr lang="en-US" dirty="0">
              <a:ea typeface="MS PGothic" charset="0"/>
            </a:endParaRPr>
          </a:p>
          <a:p>
            <a:pPr lvl="1"/>
            <a:r>
              <a:rPr lang="en-US" dirty="0">
                <a:ea typeface="MS PGothic" charset="0"/>
              </a:rPr>
              <a:t>Sometimes called multitasking, as in Ada …</a:t>
            </a:r>
          </a:p>
          <a:p>
            <a:endParaRPr lang="en-US" dirty="0">
              <a:ea typeface="MS PGothic" charset="0"/>
            </a:endParaRPr>
          </a:p>
          <a:p>
            <a:r>
              <a:rPr lang="en-US" dirty="0">
                <a:ea typeface="MS PGothic" charset="0"/>
              </a:rPr>
              <a:t>Why separate the concept of a thread from that of a process?</a:t>
            </a:r>
          </a:p>
          <a:p>
            <a:pPr lvl="1"/>
            <a:r>
              <a:rPr lang="en-US" dirty="0">
                <a:ea typeface="MS PGothic" charset="0"/>
              </a:rPr>
              <a:t>Discuss the “thread” part of a process (concurrency)</a:t>
            </a:r>
          </a:p>
          <a:p>
            <a:pPr lvl="1"/>
            <a:r>
              <a:rPr lang="en-US" dirty="0">
                <a:ea typeface="MS PGothic" charset="0"/>
              </a:rPr>
              <a:t>Separate from the </a:t>
            </a:r>
            <a:r>
              <a:rPr lang="en-US" dirty="0" smtClean="0">
                <a:ea typeface="MS PGothic" charset="0"/>
              </a:rPr>
              <a:t>“</a:t>
            </a:r>
            <a:r>
              <a:rPr lang="en-US" altLang="ja-JP" dirty="0" smtClean="0">
                <a:ea typeface="MS PGothic" charset="0"/>
              </a:rPr>
              <a:t>address space” </a:t>
            </a:r>
            <a:r>
              <a:rPr lang="en-US" altLang="ja-JP" dirty="0">
                <a:ea typeface="MS PGothic" charset="0"/>
              </a:rPr>
              <a:t>(protection)</a:t>
            </a:r>
          </a:p>
          <a:p>
            <a:pPr lvl="1"/>
            <a:r>
              <a:rPr lang="en-US" dirty="0">
                <a:ea typeface="MS PGothic" charset="0"/>
              </a:rPr>
              <a:t>Heavyweight Process </a:t>
            </a:r>
            <a:r>
              <a:rPr lang="en-US" dirty="0">
                <a:ea typeface="MS PGothic" charset="0"/>
                <a:sym typeface="Symbol" charset="0"/>
              </a:rPr>
              <a:t> Process with one thread</a:t>
            </a:r>
          </a:p>
        </p:txBody>
      </p:sp>
    </p:spTree>
    <p:extLst>
      <p:ext uri="{BB962C8B-B14F-4D97-AF65-F5344CB8AC3E}">
        <p14:creationId xmlns:p14="http://schemas.microsoft.com/office/powerpoint/2010/main" val="30021555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MS PGothic" charset="0"/>
              </a:rPr>
              <a:t>Recall: Single </a:t>
            </a:r>
            <a:r>
              <a:rPr lang="en-US" dirty="0">
                <a:ea typeface="MS PGothic" charset="0"/>
              </a:rPr>
              <a:t>and Multithreaded Processes</a:t>
            </a:r>
          </a:p>
        </p:txBody>
      </p:sp>
      <p:sp>
        <p:nvSpPr>
          <p:cNvPr id="8397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52601" y="4694238"/>
            <a:ext cx="8670925" cy="1858962"/>
          </a:xfrm>
        </p:spPr>
        <p:txBody>
          <a:bodyPr>
            <a:normAutofit/>
          </a:bodyPr>
          <a:lstStyle/>
          <a:p>
            <a:r>
              <a:rPr lang="en-US" dirty="0">
                <a:ea typeface="MS PGothic" charset="0"/>
              </a:rPr>
              <a:t>Threads encapsulate concurrency: “Active” component</a:t>
            </a:r>
          </a:p>
          <a:p>
            <a:r>
              <a:rPr lang="en-US" dirty="0">
                <a:ea typeface="MS PGothic" charset="0"/>
              </a:rPr>
              <a:t>Address spaces encapsulate protection: “Passive” part</a:t>
            </a:r>
          </a:p>
          <a:p>
            <a:pPr lvl="1"/>
            <a:r>
              <a:rPr lang="en-US" dirty="0">
                <a:ea typeface="MS PGothic" charset="0"/>
              </a:rPr>
              <a:t>Keeps buggy program from trashing the system</a:t>
            </a:r>
          </a:p>
          <a:p>
            <a:r>
              <a:rPr lang="en-US" dirty="0">
                <a:ea typeface="MS PGothic" charset="0"/>
              </a:rPr>
              <a:t>Why have multiple threads per address space?</a:t>
            </a:r>
          </a:p>
          <a:p>
            <a:pPr>
              <a:buFontTx/>
              <a:buNone/>
            </a:pPr>
            <a:endParaRPr lang="en-US" dirty="0">
              <a:ea typeface="MS PGothic" charset="0"/>
            </a:endParaRPr>
          </a:p>
        </p:txBody>
      </p:sp>
      <p:pic>
        <p:nvPicPr>
          <p:cNvPr id="8397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" t="11746" r="392" b="11746"/>
          <a:stretch>
            <a:fillRect/>
          </a:stretch>
        </p:blipFill>
        <p:spPr bwMode="auto">
          <a:xfrm>
            <a:off x="2819400" y="914400"/>
            <a:ext cx="6248400" cy="3614738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07154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MS PGothic" charset="0"/>
              </a:rPr>
              <a:t>Recall: Thread </a:t>
            </a:r>
            <a:r>
              <a:rPr lang="en-US" dirty="0">
                <a:ea typeface="MS PGothic" charset="0"/>
              </a:rPr>
              <a:t>State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086011"/>
            <a:ext cx="8686800" cy="5105400"/>
          </a:xfrm>
        </p:spPr>
        <p:txBody>
          <a:bodyPr>
            <a:normAutofit/>
          </a:bodyPr>
          <a:lstStyle/>
          <a:p>
            <a:r>
              <a:rPr lang="en-US" dirty="0">
                <a:ea typeface="MS PGothic" charset="0"/>
              </a:rPr>
              <a:t>State shared by all threads in process/</a:t>
            </a:r>
            <a:r>
              <a:rPr lang="en-US" dirty="0" smtClean="0">
                <a:ea typeface="MS PGothic" charset="0"/>
              </a:rPr>
              <a:t>address </a:t>
            </a:r>
            <a:r>
              <a:rPr lang="en-US" dirty="0">
                <a:ea typeface="MS PGothic" charset="0"/>
              </a:rPr>
              <a:t>space</a:t>
            </a:r>
          </a:p>
          <a:p>
            <a:pPr lvl="1"/>
            <a:r>
              <a:rPr lang="en-US" dirty="0">
                <a:ea typeface="MS PGothic" charset="0"/>
              </a:rPr>
              <a:t>Content of memory (global variables, heap)</a:t>
            </a:r>
          </a:p>
          <a:p>
            <a:pPr lvl="1"/>
            <a:r>
              <a:rPr lang="en-US" dirty="0">
                <a:ea typeface="MS PGothic" charset="0"/>
              </a:rPr>
              <a:t>I/O state (file </a:t>
            </a:r>
            <a:r>
              <a:rPr lang="en-US" dirty="0" smtClean="0">
                <a:ea typeface="MS PGothic" charset="0"/>
              </a:rPr>
              <a:t>descriptors, </a:t>
            </a:r>
            <a:r>
              <a:rPr lang="en-US" dirty="0">
                <a:ea typeface="MS PGothic" charset="0"/>
              </a:rPr>
              <a:t>network connections, </a:t>
            </a:r>
            <a:r>
              <a:rPr lang="en-US" dirty="0" err="1">
                <a:ea typeface="MS PGothic" charset="0"/>
              </a:rPr>
              <a:t>etc</a:t>
            </a:r>
            <a:r>
              <a:rPr lang="en-US" dirty="0">
                <a:ea typeface="MS PGothic" charset="0"/>
              </a:rPr>
              <a:t>)</a:t>
            </a:r>
          </a:p>
          <a:p>
            <a:endParaRPr lang="en-US" dirty="0">
              <a:ea typeface="MS PGothic" charset="0"/>
            </a:endParaRPr>
          </a:p>
          <a:p>
            <a:r>
              <a:rPr lang="en-US" dirty="0">
                <a:ea typeface="MS PGothic" charset="0"/>
              </a:rPr>
              <a:t>State “private” to each thread </a:t>
            </a:r>
          </a:p>
          <a:p>
            <a:pPr lvl="1"/>
            <a:r>
              <a:rPr lang="en-US" dirty="0">
                <a:ea typeface="MS PGothic" charset="0"/>
              </a:rPr>
              <a:t>Kept in </a:t>
            </a:r>
            <a:r>
              <a:rPr lang="en-US" dirty="0">
                <a:solidFill>
                  <a:srgbClr val="FF0000"/>
                </a:solidFill>
                <a:ea typeface="MS PGothic" charset="0"/>
              </a:rPr>
              <a:t>TCB </a:t>
            </a:r>
            <a:r>
              <a:rPr lang="en-US" dirty="0">
                <a:solidFill>
                  <a:srgbClr val="FF0000"/>
                </a:solidFill>
                <a:ea typeface="MS PGothic" charset="0"/>
                <a:sym typeface="Symbol" charset="0"/>
              </a:rPr>
              <a:t> Thread Control Block</a:t>
            </a:r>
          </a:p>
          <a:p>
            <a:pPr lvl="1"/>
            <a:r>
              <a:rPr lang="en-US" dirty="0">
                <a:ea typeface="MS PGothic" charset="0"/>
              </a:rPr>
              <a:t>CPU registers (including, program counter)</a:t>
            </a:r>
          </a:p>
          <a:p>
            <a:pPr lvl="1"/>
            <a:r>
              <a:rPr lang="en-US" dirty="0">
                <a:ea typeface="MS PGothic" charset="0"/>
              </a:rPr>
              <a:t>Execution stack – what is this?</a:t>
            </a:r>
          </a:p>
          <a:p>
            <a:pPr lvl="1"/>
            <a:endParaRPr lang="en-US" dirty="0">
              <a:ea typeface="MS PGothic" charset="0"/>
            </a:endParaRPr>
          </a:p>
          <a:p>
            <a:r>
              <a:rPr lang="en-US" dirty="0">
                <a:ea typeface="MS PGothic" charset="0"/>
              </a:rPr>
              <a:t>Execution Stack</a:t>
            </a:r>
          </a:p>
          <a:p>
            <a:pPr lvl="1"/>
            <a:r>
              <a:rPr lang="en-US" dirty="0">
                <a:ea typeface="MS PGothic" charset="0"/>
              </a:rPr>
              <a:t>Parameters, temporary variables</a:t>
            </a:r>
          </a:p>
          <a:p>
            <a:pPr lvl="1"/>
            <a:r>
              <a:rPr lang="en-US" dirty="0">
                <a:ea typeface="MS PGothic" charset="0"/>
              </a:rPr>
              <a:t>Return PCs are kept while called procedures are executing</a:t>
            </a:r>
          </a:p>
        </p:txBody>
      </p:sp>
    </p:spTree>
    <p:extLst>
      <p:ext uri="{BB962C8B-B14F-4D97-AF65-F5344CB8AC3E}">
        <p14:creationId xmlns:p14="http://schemas.microsoft.com/office/powerpoint/2010/main" val="40527778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vs. Per-Thread State</a:t>
            </a:r>
            <a:endParaRPr lang="en-US" dirty="0"/>
          </a:p>
        </p:txBody>
      </p:sp>
      <p:pic>
        <p:nvPicPr>
          <p:cNvPr id="4" name="Content Placeholder 3" descr="perThreadAndSharedState.pdf"/>
          <p:cNvPicPr>
            <a:picLocks noGrp="1" noChangeAspect="1"/>
          </p:cNvPicPr>
          <p:nvPr>
            <p:ph idx="1"/>
          </p:nvPr>
        </p:nvPicPr>
        <p:blipFill>
          <a:blip r:embed="rId2"/>
          <a:srcRect l="-10740" r="-107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418392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ea typeface="Gulim" charset="0"/>
              </a:rPr>
              <a:t>Memory </a:t>
            </a:r>
            <a:r>
              <a:rPr lang="en-US" altLang="ko-KR" dirty="0" smtClean="0">
                <a:ea typeface="Gulim" charset="0"/>
              </a:rPr>
              <a:t>Footprint: </a:t>
            </a:r>
            <a:r>
              <a:rPr lang="en-US" altLang="ko-KR" dirty="0">
                <a:ea typeface="Gulim" charset="0"/>
              </a:rPr>
              <a:t>Two-</a:t>
            </a:r>
            <a:r>
              <a:rPr lang="en-US" altLang="ko-KR" dirty="0" smtClean="0">
                <a:ea typeface="Gulim" charset="0"/>
              </a:rPr>
              <a:t>Threads</a:t>
            </a:r>
            <a:endParaRPr lang="en-US" altLang="ko-KR" dirty="0">
              <a:ea typeface="Gulim" charset="0"/>
            </a:endParaRP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20648" y="990600"/>
            <a:ext cx="8153400" cy="5105400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Gulim" charset="0"/>
              </a:rPr>
              <a:t>If we stopped this program and examined it with a debugger, we would see</a:t>
            </a:r>
          </a:p>
          <a:p>
            <a:pPr lvl="1"/>
            <a:r>
              <a:rPr lang="en-US" altLang="ko-KR" dirty="0">
                <a:ea typeface="Gulim" charset="0"/>
              </a:rPr>
              <a:t>Two sets of CPU registers</a:t>
            </a:r>
          </a:p>
          <a:p>
            <a:pPr lvl="1"/>
            <a:r>
              <a:rPr lang="en-US" altLang="ko-KR" dirty="0">
                <a:ea typeface="Gulim" charset="0"/>
              </a:rPr>
              <a:t>Two sets of Stacks</a:t>
            </a:r>
          </a:p>
          <a:p>
            <a:endParaRPr lang="en-US" altLang="ko-KR" dirty="0">
              <a:ea typeface="Gulim" charset="0"/>
            </a:endParaRPr>
          </a:p>
          <a:p>
            <a:r>
              <a:rPr lang="en-US" altLang="ko-KR" dirty="0">
                <a:ea typeface="Gulim" charset="0"/>
              </a:rPr>
              <a:t>Questions: </a:t>
            </a:r>
          </a:p>
          <a:p>
            <a:pPr lvl="1"/>
            <a:r>
              <a:rPr lang="en-US" altLang="ko-KR" dirty="0">
                <a:ea typeface="Gulim" charset="0"/>
              </a:rPr>
              <a:t>How do we position stacks relative to </a:t>
            </a:r>
            <a:br>
              <a:rPr lang="en-US" altLang="ko-KR" dirty="0">
                <a:ea typeface="Gulim" charset="0"/>
              </a:rPr>
            </a:br>
            <a:r>
              <a:rPr lang="en-US" altLang="ko-KR" dirty="0">
                <a:ea typeface="Gulim" charset="0"/>
              </a:rPr>
              <a:t>each other?</a:t>
            </a:r>
          </a:p>
          <a:p>
            <a:pPr lvl="1"/>
            <a:r>
              <a:rPr lang="en-US" altLang="ko-KR" dirty="0">
                <a:ea typeface="Gulim" charset="0"/>
              </a:rPr>
              <a:t>What maximum size should we choose</a:t>
            </a:r>
            <a:br>
              <a:rPr lang="en-US" altLang="ko-KR" dirty="0">
                <a:ea typeface="Gulim" charset="0"/>
              </a:rPr>
            </a:br>
            <a:r>
              <a:rPr lang="en-US" altLang="ko-KR" dirty="0">
                <a:ea typeface="Gulim" charset="0"/>
              </a:rPr>
              <a:t>for the stacks?</a:t>
            </a:r>
          </a:p>
          <a:p>
            <a:pPr lvl="1"/>
            <a:r>
              <a:rPr lang="en-US" altLang="ko-KR" dirty="0">
                <a:ea typeface="Gulim" charset="0"/>
              </a:rPr>
              <a:t>What happens if threads violate this?</a:t>
            </a:r>
          </a:p>
          <a:p>
            <a:pPr lvl="1"/>
            <a:r>
              <a:rPr lang="en-US" altLang="ko-KR" dirty="0">
                <a:ea typeface="Gulim" charset="0"/>
              </a:rPr>
              <a:t>How might you catch violations?</a:t>
            </a:r>
          </a:p>
          <a:p>
            <a:pPr lvl="1"/>
            <a:endParaRPr lang="en-US" altLang="ko-KR" dirty="0">
              <a:ea typeface="Gulim" charset="0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7924800" y="1654093"/>
            <a:ext cx="2120900" cy="4343400"/>
            <a:chOff x="3648" y="1008"/>
            <a:chExt cx="1336" cy="2736"/>
          </a:xfrm>
        </p:grpSpPr>
        <p:grpSp>
          <p:nvGrpSpPr>
            <p:cNvPr id="34821" name="Group 16"/>
            <p:cNvGrpSpPr>
              <a:grpSpLocks/>
            </p:cNvGrpSpPr>
            <p:nvPr/>
          </p:nvGrpSpPr>
          <p:grpSpPr bwMode="auto">
            <a:xfrm>
              <a:off x="3648" y="1008"/>
              <a:ext cx="1056" cy="2736"/>
              <a:chOff x="3648" y="1008"/>
              <a:chExt cx="1056" cy="2736"/>
            </a:xfrm>
          </p:grpSpPr>
          <p:sp>
            <p:nvSpPr>
              <p:cNvPr id="34823" name="Rectangle 4"/>
              <p:cNvSpPr>
                <a:spLocks noChangeArrowheads="1"/>
              </p:cNvSpPr>
              <p:nvPr/>
            </p:nvSpPr>
            <p:spPr bwMode="auto">
              <a:xfrm>
                <a:off x="3648" y="1008"/>
                <a:ext cx="1056" cy="273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4824" name="Rectangle 6"/>
              <p:cNvSpPr>
                <a:spLocks noChangeArrowheads="1"/>
              </p:cNvSpPr>
              <p:nvPr/>
            </p:nvSpPr>
            <p:spPr bwMode="auto">
              <a:xfrm>
                <a:off x="3648" y="3408"/>
                <a:ext cx="1056" cy="33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Code</a:t>
                </a:r>
              </a:p>
            </p:txBody>
          </p:sp>
          <p:sp>
            <p:nvSpPr>
              <p:cNvPr id="34825" name="Rectangle 7"/>
              <p:cNvSpPr>
                <a:spLocks noChangeArrowheads="1"/>
              </p:cNvSpPr>
              <p:nvPr/>
            </p:nvSpPr>
            <p:spPr bwMode="auto">
              <a:xfrm>
                <a:off x="3648" y="3120"/>
                <a:ext cx="1056" cy="288"/>
              </a:xfrm>
              <a:prstGeom prst="rect">
                <a:avLst/>
              </a:prstGeom>
              <a:solidFill>
                <a:srgbClr val="53FB25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Global Data</a:t>
                </a:r>
              </a:p>
            </p:txBody>
          </p:sp>
          <p:sp>
            <p:nvSpPr>
              <p:cNvPr id="34826" name="Rectangle 8"/>
              <p:cNvSpPr>
                <a:spLocks noChangeArrowheads="1"/>
              </p:cNvSpPr>
              <p:nvPr/>
            </p:nvSpPr>
            <p:spPr bwMode="auto">
              <a:xfrm>
                <a:off x="3648" y="2640"/>
                <a:ext cx="1056" cy="480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Heap</a:t>
                </a:r>
              </a:p>
            </p:txBody>
          </p:sp>
          <p:sp>
            <p:nvSpPr>
              <p:cNvPr id="34827" name="Rectangle 9"/>
              <p:cNvSpPr>
                <a:spLocks noChangeArrowheads="1"/>
              </p:cNvSpPr>
              <p:nvPr/>
            </p:nvSpPr>
            <p:spPr bwMode="auto">
              <a:xfrm>
                <a:off x="3648" y="1008"/>
                <a:ext cx="1056" cy="336"/>
              </a:xfrm>
              <a:prstGeom prst="rect">
                <a:avLst/>
              </a:prstGeom>
              <a:solidFill>
                <a:srgbClr val="FF66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Stack 1</a:t>
                </a:r>
              </a:p>
            </p:txBody>
          </p:sp>
          <p:sp>
            <p:nvSpPr>
              <p:cNvPr id="34828" name="Rectangle 10"/>
              <p:cNvSpPr>
                <a:spLocks noChangeArrowheads="1"/>
              </p:cNvSpPr>
              <p:nvPr/>
            </p:nvSpPr>
            <p:spPr bwMode="auto">
              <a:xfrm>
                <a:off x="3648" y="1728"/>
                <a:ext cx="1056" cy="432"/>
              </a:xfrm>
              <a:prstGeom prst="rect">
                <a:avLst/>
              </a:prstGeom>
              <a:solidFill>
                <a:srgbClr val="02E3EE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b="0">
                    <a:latin typeface="Gill Sans" charset="0"/>
                    <a:ea typeface="Gill Sans" charset="0"/>
                    <a:cs typeface="Gill Sans" charset="0"/>
                  </a:rPr>
                  <a:t>Stack 2</a:t>
                </a:r>
              </a:p>
            </p:txBody>
          </p:sp>
          <p:sp>
            <p:nvSpPr>
              <p:cNvPr id="34829" name="Line 12"/>
              <p:cNvSpPr>
                <a:spLocks noChangeShapeType="1"/>
              </p:cNvSpPr>
              <p:nvPr/>
            </p:nvSpPr>
            <p:spPr bwMode="auto">
              <a:xfrm>
                <a:off x="4176" y="1296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4830" name="Line 13"/>
              <p:cNvSpPr>
                <a:spLocks noChangeShapeType="1"/>
              </p:cNvSpPr>
              <p:nvPr/>
            </p:nvSpPr>
            <p:spPr bwMode="auto">
              <a:xfrm>
                <a:off x="4176" y="2112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4831" name="Line 14"/>
              <p:cNvSpPr>
                <a:spLocks noChangeShapeType="1"/>
              </p:cNvSpPr>
              <p:nvPr/>
            </p:nvSpPr>
            <p:spPr bwMode="auto">
              <a:xfrm flipV="1">
                <a:off x="4176" y="2544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34822" name="Text Box 15"/>
            <p:cNvSpPr txBox="1">
              <a:spLocks noChangeArrowheads="1"/>
            </p:cNvSpPr>
            <p:nvPr/>
          </p:nvSpPr>
          <p:spPr bwMode="auto">
            <a:xfrm rot="5400000">
              <a:off x="4317" y="2237"/>
              <a:ext cx="110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Address Space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56481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07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Recall: Use of Threads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4988" y="711200"/>
            <a:ext cx="8710612" cy="4851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 smtClean="0">
                <a:ea typeface="Gulim" panose="020B0600000101010101" pitchFamily="34" charset="-127"/>
              </a:rPr>
              <a:t>Version of program with Threads (loose syntax):</a:t>
            </a:r>
            <a:br>
              <a:rPr lang="en-US" altLang="ko-KR" dirty="0" smtClean="0">
                <a:ea typeface="Gulim" panose="020B0600000101010101" pitchFamily="34" charset="-127"/>
              </a:rPr>
            </a:br>
            <a:endParaRPr lang="en-US" altLang="ko-KR" dirty="0" smtClean="0">
              <a:ea typeface="Gulim" panose="020B0600000101010101" pitchFamily="34" charset="-127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dirty="0" smtClean="0">
                <a:latin typeface="Courier New" panose="02070309020205020404" pitchFamily="49" charset="0"/>
                <a:ea typeface="Gulim" panose="020B0600000101010101" pitchFamily="34" charset="-127"/>
              </a:rPr>
              <a:t>	</a:t>
            </a:r>
            <a:r>
              <a:rPr lang="en-US" altLang="ko-KR" sz="22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main()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2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   </a:t>
            </a:r>
            <a:r>
              <a:rPr lang="en-US" altLang="ko-KR" sz="2200" dirty="0" err="1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ThreadFork</a:t>
            </a:r>
            <a:r>
              <a:rPr lang="en-US" altLang="ko-KR" sz="22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(</a:t>
            </a:r>
            <a:r>
              <a:rPr lang="en-US" altLang="ko-KR" sz="2200" dirty="0" err="1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ComputePI</a:t>
            </a:r>
            <a:r>
              <a:rPr lang="en-US" altLang="ko-KR" sz="22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, “pi.txt” 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2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   </a:t>
            </a:r>
            <a:r>
              <a:rPr lang="en-US" altLang="ko-KR" sz="2200" dirty="0" err="1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ThreadFork</a:t>
            </a:r>
            <a:r>
              <a:rPr lang="en-US" altLang="ko-KR" sz="22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(</a:t>
            </a:r>
            <a:r>
              <a:rPr lang="en-US" altLang="ko-KR" sz="2200" dirty="0" err="1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PrintClassList</a:t>
            </a:r>
            <a:r>
              <a:rPr lang="en-US" altLang="ko-KR" sz="22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, “classlist.txt”));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2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ko-KR" sz="2200" dirty="0">
              <a:ea typeface="Gulim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Gulim" panose="020B0600000101010101" pitchFamily="34" charset="-127"/>
              </a:rPr>
              <a:t>What does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ThreadFork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()</a:t>
            </a:r>
            <a:r>
              <a:rPr lang="en-US" altLang="ko-KR" dirty="0" smtClean="0">
                <a:ea typeface="Gulim" panose="020B0600000101010101" pitchFamily="34" charset="-127"/>
              </a:rPr>
              <a:t> do?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Gulim" panose="020B0600000101010101" pitchFamily="34" charset="-127"/>
              </a:rPr>
              <a:t>Start independent thread running given procedure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Gulim" panose="020B0600000101010101" pitchFamily="34" charset="-127"/>
              </a:rPr>
              <a:t>What is the behavior here?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Gulim" panose="020B0600000101010101" pitchFamily="34" charset="-127"/>
              </a:rPr>
              <a:t>Now, you would actually see the class list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Gulim" panose="020B0600000101010101" pitchFamily="34" charset="-127"/>
              </a:rPr>
              <a:t>This </a:t>
            </a:r>
            <a:r>
              <a:rPr lang="en-US" altLang="ko-KR" i="1" dirty="0" smtClean="0">
                <a:ea typeface="Gulim" panose="020B0600000101010101" pitchFamily="34" charset="-127"/>
              </a:rPr>
              <a:t>should</a:t>
            </a:r>
            <a:r>
              <a:rPr lang="en-US" altLang="ko-KR" dirty="0" smtClean="0">
                <a:ea typeface="Gulim" panose="020B0600000101010101" pitchFamily="34" charset="-127"/>
              </a:rPr>
              <a:t> behave as if there are two separate CPUs</a:t>
            </a:r>
          </a:p>
          <a:p>
            <a:pPr lvl="1">
              <a:lnSpc>
                <a:spcPct val="80000"/>
              </a:lnSpc>
            </a:pPr>
            <a:endParaRPr lang="en-US" altLang="ko-KR" dirty="0" smtClean="0">
              <a:ea typeface="Gulim" panose="020B0600000101010101" pitchFamily="34" charset="-127"/>
            </a:endParaRPr>
          </a:p>
          <a:p>
            <a:pPr>
              <a:lnSpc>
                <a:spcPct val="80000"/>
              </a:lnSpc>
            </a:pPr>
            <a:endParaRPr lang="ko-KR" altLang="en-US" dirty="0" smtClean="0">
              <a:ea typeface="Gulim" panose="020B0600000101010101" pitchFamily="34" charset="-127"/>
            </a:endParaRPr>
          </a:p>
        </p:txBody>
      </p:sp>
      <p:grpSp>
        <p:nvGrpSpPr>
          <p:cNvPr id="355343" name="Group 15"/>
          <p:cNvGrpSpPr>
            <a:grpSpLocks/>
          </p:cNvGrpSpPr>
          <p:nvPr/>
        </p:nvGrpSpPr>
        <p:grpSpPr bwMode="auto">
          <a:xfrm>
            <a:off x="2514600" y="5257802"/>
            <a:ext cx="5481638" cy="1133476"/>
            <a:chOff x="576" y="3360"/>
            <a:chExt cx="3453" cy="714"/>
          </a:xfrm>
        </p:grpSpPr>
        <p:sp>
          <p:nvSpPr>
            <p:cNvPr id="12293" name="Rectangle 6"/>
            <p:cNvSpPr>
              <a:spLocks noChangeArrowheads="1"/>
            </p:cNvSpPr>
            <p:nvPr/>
          </p:nvSpPr>
          <p:spPr bwMode="auto">
            <a:xfrm>
              <a:off x="576" y="3360"/>
              <a:ext cx="514" cy="384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CPU1</a:t>
              </a:r>
            </a:p>
          </p:txBody>
        </p:sp>
        <p:sp>
          <p:nvSpPr>
            <p:cNvPr id="12294" name="Rectangle 7"/>
            <p:cNvSpPr>
              <a:spLocks noChangeArrowheads="1"/>
            </p:cNvSpPr>
            <p:nvPr/>
          </p:nvSpPr>
          <p:spPr bwMode="auto">
            <a:xfrm>
              <a:off x="1090" y="3360"/>
              <a:ext cx="757" cy="38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CPU2</a:t>
              </a:r>
            </a:p>
          </p:txBody>
        </p:sp>
        <p:sp>
          <p:nvSpPr>
            <p:cNvPr id="12295" name="Rectangle 9"/>
            <p:cNvSpPr>
              <a:spLocks noChangeArrowheads="1"/>
            </p:cNvSpPr>
            <p:nvPr/>
          </p:nvSpPr>
          <p:spPr bwMode="auto">
            <a:xfrm>
              <a:off x="1824" y="3360"/>
              <a:ext cx="696" cy="384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CPU1</a:t>
              </a:r>
            </a:p>
          </p:txBody>
        </p:sp>
        <p:sp>
          <p:nvSpPr>
            <p:cNvPr id="12296" name="Rectangle 10"/>
            <p:cNvSpPr>
              <a:spLocks noChangeArrowheads="1"/>
            </p:cNvSpPr>
            <p:nvPr/>
          </p:nvSpPr>
          <p:spPr bwMode="auto">
            <a:xfrm>
              <a:off x="2526" y="3360"/>
              <a:ext cx="399" cy="38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CPU2</a:t>
              </a:r>
            </a:p>
          </p:txBody>
        </p:sp>
        <p:sp>
          <p:nvSpPr>
            <p:cNvPr id="12297" name="Text Box 11"/>
            <p:cNvSpPr txBox="1">
              <a:spLocks noChangeArrowheads="1"/>
            </p:cNvSpPr>
            <p:nvPr/>
          </p:nvSpPr>
          <p:spPr bwMode="auto">
            <a:xfrm>
              <a:off x="864" y="3744"/>
              <a:ext cx="67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 algn="l"/>
              <a:r>
                <a:rPr lang="en-US" altLang="ko-KR" sz="2800" b="0">
                  <a:latin typeface="Gill Sans" charset="0"/>
                  <a:ea typeface="Gill Sans" charset="0"/>
                  <a:cs typeface="Gill Sans" charset="0"/>
                </a:rPr>
                <a:t>Time </a:t>
              </a:r>
            </a:p>
          </p:txBody>
        </p:sp>
        <p:sp>
          <p:nvSpPr>
            <p:cNvPr id="12298" name="Line 12"/>
            <p:cNvSpPr>
              <a:spLocks noChangeShapeType="1"/>
            </p:cNvSpPr>
            <p:nvPr/>
          </p:nvSpPr>
          <p:spPr bwMode="auto">
            <a:xfrm>
              <a:off x="1536" y="3936"/>
              <a:ext cx="10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299" name="Rectangle 13"/>
            <p:cNvSpPr>
              <a:spLocks noChangeArrowheads="1"/>
            </p:cNvSpPr>
            <p:nvPr/>
          </p:nvSpPr>
          <p:spPr bwMode="auto">
            <a:xfrm>
              <a:off x="2928" y="3360"/>
              <a:ext cx="696" cy="384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CPU1</a:t>
              </a:r>
            </a:p>
          </p:txBody>
        </p:sp>
        <p:sp>
          <p:nvSpPr>
            <p:cNvPr id="12300" name="Rectangle 14"/>
            <p:cNvSpPr>
              <a:spLocks noChangeArrowheads="1"/>
            </p:cNvSpPr>
            <p:nvPr/>
          </p:nvSpPr>
          <p:spPr bwMode="auto">
            <a:xfrm>
              <a:off x="3630" y="3360"/>
              <a:ext cx="399" cy="38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CPU2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77059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55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The Core of Concurrency: the Dispatch Loop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ko-KR" dirty="0" smtClean="0">
                <a:ea typeface="Gulim" panose="020B0600000101010101" pitchFamily="34" charset="-127"/>
              </a:rPr>
              <a:t>Conceptually, the scheduling loop of the operating system looks as follows:</a:t>
            </a:r>
            <a:br>
              <a:rPr lang="en-US" altLang="ko-KR" dirty="0" smtClean="0">
                <a:ea typeface="Gulim" panose="020B0600000101010101" pitchFamily="34" charset="-127"/>
              </a:rPr>
            </a:br>
            <a:endParaRPr lang="en-US" altLang="ko-KR" dirty="0" smtClean="0">
              <a:ea typeface="Gulim" panose="020B0600000101010101" pitchFamily="34" charset="-127"/>
            </a:endParaRP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Gulim" panose="020B0600000101010101" pitchFamily="34" charset="-127"/>
              </a:rPr>
              <a:t>		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Loop {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  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RunThread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(); 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  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ChooseNextThread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  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SaveStateOfCPU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curTCB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  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LoadStateOfCPU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newTCB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}</a:t>
            </a:r>
          </a:p>
          <a:p>
            <a:pPr>
              <a:buFontTx/>
              <a:buNone/>
            </a:pPr>
            <a:endParaRPr lang="en-US" altLang="ko-KR" sz="2000" dirty="0">
              <a:latin typeface="Courier New" panose="02070309020205020404" pitchFamily="49" charset="0"/>
              <a:ea typeface="Gulim" panose="020B0600000101010101" pitchFamily="34" charset="-127"/>
            </a:endParaRPr>
          </a:p>
          <a:p>
            <a:r>
              <a:rPr lang="en-US" altLang="ko-KR" dirty="0" smtClean="0">
                <a:ea typeface="Gulim" panose="020B0600000101010101" pitchFamily="34" charset="-127"/>
              </a:rPr>
              <a:t>This is an </a:t>
            </a:r>
            <a:r>
              <a:rPr lang="en-US" altLang="ko-KR" i="1" dirty="0" smtClean="0">
                <a:ea typeface="Gulim" panose="020B0600000101010101" pitchFamily="34" charset="-127"/>
              </a:rPr>
              <a:t>infinite</a:t>
            </a:r>
            <a:r>
              <a:rPr lang="en-US" altLang="ko-KR" dirty="0" smtClean="0">
                <a:ea typeface="Gulim" panose="020B0600000101010101" pitchFamily="34" charset="-127"/>
              </a:rPr>
              <a:t> loop</a:t>
            </a:r>
          </a:p>
          <a:p>
            <a:pPr lvl="1"/>
            <a:r>
              <a:rPr lang="en-US" altLang="ko-KR" sz="2400" dirty="0">
                <a:ea typeface="Gulim" panose="020B0600000101010101" pitchFamily="34" charset="-127"/>
              </a:rPr>
              <a:t>One could argue that this is all that the OS does</a:t>
            </a:r>
          </a:p>
          <a:p>
            <a:r>
              <a:rPr lang="en-US" altLang="ko-KR" dirty="0" smtClean="0">
                <a:ea typeface="Gulim" panose="020B0600000101010101" pitchFamily="34" charset="-127"/>
              </a:rPr>
              <a:t>Should we ever exit this loop???</a:t>
            </a:r>
          </a:p>
          <a:p>
            <a:pPr lvl="1"/>
            <a:r>
              <a:rPr lang="en-US" altLang="ko-KR" sz="2400" dirty="0">
                <a:ea typeface="Gulim" panose="020B0600000101010101" pitchFamily="34" charset="-127"/>
              </a:rPr>
              <a:t>When would that be?</a:t>
            </a:r>
          </a:p>
        </p:txBody>
      </p:sp>
    </p:spTree>
    <p:extLst>
      <p:ext uri="{BB962C8B-B14F-4D97-AF65-F5344CB8AC3E}">
        <p14:creationId xmlns:p14="http://schemas.microsoft.com/office/powerpoint/2010/main" val="38037037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F0EBC-3132-47E0-9FAA-022DC3DE6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Client-Side: </a:t>
            </a:r>
            <a:r>
              <a:rPr lang="en-US" dirty="0"/>
              <a:t>Getting the Server Address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BACF9-98F8-4D2B-A923-9CD8186DF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11430000" cy="490523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struct </a:t>
            </a:r>
            <a:r>
              <a:rPr lang="en-US" b="1" dirty="0" err="1">
                <a:latin typeface="Consolas" panose="020B0609020204030204" pitchFamily="49" charset="0"/>
              </a:rPr>
              <a:t>addrinfo</a:t>
            </a:r>
            <a:r>
              <a:rPr lang="en-US" b="1" dirty="0">
                <a:latin typeface="Consolas" panose="020B0609020204030204" pitchFamily="49" charset="0"/>
              </a:rPr>
              <a:t> *</a:t>
            </a:r>
            <a:r>
              <a:rPr lang="en-US" b="1" dirty="0" err="1">
                <a:solidFill>
                  <a:schemeClr val="accent2"/>
                </a:solidFill>
                <a:latin typeface="Consolas" panose="020B0609020204030204" pitchFamily="49" charset="0"/>
              </a:rPr>
              <a:t>lookup_host</a:t>
            </a:r>
            <a:r>
              <a:rPr lang="en-US" b="1" dirty="0">
                <a:latin typeface="Consolas" panose="020B0609020204030204" pitchFamily="49" charset="0"/>
              </a:rPr>
              <a:t>(char *</a:t>
            </a:r>
            <a:r>
              <a:rPr lang="en-US" b="1" dirty="0" err="1">
                <a:latin typeface="Consolas" panose="020B0609020204030204" pitchFamily="49" charset="0"/>
              </a:rPr>
              <a:t>host_name</a:t>
            </a:r>
            <a:r>
              <a:rPr lang="en-US" b="1" dirty="0">
                <a:latin typeface="Consolas" panose="020B0609020204030204" pitchFamily="49" charset="0"/>
              </a:rPr>
              <a:t>, char *port)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struct </a:t>
            </a:r>
            <a:r>
              <a:rPr lang="en-US" b="1" dirty="0" err="1">
                <a:latin typeface="Consolas" panose="020B0609020204030204" pitchFamily="49" charset="0"/>
              </a:rPr>
              <a:t>addrinfo</a:t>
            </a:r>
            <a:r>
              <a:rPr lang="en-US" b="1" dirty="0">
                <a:latin typeface="Consolas" panose="020B0609020204030204" pitchFamily="49" charset="0"/>
              </a:rPr>
              <a:t> *server;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struct </a:t>
            </a:r>
            <a:r>
              <a:rPr lang="en-US" b="1" dirty="0" err="1">
                <a:latin typeface="Consolas" panose="020B0609020204030204" pitchFamily="49" charset="0"/>
              </a:rPr>
              <a:t>addrinfo</a:t>
            </a:r>
            <a:r>
              <a:rPr lang="en-US" b="1" dirty="0">
                <a:latin typeface="Consolas" panose="020B0609020204030204" pitchFamily="49" charset="0"/>
              </a:rPr>
              <a:t> hints;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</a:rPr>
              <a:t>memset</a:t>
            </a:r>
            <a:r>
              <a:rPr lang="en-US" b="1" dirty="0">
                <a:latin typeface="Consolas" panose="020B0609020204030204" pitchFamily="49" charset="0"/>
              </a:rPr>
              <a:t>(&amp;hints, 0, </a:t>
            </a:r>
            <a:r>
              <a:rPr lang="en-US" b="1" dirty="0" err="1">
                <a:latin typeface="Consolas" panose="020B0609020204030204" pitchFamily="49" charset="0"/>
              </a:rPr>
              <a:t>sizeof</a:t>
            </a:r>
            <a:r>
              <a:rPr lang="en-US" b="1" dirty="0">
                <a:latin typeface="Consolas" panose="020B0609020204030204" pitchFamily="49" charset="0"/>
              </a:rPr>
              <a:t>(hints));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</a:rPr>
              <a:t>hints.ai_family</a:t>
            </a:r>
            <a:r>
              <a:rPr lang="en-US" b="1" dirty="0">
                <a:latin typeface="Consolas" panose="020B0609020204030204" pitchFamily="49" charset="0"/>
              </a:rPr>
              <a:t> = AF_UNSPEC</a:t>
            </a:r>
            <a:r>
              <a:rPr lang="en-US" b="1" dirty="0" smtClean="0">
                <a:latin typeface="Consolas" panose="020B0609020204030204" pitchFamily="49" charset="0"/>
              </a:rPr>
              <a:t>;		/* Includes AF_INET and AF_INET6 */</a:t>
            </a: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</a:rPr>
              <a:t>hints.ai_socktype</a:t>
            </a:r>
            <a:r>
              <a:rPr lang="en-US" b="1" dirty="0">
                <a:latin typeface="Consolas" panose="020B0609020204030204" pitchFamily="49" charset="0"/>
              </a:rPr>
              <a:t> = SOCK_STREAM</a:t>
            </a:r>
            <a:r>
              <a:rPr lang="en-US" b="1" dirty="0" smtClean="0">
                <a:latin typeface="Consolas" panose="020B0609020204030204" pitchFamily="49" charset="0"/>
              </a:rPr>
              <a:t>;	/* Essentially TCP/IP */</a:t>
            </a: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int </a:t>
            </a:r>
            <a:r>
              <a:rPr lang="en-US" b="1" dirty="0" err="1">
                <a:latin typeface="Consolas" panose="020B0609020204030204" pitchFamily="49" charset="0"/>
              </a:rPr>
              <a:t>rv</a:t>
            </a:r>
            <a:r>
              <a:rPr lang="en-US" b="1" dirty="0">
                <a:latin typeface="Consolas" panose="020B0609020204030204" pitchFamily="49" charset="0"/>
              </a:rPr>
              <a:t> =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getaddrinfo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</a:rPr>
              <a:t>host_name</a:t>
            </a:r>
            <a:r>
              <a:rPr lang="en-US" b="1" dirty="0">
                <a:latin typeface="Consolas" panose="020B0609020204030204" pitchFamily="49" charset="0"/>
              </a:rPr>
              <a:t>, </a:t>
            </a:r>
            <a:r>
              <a:rPr lang="en-US" b="1" dirty="0" err="1">
                <a:latin typeface="Consolas" panose="020B0609020204030204" pitchFamily="49" charset="0"/>
              </a:rPr>
              <a:t>port_name</a:t>
            </a:r>
            <a:r>
              <a:rPr lang="en-US" b="1" dirty="0" smtClean="0">
                <a:latin typeface="Consolas" panose="020B0609020204030204" pitchFamily="49" charset="0"/>
              </a:rPr>
              <a:t>, &amp;</a:t>
            </a:r>
            <a:r>
              <a:rPr lang="en-US" b="1" dirty="0">
                <a:latin typeface="Consolas" panose="020B0609020204030204" pitchFamily="49" charset="0"/>
              </a:rPr>
              <a:t>hints, &amp;server);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if (</a:t>
            </a:r>
            <a:r>
              <a:rPr lang="en-US" b="1" dirty="0" err="1">
                <a:latin typeface="Consolas" panose="020B0609020204030204" pitchFamily="49" charset="0"/>
              </a:rPr>
              <a:t>rv</a:t>
            </a:r>
            <a:r>
              <a:rPr lang="en-US" b="1" dirty="0">
                <a:latin typeface="Consolas" panose="020B0609020204030204" pitchFamily="49" charset="0"/>
              </a:rPr>
              <a:t> != 0)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</a:t>
            </a:r>
            <a:r>
              <a:rPr lang="en-US" b="1" dirty="0" err="1">
                <a:latin typeface="Consolas" panose="020B0609020204030204" pitchFamily="49" charset="0"/>
              </a:rPr>
              <a:t>printf</a:t>
            </a:r>
            <a:r>
              <a:rPr lang="en-US" b="1" dirty="0">
                <a:latin typeface="Consolas" panose="020B0609020204030204" pitchFamily="49" charset="0"/>
              </a:rPr>
              <a:t>("</a:t>
            </a:r>
            <a:r>
              <a:rPr lang="en-US" b="1" dirty="0" err="1">
                <a:latin typeface="Consolas" panose="020B0609020204030204" pitchFamily="49" charset="0"/>
              </a:rPr>
              <a:t>getaddrinfo</a:t>
            </a:r>
            <a:r>
              <a:rPr lang="en-US" b="1" dirty="0">
                <a:latin typeface="Consolas" panose="020B0609020204030204" pitchFamily="49" charset="0"/>
              </a:rPr>
              <a:t> failed: %s\n",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gai_strerror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</a:rPr>
              <a:t>rv</a:t>
            </a:r>
            <a:r>
              <a:rPr lang="en-US" b="1" dirty="0">
                <a:latin typeface="Consolas" panose="020B0609020204030204" pitchFamily="49" charset="0"/>
              </a:rPr>
              <a:t>));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return NULL;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return server;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6942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Conclusion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762000"/>
            <a:ext cx="112014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Recall: Everything is a file!</a:t>
            </a:r>
          </a:p>
          <a:p>
            <a:pPr lvl="1"/>
            <a:r>
              <a:rPr lang="en-US" b="1" dirty="0" smtClean="0">
                <a:latin typeface="Consolas" panose="020B0609020204030204" pitchFamily="49" charset="0"/>
              </a:rPr>
              <a:t>open</a:t>
            </a:r>
            <a:r>
              <a:rPr lang="en-US" b="1" dirty="0">
                <a:latin typeface="Consolas" panose="020B06090202040302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>
                <a:latin typeface="Consolas" panose="020B0609020204030204" pitchFamily="49" charset="0"/>
              </a:rPr>
              <a:t>read()</a:t>
            </a:r>
            <a:r>
              <a:rPr lang="en-US" dirty="0"/>
              <a:t>, </a:t>
            </a:r>
            <a:r>
              <a:rPr lang="en-US" b="1" dirty="0">
                <a:latin typeface="Consolas" panose="020B0609020204030204" pitchFamily="49" charset="0"/>
              </a:rPr>
              <a:t>write()</a:t>
            </a:r>
            <a:r>
              <a:rPr lang="en-US" dirty="0"/>
              <a:t>, and </a:t>
            </a:r>
            <a:r>
              <a:rPr lang="en-US" b="1" dirty="0">
                <a:latin typeface="Consolas" panose="020B0609020204030204" pitchFamily="49" charset="0"/>
              </a:rPr>
              <a:t>close</a:t>
            </a:r>
            <a:r>
              <a:rPr lang="en-US" b="1" dirty="0" smtClean="0">
                <a:latin typeface="Consolas" panose="020B0609020204030204" pitchFamily="49" charset="0"/>
              </a:rPr>
              <a:t>()</a:t>
            </a:r>
            <a:r>
              <a:rPr lang="en-US" dirty="0" smtClean="0"/>
              <a:t> used for wide variety of I/O:</a:t>
            </a:r>
            <a:endParaRPr lang="en-US" b="1" dirty="0">
              <a:latin typeface="Consolas" panose="020B0609020204030204" pitchFamily="49" charset="0"/>
            </a:endParaRPr>
          </a:p>
          <a:p>
            <a:pPr lvl="1"/>
            <a:r>
              <a:rPr lang="en-US" dirty="0" smtClean="0"/>
              <a:t>Devices </a:t>
            </a:r>
            <a:r>
              <a:rPr lang="en-US" dirty="0"/>
              <a:t>(terminals, printers, etc.)</a:t>
            </a:r>
          </a:p>
          <a:p>
            <a:pPr lvl="1"/>
            <a:r>
              <a:rPr lang="en-US" dirty="0"/>
              <a:t>Regular files on disk</a:t>
            </a:r>
          </a:p>
          <a:p>
            <a:pPr lvl="1"/>
            <a:r>
              <a:rPr lang="en-US" dirty="0"/>
              <a:t>Networking (sockets)</a:t>
            </a:r>
          </a:p>
          <a:p>
            <a:pPr lvl="1"/>
            <a:r>
              <a:rPr lang="en-US" dirty="0"/>
              <a:t>Local </a:t>
            </a:r>
            <a:r>
              <a:rPr lang="en-US" dirty="0" err="1"/>
              <a:t>interprocess</a:t>
            </a:r>
            <a:r>
              <a:rPr lang="en-US" dirty="0"/>
              <a:t> communication (pipes, sockets)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Processes have two parts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Threads (Concurrency)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Address Spaces (Protection)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Various textbooks talk about </a:t>
            </a:r>
            <a:r>
              <a:rPr lang="en-US" altLang="en-US" i="1" dirty="0" smtClean="0">
                <a:solidFill>
                  <a:srgbClr val="FF0000"/>
                </a:solidFill>
              </a:rPr>
              <a:t>processes 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When this concerns concurrency, really talking about thread portion of a process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When this concerns protection, talking about address space portion of a process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Stack is essential part of computation	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Every thread has two stacks: user-level (in address space) and kernel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The kernel stack + support often called the “kernel thread”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dirty="0" smtClean="0"/>
          </a:p>
          <a:p>
            <a:pPr>
              <a:lnSpc>
                <a:spcPct val="8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46006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5C055-2F05-4B09-8E7E-A4136A86B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1330"/>
            <a:ext cx="10515600" cy="54088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// Create socket to listen for client connections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char *</a:t>
            </a:r>
            <a:r>
              <a:rPr lang="en-US" b="1" dirty="0" err="1">
                <a:latin typeface="Consolas" panose="020B0609020204030204" pitchFamily="49" charset="0"/>
              </a:rPr>
              <a:t>port_name</a:t>
            </a:r>
            <a:r>
              <a:rPr lang="en-US" b="1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struct </a:t>
            </a:r>
            <a:r>
              <a:rPr lang="en-US" b="1" dirty="0" err="1">
                <a:latin typeface="Consolas" panose="020B0609020204030204" pitchFamily="49" charset="0"/>
              </a:rPr>
              <a:t>addrinfo</a:t>
            </a:r>
            <a:r>
              <a:rPr lang="en-US" b="1" dirty="0">
                <a:latin typeface="Consolas" panose="020B0609020204030204" pitchFamily="49" charset="0"/>
              </a:rPr>
              <a:t> *server = </a:t>
            </a:r>
            <a:r>
              <a:rPr lang="en-US" b="1" dirty="0" err="1">
                <a:solidFill>
                  <a:schemeClr val="accent2"/>
                </a:solidFill>
                <a:latin typeface="Consolas" panose="020B0609020204030204" pitchFamily="49" charset="0"/>
              </a:rPr>
              <a:t>setup_address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</a:rPr>
              <a:t>port_name</a:t>
            </a:r>
            <a:r>
              <a:rPr lang="en-US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int </a:t>
            </a:r>
            <a:r>
              <a:rPr lang="en-US" b="1" dirty="0" err="1">
                <a:latin typeface="Consolas" panose="020B0609020204030204" pitchFamily="49" charset="0"/>
              </a:rPr>
              <a:t>server_socket</a:t>
            </a:r>
            <a:r>
              <a:rPr lang="en-US" b="1" dirty="0"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socket</a:t>
            </a:r>
            <a:r>
              <a:rPr lang="en-US" b="1" dirty="0">
                <a:latin typeface="Consolas" panose="020B0609020204030204" pitchFamily="49" charset="0"/>
              </a:rPr>
              <a:t>(server-&gt;</a:t>
            </a:r>
            <a:r>
              <a:rPr lang="en-US" b="1" dirty="0" err="1">
                <a:latin typeface="Consolas" panose="020B0609020204030204" pitchFamily="49" charset="0"/>
              </a:rPr>
              <a:t>ai_family</a:t>
            </a:r>
            <a:r>
              <a:rPr lang="en-US" b="1" dirty="0">
                <a:latin typeface="Consolas" panose="020B0609020204030204" pitchFamily="49" charset="0"/>
              </a:rPr>
              <a:t>,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 smtClean="0">
                <a:latin typeface="Consolas" panose="020B0609020204030204" pitchFamily="49" charset="0"/>
              </a:rPr>
              <a:t>			 </a:t>
            </a:r>
            <a:r>
              <a:rPr lang="en-US" b="1" dirty="0">
                <a:latin typeface="Consolas" panose="020B0609020204030204" pitchFamily="49" charset="0"/>
              </a:rPr>
              <a:t>	</a:t>
            </a:r>
            <a:r>
              <a:rPr lang="en-US" b="1" dirty="0" smtClean="0">
                <a:latin typeface="Consolas" panose="020B0609020204030204" pitchFamily="49" charset="0"/>
              </a:rPr>
              <a:t> server-</a:t>
            </a:r>
            <a:r>
              <a:rPr lang="en-US" b="1" dirty="0">
                <a:latin typeface="Consolas" panose="020B0609020204030204" pitchFamily="49" charset="0"/>
              </a:rPr>
              <a:t>&gt;</a:t>
            </a:r>
            <a:r>
              <a:rPr lang="en-US" b="1" dirty="0" err="1">
                <a:latin typeface="Consolas" panose="020B0609020204030204" pitchFamily="49" charset="0"/>
              </a:rPr>
              <a:t>ai_socktype</a:t>
            </a:r>
            <a:r>
              <a:rPr lang="en-US" b="1" dirty="0">
                <a:latin typeface="Consolas" panose="020B0609020204030204" pitchFamily="49" charset="0"/>
              </a:rPr>
              <a:t>, server-&gt;</a:t>
            </a:r>
            <a:r>
              <a:rPr lang="en-US" b="1" dirty="0" err="1">
                <a:latin typeface="Consolas" panose="020B0609020204030204" pitchFamily="49" charset="0"/>
              </a:rPr>
              <a:t>ai_protocol</a:t>
            </a:r>
            <a:r>
              <a:rPr lang="en-US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// Bind socket to specific port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bind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</a:rPr>
              <a:t>server_socket</a:t>
            </a:r>
            <a:r>
              <a:rPr lang="en-US" b="1" dirty="0">
                <a:latin typeface="Consolas" panose="020B0609020204030204" pitchFamily="49" charset="0"/>
              </a:rPr>
              <a:t>, server-&gt;</a:t>
            </a:r>
            <a:r>
              <a:rPr lang="en-US" b="1" dirty="0" err="1">
                <a:latin typeface="Consolas" panose="020B0609020204030204" pitchFamily="49" charset="0"/>
              </a:rPr>
              <a:t>ai_addr</a:t>
            </a:r>
            <a:r>
              <a:rPr lang="en-US" b="1" dirty="0">
                <a:latin typeface="Consolas" panose="020B0609020204030204" pitchFamily="49" charset="0"/>
              </a:rPr>
              <a:t>, server-&gt;</a:t>
            </a:r>
            <a:r>
              <a:rPr lang="en-US" b="1" dirty="0" err="1">
                <a:latin typeface="Consolas" panose="020B0609020204030204" pitchFamily="49" charset="0"/>
              </a:rPr>
              <a:t>ai_addrlen</a:t>
            </a:r>
            <a:r>
              <a:rPr lang="en-US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// Start listening for new client connections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listen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</a:rPr>
              <a:t>server_socket</a:t>
            </a:r>
            <a:r>
              <a:rPr lang="en-US" b="1" dirty="0">
                <a:latin typeface="Consolas" panose="020B0609020204030204" pitchFamily="49" charset="0"/>
              </a:rPr>
              <a:t>, MAX_QUEUE);</a:t>
            </a: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while (1)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// Accept a new client connection, obtaining a new socket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int </a:t>
            </a:r>
            <a:r>
              <a:rPr lang="en-US" b="1" dirty="0" err="1">
                <a:latin typeface="Consolas" panose="020B0609020204030204" pitchFamily="49" charset="0"/>
              </a:rPr>
              <a:t>conn_socket</a:t>
            </a:r>
            <a:r>
              <a:rPr lang="en-US" b="1" dirty="0"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accept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</a:rPr>
              <a:t>server_socket</a:t>
            </a:r>
            <a:r>
              <a:rPr lang="en-US" b="1" dirty="0">
                <a:latin typeface="Consolas" panose="020B0609020204030204" pitchFamily="49" charset="0"/>
              </a:rPr>
              <a:t>, NULL, NULL);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</a:rPr>
              <a:t>serve_client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</a:rPr>
              <a:t>conn_socket</a:t>
            </a:r>
            <a:r>
              <a:rPr lang="en-US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close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</a:rPr>
              <a:t>conn_socket</a:t>
            </a:r>
            <a:r>
              <a:rPr lang="en-US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close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</a:rPr>
              <a:t>server_socket</a:t>
            </a:r>
            <a:r>
              <a:rPr lang="en-US" b="1" dirty="0"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Code </a:t>
            </a:r>
            <a:r>
              <a:rPr lang="en-US" dirty="0"/>
              <a:t>(v1)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762000" y="1447800"/>
            <a:ext cx="98298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62000" y="1752600"/>
            <a:ext cx="9829800" cy="57647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62000" y="2590800"/>
            <a:ext cx="98298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62000" y="3200400"/>
            <a:ext cx="98298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62000" y="4419600"/>
            <a:ext cx="98298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62000" y="4724400"/>
            <a:ext cx="98298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62000" y="5029200"/>
            <a:ext cx="98298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62000" y="5638800"/>
            <a:ext cx="9829800" cy="3048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685800"/>
            <a:ext cx="11353800" cy="5715000"/>
            <a:chOff x="304800" y="762000"/>
            <a:chExt cx="11353800" cy="5715000"/>
          </a:xfrm>
        </p:grpSpPr>
        <p:sp>
          <p:nvSpPr>
            <p:cNvPr id="2" name="Rectangle 1"/>
            <p:cNvSpPr/>
            <p:nvPr/>
          </p:nvSpPr>
          <p:spPr bwMode="auto">
            <a:xfrm>
              <a:off x="304800" y="762000"/>
              <a:ext cx="11353800" cy="57150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endParaRPr>
            </a:p>
          </p:txBody>
        </p:sp>
        <p:sp>
          <p:nvSpPr>
            <p:cNvPr id="6" name="Content Placeholder 2">
              <a:extLst>
                <a:ext uri="{FF2B5EF4-FFF2-40B4-BE49-F238E27FC236}">
                  <a16:creationId xmlns:a16="http://schemas.microsoft.com/office/drawing/2014/main" id="{6BA5C055-2F05-4B09-8E7E-A4136A86B30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838200" y="947530"/>
              <a:ext cx="10515600" cy="54088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FAA26D3D-D897-4be2-8F04-BA451C77F1D7}">
                <ma14:placeholderFlag xmlns:ma14="http://schemas.microsoft.com/office/mac/drawingml/2011/main" xmlns="" val="1"/>
              </a:ex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0478" tIns="44445" rIns="90478" bIns="44445" numCol="1" anchor="t" anchorCtr="0" compatLnSpc="1">
              <a:prstTxWarp prst="textNoShape">
                <a:avLst/>
              </a:prstTxWarp>
              <a:normAutofit fontScale="85000" lnSpcReduction="20000"/>
            </a:bodyPr>
            <a:lstStyle>
              <a:lvl1pPr marL="285750" indent="-28575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400" b="0" i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–"/>
                <a:defRPr sz="2200" b="0" i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»"/>
                <a:defRPr sz="2000" b="0" i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defRPr>
              </a:lvl3pPr>
              <a:lvl4pPr marL="1543050" indent="-17145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000" b="0" i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defRPr>
              </a:lvl4pPr>
              <a:lvl5pPr marL="2000250" indent="-17145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–"/>
                <a:defRPr sz="2000" b="0" i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defRPr>
              </a:lvl5pPr>
              <a:lvl6pPr marL="2457450" indent="-17145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–"/>
                <a:defRPr sz="2000" b="1">
                  <a:solidFill>
                    <a:schemeClr val="tx1"/>
                  </a:solidFill>
                  <a:latin typeface="+mn-lt"/>
                </a:defRPr>
              </a:lvl6pPr>
              <a:lvl7pPr marL="2914650" indent="-17145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–"/>
                <a:defRPr sz="2000" b="1">
                  <a:solidFill>
                    <a:schemeClr val="tx1"/>
                  </a:solidFill>
                  <a:latin typeface="+mn-lt"/>
                </a:defRPr>
              </a:lvl7pPr>
              <a:lvl8pPr marL="3371850" indent="-17145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–"/>
                <a:defRPr sz="2000" b="1">
                  <a:solidFill>
                    <a:schemeClr val="tx1"/>
                  </a:solidFill>
                  <a:latin typeface="+mn-lt"/>
                </a:defRPr>
              </a:lvl8pPr>
              <a:lvl9pPr marL="3829050" indent="-17145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–"/>
                <a:defRPr sz="20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// Create socket to listen for client connections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char *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port_name</a:t>
              </a:r>
              <a:r>
                <a:rPr lang="en-US" b="1" kern="0" dirty="0" smtClean="0">
                  <a:latin typeface="Consolas" panose="020B0609020204030204" pitchFamily="49" charset="0"/>
                </a:rPr>
                <a:t>;</a:t>
              </a:r>
            </a:p>
            <a:p>
              <a:pPr marL="0" indent="0">
                <a:buFontTx/>
                <a:buNone/>
              </a:pPr>
              <a:r>
                <a:rPr lang="en-US" b="1" kern="0" dirty="0" err="1" smtClean="0">
                  <a:latin typeface="Consolas" panose="020B0609020204030204" pitchFamily="49" charset="0"/>
                </a:rPr>
                <a:t>struct</a:t>
              </a:r>
              <a:r>
                <a:rPr lang="en-US" b="1" kern="0" dirty="0" smtClean="0">
                  <a:latin typeface="Consolas" panose="020B0609020204030204" pitchFamily="49" charset="0"/>
                </a:rPr>
                <a:t> 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addrinfo</a:t>
              </a:r>
              <a:r>
                <a:rPr lang="en-US" b="1" kern="0" dirty="0" smtClean="0">
                  <a:latin typeface="Consolas" panose="020B0609020204030204" pitchFamily="49" charset="0"/>
                </a:rPr>
                <a:t> *server = </a:t>
              </a:r>
              <a:r>
                <a:rPr lang="en-US" b="1" kern="0" dirty="0" err="1" smtClean="0">
                  <a:solidFill>
                    <a:schemeClr val="accent2"/>
                  </a:solidFill>
                  <a:latin typeface="Consolas" panose="020B0609020204030204" pitchFamily="49" charset="0"/>
                </a:rPr>
                <a:t>setup_address</a:t>
              </a:r>
              <a:r>
                <a:rPr lang="en-US" b="1" kern="0" dirty="0" smtClean="0">
                  <a:latin typeface="Consolas" panose="020B0609020204030204" pitchFamily="49" charset="0"/>
                </a:rPr>
                <a:t>(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port_name</a:t>
              </a:r>
              <a:r>
                <a:rPr lang="en-US" b="1" kern="0" dirty="0" smtClean="0">
                  <a:latin typeface="Consolas" panose="020B0609020204030204" pitchFamily="49" charset="0"/>
                </a:rPr>
                <a:t>);</a:t>
              </a:r>
            </a:p>
            <a:p>
              <a:pPr marL="0" indent="0">
                <a:buFontTx/>
                <a:buNone/>
              </a:pPr>
              <a:r>
                <a:rPr lang="en-US" b="1" kern="0" dirty="0" err="1" smtClean="0">
                  <a:latin typeface="Consolas" panose="020B0609020204030204" pitchFamily="49" charset="0"/>
                </a:rPr>
                <a:t>int</a:t>
              </a:r>
              <a:r>
                <a:rPr lang="en-US" b="1" kern="0" dirty="0" smtClean="0">
                  <a:latin typeface="Consolas" panose="020B0609020204030204" pitchFamily="49" charset="0"/>
                </a:rPr>
                <a:t> 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server_socket</a:t>
              </a:r>
              <a:r>
                <a:rPr lang="en-US" b="1" kern="0" dirty="0" smtClean="0">
                  <a:latin typeface="Consolas" panose="020B0609020204030204" pitchFamily="49" charset="0"/>
                </a:rPr>
                <a:t> = </a:t>
              </a:r>
              <a:r>
                <a:rPr lang="en-US" b="1" kern="0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socket</a:t>
              </a:r>
              <a:r>
                <a:rPr lang="en-US" b="1" kern="0" dirty="0" smtClean="0">
                  <a:latin typeface="Consolas" panose="020B0609020204030204" pitchFamily="49" charset="0"/>
                </a:rPr>
                <a:t>(server-&gt;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ai_family</a:t>
              </a:r>
              <a:r>
                <a:rPr lang="en-US" b="1" kern="0" dirty="0" smtClean="0">
                  <a:latin typeface="Consolas" panose="020B0609020204030204" pitchFamily="49" charset="0"/>
                </a:rPr>
                <a:t>,</a:t>
              </a:r>
              <a:br>
                <a:rPr lang="en-US" b="1" kern="0" dirty="0" smtClean="0">
                  <a:latin typeface="Consolas" panose="020B0609020204030204" pitchFamily="49" charset="0"/>
                </a:rPr>
              </a:br>
              <a:r>
                <a:rPr lang="en-US" b="1" kern="0" dirty="0" smtClean="0">
                  <a:latin typeface="Consolas" panose="020B0609020204030204" pitchFamily="49" charset="0"/>
                </a:rPr>
                <a:t>			 	 server-&gt;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ai_socktype</a:t>
              </a:r>
              <a:r>
                <a:rPr lang="en-US" b="1" kern="0" dirty="0" smtClean="0">
                  <a:latin typeface="Consolas" panose="020B0609020204030204" pitchFamily="49" charset="0"/>
                </a:rPr>
                <a:t>, server-&gt;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ai_protocol</a:t>
              </a:r>
              <a:r>
                <a:rPr lang="en-US" b="1" kern="0" dirty="0" smtClean="0">
                  <a:latin typeface="Consolas" panose="020B0609020204030204" pitchFamily="49" charset="0"/>
                </a:rPr>
                <a:t>);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// Bind socket to specific port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bind</a:t>
              </a:r>
              <a:r>
                <a:rPr lang="en-US" b="1" kern="0" dirty="0" smtClean="0">
                  <a:latin typeface="Consolas" panose="020B0609020204030204" pitchFamily="49" charset="0"/>
                </a:rPr>
                <a:t>(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server_socket</a:t>
              </a:r>
              <a:r>
                <a:rPr lang="en-US" b="1" kern="0" dirty="0" smtClean="0">
                  <a:latin typeface="Consolas" panose="020B0609020204030204" pitchFamily="49" charset="0"/>
                </a:rPr>
                <a:t>, server-&gt;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ai_addr</a:t>
              </a:r>
              <a:r>
                <a:rPr lang="en-US" b="1" kern="0" dirty="0" smtClean="0">
                  <a:latin typeface="Consolas" panose="020B0609020204030204" pitchFamily="49" charset="0"/>
                </a:rPr>
                <a:t>, server-&gt;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ai_addrlen</a:t>
              </a:r>
              <a:r>
                <a:rPr lang="en-US" b="1" kern="0" dirty="0" smtClean="0">
                  <a:latin typeface="Consolas" panose="020B0609020204030204" pitchFamily="49" charset="0"/>
                </a:rPr>
                <a:t>);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// Start listening for new client connections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listen</a:t>
              </a:r>
              <a:r>
                <a:rPr lang="en-US" b="1" kern="0" dirty="0" smtClean="0">
                  <a:latin typeface="Consolas" panose="020B0609020204030204" pitchFamily="49" charset="0"/>
                </a:rPr>
                <a:t>(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server_socket</a:t>
              </a:r>
              <a:r>
                <a:rPr lang="en-US" b="1" kern="0" dirty="0" smtClean="0">
                  <a:latin typeface="Consolas" panose="020B0609020204030204" pitchFamily="49" charset="0"/>
                </a:rPr>
                <a:t>, MAX_QUEUE);</a:t>
              </a:r>
            </a:p>
            <a:p>
              <a:pPr marL="0" indent="0">
                <a:buFontTx/>
                <a:buNone/>
              </a:pPr>
              <a:endParaRPr lang="en-US" b="1" kern="0" dirty="0" smtClean="0">
                <a:latin typeface="Consolas" panose="020B0609020204030204" pitchFamily="49" charset="0"/>
              </a:endParaRP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while (1) {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  // Accept a new client connection, obtaining a new socket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  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int</a:t>
              </a:r>
              <a:r>
                <a:rPr lang="en-US" b="1" kern="0" dirty="0" smtClean="0">
                  <a:latin typeface="Consolas" panose="020B0609020204030204" pitchFamily="49" charset="0"/>
                </a:rPr>
                <a:t> 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conn_socket</a:t>
              </a:r>
              <a:r>
                <a:rPr lang="en-US" b="1" kern="0" dirty="0" smtClean="0">
                  <a:latin typeface="Consolas" panose="020B0609020204030204" pitchFamily="49" charset="0"/>
                </a:rPr>
                <a:t> = </a:t>
              </a:r>
              <a:r>
                <a:rPr lang="en-US" b="1" kern="0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accept</a:t>
              </a:r>
              <a:r>
                <a:rPr lang="en-US" b="1" kern="0" dirty="0" smtClean="0">
                  <a:latin typeface="Consolas" panose="020B0609020204030204" pitchFamily="49" charset="0"/>
                </a:rPr>
                <a:t>(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server_socket</a:t>
              </a:r>
              <a:r>
                <a:rPr lang="en-US" b="1" kern="0" dirty="0" smtClean="0">
                  <a:latin typeface="Consolas" panose="020B0609020204030204" pitchFamily="49" charset="0"/>
                </a:rPr>
                <a:t>, NULL, NULL);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  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serve_client</a:t>
              </a:r>
              <a:r>
                <a:rPr lang="en-US" b="1" kern="0" dirty="0" smtClean="0">
                  <a:latin typeface="Consolas" panose="020B0609020204030204" pitchFamily="49" charset="0"/>
                </a:rPr>
                <a:t>(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conn_socket</a:t>
              </a:r>
              <a:r>
                <a:rPr lang="en-US" b="1" kern="0" dirty="0" smtClean="0">
                  <a:latin typeface="Consolas" panose="020B0609020204030204" pitchFamily="49" charset="0"/>
                </a:rPr>
                <a:t>);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  </a:t>
              </a:r>
              <a:r>
                <a:rPr lang="en-US" b="1" kern="0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close</a:t>
              </a:r>
              <a:r>
                <a:rPr lang="en-US" b="1" kern="0" dirty="0" smtClean="0">
                  <a:latin typeface="Consolas" panose="020B0609020204030204" pitchFamily="49" charset="0"/>
                </a:rPr>
                <a:t>(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conn_socket</a:t>
              </a:r>
              <a:r>
                <a:rPr lang="en-US" b="1" kern="0" dirty="0" smtClean="0">
                  <a:latin typeface="Consolas" panose="020B0609020204030204" pitchFamily="49" charset="0"/>
                </a:rPr>
                <a:t>);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latin typeface="Consolas" panose="020B0609020204030204" pitchFamily="49" charset="0"/>
                </a:rPr>
                <a:t>}</a:t>
              </a:r>
            </a:p>
            <a:p>
              <a:pPr marL="0" indent="0">
                <a:buFontTx/>
                <a:buNone/>
              </a:pPr>
              <a:r>
                <a:rPr lang="en-US" b="1" kern="0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close</a:t>
              </a:r>
              <a:r>
                <a:rPr lang="en-US" b="1" kern="0" dirty="0" smtClean="0">
                  <a:latin typeface="Consolas" panose="020B0609020204030204" pitchFamily="49" charset="0"/>
                </a:rPr>
                <a:t>(</a:t>
              </a:r>
              <a:r>
                <a:rPr lang="en-US" b="1" kern="0" dirty="0" err="1" smtClean="0">
                  <a:latin typeface="Consolas" panose="020B0609020204030204" pitchFamily="49" charset="0"/>
                </a:rPr>
                <a:t>server_socket</a:t>
              </a:r>
              <a:r>
                <a:rPr lang="en-US" b="1" kern="0" dirty="0" smtClean="0">
                  <a:latin typeface="Consolas" panose="020B0609020204030204" pitchFamily="49" charset="0"/>
                </a:rPr>
                <a:t>);</a:t>
              </a:r>
              <a:endParaRPr lang="en-US" b="1" kern="0" dirty="0">
                <a:latin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98327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8AFC1-E843-4602-B035-44457AC02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</a:t>
            </a:r>
            <a:r>
              <a:rPr lang="en-US" dirty="0"/>
              <a:t>Address: </a:t>
            </a:r>
            <a:r>
              <a:rPr lang="en-US" dirty="0" smtClean="0"/>
              <a:t>Itself (wildcard IP), Passive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12631-2E9B-493D-AE43-18706F998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11658600" cy="5486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</a:rPr>
              <a:t>struct </a:t>
            </a:r>
            <a:r>
              <a:rPr lang="en-US" sz="2000" b="1" dirty="0" err="1">
                <a:latin typeface="Consolas" panose="020B0609020204030204" pitchFamily="49" charset="0"/>
              </a:rPr>
              <a:t>addrinfo</a:t>
            </a:r>
            <a:r>
              <a:rPr lang="en-US" sz="2000" b="1" dirty="0">
                <a:latin typeface="Consolas" panose="020B0609020204030204" pitchFamily="49" charset="0"/>
              </a:rPr>
              <a:t> *</a:t>
            </a:r>
            <a:r>
              <a:rPr lang="en-US" sz="2000" b="1" dirty="0" err="1">
                <a:solidFill>
                  <a:schemeClr val="accent2"/>
                </a:solidFill>
                <a:latin typeface="Consolas" panose="020B0609020204030204" pitchFamily="49" charset="0"/>
              </a:rPr>
              <a:t>setup_address</a:t>
            </a:r>
            <a:r>
              <a:rPr lang="en-US" sz="2000" b="1" dirty="0">
                <a:latin typeface="Consolas" panose="020B0609020204030204" pitchFamily="49" charset="0"/>
              </a:rPr>
              <a:t>(char *port) {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</a:rPr>
              <a:t>  struct </a:t>
            </a:r>
            <a:r>
              <a:rPr lang="en-US" sz="2000" b="1" dirty="0" err="1">
                <a:latin typeface="Consolas" panose="020B0609020204030204" pitchFamily="49" charset="0"/>
              </a:rPr>
              <a:t>addrinfo</a:t>
            </a:r>
            <a:r>
              <a:rPr lang="en-US" sz="2000" b="1" dirty="0">
                <a:latin typeface="Consolas" panose="020B0609020204030204" pitchFamily="49" charset="0"/>
              </a:rPr>
              <a:t> *server;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</a:rPr>
              <a:t>  struct </a:t>
            </a:r>
            <a:r>
              <a:rPr lang="en-US" sz="2000" b="1" dirty="0" err="1">
                <a:latin typeface="Consolas" panose="020B0609020204030204" pitchFamily="49" charset="0"/>
              </a:rPr>
              <a:t>addrinfo</a:t>
            </a:r>
            <a:r>
              <a:rPr lang="en-US" sz="2000" b="1" dirty="0">
                <a:latin typeface="Consolas" panose="020B0609020204030204" pitchFamily="49" charset="0"/>
              </a:rPr>
              <a:t> hints;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</a:rPr>
              <a:t>  </a:t>
            </a:r>
            <a:r>
              <a:rPr lang="en-US" sz="2000" b="1" dirty="0" err="1">
                <a:latin typeface="Consolas" panose="020B0609020204030204" pitchFamily="49" charset="0"/>
              </a:rPr>
              <a:t>memset</a:t>
            </a:r>
            <a:r>
              <a:rPr lang="en-US" sz="2000" b="1" dirty="0">
                <a:latin typeface="Consolas" panose="020B0609020204030204" pitchFamily="49" charset="0"/>
              </a:rPr>
              <a:t>(&amp;hints, 0, </a:t>
            </a:r>
            <a:r>
              <a:rPr lang="en-US" sz="2000" b="1" dirty="0" err="1">
                <a:latin typeface="Consolas" panose="020B0609020204030204" pitchFamily="49" charset="0"/>
              </a:rPr>
              <a:t>sizeof</a:t>
            </a:r>
            <a:r>
              <a:rPr lang="en-US" sz="2000" b="1" dirty="0">
                <a:latin typeface="Consolas" panose="020B0609020204030204" pitchFamily="49" charset="0"/>
              </a:rPr>
              <a:t>(hints));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</a:rPr>
              <a:t>  </a:t>
            </a:r>
            <a:r>
              <a:rPr lang="en-US" sz="2000" b="1" dirty="0" err="1">
                <a:latin typeface="Consolas" panose="020B0609020204030204" pitchFamily="49" charset="0"/>
              </a:rPr>
              <a:t>hints.ai_family</a:t>
            </a:r>
            <a:r>
              <a:rPr lang="en-US" sz="2000" b="1" dirty="0">
                <a:latin typeface="Consolas" panose="020B0609020204030204" pitchFamily="49" charset="0"/>
              </a:rPr>
              <a:t> = AF_UNSPEC;		/* Includes AF_INET and AF_INET6 </a:t>
            </a:r>
            <a:r>
              <a:rPr lang="en-US" sz="2000" b="1" dirty="0" smtClean="0">
                <a:latin typeface="Consolas" panose="020B0609020204030204" pitchFamily="49" charset="0"/>
              </a:rPr>
              <a:t>*/</a:t>
            </a:r>
            <a:endParaRPr lang="en-US" sz="2000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</a:rPr>
              <a:t>  </a:t>
            </a:r>
            <a:r>
              <a:rPr lang="en-US" sz="2000" b="1" dirty="0" err="1">
                <a:latin typeface="Consolas" panose="020B0609020204030204" pitchFamily="49" charset="0"/>
              </a:rPr>
              <a:t>hints.ai_socktype</a:t>
            </a:r>
            <a:r>
              <a:rPr lang="en-US" sz="2000" b="1" dirty="0">
                <a:latin typeface="Consolas" panose="020B0609020204030204" pitchFamily="49" charset="0"/>
              </a:rPr>
              <a:t> = SOCK_STREAM;	</a:t>
            </a:r>
            <a:r>
              <a:rPr lang="en-US" sz="2000" b="1" dirty="0" smtClean="0">
                <a:latin typeface="Consolas" panose="020B0609020204030204" pitchFamily="49" charset="0"/>
              </a:rPr>
              <a:t>	/* </a:t>
            </a:r>
            <a:r>
              <a:rPr lang="en-US" sz="2000" b="1" dirty="0">
                <a:latin typeface="Consolas" panose="020B0609020204030204" pitchFamily="49" charset="0"/>
              </a:rPr>
              <a:t>Essentially TCP/IP */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</a:rPr>
              <a:t>  </a:t>
            </a:r>
            <a:r>
              <a:rPr lang="en-US" sz="2000" b="1" dirty="0" err="1">
                <a:latin typeface="Consolas" panose="020B0609020204030204" pitchFamily="49" charset="0"/>
              </a:rPr>
              <a:t>hints.ai_flags</a:t>
            </a:r>
            <a:r>
              <a:rPr lang="en-US" sz="2000" b="1" dirty="0">
                <a:latin typeface="Consolas" panose="020B0609020204030204" pitchFamily="49" charset="0"/>
              </a:rPr>
              <a:t> = AI_PASSIVE</a:t>
            </a:r>
            <a:r>
              <a:rPr lang="en-US" sz="2000" b="1" dirty="0" smtClean="0">
                <a:latin typeface="Consolas" panose="020B0609020204030204" pitchFamily="49" charset="0"/>
              </a:rPr>
              <a:t>;		/* Set up for server socket */</a:t>
            </a:r>
          </a:p>
          <a:p>
            <a:pPr marL="0" indent="0">
              <a:buNone/>
            </a:pPr>
            <a:endParaRPr lang="en-US" sz="2000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</a:rPr>
              <a:t>  </a:t>
            </a:r>
            <a:r>
              <a:rPr lang="en-US" sz="2000" b="1" dirty="0" err="1" smtClean="0">
                <a:latin typeface="Consolas" panose="020B0609020204030204" pitchFamily="49" charset="0"/>
              </a:rPr>
              <a:t>int</a:t>
            </a:r>
            <a:r>
              <a:rPr lang="en-US" sz="2000" b="1" dirty="0" smtClean="0">
                <a:latin typeface="Consolas" panose="020B0609020204030204" pitchFamily="49" charset="0"/>
              </a:rPr>
              <a:t> </a:t>
            </a:r>
            <a:r>
              <a:rPr lang="en-US" sz="2000" b="1" dirty="0" err="1" smtClean="0">
                <a:latin typeface="Consolas" panose="020B0609020204030204" pitchFamily="49" charset="0"/>
              </a:rPr>
              <a:t>rv</a:t>
            </a:r>
            <a:r>
              <a:rPr lang="en-US" sz="2000" b="1" dirty="0" smtClean="0">
                <a:latin typeface="Consolas" panose="020B0609020204030204" pitchFamily="49" charset="0"/>
              </a:rPr>
              <a:t> = </a:t>
            </a:r>
            <a:r>
              <a:rPr lang="en-US" sz="2000" b="1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getaddrinfo</a:t>
            </a:r>
            <a:r>
              <a:rPr lang="en-US" sz="2000" b="1" dirty="0" smtClean="0">
                <a:latin typeface="Consolas" panose="020B0609020204030204" pitchFamily="49" charset="0"/>
              </a:rPr>
              <a:t>(NULL</a:t>
            </a:r>
            <a:r>
              <a:rPr lang="en-US" sz="2000" b="1" dirty="0">
                <a:latin typeface="Consolas" panose="020B0609020204030204" pitchFamily="49" charset="0"/>
              </a:rPr>
              <a:t>, port, &amp;hints, &amp;server</a:t>
            </a:r>
            <a:r>
              <a:rPr lang="en-US" sz="2000" b="1" dirty="0" smtClean="0">
                <a:latin typeface="Consolas" panose="020B0609020204030204" pitchFamily="49" charset="0"/>
              </a:rPr>
              <a:t>);  /* No address! (any local IP) */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</a:rPr>
              <a:t>  </a:t>
            </a:r>
            <a:r>
              <a:rPr lang="en-US" sz="2000" b="1" dirty="0" smtClean="0">
                <a:latin typeface="Consolas" panose="020B0609020204030204" pitchFamily="49" charset="0"/>
              </a:rPr>
              <a:t>if </a:t>
            </a:r>
            <a:r>
              <a:rPr lang="en-US" sz="2000" b="1" dirty="0">
                <a:latin typeface="Consolas" panose="020B0609020204030204" pitchFamily="49" charset="0"/>
              </a:rPr>
              <a:t>(</a:t>
            </a:r>
            <a:r>
              <a:rPr lang="en-US" sz="2000" b="1" dirty="0" err="1">
                <a:latin typeface="Consolas" panose="020B0609020204030204" pitchFamily="49" charset="0"/>
              </a:rPr>
              <a:t>rv</a:t>
            </a:r>
            <a:r>
              <a:rPr lang="en-US" sz="2000" b="1" dirty="0">
                <a:latin typeface="Consolas" panose="020B0609020204030204" pitchFamily="49" charset="0"/>
              </a:rPr>
              <a:t> != 0) {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</a:rPr>
              <a:t>    </a:t>
            </a:r>
            <a:r>
              <a:rPr lang="en-US" sz="2000" b="1" dirty="0" err="1">
                <a:latin typeface="Consolas" panose="020B0609020204030204" pitchFamily="49" charset="0"/>
              </a:rPr>
              <a:t>printf</a:t>
            </a:r>
            <a:r>
              <a:rPr lang="en-US" sz="2000" b="1" dirty="0">
                <a:latin typeface="Consolas" panose="020B0609020204030204" pitchFamily="49" charset="0"/>
              </a:rPr>
              <a:t>("</a:t>
            </a:r>
            <a:r>
              <a:rPr lang="en-US" sz="2000" b="1" dirty="0" err="1">
                <a:latin typeface="Consolas" panose="020B0609020204030204" pitchFamily="49" charset="0"/>
              </a:rPr>
              <a:t>getaddrinfo</a:t>
            </a:r>
            <a:r>
              <a:rPr lang="en-US" sz="2000" b="1" dirty="0">
                <a:latin typeface="Consolas" panose="020B0609020204030204" pitchFamily="49" charset="0"/>
              </a:rPr>
              <a:t> failed: %s\n", </a:t>
            </a:r>
            <a:r>
              <a:rPr lang="en-US" sz="20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gai_strerror</a:t>
            </a:r>
            <a:r>
              <a:rPr lang="en-US" sz="2000" b="1" dirty="0">
                <a:latin typeface="Consolas" panose="020B0609020204030204" pitchFamily="49" charset="0"/>
              </a:rPr>
              <a:t>(</a:t>
            </a:r>
            <a:r>
              <a:rPr lang="en-US" sz="2000" b="1" dirty="0" err="1">
                <a:latin typeface="Consolas" panose="020B0609020204030204" pitchFamily="49" charset="0"/>
              </a:rPr>
              <a:t>rv</a:t>
            </a:r>
            <a:r>
              <a:rPr lang="en-US" sz="2000" b="1" dirty="0">
                <a:latin typeface="Consolas" panose="020B0609020204030204" pitchFamily="49" charset="0"/>
              </a:rPr>
              <a:t>));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</a:rPr>
              <a:t>    return NULL;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</a:rPr>
              <a:t>  return server;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b="1" dirty="0"/>
              <a:t>Accepts any connections on the specified port</a:t>
            </a:r>
          </a:p>
        </p:txBody>
      </p:sp>
    </p:spTree>
    <p:extLst>
      <p:ext uri="{BB962C8B-B14F-4D97-AF65-F5344CB8AC3E}">
        <p14:creationId xmlns:p14="http://schemas.microsoft.com/office/powerpoint/2010/main" val="5190615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94BC8-05A8-40A1-8182-1B23787D2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Could </a:t>
            </a:r>
            <a:r>
              <a:rPr lang="en-US" dirty="0"/>
              <a:t>the Server Protect Itself?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7BF3B-07C2-4ECD-B2EB-2051E1596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838200"/>
            <a:ext cx="11150600" cy="5105400"/>
          </a:xfrm>
        </p:spPr>
        <p:txBody>
          <a:bodyPr/>
          <a:lstStyle/>
          <a:p>
            <a:r>
              <a:rPr lang="en-US" dirty="0"/>
              <a:t>Handle each connection in a separate </a:t>
            </a:r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This will mean that the logic serving each request will be “sandboxed” away from the main server process</a:t>
            </a:r>
          </a:p>
          <a:p>
            <a:r>
              <a:rPr lang="en-US" dirty="0" smtClean="0"/>
              <a:t>In the following code, keep in mind: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f</a:t>
            </a:r>
            <a:r>
              <a:rPr lang="en-US" dirty="0" smtClean="0">
                <a:latin typeface="Consolas" panose="020B0609020204030204" pitchFamily="49" charset="0"/>
              </a:rPr>
              <a:t>ork() </a:t>
            </a:r>
            <a:r>
              <a:rPr lang="en-US" dirty="0" smtClean="0"/>
              <a:t>will duplicate </a:t>
            </a:r>
            <a:r>
              <a:rPr lang="en-US" i="1" dirty="0" smtClean="0"/>
              <a:t>all</a:t>
            </a:r>
            <a:r>
              <a:rPr lang="en-US" dirty="0" smtClean="0"/>
              <a:t> of the parent’s file descriptors (i.e. pointers to sockets!)</a:t>
            </a:r>
          </a:p>
          <a:p>
            <a:pPr lvl="1"/>
            <a:r>
              <a:rPr lang="en-US" dirty="0" smtClean="0"/>
              <a:t>We keep control over accepting new connections in the parent</a:t>
            </a:r>
          </a:p>
          <a:p>
            <a:pPr lvl="1"/>
            <a:r>
              <a:rPr lang="en-US" dirty="0" smtClean="0"/>
              <a:t>New child connection for each remote client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35061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>
          <a:xfrm>
            <a:off x="5507444" y="4559254"/>
            <a:ext cx="2455574" cy="1721416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2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11277600" cy="533400"/>
          </a:xfrm>
        </p:spPr>
        <p:txBody>
          <a:bodyPr/>
          <a:lstStyle/>
          <a:p>
            <a:r>
              <a:rPr lang="en-US" dirty="0" smtClean="0">
                <a:latin typeface="Gill Sans Light"/>
              </a:rPr>
              <a:t>Server With Protection (each connection has own process)</a:t>
            </a:r>
            <a:endParaRPr lang="en-US" dirty="0">
              <a:latin typeface="Gill Sans Ligh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69232" y="680377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Gill Sans Light"/>
              </a:rPr>
              <a:t>Client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63527" y="662413"/>
            <a:ext cx="1184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Gill Sans Light"/>
              </a:rPr>
              <a:t>Server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2244263" y="1747220"/>
            <a:ext cx="3583032" cy="1154157"/>
            <a:chOff x="720262" y="1747219"/>
            <a:chExt cx="3583032" cy="1154157"/>
          </a:xfrm>
        </p:grpSpPr>
        <p:sp>
          <p:nvSpPr>
            <p:cNvPr id="9" name="TextBox 8"/>
            <p:cNvSpPr txBox="1"/>
            <p:nvPr/>
          </p:nvSpPr>
          <p:spPr>
            <a:xfrm>
              <a:off x="720262" y="1747219"/>
              <a:ext cx="24288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ill Sans Light"/>
                </a:rPr>
                <a:t>Create Client Socket</a:t>
              </a:r>
              <a:endParaRPr lang="en-US" dirty="0">
                <a:latin typeface="Gill Sans Ligh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20262" y="2532044"/>
              <a:ext cx="35830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ill Sans Light"/>
                </a:rPr>
                <a:t>Connect it to server (</a:t>
              </a:r>
              <a:r>
                <a:rPr lang="en-US" dirty="0" err="1" smtClean="0">
                  <a:latin typeface="Gill Sans Light"/>
                </a:rPr>
                <a:t>host:port</a:t>
              </a:r>
              <a:r>
                <a:rPr lang="en-US" dirty="0" smtClean="0">
                  <a:latin typeface="Gill Sans Light"/>
                </a:rPr>
                <a:t>)</a:t>
              </a:r>
              <a:endParaRPr lang="en-US" dirty="0">
                <a:latin typeface="Gill Sans Light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1470685" y="2057400"/>
              <a:ext cx="0" cy="4201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7340395" y="1066800"/>
            <a:ext cx="2585208" cy="1905000"/>
            <a:chOff x="5816394" y="1141845"/>
            <a:chExt cx="2585208" cy="1905000"/>
          </a:xfrm>
        </p:grpSpPr>
        <p:sp>
          <p:nvSpPr>
            <p:cNvPr id="18" name="TextBox 17"/>
            <p:cNvSpPr txBox="1"/>
            <p:nvPr/>
          </p:nvSpPr>
          <p:spPr>
            <a:xfrm>
              <a:off x="5816394" y="1141845"/>
              <a:ext cx="2505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ill Sans Light"/>
                </a:rPr>
                <a:t>Create Server Socket</a:t>
              </a:r>
              <a:endParaRPr lang="en-US" dirty="0">
                <a:latin typeface="Gill Sans Light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6547748" y="1446645"/>
              <a:ext cx="408" cy="29520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832103" y="1730488"/>
              <a:ext cx="256134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ill Sans Light"/>
                </a:rPr>
                <a:t>Bind it to an Address </a:t>
              </a:r>
            </a:p>
            <a:p>
              <a:r>
                <a:rPr lang="en-US" dirty="0" smtClean="0">
                  <a:latin typeface="Gill Sans Light"/>
                </a:rPr>
                <a:t>(</a:t>
              </a:r>
              <a:r>
                <a:rPr lang="en-US" dirty="0" err="1" smtClean="0">
                  <a:latin typeface="Gill Sans Light"/>
                </a:rPr>
                <a:t>host:port</a:t>
              </a:r>
              <a:r>
                <a:rPr lang="en-US" dirty="0" smtClean="0">
                  <a:latin typeface="Gill Sans Light"/>
                </a:rPr>
                <a:t>)</a:t>
              </a:r>
              <a:endParaRPr lang="en-US" dirty="0">
                <a:latin typeface="Gill Sans Light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6554133" y="2321879"/>
              <a:ext cx="0" cy="4201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838080" y="2677513"/>
              <a:ext cx="25635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ill Sans Light"/>
                </a:rPr>
                <a:t>Listen for Connection</a:t>
              </a:r>
              <a:endParaRPr lang="en-US" dirty="0">
                <a:latin typeface="Gill Sans Light"/>
              </a:endParaRPr>
            </a:p>
          </p:txBody>
        </p:sp>
      </p:grpSp>
      <p:sp>
        <p:nvSpPr>
          <p:cNvPr id="27" name="Freeform 26"/>
          <p:cNvSpPr/>
          <p:nvPr/>
        </p:nvSpPr>
        <p:spPr>
          <a:xfrm>
            <a:off x="8470456" y="3013875"/>
            <a:ext cx="1838714" cy="3070074"/>
          </a:xfrm>
          <a:custGeom>
            <a:avLst/>
            <a:gdLst>
              <a:gd name="connsiteX0" fmla="*/ 0 w 1838714"/>
              <a:gd name="connsiteY0" fmla="*/ 3350866 h 3819899"/>
              <a:gd name="connsiteX1" fmla="*/ 489618 w 1838714"/>
              <a:gd name="connsiteY1" fmla="*/ 3687455 h 3819899"/>
              <a:gd name="connsiteX2" fmla="*/ 1575959 w 1838714"/>
              <a:gd name="connsiteY2" fmla="*/ 3580358 h 3819899"/>
              <a:gd name="connsiteX3" fmla="*/ 1836068 w 1838714"/>
              <a:gd name="connsiteY3" fmla="*/ 1040642 h 3819899"/>
              <a:gd name="connsiteX4" fmla="*/ 1637161 w 1838714"/>
              <a:gd name="connsiteY4" fmla="*/ 153271 h 3819899"/>
              <a:gd name="connsiteX5" fmla="*/ 642624 w 1838714"/>
              <a:gd name="connsiteY5" fmla="*/ 276 h 3819899"/>
              <a:gd name="connsiteX6" fmla="*/ 290711 w 1838714"/>
              <a:gd name="connsiteY6" fmla="*/ 122672 h 3819899"/>
              <a:gd name="connsiteX7" fmla="*/ 183607 w 1838714"/>
              <a:gd name="connsiteY7" fmla="*/ 367464 h 381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8714" h="3819899">
                <a:moveTo>
                  <a:pt x="0" y="3350866"/>
                </a:moveTo>
                <a:cubicBezTo>
                  <a:pt x="113479" y="3500036"/>
                  <a:pt x="226958" y="3649206"/>
                  <a:pt x="489618" y="3687455"/>
                </a:cubicBezTo>
                <a:cubicBezTo>
                  <a:pt x="752278" y="3725704"/>
                  <a:pt x="1351551" y="4021493"/>
                  <a:pt x="1575959" y="3580358"/>
                </a:cubicBezTo>
                <a:cubicBezTo>
                  <a:pt x="1800367" y="3139223"/>
                  <a:pt x="1825868" y="1611823"/>
                  <a:pt x="1836068" y="1040642"/>
                </a:cubicBezTo>
                <a:cubicBezTo>
                  <a:pt x="1846268" y="469461"/>
                  <a:pt x="1836068" y="326665"/>
                  <a:pt x="1637161" y="153271"/>
                </a:cubicBezTo>
                <a:cubicBezTo>
                  <a:pt x="1438254" y="-20123"/>
                  <a:pt x="867032" y="5376"/>
                  <a:pt x="642624" y="276"/>
                </a:cubicBezTo>
                <a:cubicBezTo>
                  <a:pt x="418216" y="-4824"/>
                  <a:pt x="367214" y="61474"/>
                  <a:pt x="290711" y="122672"/>
                </a:cubicBezTo>
                <a:cubicBezTo>
                  <a:pt x="214208" y="183870"/>
                  <a:pt x="198907" y="275667"/>
                  <a:pt x="183607" y="367464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340394" y="2944682"/>
            <a:ext cx="2333360" cy="862846"/>
            <a:chOff x="5816394" y="2944682"/>
            <a:chExt cx="2333360" cy="862846"/>
          </a:xfrm>
        </p:grpSpPr>
        <p:grpSp>
          <p:nvGrpSpPr>
            <p:cNvPr id="46" name="Group 45"/>
            <p:cNvGrpSpPr/>
            <p:nvPr/>
          </p:nvGrpSpPr>
          <p:grpSpPr>
            <a:xfrm>
              <a:off x="5816394" y="2944682"/>
              <a:ext cx="1946367" cy="666407"/>
              <a:chOff x="5815986" y="2954752"/>
              <a:chExt cx="1946367" cy="666407"/>
            </a:xfrm>
          </p:grpSpPr>
          <p:cxnSp>
            <p:nvCxnSpPr>
              <p:cNvPr id="47" name="Straight Arrow Connector 46"/>
              <p:cNvCxnSpPr/>
              <p:nvPr/>
            </p:nvCxnSpPr>
            <p:spPr>
              <a:xfrm flipH="1">
                <a:off x="6547340" y="2954752"/>
                <a:ext cx="408" cy="36040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xtBox 47"/>
              <p:cNvSpPr txBox="1"/>
              <p:nvPr/>
            </p:nvSpPr>
            <p:spPr>
              <a:xfrm>
                <a:off x="5815986" y="3251827"/>
                <a:ext cx="19463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Gill Sans Light"/>
                  </a:rPr>
                  <a:t>Accept </a:t>
                </a:r>
                <a:r>
                  <a:rPr lang="en-US" dirty="0" err="1" smtClean="0">
                    <a:latin typeface="Gill Sans Light"/>
                  </a:rPr>
                  <a:t>syscall</a:t>
                </a:r>
                <a:r>
                  <a:rPr lang="en-US" dirty="0" smtClean="0">
                    <a:latin typeface="Gill Sans Light"/>
                  </a:rPr>
                  <a:t>()</a:t>
                </a:r>
                <a:endParaRPr lang="en-US" dirty="0">
                  <a:latin typeface="Gill Sans Light"/>
                </a:endParaRPr>
              </a:p>
            </p:txBody>
          </p:sp>
        </p:grpSp>
        <p:sp>
          <p:nvSpPr>
            <p:cNvPr id="52" name="Freeform 51"/>
            <p:cNvSpPr/>
            <p:nvPr/>
          </p:nvSpPr>
          <p:spPr>
            <a:xfrm>
              <a:off x="7657159" y="3154765"/>
              <a:ext cx="492595" cy="652763"/>
            </a:xfrm>
            <a:custGeom>
              <a:avLst/>
              <a:gdLst>
                <a:gd name="connsiteX0" fmla="*/ 14941 w 492595"/>
                <a:gd name="connsiteY0" fmla="*/ 493114 h 612776"/>
                <a:gd name="connsiteX1" fmla="*/ 179294 w 492595"/>
                <a:gd name="connsiteY1" fmla="*/ 612643 h 612776"/>
                <a:gd name="connsiteX2" fmla="*/ 478117 w 492595"/>
                <a:gd name="connsiteY2" fmla="*/ 508055 h 612776"/>
                <a:gd name="connsiteX3" fmla="*/ 418353 w 492595"/>
                <a:gd name="connsiteY3" fmla="*/ 164408 h 612776"/>
                <a:gd name="connsiteX4" fmla="*/ 179294 w 492595"/>
                <a:gd name="connsiteY4" fmla="*/ 55 h 612776"/>
                <a:gd name="connsiteX5" fmla="*/ 0 w 492595"/>
                <a:gd name="connsiteY5" fmla="*/ 179349 h 612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2595" h="612776">
                  <a:moveTo>
                    <a:pt x="14941" y="493114"/>
                  </a:moveTo>
                  <a:cubicBezTo>
                    <a:pt x="58519" y="551633"/>
                    <a:pt x="102098" y="610153"/>
                    <a:pt x="179294" y="612643"/>
                  </a:cubicBezTo>
                  <a:cubicBezTo>
                    <a:pt x="256490" y="615133"/>
                    <a:pt x="438274" y="582761"/>
                    <a:pt x="478117" y="508055"/>
                  </a:cubicBezTo>
                  <a:cubicBezTo>
                    <a:pt x="517960" y="433349"/>
                    <a:pt x="468157" y="249075"/>
                    <a:pt x="418353" y="164408"/>
                  </a:cubicBezTo>
                  <a:cubicBezTo>
                    <a:pt x="368549" y="79741"/>
                    <a:pt x="249019" y="-2435"/>
                    <a:pt x="179294" y="55"/>
                  </a:cubicBezTo>
                  <a:cubicBezTo>
                    <a:pt x="109569" y="2545"/>
                    <a:pt x="54784" y="90947"/>
                    <a:pt x="0" y="179349"/>
                  </a:cubicBezTo>
                </a:path>
              </a:pathLst>
            </a:custGeom>
            <a:ln>
              <a:prstDash val="dash"/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292891" y="2901377"/>
            <a:ext cx="7049874" cy="1281090"/>
            <a:chOff x="768891" y="2887549"/>
            <a:chExt cx="7049874" cy="1558794"/>
          </a:xfrm>
        </p:grpSpPr>
        <p:grpSp>
          <p:nvGrpSpPr>
            <p:cNvPr id="37" name="Group 36"/>
            <p:cNvGrpSpPr/>
            <p:nvPr/>
          </p:nvGrpSpPr>
          <p:grpSpPr>
            <a:xfrm>
              <a:off x="5543783" y="3684486"/>
              <a:ext cx="2274982" cy="759746"/>
              <a:chOff x="5543783" y="3684486"/>
              <a:chExt cx="2274982" cy="759746"/>
            </a:xfrm>
          </p:grpSpPr>
          <p:cxnSp>
            <p:nvCxnSpPr>
              <p:cNvPr id="26" name="Straight Arrow Connector 25"/>
              <p:cNvCxnSpPr/>
              <p:nvPr/>
            </p:nvCxnSpPr>
            <p:spPr>
              <a:xfrm flipH="1">
                <a:off x="6547748" y="3684486"/>
                <a:ext cx="1" cy="32141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5543783" y="3994839"/>
                <a:ext cx="2274982" cy="4493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>
                    <a:latin typeface="Gill Sans Light"/>
                  </a:rPr>
                  <a:t>Connection Socket</a:t>
                </a:r>
                <a:endParaRPr lang="en-US" i="1" dirty="0">
                  <a:latin typeface="Gill Sans Light"/>
                </a:endParaRP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768891" y="3996950"/>
              <a:ext cx="2274982" cy="4493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Gill Sans Light"/>
                </a:rPr>
                <a:t>Connection Socket</a:t>
              </a:r>
              <a:endParaRPr lang="en-US" i="1" dirty="0">
                <a:latin typeface="Gill Sans Light"/>
              </a:endParaRP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>
              <a:off x="1470685" y="2887549"/>
              <a:ext cx="0" cy="118156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Arrow Connector 53"/>
          <p:cNvCxnSpPr>
            <a:endCxn id="22" idx="1"/>
          </p:cNvCxnSpPr>
          <p:nvPr/>
        </p:nvCxnSpPr>
        <p:spPr>
          <a:xfrm>
            <a:off x="5929280" y="2770928"/>
            <a:ext cx="1432800" cy="1620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Left-Right Arrow 5"/>
          <p:cNvSpPr/>
          <p:nvPr/>
        </p:nvSpPr>
        <p:spPr bwMode="auto">
          <a:xfrm>
            <a:off x="4572000" y="3913654"/>
            <a:ext cx="2559821" cy="184666"/>
          </a:xfrm>
          <a:prstGeom prst="leftRightArrow">
            <a:avLst/>
          </a:prstGeom>
          <a:solidFill>
            <a:schemeClr val="bg1"/>
          </a:solidFill>
          <a:ln w="5715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56" name="Straight Arrow Connector 55"/>
          <p:cNvCxnSpPr>
            <a:stCxn id="48" idx="1"/>
          </p:cNvCxnSpPr>
          <p:nvPr/>
        </p:nvCxnSpPr>
        <p:spPr>
          <a:xfrm flipH="1" flipV="1">
            <a:off x="5856696" y="2864141"/>
            <a:ext cx="1483699" cy="562283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353065" y="4666348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w</a:t>
            </a:r>
            <a:r>
              <a:rPr lang="en-US" dirty="0" smtClean="0">
                <a:latin typeface="Gill Sans Light"/>
              </a:rPr>
              <a:t>rite request</a:t>
            </a:r>
            <a:endParaRPr lang="en-US" dirty="0">
              <a:latin typeface="Gill Sans Ligh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382948" y="5094841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r</a:t>
            </a:r>
            <a:r>
              <a:rPr lang="en-US" dirty="0" smtClean="0">
                <a:latin typeface="Gill Sans Light"/>
              </a:rPr>
              <a:t>ead response</a:t>
            </a:r>
            <a:endParaRPr lang="en-US" dirty="0">
              <a:latin typeface="Gill Sans Ligh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147808" y="5831760"/>
            <a:ext cx="2345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</a:rPr>
              <a:t>Close Client Socket</a:t>
            </a:r>
            <a:endParaRPr lang="en-US" dirty="0">
              <a:latin typeface="Gill Sans Light"/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2971800" y="5472267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7193266" y="4114928"/>
            <a:ext cx="467251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688857" y="4729835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</a:rPr>
              <a:t>read request</a:t>
            </a:r>
            <a:endParaRPr lang="en-US" dirty="0">
              <a:latin typeface="Gill Sans Ligh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688858" y="5122532"/>
            <a:ext cx="1816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</a:rPr>
              <a:t>write response</a:t>
            </a:r>
            <a:endParaRPr lang="en-US" dirty="0">
              <a:latin typeface="Gill Sans Ligh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507417" y="5716178"/>
            <a:ext cx="2687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Light"/>
              </a:rPr>
              <a:t>Close Connection Socket</a:t>
            </a:r>
            <a:endParaRPr lang="en-US" dirty="0">
              <a:latin typeface="Gill Sans Light"/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6797047" y="5428920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8083635" y="6253907"/>
            <a:ext cx="2470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</a:rPr>
              <a:t>Close Server Socket</a:t>
            </a:r>
            <a:endParaRPr lang="en-US" dirty="0">
              <a:latin typeface="Gill Sans Light"/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 flipH="1" flipV="1">
            <a:off x="3954327" y="4896839"/>
            <a:ext cx="1754597" cy="10429"/>
          </a:xfrm>
          <a:prstGeom prst="straightConnector1">
            <a:avLst/>
          </a:prstGeom>
          <a:ln>
            <a:prstDash val="dash"/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Freeform 73"/>
          <p:cNvSpPr/>
          <p:nvPr/>
        </p:nvSpPr>
        <p:spPr>
          <a:xfrm>
            <a:off x="7424808" y="4800600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75" name="Freeform 74"/>
          <p:cNvSpPr/>
          <p:nvPr/>
        </p:nvSpPr>
        <p:spPr>
          <a:xfrm flipH="1">
            <a:off x="1905001" y="4788453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632275" y="4070712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Gill Sans Light"/>
              </a:rPr>
              <a:t>C</a:t>
            </a:r>
            <a:r>
              <a:rPr lang="en-US" dirty="0" smtClean="0">
                <a:solidFill>
                  <a:srgbClr val="008000"/>
                </a:solidFill>
                <a:latin typeface="Gill Sans Light"/>
              </a:rPr>
              <a:t>hild</a:t>
            </a:r>
            <a:endParaRPr lang="en-US" dirty="0">
              <a:solidFill>
                <a:srgbClr val="008000"/>
              </a:solidFill>
              <a:latin typeface="Gill Sans Ligh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8077716" y="4589566"/>
            <a:ext cx="2514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Light"/>
              </a:rPr>
              <a:t>Close Connection Socket</a:t>
            </a:r>
            <a:endParaRPr lang="en-US" dirty="0">
              <a:latin typeface="Gill Sans Light"/>
            </a:endParaRP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8469453" y="4134779"/>
            <a:ext cx="572135" cy="4631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479518" y="4495800"/>
            <a:ext cx="251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Light"/>
              </a:rPr>
              <a:t>Close Listen Socket</a:t>
            </a:r>
            <a:endParaRPr lang="en-US" dirty="0">
              <a:latin typeface="Gill Sans Ligh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860712" y="4110459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Gill Sans Light"/>
              </a:rPr>
              <a:t>Parent</a:t>
            </a:r>
            <a:endParaRPr lang="en-US" dirty="0">
              <a:solidFill>
                <a:srgbClr val="008000"/>
              </a:solidFill>
              <a:latin typeface="Gill Sans Light"/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 flipH="1">
            <a:off x="4104745" y="5307198"/>
            <a:ext cx="1604179" cy="0"/>
          </a:xfrm>
          <a:prstGeom prst="straightConnector1">
            <a:avLst/>
          </a:prstGeom>
          <a:ln>
            <a:prstDash val="dash"/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2994685" y="4193788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8116459" y="5313522"/>
            <a:ext cx="251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Light"/>
              </a:rPr>
              <a:t>Wait for child</a:t>
            </a:r>
            <a:endParaRPr lang="en-US" dirty="0">
              <a:latin typeface="Gill Sans Light"/>
            </a:endParaRPr>
          </a:p>
        </p:txBody>
      </p:sp>
      <p:cxnSp>
        <p:nvCxnSpPr>
          <p:cNvPr id="112" name="Straight Arrow Connector 111"/>
          <p:cNvCxnSpPr/>
          <p:nvPr/>
        </p:nvCxnSpPr>
        <p:spPr>
          <a:xfrm>
            <a:off x="9092158" y="4958898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53374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ill Sans Ligh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latin typeface="Gill Sans Light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71920</TotalTime>
  <Pages>60</Pages>
  <Words>4122</Words>
  <Application>Microsoft Office PowerPoint</Application>
  <PresentationFormat>Widescreen</PresentationFormat>
  <Paragraphs>942</Paragraphs>
  <Slides>50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62" baseType="lpstr">
      <vt:lpstr>ＭＳ Ｐゴシック</vt:lpstr>
      <vt:lpstr>ＭＳ Ｐゴシック</vt:lpstr>
      <vt:lpstr>Arial</vt:lpstr>
      <vt:lpstr>Comic Sans MS</vt:lpstr>
      <vt:lpstr>Consolas</vt:lpstr>
      <vt:lpstr>Courier New</vt:lpstr>
      <vt:lpstr>Gill Sans</vt:lpstr>
      <vt:lpstr>Gill Sans Light</vt:lpstr>
      <vt:lpstr>Gulim</vt:lpstr>
      <vt:lpstr>Gulim</vt:lpstr>
      <vt:lpstr>Symbol</vt:lpstr>
      <vt:lpstr>Office</vt:lpstr>
      <vt:lpstr>CS162 Operating Systems and Systems Programming Lecture 6  Abstractions 4: Sockets, I/O, IPC (finished)</vt:lpstr>
      <vt:lpstr>Recall: Connection Setup over TCP/IP</vt:lpstr>
      <vt:lpstr>Recall: Simple Web Server</vt:lpstr>
      <vt:lpstr>Client Code</vt:lpstr>
      <vt:lpstr>Client-Side: Getting the Server Address</vt:lpstr>
      <vt:lpstr>Server Code (v1)</vt:lpstr>
      <vt:lpstr>Server Address: Itself (wildcard IP), Passive</vt:lpstr>
      <vt:lpstr>How Could the Server Protect Itself?</vt:lpstr>
      <vt:lpstr>Server With Protection (each connection has own process)</vt:lpstr>
      <vt:lpstr>Server Code (v2)</vt:lpstr>
      <vt:lpstr>How to make a Concurrent Server</vt:lpstr>
      <vt:lpstr>Server With Protection and Concurrency</vt:lpstr>
      <vt:lpstr>Server Code (v3)</vt:lpstr>
      <vt:lpstr>Faster Concurrent Server (without Protection)</vt:lpstr>
      <vt:lpstr>Server with Concurrency, without Protection</vt:lpstr>
      <vt:lpstr>Thread Pools: More Later!</vt:lpstr>
      <vt:lpstr>Administrivia</vt:lpstr>
      <vt:lpstr>Recall: The Process Control Block</vt:lpstr>
      <vt:lpstr>Process-Specific File Descriptor Table inside Kernel </vt:lpstr>
      <vt:lpstr>Process-Specific File Descriptor Table inside Kernel </vt:lpstr>
      <vt:lpstr>Process-Specific File Descriptor Table inside Kernel </vt:lpstr>
      <vt:lpstr>Process-Specific File Descriptor Table inside Kernel </vt:lpstr>
      <vt:lpstr>Instead of Closing, let’s fork()!</vt:lpstr>
      <vt:lpstr>Open File Description is Aliased</vt:lpstr>
      <vt:lpstr>Open File Description is Aliased</vt:lpstr>
      <vt:lpstr>Open File Description is Aliased</vt:lpstr>
      <vt:lpstr>Open File Description is Aliased</vt:lpstr>
      <vt:lpstr>File Descriptor is Copied</vt:lpstr>
      <vt:lpstr>File Descriptor is Copied</vt:lpstr>
      <vt:lpstr>Why is Aliasing the Open File Description a Good Idea?</vt:lpstr>
      <vt:lpstr>Example: Shared Terminal Emulator</vt:lpstr>
      <vt:lpstr>Example: Shared Terminal Emulator</vt:lpstr>
      <vt:lpstr>Example: Shared Terminal Emulator</vt:lpstr>
      <vt:lpstr>Example: Shared Terminal Emulator</vt:lpstr>
      <vt:lpstr>Single-Process Pipe Example (not that interesting yet!)</vt:lpstr>
      <vt:lpstr>Example: Pipes Between Processes</vt:lpstr>
      <vt:lpstr>Example: Channel from Parent  Child</vt:lpstr>
      <vt:lpstr>Inter-Process Communication (IPC): Parent  Child</vt:lpstr>
      <vt:lpstr>Recall: CPU Switch From Process A to Process B</vt:lpstr>
      <vt:lpstr>Lifecycle of a Process</vt:lpstr>
      <vt:lpstr>Process Scheduling</vt:lpstr>
      <vt:lpstr>Ready Queue And Various I/O Device Queues</vt:lpstr>
      <vt:lpstr>Recall: Modern Process with Threads</vt:lpstr>
      <vt:lpstr>Recall: Single and Multithreaded Processes</vt:lpstr>
      <vt:lpstr>Recall: Thread State</vt:lpstr>
      <vt:lpstr>Shared vs. Per-Thread State</vt:lpstr>
      <vt:lpstr>Memory Footprint: Two-Threads</vt:lpstr>
      <vt:lpstr>Recall: Use of Threads</vt:lpstr>
      <vt:lpstr>The Core of Concurrency: the Dispatch Loop</vt:lpstr>
      <vt:lpstr>Conclusion</vt:lpstr>
    </vt:vector>
  </TitlesOfParts>
  <Company>UC Berkeley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creator>John D. Kubiatowicz</dc:creator>
  <dc:description>Imported some pictures from Silbershatz (c) 2005</dc:description>
  <cp:lastModifiedBy>kubitron</cp:lastModifiedBy>
  <cp:revision>882</cp:revision>
  <cp:lastPrinted>2024-02-03T19:05:56Z</cp:lastPrinted>
  <dcterms:created xsi:type="dcterms:W3CDTF">1995-08-12T11:37:26Z</dcterms:created>
  <dcterms:modified xsi:type="dcterms:W3CDTF">2024-02-03T19:08:09Z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