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1868" r:id="rId3"/>
    <p:sldId id="1869" r:id="rId4"/>
    <p:sldId id="1777" r:id="rId5"/>
    <p:sldId id="1851" r:id="rId6"/>
    <p:sldId id="1852" r:id="rId7"/>
    <p:sldId id="1853" r:id="rId8"/>
    <p:sldId id="1854" r:id="rId9"/>
    <p:sldId id="1855" r:id="rId10"/>
    <p:sldId id="1856" r:id="rId11"/>
    <p:sldId id="1857" r:id="rId12"/>
    <p:sldId id="1858" r:id="rId13"/>
    <p:sldId id="1859" r:id="rId14"/>
    <p:sldId id="1903" r:id="rId15"/>
    <p:sldId id="1863" r:id="rId16"/>
    <p:sldId id="1860" r:id="rId17"/>
    <p:sldId id="1861" r:id="rId18"/>
    <p:sldId id="1862" r:id="rId19"/>
    <p:sldId id="1864" r:id="rId20"/>
    <p:sldId id="1865" r:id="rId21"/>
    <p:sldId id="1866" r:id="rId22"/>
    <p:sldId id="1867" r:id="rId23"/>
    <p:sldId id="1841" r:id="rId24"/>
    <p:sldId id="1764" r:id="rId25"/>
    <p:sldId id="1765" r:id="rId26"/>
    <p:sldId id="1766" r:id="rId27"/>
    <p:sldId id="1767" r:id="rId28"/>
    <p:sldId id="1768" r:id="rId29"/>
    <p:sldId id="1769" r:id="rId30"/>
    <p:sldId id="1770" r:id="rId31"/>
    <p:sldId id="1771" r:id="rId32"/>
    <p:sldId id="1772" r:id="rId33"/>
    <p:sldId id="1773" r:id="rId34"/>
    <p:sldId id="1774" r:id="rId35"/>
    <p:sldId id="1775" r:id="rId36"/>
    <p:sldId id="1901" r:id="rId37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AA"/>
    <a:srgbClr val="2A40E2"/>
    <a:srgbClr val="BCFFBC"/>
    <a:srgbClr val="F430AB"/>
    <a:srgbClr val="A18623"/>
    <a:srgbClr val="9E7800"/>
    <a:srgbClr val="C49500"/>
    <a:srgbClr val="E6E703"/>
    <a:srgbClr val="72AA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/>
    <p:restoredTop sz="95005" autoAdjust="0"/>
  </p:normalViewPr>
  <p:slideViewPr>
    <p:cSldViewPr>
      <p:cViewPr varScale="1">
        <p:scale>
          <a:sx n="88" d="100"/>
          <a:sy n="88" d="100"/>
        </p:scale>
        <p:origin x="60" y="3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1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87622" y="6956427"/>
            <a:ext cx="827553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8" tIns="46975" rIns="92268" bIns="46975">
            <a:spAutoFit/>
          </a:bodyPr>
          <a:lstStyle/>
          <a:p>
            <a:pPr algn="ctr" defTabSz="917113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113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73194" y="6956427"/>
            <a:ext cx="856407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8" tIns="46975" rIns="92268" bIns="46975">
            <a:spAutoFit/>
          </a:bodyPr>
          <a:lstStyle/>
          <a:p>
            <a:pPr algn="ctr" defTabSz="917113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113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3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22" tIns="46975" rIns="95622" bIns="469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6753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2980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6677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1965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1156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7488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5753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3001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13725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5766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76042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66319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7967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2732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3757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9358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Example: one program, touches 50 pages (each equally likely). Have only 40 physical page frames.</a:t>
            </a:r>
          </a:p>
          <a:p>
            <a:r>
              <a:rPr lang="en-US" altLang="en-US"/>
              <a:t>How bad is this?</a:t>
            </a:r>
          </a:p>
          <a:p>
            <a:r>
              <a:rPr lang="en-US" altLang="en-US"/>
              <a:t>  - Does your program run at 80% speed?</a:t>
            </a:r>
          </a:p>
          <a:p>
            <a:r>
              <a:rPr lang="en-US" altLang="en-US"/>
              <a:t>  - Does your program run at 20% speed?</a:t>
            </a:r>
          </a:p>
          <a:p>
            <a:r>
              <a:rPr lang="en-US" altLang="en-US"/>
              <a:t>Performance is really bad</a:t>
            </a:r>
          </a:p>
          <a:p>
            <a:r>
              <a:rPr lang="en-US" altLang="en-US"/>
              <a:t>If we have enough pages, 200 ns/ref, but if too few pages, assume every 5</a:t>
            </a:r>
            <a:r>
              <a:rPr lang="en-US" altLang="en-US" baseline="30000"/>
              <a:t>th</a:t>
            </a:r>
            <a:r>
              <a:rPr lang="en-US" altLang="en-US"/>
              <a:t> page reference causes a page fault</a:t>
            </a:r>
          </a:p>
          <a:p>
            <a:r>
              <a:rPr lang="en-US" altLang="en-US"/>
              <a:t>= 4 refs x 200 ns</a:t>
            </a:r>
          </a:p>
          <a:p>
            <a:r>
              <a:rPr lang="en-US" altLang="en-US"/>
              <a:t>  1 page fault x 10 ms for disk I/O</a:t>
            </a:r>
          </a:p>
          <a:p>
            <a:r>
              <a:rPr lang="en-US" altLang="en-US"/>
              <a:t>= 5 refs, 10 ms + 800 ns =&gt; 2 ms/ref (not 100 MIPS, but 500 IPS! Factor of 10,000)</a:t>
            </a:r>
          </a:p>
          <a:p>
            <a:r>
              <a:rPr lang="en-US" altLang="en-US"/>
              <a:t>Machine appears to have stopped!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7780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0586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25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85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3871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7392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2718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5365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3946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2922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793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0761661" y="6551613"/>
            <a:ext cx="98743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18.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78096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3/21/24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387851" y="6550025"/>
            <a:ext cx="336660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Spring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2024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</a:t>
            </a:r>
            <a:r>
              <a:rPr lang="en-US" sz="3000" dirty="0" smtClean="0"/>
              <a:t>18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Demand </a:t>
            </a:r>
            <a:r>
              <a:rPr lang="en-US" sz="3000" dirty="0" smtClean="0"/>
              <a:t>Paging (Finished</a:t>
            </a:r>
            <a:r>
              <a:rPr lang="en-US" sz="3000" dirty="0" smtClean="0"/>
              <a:t>),</a:t>
            </a:r>
            <a:br>
              <a:rPr lang="en-US" sz="3000" dirty="0" smtClean="0"/>
            </a:br>
            <a:r>
              <a:rPr lang="en-US" sz="3000" dirty="0" smtClean="0"/>
              <a:t>General I/O</a:t>
            </a: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March </a:t>
            </a:r>
            <a:r>
              <a:rPr lang="en-US" altLang="en-US" dirty="0" smtClean="0">
                <a:ea typeface="Gill Sans" charset="0"/>
              </a:rPr>
              <a:t>21</a:t>
            </a:r>
            <a:r>
              <a:rPr lang="en-US" altLang="en-US" baseline="30000" dirty="0" smtClean="0">
                <a:ea typeface="Gill Sans" charset="0"/>
              </a:rPr>
              <a:t>th</a:t>
            </a:r>
            <a:r>
              <a:rPr lang="en-US" altLang="en-US" dirty="0" smtClean="0">
                <a:ea typeface="Gill Sans" charset="0"/>
              </a:rPr>
              <a:t>, 2024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John </a:t>
            </a:r>
            <a:r>
              <a:rPr lang="en-US" altLang="en-US" dirty="0" err="1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515600" cy="510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Consider the following: A B C D A B C D A B C D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LRU Performs as follows (same as FIFO here):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Every </a:t>
            </a:r>
            <a:r>
              <a:rPr lang="en-US" altLang="ko-KR" dirty="0">
                <a:ea typeface="굴림" panose="020B0600000101010101" pitchFamily="34" charset="-127"/>
              </a:rPr>
              <a:t>reference is a page fault!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Fairly contrived example of working set of N+1 on N frames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grpSp>
        <p:nvGrpSpPr>
          <p:cNvPr id="779347" name="Group 83"/>
          <p:cNvGrpSpPr>
            <a:grpSpLocks/>
          </p:cNvGrpSpPr>
          <p:nvPr/>
        </p:nvGrpSpPr>
        <p:grpSpPr bwMode="auto">
          <a:xfrm>
            <a:off x="9585325" y="2178051"/>
            <a:ext cx="600075" cy="1476375"/>
            <a:chOff x="4950" y="2190"/>
            <a:chExt cx="378" cy="930"/>
          </a:xfrm>
        </p:grpSpPr>
        <p:sp>
          <p:nvSpPr>
            <p:cNvPr id="39086" name="Rectangle 84"/>
            <p:cNvSpPr>
              <a:spLocks noChangeArrowheads="1"/>
            </p:cNvSpPr>
            <p:nvPr/>
          </p:nvSpPr>
          <p:spPr bwMode="auto">
            <a:xfrm>
              <a:off x="4950" y="281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39087" name="Rectangle 85"/>
            <p:cNvSpPr>
              <a:spLocks noChangeArrowheads="1"/>
            </p:cNvSpPr>
            <p:nvPr/>
          </p:nvSpPr>
          <p:spPr bwMode="auto">
            <a:xfrm>
              <a:off x="4950" y="250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88" name="Rectangle 86"/>
            <p:cNvSpPr>
              <a:spLocks noChangeArrowheads="1"/>
            </p:cNvSpPr>
            <p:nvPr/>
          </p:nvSpPr>
          <p:spPr bwMode="auto">
            <a:xfrm>
              <a:off x="4950" y="219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Is LRU guaranteed to perform well?</a:t>
            </a:r>
          </a:p>
        </p:txBody>
      </p:sp>
      <p:grpSp>
        <p:nvGrpSpPr>
          <p:cNvPr id="779268" name="Group 4"/>
          <p:cNvGrpSpPr>
            <a:grpSpLocks/>
          </p:cNvGrpSpPr>
          <p:nvPr/>
        </p:nvGrpSpPr>
        <p:grpSpPr bwMode="auto">
          <a:xfrm>
            <a:off x="8994775" y="2178051"/>
            <a:ext cx="600075" cy="1476375"/>
            <a:chOff x="4950" y="2190"/>
            <a:chExt cx="378" cy="930"/>
          </a:xfrm>
        </p:grpSpPr>
        <p:sp>
          <p:nvSpPr>
            <p:cNvPr id="39083" name="Rectangle 5"/>
            <p:cNvSpPr>
              <a:spLocks noChangeArrowheads="1"/>
            </p:cNvSpPr>
            <p:nvPr/>
          </p:nvSpPr>
          <p:spPr bwMode="auto">
            <a:xfrm>
              <a:off x="4950" y="281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84" name="Rectangle 6"/>
            <p:cNvSpPr>
              <a:spLocks noChangeArrowheads="1"/>
            </p:cNvSpPr>
            <p:nvPr/>
          </p:nvSpPr>
          <p:spPr bwMode="auto">
            <a:xfrm>
              <a:off x="4950" y="250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9085" name="Rectangle 7"/>
            <p:cNvSpPr>
              <a:spLocks noChangeArrowheads="1"/>
            </p:cNvSpPr>
            <p:nvPr/>
          </p:nvSpPr>
          <p:spPr bwMode="auto">
            <a:xfrm>
              <a:off x="4950" y="219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272" name="Group 8"/>
          <p:cNvGrpSpPr>
            <a:grpSpLocks/>
          </p:cNvGrpSpPr>
          <p:nvPr/>
        </p:nvGrpSpPr>
        <p:grpSpPr bwMode="auto">
          <a:xfrm>
            <a:off x="8396288" y="2178051"/>
            <a:ext cx="598487" cy="1476375"/>
            <a:chOff x="4573" y="2190"/>
            <a:chExt cx="377" cy="930"/>
          </a:xfrm>
        </p:grpSpPr>
        <p:sp>
          <p:nvSpPr>
            <p:cNvPr id="39080" name="Rectangle 9"/>
            <p:cNvSpPr>
              <a:spLocks noChangeArrowheads="1"/>
            </p:cNvSpPr>
            <p:nvPr/>
          </p:nvSpPr>
          <p:spPr bwMode="auto">
            <a:xfrm>
              <a:off x="4573" y="281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81" name="Rectangle 10"/>
            <p:cNvSpPr>
              <a:spLocks noChangeArrowheads="1"/>
            </p:cNvSpPr>
            <p:nvPr/>
          </p:nvSpPr>
          <p:spPr bwMode="auto">
            <a:xfrm>
              <a:off x="4573" y="250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82" name="Rectangle 11"/>
            <p:cNvSpPr>
              <a:spLocks noChangeArrowheads="1"/>
            </p:cNvSpPr>
            <p:nvPr/>
          </p:nvSpPr>
          <p:spPr bwMode="auto">
            <a:xfrm>
              <a:off x="4573" y="219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</p:grpSp>
      <p:grpSp>
        <p:nvGrpSpPr>
          <p:cNvPr id="779276" name="Group 12"/>
          <p:cNvGrpSpPr>
            <a:grpSpLocks/>
          </p:cNvGrpSpPr>
          <p:nvPr/>
        </p:nvGrpSpPr>
        <p:grpSpPr bwMode="auto">
          <a:xfrm>
            <a:off x="7796213" y="2178051"/>
            <a:ext cx="600075" cy="1476375"/>
            <a:chOff x="4195" y="2190"/>
            <a:chExt cx="378" cy="930"/>
          </a:xfrm>
        </p:grpSpPr>
        <p:sp>
          <p:nvSpPr>
            <p:cNvPr id="39077" name="Rectangle 13"/>
            <p:cNvSpPr>
              <a:spLocks noChangeArrowheads="1"/>
            </p:cNvSpPr>
            <p:nvPr/>
          </p:nvSpPr>
          <p:spPr bwMode="auto">
            <a:xfrm>
              <a:off x="4195" y="281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9078" name="Rectangle 14"/>
            <p:cNvSpPr>
              <a:spLocks noChangeArrowheads="1"/>
            </p:cNvSpPr>
            <p:nvPr/>
          </p:nvSpPr>
          <p:spPr bwMode="auto">
            <a:xfrm>
              <a:off x="4195" y="250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79" name="Rectangle 15"/>
            <p:cNvSpPr>
              <a:spLocks noChangeArrowheads="1"/>
            </p:cNvSpPr>
            <p:nvPr/>
          </p:nvSpPr>
          <p:spPr bwMode="auto">
            <a:xfrm>
              <a:off x="4195" y="219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280" name="Group 16"/>
          <p:cNvGrpSpPr>
            <a:grpSpLocks/>
          </p:cNvGrpSpPr>
          <p:nvPr/>
        </p:nvGrpSpPr>
        <p:grpSpPr bwMode="auto">
          <a:xfrm>
            <a:off x="7197724" y="2178051"/>
            <a:ext cx="598488" cy="1476375"/>
            <a:chOff x="3818" y="2190"/>
            <a:chExt cx="377" cy="930"/>
          </a:xfrm>
        </p:grpSpPr>
        <p:sp>
          <p:nvSpPr>
            <p:cNvPr id="39074" name="Rectangle 17"/>
            <p:cNvSpPr>
              <a:spLocks noChangeArrowheads="1"/>
            </p:cNvSpPr>
            <p:nvPr/>
          </p:nvSpPr>
          <p:spPr bwMode="auto">
            <a:xfrm>
              <a:off x="3818" y="281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75" name="Rectangle 18"/>
            <p:cNvSpPr>
              <a:spLocks noChangeArrowheads="1"/>
            </p:cNvSpPr>
            <p:nvPr/>
          </p:nvSpPr>
          <p:spPr bwMode="auto">
            <a:xfrm>
              <a:off x="3818" y="250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39076" name="Rectangle 19"/>
            <p:cNvSpPr>
              <a:spLocks noChangeArrowheads="1"/>
            </p:cNvSpPr>
            <p:nvPr/>
          </p:nvSpPr>
          <p:spPr bwMode="auto">
            <a:xfrm>
              <a:off x="3818" y="219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284" name="Group 20"/>
          <p:cNvGrpSpPr>
            <a:grpSpLocks/>
          </p:cNvGrpSpPr>
          <p:nvPr/>
        </p:nvGrpSpPr>
        <p:grpSpPr bwMode="auto">
          <a:xfrm>
            <a:off x="6597650" y="2178051"/>
            <a:ext cx="600075" cy="1476375"/>
            <a:chOff x="3440" y="2190"/>
            <a:chExt cx="378" cy="930"/>
          </a:xfrm>
        </p:grpSpPr>
        <p:sp>
          <p:nvSpPr>
            <p:cNvPr id="39071" name="Rectangle 21"/>
            <p:cNvSpPr>
              <a:spLocks noChangeArrowheads="1"/>
            </p:cNvSpPr>
            <p:nvPr/>
          </p:nvSpPr>
          <p:spPr bwMode="auto">
            <a:xfrm>
              <a:off x="3440" y="281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72" name="Rectangle 22"/>
            <p:cNvSpPr>
              <a:spLocks noChangeArrowheads="1"/>
            </p:cNvSpPr>
            <p:nvPr/>
          </p:nvSpPr>
          <p:spPr bwMode="auto">
            <a:xfrm>
              <a:off x="3440" y="250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73" name="Rectangle 23"/>
            <p:cNvSpPr>
              <a:spLocks noChangeArrowheads="1"/>
            </p:cNvSpPr>
            <p:nvPr/>
          </p:nvSpPr>
          <p:spPr bwMode="auto">
            <a:xfrm>
              <a:off x="3440" y="219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</p:grpSp>
      <p:grpSp>
        <p:nvGrpSpPr>
          <p:cNvPr id="779288" name="Group 24"/>
          <p:cNvGrpSpPr>
            <a:grpSpLocks/>
          </p:cNvGrpSpPr>
          <p:nvPr/>
        </p:nvGrpSpPr>
        <p:grpSpPr bwMode="auto">
          <a:xfrm>
            <a:off x="5999163" y="2178051"/>
            <a:ext cx="598487" cy="1476375"/>
            <a:chOff x="3063" y="2190"/>
            <a:chExt cx="377" cy="930"/>
          </a:xfrm>
        </p:grpSpPr>
        <p:sp>
          <p:nvSpPr>
            <p:cNvPr id="39068" name="Rectangle 25"/>
            <p:cNvSpPr>
              <a:spLocks noChangeArrowheads="1"/>
            </p:cNvSpPr>
            <p:nvPr/>
          </p:nvSpPr>
          <p:spPr bwMode="auto">
            <a:xfrm>
              <a:off x="3063" y="281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9069" name="Rectangle 26"/>
            <p:cNvSpPr>
              <a:spLocks noChangeArrowheads="1"/>
            </p:cNvSpPr>
            <p:nvPr/>
          </p:nvSpPr>
          <p:spPr bwMode="auto">
            <a:xfrm>
              <a:off x="3063" y="250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70" name="Rectangle 27"/>
            <p:cNvSpPr>
              <a:spLocks noChangeArrowheads="1"/>
            </p:cNvSpPr>
            <p:nvPr/>
          </p:nvSpPr>
          <p:spPr bwMode="auto">
            <a:xfrm>
              <a:off x="3063" y="219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292" name="Group 28"/>
          <p:cNvGrpSpPr>
            <a:grpSpLocks/>
          </p:cNvGrpSpPr>
          <p:nvPr/>
        </p:nvGrpSpPr>
        <p:grpSpPr bwMode="auto">
          <a:xfrm>
            <a:off x="5399088" y="2178051"/>
            <a:ext cx="600075" cy="1476375"/>
            <a:chOff x="2685" y="2190"/>
            <a:chExt cx="378" cy="930"/>
          </a:xfrm>
        </p:grpSpPr>
        <p:sp>
          <p:nvSpPr>
            <p:cNvPr id="39065" name="Rectangle 29"/>
            <p:cNvSpPr>
              <a:spLocks noChangeArrowheads="1"/>
            </p:cNvSpPr>
            <p:nvPr/>
          </p:nvSpPr>
          <p:spPr bwMode="auto">
            <a:xfrm>
              <a:off x="2685" y="281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66" name="Rectangle 30"/>
            <p:cNvSpPr>
              <a:spLocks noChangeArrowheads="1"/>
            </p:cNvSpPr>
            <p:nvPr/>
          </p:nvSpPr>
          <p:spPr bwMode="auto">
            <a:xfrm>
              <a:off x="2685" y="250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9067" name="Rectangle 31"/>
            <p:cNvSpPr>
              <a:spLocks noChangeArrowheads="1"/>
            </p:cNvSpPr>
            <p:nvPr/>
          </p:nvSpPr>
          <p:spPr bwMode="auto">
            <a:xfrm>
              <a:off x="2685" y="219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296" name="Group 32"/>
          <p:cNvGrpSpPr>
            <a:grpSpLocks/>
          </p:cNvGrpSpPr>
          <p:nvPr/>
        </p:nvGrpSpPr>
        <p:grpSpPr bwMode="auto">
          <a:xfrm>
            <a:off x="4799013" y="2178051"/>
            <a:ext cx="600075" cy="1476375"/>
            <a:chOff x="2307" y="2190"/>
            <a:chExt cx="378" cy="930"/>
          </a:xfrm>
        </p:grpSpPr>
        <p:sp>
          <p:nvSpPr>
            <p:cNvPr id="39062" name="Rectangle 33"/>
            <p:cNvSpPr>
              <a:spLocks noChangeArrowheads="1"/>
            </p:cNvSpPr>
            <p:nvPr/>
          </p:nvSpPr>
          <p:spPr bwMode="auto">
            <a:xfrm>
              <a:off x="2307" y="281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63" name="Rectangle 34"/>
            <p:cNvSpPr>
              <a:spLocks noChangeArrowheads="1"/>
            </p:cNvSpPr>
            <p:nvPr/>
          </p:nvSpPr>
          <p:spPr bwMode="auto">
            <a:xfrm>
              <a:off x="2307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64" name="Rectangle 35"/>
            <p:cNvSpPr>
              <a:spLocks noChangeArrowheads="1"/>
            </p:cNvSpPr>
            <p:nvPr/>
          </p:nvSpPr>
          <p:spPr bwMode="auto">
            <a:xfrm>
              <a:off x="2307" y="219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</p:grpSp>
      <p:grpSp>
        <p:nvGrpSpPr>
          <p:cNvPr id="779300" name="Group 36"/>
          <p:cNvGrpSpPr>
            <a:grpSpLocks/>
          </p:cNvGrpSpPr>
          <p:nvPr/>
        </p:nvGrpSpPr>
        <p:grpSpPr bwMode="auto">
          <a:xfrm>
            <a:off x="4200524" y="2178051"/>
            <a:ext cx="598488" cy="1476375"/>
            <a:chOff x="1930" y="2190"/>
            <a:chExt cx="377" cy="930"/>
          </a:xfrm>
        </p:grpSpPr>
        <p:sp>
          <p:nvSpPr>
            <p:cNvPr id="39059" name="Rectangle 37"/>
            <p:cNvSpPr>
              <a:spLocks noChangeArrowheads="1"/>
            </p:cNvSpPr>
            <p:nvPr/>
          </p:nvSpPr>
          <p:spPr bwMode="auto">
            <a:xfrm>
              <a:off x="1930" y="281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9060" name="Rectangle 38"/>
            <p:cNvSpPr>
              <a:spLocks noChangeArrowheads="1"/>
            </p:cNvSpPr>
            <p:nvPr/>
          </p:nvSpPr>
          <p:spPr bwMode="auto">
            <a:xfrm>
              <a:off x="1930" y="250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61" name="Rectangle 39"/>
            <p:cNvSpPr>
              <a:spLocks noChangeArrowheads="1"/>
            </p:cNvSpPr>
            <p:nvPr/>
          </p:nvSpPr>
          <p:spPr bwMode="auto">
            <a:xfrm>
              <a:off x="1930" y="219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304" name="Group 40"/>
          <p:cNvGrpSpPr>
            <a:grpSpLocks/>
          </p:cNvGrpSpPr>
          <p:nvPr/>
        </p:nvGrpSpPr>
        <p:grpSpPr bwMode="auto">
          <a:xfrm>
            <a:off x="3600450" y="2178051"/>
            <a:ext cx="600075" cy="1476375"/>
            <a:chOff x="1552" y="2190"/>
            <a:chExt cx="378" cy="930"/>
          </a:xfrm>
        </p:grpSpPr>
        <p:sp>
          <p:nvSpPr>
            <p:cNvPr id="39056" name="Rectangle 41"/>
            <p:cNvSpPr>
              <a:spLocks noChangeArrowheads="1"/>
            </p:cNvSpPr>
            <p:nvPr/>
          </p:nvSpPr>
          <p:spPr bwMode="auto">
            <a:xfrm>
              <a:off x="1552" y="2810"/>
              <a:ext cx="37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57" name="Rectangle 42"/>
            <p:cNvSpPr>
              <a:spLocks noChangeArrowheads="1"/>
            </p:cNvSpPr>
            <p:nvPr/>
          </p:nvSpPr>
          <p:spPr bwMode="auto">
            <a:xfrm>
              <a:off x="1552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9058" name="Rectangle 43"/>
            <p:cNvSpPr>
              <a:spLocks noChangeArrowheads="1"/>
            </p:cNvSpPr>
            <p:nvPr/>
          </p:nvSpPr>
          <p:spPr bwMode="auto">
            <a:xfrm>
              <a:off x="1552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308" name="Group 44"/>
          <p:cNvGrpSpPr>
            <a:grpSpLocks/>
          </p:cNvGrpSpPr>
          <p:nvPr/>
        </p:nvGrpSpPr>
        <p:grpSpPr bwMode="auto">
          <a:xfrm>
            <a:off x="3001963" y="2178051"/>
            <a:ext cx="598487" cy="1476375"/>
            <a:chOff x="1117" y="1948"/>
            <a:chExt cx="377" cy="930"/>
          </a:xfrm>
        </p:grpSpPr>
        <p:sp>
          <p:nvSpPr>
            <p:cNvPr id="39053" name="Rectangle 45"/>
            <p:cNvSpPr>
              <a:spLocks noChangeArrowheads="1"/>
            </p:cNvSpPr>
            <p:nvPr/>
          </p:nvSpPr>
          <p:spPr bwMode="auto">
            <a:xfrm>
              <a:off x="1117" y="2568"/>
              <a:ext cx="3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54" name="Rectangle 46"/>
            <p:cNvSpPr>
              <a:spLocks noChangeArrowheads="1"/>
            </p:cNvSpPr>
            <p:nvPr/>
          </p:nvSpPr>
          <p:spPr bwMode="auto">
            <a:xfrm>
              <a:off x="1117" y="2258"/>
              <a:ext cx="3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55" name="Rectangle 47"/>
            <p:cNvSpPr>
              <a:spLocks noChangeArrowheads="1"/>
            </p:cNvSpPr>
            <p:nvPr/>
          </p:nvSpPr>
          <p:spPr bwMode="auto">
            <a:xfrm>
              <a:off x="1117" y="1948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</p:grpSp>
      <p:sp>
        <p:nvSpPr>
          <p:cNvPr id="779312" name="Rectangle 48"/>
          <p:cNvSpPr>
            <a:spLocks noChangeArrowheads="1"/>
          </p:cNvSpPr>
          <p:nvPr/>
        </p:nvSpPr>
        <p:spPr bwMode="auto">
          <a:xfrm>
            <a:off x="8994775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779313" name="Rectangle 49"/>
          <p:cNvSpPr>
            <a:spLocks noChangeArrowheads="1"/>
          </p:cNvSpPr>
          <p:nvPr/>
        </p:nvSpPr>
        <p:spPr bwMode="auto">
          <a:xfrm>
            <a:off x="8396288" y="1447800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9314" name="Rectangle 50"/>
          <p:cNvSpPr>
            <a:spLocks noChangeArrowheads="1"/>
          </p:cNvSpPr>
          <p:nvPr/>
        </p:nvSpPr>
        <p:spPr bwMode="auto">
          <a:xfrm>
            <a:off x="7796213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sp>
        <p:nvSpPr>
          <p:cNvPr id="779315" name="Rectangle 51"/>
          <p:cNvSpPr>
            <a:spLocks noChangeArrowheads="1"/>
          </p:cNvSpPr>
          <p:nvPr/>
        </p:nvSpPr>
        <p:spPr bwMode="auto">
          <a:xfrm>
            <a:off x="7197724" y="1447800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sp>
        <p:nvSpPr>
          <p:cNvPr id="779316" name="Rectangle 52"/>
          <p:cNvSpPr>
            <a:spLocks noChangeArrowheads="1"/>
          </p:cNvSpPr>
          <p:nvPr/>
        </p:nvSpPr>
        <p:spPr bwMode="auto">
          <a:xfrm>
            <a:off x="6597650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779317" name="Rectangle 53"/>
          <p:cNvSpPr>
            <a:spLocks noChangeArrowheads="1"/>
          </p:cNvSpPr>
          <p:nvPr/>
        </p:nvSpPr>
        <p:spPr bwMode="auto">
          <a:xfrm>
            <a:off x="5999163" y="1447800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9318" name="Rectangle 54"/>
          <p:cNvSpPr>
            <a:spLocks noChangeArrowheads="1"/>
          </p:cNvSpPr>
          <p:nvPr/>
        </p:nvSpPr>
        <p:spPr bwMode="auto">
          <a:xfrm>
            <a:off x="5399088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sp>
        <p:nvSpPr>
          <p:cNvPr id="779319" name="Rectangle 55"/>
          <p:cNvSpPr>
            <a:spLocks noChangeArrowheads="1"/>
          </p:cNvSpPr>
          <p:nvPr/>
        </p:nvSpPr>
        <p:spPr bwMode="auto">
          <a:xfrm>
            <a:off x="4799013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sp>
        <p:nvSpPr>
          <p:cNvPr id="779320" name="Rectangle 56"/>
          <p:cNvSpPr>
            <a:spLocks noChangeArrowheads="1"/>
          </p:cNvSpPr>
          <p:nvPr/>
        </p:nvSpPr>
        <p:spPr bwMode="auto">
          <a:xfrm>
            <a:off x="4200524" y="1447800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779321" name="Rectangle 57"/>
          <p:cNvSpPr>
            <a:spLocks noChangeArrowheads="1"/>
          </p:cNvSpPr>
          <p:nvPr/>
        </p:nvSpPr>
        <p:spPr bwMode="auto">
          <a:xfrm>
            <a:off x="3600450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9322" name="Rectangle 58"/>
          <p:cNvSpPr>
            <a:spLocks noChangeArrowheads="1"/>
          </p:cNvSpPr>
          <p:nvPr/>
        </p:nvSpPr>
        <p:spPr bwMode="auto">
          <a:xfrm>
            <a:off x="3001963" y="1447800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sp>
        <p:nvSpPr>
          <p:cNvPr id="779351" name="Rectangle 87"/>
          <p:cNvSpPr>
            <a:spLocks noChangeArrowheads="1"/>
          </p:cNvSpPr>
          <p:nvPr/>
        </p:nvSpPr>
        <p:spPr bwMode="auto">
          <a:xfrm>
            <a:off x="9610725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grpSp>
        <p:nvGrpSpPr>
          <p:cNvPr id="779354" name="Group 90"/>
          <p:cNvGrpSpPr>
            <a:grpSpLocks/>
          </p:cNvGrpSpPr>
          <p:nvPr/>
        </p:nvGrpSpPr>
        <p:grpSpPr bwMode="auto">
          <a:xfrm>
            <a:off x="1990724" y="1447801"/>
            <a:ext cx="8204200" cy="2206625"/>
            <a:chOff x="240" y="1440"/>
            <a:chExt cx="5168" cy="1390"/>
          </a:xfrm>
        </p:grpSpPr>
        <p:sp>
          <p:nvSpPr>
            <p:cNvPr id="39028" name="Rectangle 60"/>
            <p:cNvSpPr>
              <a:spLocks noChangeArrowheads="1"/>
            </p:cNvSpPr>
            <p:nvPr/>
          </p:nvSpPr>
          <p:spPr bwMode="auto">
            <a:xfrm>
              <a:off x="240" y="252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3</a:t>
              </a:r>
            </a:p>
          </p:txBody>
        </p:sp>
        <p:sp>
          <p:nvSpPr>
            <p:cNvPr id="39029" name="Rectangle 61"/>
            <p:cNvSpPr>
              <a:spLocks noChangeArrowheads="1"/>
            </p:cNvSpPr>
            <p:nvPr/>
          </p:nvSpPr>
          <p:spPr bwMode="auto">
            <a:xfrm>
              <a:off x="240" y="221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39030" name="Rectangle 62"/>
            <p:cNvSpPr>
              <a:spLocks noChangeArrowheads="1"/>
            </p:cNvSpPr>
            <p:nvPr/>
          </p:nvSpPr>
          <p:spPr bwMode="auto">
            <a:xfrm>
              <a:off x="240" y="190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1</a:t>
              </a:r>
            </a:p>
          </p:txBody>
        </p:sp>
        <p:sp>
          <p:nvSpPr>
            <p:cNvPr id="39031" name="Rectangle 63"/>
            <p:cNvSpPr>
              <a:spLocks noChangeArrowheads="1"/>
            </p:cNvSpPr>
            <p:nvPr/>
          </p:nvSpPr>
          <p:spPr bwMode="auto">
            <a:xfrm>
              <a:off x="240" y="1440"/>
              <a:ext cx="63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Ref:</a:t>
              </a:r>
            </a:p>
            <a:p>
              <a:pPr algn="l">
                <a:lnSpc>
                  <a:spcPct val="5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Page:</a:t>
              </a:r>
            </a:p>
          </p:txBody>
        </p:sp>
        <p:sp>
          <p:nvSpPr>
            <p:cNvPr id="39032" name="Line 65"/>
            <p:cNvSpPr>
              <a:spLocks noChangeShapeType="1"/>
            </p:cNvSpPr>
            <p:nvPr/>
          </p:nvSpPr>
          <p:spPr bwMode="auto">
            <a:xfrm>
              <a:off x="240" y="1900"/>
              <a:ext cx="5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9033" name="Group 89"/>
            <p:cNvGrpSpPr>
              <a:grpSpLocks/>
            </p:cNvGrpSpPr>
            <p:nvPr/>
          </p:nvGrpSpPr>
          <p:grpSpPr bwMode="auto">
            <a:xfrm>
              <a:off x="240" y="2210"/>
              <a:ext cx="5161" cy="310"/>
              <a:chOff x="240" y="2210"/>
              <a:chExt cx="4790" cy="310"/>
            </a:xfrm>
          </p:grpSpPr>
          <p:sp>
            <p:nvSpPr>
              <p:cNvPr id="39051" name="Line 66"/>
              <p:cNvSpPr>
                <a:spLocks noChangeShapeType="1"/>
              </p:cNvSpPr>
              <p:nvPr/>
            </p:nvSpPr>
            <p:spPr bwMode="auto">
              <a:xfrm>
                <a:off x="240" y="2210"/>
                <a:ext cx="47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52" name="Line 67"/>
              <p:cNvSpPr>
                <a:spLocks noChangeShapeType="1"/>
              </p:cNvSpPr>
              <p:nvPr/>
            </p:nvSpPr>
            <p:spPr bwMode="auto">
              <a:xfrm>
                <a:off x="240" y="2520"/>
                <a:ext cx="47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9034" name="Line 69"/>
            <p:cNvSpPr>
              <a:spLocks noChangeShapeType="1"/>
            </p:cNvSpPr>
            <p:nvPr/>
          </p:nvSpPr>
          <p:spPr bwMode="auto">
            <a:xfrm>
              <a:off x="240" y="1440"/>
              <a:ext cx="0" cy="139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35" name="Line 70"/>
            <p:cNvSpPr>
              <a:spLocks noChangeShapeType="1"/>
            </p:cNvSpPr>
            <p:nvPr/>
          </p:nvSpPr>
          <p:spPr bwMode="auto">
            <a:xfrm>
              <a:off x="877" y="1440"/>
              <a:ext cx="0" cy="13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36" name="Line 71"/>
            <p:cNvSpPr>
              <a:spLocks noChangeShapeType="1"/>
            </p:cNvSpPr>
            <p:nvPr/>
          </p:nvSpPr>
          <p:spPr bwMode="auto">
            <a:xfrm>
              <a:off x="1254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37" name="Line 72"/>
            <p:cNvSpPr>
              <a:spLocks noChangeShapeType="1"/>
            </p:cNvSpPr>
            <p:nvPr/>
          </p:nvSpPr>
          <p:spPr bwMode="auto">
            <a:xfrm>
              <a:off x="1632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38" name="Line 73"/>
            <p:cNvSpPr>
              <a:spLocks noChangeShapeType="1"/>
            </p:cNvSpPr>
            <p:nvPr/>
          </p:nvSpPr>
          <p:spPr bwMode="auto">
            <a:xfrm>
              <a:off x="2009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39" name="Line 74"/>
            <p:cNvSpPr>
              <a:spLocks noChangeShapeType="1"/>
            </p:cNvSpPr>
            <p:nvPr/>
          </p:nvSpPr>
          <p:spPr bwMode="auto">
            <a:xfrm>
              <a:off x="2387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0" name="Line 75"/>
            <p:cNvSpPr>
              <a:spLocks noChangeShapeType="1"/>
            </p:cNvSpPr>
            <p:nvPr/>
          </p:nvSpPr>
          <p:spPr bwMode="auto">
            <a:xfrm>
              <a:off x="2765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1" name="Line 76"/>
            <p:cNvSpPr>
              <a:spLocks noChangeShapeType="1"/>
            </p:cNvSpPr>
            <p:nvPr/>
          </p:nvSpPr>
          <p:spPr bwMode="auto">
            <a:xfrm>
              <a:off x="3142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2" name="Line 77"/>
            <p:cNvSpPr>
              <a:spLocks noChangeShapeType="1"/>
            </p:cNvSpPr>
            <p:nvPr/>
          </p:nvSpPr>
          <p:spPr bwMode="auto">
            <a:xfrm>
              <a:off x="3520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3" name="Line 78"/>
            <p:cNvSpPr>
              <a:spLocks noChangeShapeType="1"/>
            </p:cNvSpPr>
            <p:nvPr/>
          </p:nvSpPr>
          <p:spPr bwMode="auto">
            <a:xfrm>
              <a:off x="3897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4" name="Line 79"/>
            <p:cNvSpPr>
              <a:spLocks noChangeShapeType="1"/>
            </p:cNvSpPr>
            <p:nvPr/>
          </p:nvSpPr>
          <p:spPr bwMode="auto">
            <a:xfrm>
              <a:off x="4275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5" name="Line 80"/>
            <p:cNvSpPr>
              <a:spLocks noChangeShapeType="1"/>
            </p:cNvSpPr>
            <p:nvPr/>
          </p:nvSpPr>
          <p:spPr bwMode="auto">
            <a:xfrm>
              <a:off x="4652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9046" name="Group 82"/>
            <p:cNvGrpSpPr>
              <a:grpSpLocks/>
            </p:cNvGrpSpPr>
            <p:nvPr/>
          </p:nvGrpSpPr>
          <p:grpSpPr bwMode="auto">
            <a:xfrm>
              <a:off x="240" y="1440"/>
              <a:ext cx="5160" cy="1390"/>
              <a:chOff x="240" y="1440"/>
              <a:chExt cx="4790" cy="1390"/>
            </a:xfrm>
          </p:grpSpPr>
          <p:sp>
            <p:nvSpPr>
              <p:cNvPr id="39048" name="Line 64"/>
              <p:cNvSpPr>
                <a:spLocks noChangeShapeType="1"/>
              </p:cNvSpPr>
              <p:nvPr/>
            </p:nvSpPr>
            <p:spPr bwMode="auto">
              <a:xfrm>
                <a:off x="240" y="1440"/>
                <a:ext cx="479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49" name="Line 68"/>
              <p:cNvSpPr>
                <a:spLocks noChangeShapeType="1"/>
              </p:cNvSpPr>
              <p:nvPr/>
            </p:nvSpPr>
            <p:spPr bwMode="auto">
              <a:xfrm>
                <a:off x="240" y="2830"/>
                <a:ext cx="479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50" name="Line 81"/>
              <p:cNvSpPr>
                <a:spLocks noChangeShapeType="1"/>
              </p:cNvSpPr>
              <p:nvPr/>
            </p:nvSpPr>
            <p:spPr bwMode="auto">
              <a:xfrm>
                <a:off x="5030" y="1440"/>
                <a:ext cx="0" cy="139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9047" name="Line 88"/>
            <p:cNvSpPr>
              <a:spLocks noChangeShapeType="1"/>
            </p:cNvSpPr>
            <p:nvPr/>
          </p:nvSpPr>
          <p:spPr bwMode="auto">
            <a:xfrm>
              <a:off x="5024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5897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9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9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267" grpId="0" build="p"/>
      <p:bldP spid="779312" grpId="0"/>
      <p:bldP spid="779313" grpId="0"/>
      <p:bldP spid="779314" grpId="0"/>
      <p:bldP spid="779315" grpId="0"/>
      <p:bldP spid="779316" grpId="0"/>
      <p:bldP spid="779317" grpId="0"/>
      <p:bldP spid="779318" grpId="0"/>
      <p:bldP spid="779319" grpId="0"/>
      <p:bldP spid="779320" grpId="0"/>
      <p:bldP spid="779321" grpId="0"/>
      <p:bldP spid="779322" grpId="0"/>
      <p:bldP spid="7793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439400" cy="3810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Consider the following: A B C D A B C D A B C D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LRU Performs as follows (same as FIFO here):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Every reference is a page fault!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MIN Does much better: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grpSp>
        <p:nvGrpSpPr>
          <p:cNvPr id="779347" name="Group 83"/>
          <p:cNvGrpSpPr>
            <a:grpSpLocks/>
          </p:cNvGrpSpPr>
          <p:nvPr/>
        </p:nvGrpSpPr>
        <p:grpSpPr bwMode="auto">
          <a:xfrm>
            <a:off x="9585326" y="2178051"/>
            <a:ext cx="600075" cy="1476375"/>
            <a:chOff x="4950" y="2190"/>
            <a:chExt cx="378" cy="930"/>
          </a:xfrm>
        </p:grpSpPr>
        <p:sp>
          <p:nvSpPr>
            <p:cNvPr id="39086" name="Rectangle 84"/>
            <p:cNvSpPr>
              <a:spLocks noChangeArrowheads="1"/>
            </p:cNvSpPr>
            <p:nvPr/>
          </p:nvSpPr>
          <p:spPr bwMode="auto">
            <a:xfrm>
              <a:off x="4950" y="281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39087" name="Rectangle 85"/>
            <p:cNvSpPr>
              <a:spLocks noChangeArrowheads="1"/>
            </p:cNvSpPr>
            <p:nvPr/>
          </p:nvSpPr>
          <p:spPr bwMode="auto">
            <a:xfrm>
              <a:off x="4950" y="250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88" name="Rectangle 86"/>
            <p:cNvSpPr>
              <a:spLocks noChangeArrowheads="1"/>
            </p:cNvSpPr>
            <p:nvPr/>
          </p:nvSpPr>
          <p:spPr bwMode="auto">
            <a:xfrm>
              <a:off x="4950" y="219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When will LRU perform badly?</a:t>
            </a:r>
          </a:p>
        </p:txBody>
      </p:sp>
      <p:grpSp>
        <p:nvGrpSpPr>
          <p:cNvPr id="779268" name="Group 4"/>
          <p:cNvGrpSpPr>
            <a:grpSpLocks/>
          </p:cNvGrpSpPr>
          <p:nvPr/>
        </p:nvGrpSpPr>
        <p:grpSpPr bwMode="auto">
          <a:xfrm>
            <a:off x="8994776" y="2178051"/>
            <a:ext cx="600075" cy="1476375"/>
            <a:chOff x="4950" y="2190"/>
            <a:chExt cx="378" cy="930"/>
          </a:xfrm>
        </p:grpSpPr>
        <p:sp>
          <p:nvSpPr>
            <p:cNvPr id="39083" name="Rectangle 5"/>
            <p:cNvSpPr>
              <a:spLocks noChangeArrowheads="1"/>
            </p:cNvSpPr>
            <p:nvPr/>
          </p:nvSpPr>
          <p:spPr bwMode="auto">
            <a:xfrm>
              <a:off x="4950" y="281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84" name="Rectangle 6"/>
            <p:cNvSpPr>
              <a:spLocks noChangeArrowheads="1"/>
            </p:cNvSpPr>
            <p:nvPr/>
          </p:nvSpPr>
          <p:spPr bwMode="auto">
            <a:xfrm>
              <a:off x="4950" y="250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9085" name="Rectangle 7"/>
            <p:cNvSpPr>
              <a:spLocks noChangeArrowheads="1"/>
            </p:cNvSpPr>
            <p:nvPr/>
          </p:nvSpPr>
          <p:spPr bwMode="auto">
            <a:xfrm>
              <a:off x="4950" y="219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272" name="Group 8"/>
          <p:cNvGrpSpPr>
            <a:grpSpLocks/>
          </p:cNvGrpSpPr>
          <p:nvPr/>
        </p:nvGrpSpPr>
        <p:grpSpPr bwMode="auto">
          <a:xfrm>
            <a:off x="8396289" y="2178051"/>
            <a:ext cx="598487" cy="1476375"/>
            <a:chOff x="4573" y="2190"/>
            <a:chExt cx="377" cy="930"/>
          </a:xfrm>
        </p:grpSpPr>
        <p:sp>
          <p:nvSpPr>
            <p:cNvPr id="39080" name="Rectangle 9"/>
            <p:cNvSpPr>
              <a:spLocks noChangeArrowheads="1"/>
            </p:cNvSpPr>
            <p:nvPr/>
          </p:nvSpPr>
          <p:spPr bwMode="auto">
            <a:xfrm>
              <a:off x="4573" y="281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81" name="Rectangle 10"/>
            <p:cNvSpPr>
              <a:spLocks noChangeArrowheads="1"/>
            </p:cNvSpPr>
            <p:nvPr/>
          </p:nvSpPr>
          <p:spPr bwMode="auto">
            <a:xfrm>
              <a:off x="4573" y="250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82" name="Rectangle 11"/>
            <p:cNvSpPr>
              <a:spLocks noChangeArrowheads="1"/>
            </p:cNvSpPr>
            <p:nvPr/>
          </p:nvSpPr>
          <p:spPr bwMode="auto">
            <a:xfrm>
              <a:off x="4573" y="219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</p:grpSp>
      <p:grpSp>
        <p:nvGrpSpPr>
          <p:cNvPr id="779276" name="Group 12"/>
          <p:cNvGrpSpPr>
            <a:grpSpLocks/>
          </p:cNvGrpSpPr>
          <p:nvPr/>
        </p:nvGrpSpPr>
        <p:grpSpPr bwMode="auto">
          <a:xfrm>
            <a:off x="7796214" y="2178051"/>
            <a:ext cx="600075" cy="1476375"/>
            <a:chOff x="4195" y="2190"/>
            <a:chExt cx="378" cy="930"/>
          </a:xfrm>
        </p:grpSpPr>
        <p:sp>
          <p:nvSpPr>
            <p:cNvPr id="39077" name="Rectangle 13"/>
            <p:cNvSpPr>
              <a:spLocks noChangeArrowheads="1"/>
            </p:cNvSpPr>
            <p:nvPr/>
          </p:nvSpPr>
          <p:spPr bwMode="auto">
            <a:xfrm>
              <a:off x="4195" y="281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9078" name="Rectangle 14"/>
            <p:cNvSpPr>
              <a:spLocks noChangeArrowheads="1"/>
            </p:cNvSpPr>
            <p:nvPr/>
          </p:nvSpPr>
          <p:spPr bwMode="auto">
            <a:xfrm>
              <a:off x="4195" y="250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79" name="Rectangle 15"/>
            <p:cNvSpPr>
              <a:spLocks noChangeArrowheads="1"/>
            </p:cNvSpPr>
            <p:nvPr/>
          </p:nvSpPr>
          <p:spPr bwMode="auto">
            <a:xfrm>
              <a:off x="4195" y="219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280" name="Group 16"/>
          <p:cNvGrpSpPr>
            <a:grpSpLocks/>
          </p:cNvGrpSpPr>
          <p:nvPr/>
        </p:nvGrpSpPr>
        <p:grpSpPr bwMode="auto">
          <a:xfrm>
            <a:off x="7197725" y="2178051"/>
            <a:ext cx="598488" cy="1476375"/>
            <a:chOff x="3818" y="2190"/>
            <a:chExt cx="377" cy="930"/>
          </a:xfrm>
        </p:grpSpPr>
        <p:sp>
          <p:nvSpPr>
            <p:cNvPr id="39074" name="Rectangle 17"/>
            <p:cNvSpPr>
              <a:spLocks noChangeArrowheads="1"/>
            </p:cNvSpPr>
            <p:nvPr/>
          </p:nvSpPr>
          <p:spPr bwMode="auto">
            <a:xfrm>
              <a:off x="3818" y="281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75" name="Rectangle 18"/>
            <p:cNvSpPr>
              <a:spLocks noChangeArrowheads="1"/>
            </p:cNvSpPr>
            <p:nvPr/>
          </p:nvSpPr>
          <p:spPr bwMode="auto">
            <a:xfrm>
              <a:off x="3818" y="250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39076" name="Rectangle 19"/>
            <p:cNvSpPr>
              <a:spLocks noChangeArrowheads="1"/>
            </p:cNvSpPr>
            <p:nvPr/>
          </p:nvSpPr>
          <p:spPr bwMode="auto">
            <a:xfrm>
              <a:off x="3818" y="219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284" name="Group 20"/>
          <p:cNvGrpSpPr>
            <a:grpSpLocks/>
          </p:cNvGrpSpPr>
          <p:nvPr/>
        </p:nvGrpSpPr>
        <p:grpSpPr bwMode="auto">
          <a:xfrm>
            <a:off x="6597651" y="2178051"/>
            <a:ext cx="600075" cy="1476375"/>
            <a:chOff x="3440" y="2190"/>
            <a:chExt cx="378" cy="930"/>
          </a:xfrm>
        </p:grpSpPr>
        <p:sp>
          <p:nvSpPr>
            <p:cNvPr id="39071" name="Rectangle 21"/>
            <p:cNvSpPr>
              <a:spLocks noChangeArrowheads="1"/>
            </p:cNvSpPr>
            <p:nvPr/>
          </p:nvSpPr>
          <p:spPr bwMode="auto">
            <a:xfrm>
              <a:off x="3440" y="281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72" name="Rectangle 22"/>
            <p:cNvSpPr>
              <a:spLocks noChangeArrowheads="1"/>
            </p:cNvSpPr>
            <p:nvPr/>
          </p:nvSpPr>
          <p:spPr bwMode="auto">
            <a:xfrm>
              <a:off x="3440" y="250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73" name="Rectangle 23"/>
            <p:cNvSpPr>
              <a:spLocks noChangeArrowheads="1"/>
            </p:cNvSpPr>
            <p:nvPr/>
          </p:nvSpPr>
          <p:spPr bwMode="auto">
            <a:xfrm>
              <a:off x="3440" y="219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</p:grpSp>
      <p:grpSp>
        <p:nvGrpSpPr>
          <p:cNvPr id="779288" name="Group 24"/>
          <p:cNvGrpSpPr>
            <a:grpSpLocks/>
          </p:cNvGrpSpPr>
          <p:nvPr/>
        </p:nvGrpSpPr>
        <p:grpSpPr bwMode="auto">
          <a:xfrm>
            <a:off x="5999164" y="2178051"/>
            <a:ext cx="598487" cy="1476375"/>
            <a:chOff x="3063" y="2190"/>
            <a:chExt cx="377" cy="930"/>
          </a:xfrm>
        </p:grpSpPr>
        <p:sp>
          <p:nvSpPr>
            <p:cNvPr id="39068" name="Rectangle 25"/>
            <p:cNvSpPr>
              <a:spLocks noChangeArrowheads="1"/>
            </p:cNvSpPr>
            <p:nvPr/>
          </p:nvSpPr>
          <p:spPr bwMode="auto">
            <a:xfrm>
              <a:off x="3063" y="281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9069" name="Rectangle 26"/>
            <p:cNvSpPr>
              <a:spLocks noChangeArrowheads="1"/>
            </p:cNvSpPr>
            <p:nvPr/>
          </p:nvSpPr>
          <p:spPr bwMode="auto">
            <a:xfrm>
              <a:off x="3063" y="250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70" name="Rectangle 27"/>
            <p:cNvSpPr>
              <a:spLocks noChangeArrowheads="1"/>
            </p:cNvSpPr>
            <p:nvPr/>
          </p:nvSpPr>
          <p:spPr bwMode="auto">
            <a:xfrm>
              <a:off x="3063" y="219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292" name="Group 28"/>
          <p:cNvGrpSpPr>
            <a:grpSpLocks/>
          </p:cNvGrpSpPr>
          <p:nvPr/>
        </p:nvGrpSpPr>
        <p:grpSpPr bwMode="auto">
          <a:xfrm>
            <a:off x="5399089" y="2178051"/>
            <a:ext cx="600075" cy="1476375"/>
            <a:chOff x="2685" y="2190"/>
            <a:chExt cx="378" cy="930"/>
          </a:xfrm>
        </p:grpSpPr>
        <p:sp>
          <p:nvSpPr>
            <p:cNvPr id="39065" name="Rectangle 29"/>
            <p:cNvSpPr>
              <a:spLocks noChangeArrowheads="1"/>
            </p:cNvSpPr>
            <p:nvPr/>
          </p:nvSpPr>
          <p:spPr bwMode="auto">
            <a:xfrm>
              <a:off x="2685" y="281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66" name="Rectangle 30"/>
            <p:cNvSpPr>
              <a:spLocks noChangeArrowheads="1"/>
            </p:cNvSpPr>
            <p:nvPr/>
          </p:nvSpPr>
          <p:spPr bwMode="auto">
            <a:xfrm>
              <a:off x="2685" y="250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9067" name="Rectangle 31"/>
            <p:cNvSpPr>
              <a:spLocks noChangeArrowheads="1"/>
            </p:cNvSpPr>
            <p:nvPr/>
          </p:nvSpPr>
          <p:spPr bwMode="auto">
            <a:xfrm>
              <a:off x="2685" y="219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296" name="Group 32"/>
          <p:cNvGrpSpPr>
            <a:grpSpLocks/>
          </p:cNvGrpSpPr>
          <p:nvPr/>
        </p:nvGrpSpPr>
        <p:grpSpPr bwMode="auto">
          <a:xfrm>
            <a:off x="4799014" y="2178051"/>
            <a:ext cx="600075" cy="1476375"/>
            <a:chOff x="2307" y="2190"/>
            <a:chExt cx="378" cy="930"/>
          </a:xfrm>
        </p:grpSpPr>
        <p:sp>
          <p:nvSpPr>
            <p:cNvPr id="39062" name="Rectangle 33"/>
            <p:cNvSpPr>
              <a:spLocks noChangeArrowheads="1"/>
            </p:cNvSpPr>
            <p:nvPr/>
          </p:nvSpPr>
          <p:spPr bwMode="auto">
            <a:xfrm>
              <a:off x="2307" y="281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63" name="Rectangle 34"/>
            <p:cNvSpPr>
              <a:spLocks noChangeArrowheads="1"/>
            </p:cNvSpPr>
            <p:nvPr/>
          </p:nvSpPr>
          <p:spPr bwMode="auto">
            <a:xfrm>
              <a:off x="2307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64" name="Rectangle 35"/>
            <p:cNvSpPr>
              <a:spLocks noChangeArrowheads="1"/>
            </p:cNvSpPr>
            <p:nvPr/>
          </p:nvSpPr>
          <p:spPr bwMode="auto">
            <a:xfrm>
              <a:off x="2307" y="219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</p:grpSp>
      <p:grpSp>
        <p:nvGrpSpPr>
          <p:cNvPr id="779300" name="Group 36"/>
          <p:cNvGrpSpPr>
            <a:grpSpLocks/>
          </p:cNvGrpSpPr>
          <p:nvPr/>
        </p:nvGrpSpPr>
        <p:grpSpPr bwMode="auto">
          <a:xfrm>
            <a:off x="4200525" y="2178051"/>
            <a:ext cx="598488" cy="1476375"/>
            <a:chOff x="1930" y="2190"/>
            <a:chExt cx="377" cy="930"/>
          </a:xfrm>
        </p:grpSpPr>
        <p:sp>
          <p:nvSpPr>
            <p:cNvPr id="39059" name="Rectangle 37"/>
            <p:cNvSpPr>
              <a:spLocks noChangeArrowheads="1"/>
            </p:cNvSpPr>
            <p:nvPr/>
          </p:nvSpPr>
          <p:spPr bwMode="auto">
            <a:xfrm>
              <a:off x="1930" y="281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9060" name="Rectangle 38"/>
            <p:cNvSpPr>
              <a:spLocks noChangeArrowheads="1"/>
            </p:cNvSpPr>
            <p:nvPr/>
          </p:nvSpPr>
          <p:spPr bwMode="auto">
            <a:xfrm>
              <a:off x="1930" y="250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61" name="Rectangle 39"/>
            <p:cNvSpPr>
              <a:spLocks noChangeArrowheads="1"/>
            </p:cNvSpPr>
            <p:nvPr/>
          </p:nvSpPr>
          <p:spPr bwMode="auto">
            <a:xfrm>
              <a:off x="1930" y="219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304" name="Group 40"/>
          <p:cNvGrpSpPr>
            <a:grpSpLocks/>
          </p:cNvGrpSpPr>
          <p:nvPr/>
        </p:nvGrpSpPr>
        <p:grpSpPr bwMode="auto">
          <a:xfrm>
            <a:off x="3600451" y="2178051"/>
            <a:ext cx="600075" cy="1476375"/>
            <a:chOff x="1552" y="2190"/>
            <a:chExt cx="378" cy="930"/>
          </a:xfrm>
        </p:grpSpPr>
        <p:sp>
          <p:nvSpPr>
            <p:cNvPr id="39056" name="Rectangle 41"/>
            <p:cNvSpPr>
              <a:spLocks noChangeArrowheads="1"/>
            </p:cNvSpPr>
            <p:nvPr/>
          </p:nvSpPr>
          <p:spPr bwMode="auto">
            <a:xfrm>
              <a:off x="1552" y="2810"/>
              <a:ext cx="37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57" name="Rectangle 42"/>
            <p:cNvSpPr>
              <a:spLocks noChangeArrowheads="1"/>
            </p:cNvSpPr>
            <p:nvPr/>
          </p:nvSpPr>
          <p:spPr bwMode="auto">
            <a:xfrm>
              <a:off x="1552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9058" name="Rectangle 43"/>
            <p:cNvSpPr>
              <a:spLocks noChangeArrowheads="1"/>
            </p:cNvSpPr>
            <p:nvPr/>
          </p:nvSpPr>
          <p:spPr bwMode="auto">
            <a:xfrm>
              <a:off x="1552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9308" name="Group 44"/>
          <p:cNvGrpSpPr>
            <a:grpSpLocks/>
          </p:cNvGrpSpPr>
          <p:nvPr/>
        </p:nvGrpSpPr>
        <p:grpSpPr bwMode="auto">
          <a:xfrm>
            <a:off x="3001964" y="2178051"/>
            <a:ext cx="598487" cy="1476375"/>
            <a:chOff x="1117" y="1948"/>
            <a:chExt cx="377" cy="930"/>
          </a:xfrm>
        </p:grpSpPr>
        <p:sp>
          <p:nvSpPr>
            <p:cNvPr id="39053" name="Rectangle 45"/>
            <p:cNvSpPr>
              <a:spLocks noChangeArrowheads="1"/>
            </p:cNvSpPr>
            <p:nvPr/>
          </p:nvSpPr>
          <p:spPr bwMode="auto">
            <a:xfrm>
              <a:off x="1117" y="2568"/>
              <a:ext cx="3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54" name="Rectangle 46"/>
            <p:cNvSpPr>
              <a:spLocks noChangeArrowheads="1"/>
            </p:cNvSpPr>
            <p:nvPr/>
          </p:nvSpPr>
          <p:spPr bwMode="auto">
            <a:xfrm>
              <a:off x="1117" y="2258"/>
              <a:ext cx="3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55" name="Rectangle 47"/>
            <p:cNvSpPr>
              <a:spLocks noChangeArrowheads="1"/>
            </p:cNvSpPr>
            <p:nvPr/>
          </p:nvSpPr>
          <p:spPr bwMode="auto">
            <a:xfrm>
              <a:off x="1117" y="1948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</p:grpSp>
      <p:sp>
        <p:nvSpPr>
          <p:cNvPr id="779312" name="Rectangle 48"/>
          <p:cNvSpPr>
            <a:spLocks noChangeArrowheads="1"/>
          </p:cNvSpPr>
          <p:nvPr/>
        </p:nvSpPr>
        <p:spPr bwMode="auto">
          <a:xfrm>
            <a:off x="8994776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779313" name="Rectangle 49"/>
          <p:cNvSpPr>
            <a:spLocks noChangeArrowheads="1"/>
          </p:cNvSpPr>
          <p:nvPr/>
        </p:nvSpPr>
        <p:spPr bwMode="auto">
          <a:xfrm>
            <a:off x="8396289" y="1447800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9314" name="Rectangle 50"/>
          <p:cNvSpPr>
            <a:spLocks noChangeArrowheads="1"/>
          </p:cNvSpPr>
          <p:nvPr/>
        </p:nvSpPr>
        <p:spPr bwMode="auto">
          <a:xfrm>
            <a:off x="7796214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sp>
        <p:nvSpPr>
          <p:cNvPr id="779315" name="Rectangle 51"/>
          <p:cNvSpPr>
            <a:spLocks noChangeArrowheads="1"/>
          </p:cNvSpPr>
          <p:nvPr/>
        </p:nvSpPr>
        <p:spPr bwMode="auto">
          <a:xfrm>
            <a:off x="7197725" y="1447800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sp>
        <p:nvSpPr>
          <p:cNvPr id="779316" name="Rectangle 52"/>
          <p:cNvSpPr>
            <a:spLocks noChangeArrowheads="1"/>
          </p:cNvSpPr>
          <p:nvPr/>
        </p:nvSpPr>
        <p:spPr bwMode="auto">
          <a:xfrm>
            <a:off x="6597651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779317" name="Rectangle 53"/>
          <p:cNvSpPr>
            <a:spLocks noChangeArrowheads="1"/>
          </p:cNvSpPr>
          <p:nvPr/>
        </p:nvSpPr>
        <p:spPr bwMode="auto">
          <a:xfrm>
            <a:off x="5999164" y="1447800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9318" name="Rectangle 54"/>
          <p:cNvSpPr>
            <a:spLocks noChangeArrowheads="1"/>
          </p:cNvSpPr>
          <p:nvPr/>
        </p:nvSpPr>
        <p:spPr bwMode="auto">
          <a:xfrm>
            <a:off x="5399089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sp>
        <p:nvSpPr>
          <p:cNvPr id="779319" name="Rectangle 55"/>
          <p:cNvSpPr>
            <a:spLocks noChangeArrowheads="1"/>
          </p:cNvSpPr>
          <p:nvPr/>
        </p:nvSpPr>
        <p:spPr bwMode="auto">
          <a:xfrm>
            <a:off x="4799014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sp>
        <p:nvSpPr>
          <p:cNvPr id="779320" name="Rectangle 56"/>
          <p:cNvSpPr>
            <a:spLocks noChangeArrowheads="1"/>
          </p:cNvSpPr>
          <p:nvPr/>
        </p:nvSpPr>
        <p:spPr bwMode="auto">
          <a:xfrm>
            <a:off x="4200525" y="1447800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779321" name="Rectangle 57"/>
          <p:cNvSpPr>
            <a:spLocks noChangeArrowheads="1"/>
          </p:cNvSpPr>
          <p:nvPr/>
        </p:nvSpPr>
        <p:spPr bwMode="auto">
          <a:xfrm>
            <a:off x="3600451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9322" name="Rectangle 58"/>
          <p:cNvSpPr>
            <a:spLocks noChangeArrowheads="1"/>
          </p:cNvSpPr>
          <p:nvPr/>
        </p:nvSpPr>
        <p:spPr bwMode="auto">
          <a:xfrm>
            <a:off x="3001964" y="1447800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sp>
        <p:nvSpPr>
          <p:cNvPr id="779351" name="Rectangle 87"/>
          <p:cNvSpPr>
            <a:spLocks noChangeArrowheads="1"/>
          </p:cNvSpPr>
          <p:nvPr/>
        </p:nvSpPr>
        <p:spPr bwMode="auto">
          <a:xfrm>
            <a:off x="9610726" y="1447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grpSp>
        <p:nvGrpSpPr>
          <p:cNvPr id="779354" name="Group 90"/>
          <p:cNvGrpSpPr>
            <a:grpSpLocks/>
          </p:cNvGrpSpPr>
          <p:nvPr/>
        </p:nvGrpSpPr>
        <p:grpSpPr bwMode="auto">
          <a:xfrm>
            <a:off x="1990725" y="1447801"/>
            <a:ext cx="8204200" cy="2206625"/>
            <a:chOff x="240" y="1440"/>
            <a:chExt cx="5168" cy="1390"/>
          </a:xfrm>
        </p:grpSpPr>
        <p:sp>
          <p:nvSpPr>
            <p:cNvPr id="39028" name="Rectangle 60"/>
            <p:cNvSpPr>
              <a:spLocks noChangeArrowheads="1"/>
            </p:cNvSpPr>
            <p:nvPr/>
          </p:nvSpPr>
          <p:spPr bwMode="auto">
            <a:xfrm>
              <a:off x="240" y="252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3</a:t>
              </a:r>
            </a:p>
          </p:txBody>
        </p:sp>
        <p:sp>
          <p:nvSpPr>
            <p:cNvPr id="39029" name="Rectangle 61"/>
            <p:cNvSpPr>
              <a:spLocks noChangeArrowheads="1"/>
            </p:cNvSpPr>
            <p:nvPr/>
          </p:nvSpPr>
          <p:spPr bwMode="auto">
            <a:xfrm>
              <a:off x="240" y="221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39030" name="Rectangle 62"/>
            <p:cNvSpPr>
              <a:spLocks noChangeArrowheads="1"/>
            </p:cNvSpPr>
            <p:nvPr/>
          </p:nvSpPr>
          <p:spPr bwMode="auto">
            <a:xfrm>
              <a:off x="240" y="190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1</a:t>
              </a:r>
            </a:p>
          </p:txBody>
        </p:sp>
        <p:sp>
          <p:nvSpPr>
            <p:cNvPr id="39031" name="Rectangle 63"/>
            <p:cNvSpPr>
              <a:spLocks noChangeArrowheads="1"/>
            </p:cNvSpPr>
            <p:nvPr/>
          </p:nvSpPr>
          <p:spPr bwMode="auto">
            <a:xfrm>
              <a:off x="240" y="1440"/>
              <a:ext cx="63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Ref:</a:t>
              </a:r>
            </a:p>
            <a:p>
              <a:pPr algn="l">
                <a:lnSpc>
                  <a:spcPct val="5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Page:</a:t>
              </a:r>
            </a:p>
          </p:txBody>
        </p:sp>
        <p:sp>
          <p:nvSpPr>
            <p:cNvPr id="39032" name="Line 65"/>
            <p:cNvSpPr>
              <a:spLocks noChangeShapeType="1"/>
            </p:cNvSpPr>
            <p:nvPr/>
          </p:nvSpPr>
          <p:spPr bwMode="auto">
            <a:xfrm>
              <a:off x="240" y="1900"/>
              <a:ext cx="5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9033" name="Group 89"/>
            <p:cNvGrpSpPr>
              <a:grpSpLocks/>
            </p:cNvGrpSpPr>
            <p:nvPr/>
          </p:nvGrpSpPr>
          <p:grpSpPr bwMode="auto">
            <a:xfrm>
              <a:off x="240" y="2210"/>
              <a:ext cx="5161" cy="310"/>
              <a:chOff x="240" y="2210"/>
              <a:chExt cx="4790" cy="310"/>
            </a:xfrm>
          </p:grpSpPr>
          <p:sp>
            <p:nvSpPr>
              <p:cNvPr id="39051" name="Line 66"/>
              <p:cNvSpPr>
                <a:spLocks noChangeShapeType="1"/>
              </p:cNvSpPr>
              <p:nvPr/>
            </p:nvSpPr>
            <p:spPr bwMode="auto">
              <a:xfrm>
                <a:off x="240" y="2210"/>
                <a:ext cx="47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52" name="Line 67"/>
              <p:cNvSpPr>
                <a:spLocks noChangeShapeType="1"/>
              </p:cNvSpPr>
              <p:nvPr/>
            </p:nvSpPr>
            <p:spPr bwMode="auto">
              <a:xfrm>
                <a:off x="240" y="2520"/>
                <a:ext cx="47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9034" name="Line 69"/>
            <p:cNvSpPr>
              <a:spLocks noChangeShapeType="1"/>
            </p:cNvSpPr>
            <p:nvPr/>
          </p:nvSpPr>
          <p:spPr bwMode="auto">
            <a:xfrm>
              <a:off x="240" y="1440"/>
              <a:ext cx="0" cy="139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35" name="Line 70"/>
            <p:cNvSpPr>
              <a:spLocks noChangeShapeType="1"/>
            </p:cNvSpPr>
            <p:nvPr/>
          </p:nvSpPr>
          <p:spPr bwMode="auto">
            <a:xfrm>
              <a:off x="877" y="1440"/>
              <a:ext cx="0" cy="13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36" name="Line 71"/>
            <p:cNvSpPr>
              <a:spLocks noChangeShapeType="1"/>
            </p:cNvSpPr>
            <p:nvPr/>
          </p:nvSpPr>
          <p:spPr bwMode="auto">
            <a:xfrm>
              <a:off x="1254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37" name="Line 72"/>
            <p:cNvSpPr>
              <a:spLocks noChangeShapeType="1"/>
            </p:cNvSpPr>
            <p:nvPr/>
          </p:nvSpPr>
          <p:spPr bwMode="auto">
            <a:xfrm>
              <a:off x="1632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38" name="Line 73"/>
            <p:cNvSpPr>
              <a:spLocks noChangeShapeType="1"/>
            </p:cNvSpPr>
            <p:nvPr/>
          </p:nvSpPr>
          <p:spPr bwMode="auto">
            <a:xfrm>
              <a:off x="2009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39" name="Line 74"/>
            <p:cNvSpPr>
              <a:spLocks noChangeShapeType="1"/>
            </p:cNvSpPr>
            <p:nvPr/>
          </p:nvSpPr>
          <p:spPr bwMode="auto">
            <a:xfrm>
              <a:off x="2387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0" name="Line 75"/>
            <p:cNvSpPr>
              <a:spLocks noChangeShapeType="1"/>
            </p:cNvSpPr>
            <p:nvPr/>
          </p:nvSpPr>
          <p:spPr bwMode="auto">
            <a:xfrm>
              <a:off x="2765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1" name="Line 76"/>
            <p:cNvSpPr>
              <a:spLocks noChangeShapeType="1"/>
            </p:cNvSpPr>
            <p:nvPr/>
          </p:nvSpPr>
          <p:spPr bwMode="auto">
            <a:xfrm>
              <a:off x="3142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2" name="Line 77"/>
            <p:cNvSpPr>
              <a:spLocks noChangeShapeType="1"/>
            </p:cNvSpPr>
            <p:nvPr/>
          </p:nvSpPr>
          <p:spPr bwMode="auto">
            <a:xfrm>
              <a:off x="3520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3" name="Line 78"/>
            <p:cNvSpPr>
              <a:spLocks noChangeShapeType="1"/>
            </p:cNvSpPr>
            <p:nvPr/>
          </p:nvSpPr>
          <p:spPr bwMode="auto">
            <a:xfrm>
              <a:off x="3897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4" name="Line 79"/>
            <p:cNvSpPr>
              <a:spLocks noChangeShapeType="1"/>
            </p:cNvSpPr>
            <p:nvPr/>
          </p:nvSpPr>
          <p:spPr bwMode="auto">
            <a:xfrm>
              <a:off x="4275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45" name="Line 80"/>
            <p:cNvSpPr>
              <a:spLocks noChangeShapeType="1"/>
            </p:cNvSpPr>
            <p:nvPr/>
          </p:nvSpPr>
          <p:spPr bwMode="auto">
            <a:xfrm>
              <a:off x="4652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9046" name="Group 82"/>
            <p:cNvGrpSpPr>
              <a:grpSpLocks/>
            </p:cNvGrpSpPr>
            <p:nvPr/>
          </p:nvGrpSpPr>
          <p:grpSpPr bwMode="auto">
            <a:xfrm>
              <a:off x="240" y="1440"/>
              <a:ext cx="5160" cy="1390"/>
              <a:chOff x="240" y="1440"/>
              <a:chExt cx="4790" cy="1390"/>
            </a:xfrm>
          </p:grpSpPr>
          <p:sp>
            <p:nvSpPr>
              <p:cNvPr id="39048" name="Line 64"/>
              <p:cNvSpPr>
                <a:spLocks noChangeShapeType="1"/>
              </p:cNvSpPr>
              <p:nvPr/>
            </p:nvSpPr>
            <p:spPr bwMode="auto">
              <a:xfrm>
                <a:off x="240" y="1440"/>
                <a:ext cx="479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49" name="Line 68"/>
              <p:cNvSpPr>
                <a:spLocks noChangeShapeType="1"/>
              </p:cNvSpPr>
              <p:nvPr/>
            </p:nvSpPr>
            <p:spPr bwMode="auto">
              <a:xfrm>
                <a:off x="240" y="2830"/>
                <a:ext cx="479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50" name="Line 81"/>
              <p:cNvSpPr>
                <a:spLocks noChangeShapeType="1"/>
              </p:cNvSpPr>
              <p:nvPr/>
            </p:nvSpPr>
            <p:spPr bwMode="auto">
              <a:xfrm>
                <a:off x="5030" y="1440"/>
                <a:ext cx="0" cy="139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9047" name="Line 88"/>
            <p:cNvSpPr>
              <a:spLocks noChangeShapeType="1"/>
            </p:cNvSpPr>
            <p:nvPr/>
          </p:nvSpPr>
          <p:spPr bwMode="auto">
            <a:xfrm>
              <a:off x="5024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8944" name="Group 99"/>
          <p:cNvGrpSpPr>
            <a:grpSpLocks/>
          </p:cNvGrpSpPr>
          <p:nvPr/>
        </p:nvGrpSpPr>
        <p:grpSpPr bwMode="auto">
          <a:xfrm>
            <a:off x="8386763" y="5226051"/>
            <a:ext cx="598488" cy="1476375"/>
            <a:chOff x="4573" y="2190"/>
            <a:chExt cx="377" cy="930"/>
          </a:xfrm>
        </p:grpSpPr>
        <p:sp>
          <p:nvSpPr>
            <p:cNvPr id="39019" name="Rectangle 100"/>
            <p:cNvSpPr>
              <a:spLocks noChangeArrowheads="1"/>
            </p:cNvSpPr>
            <p:nvPr/>
          </p:nvSpPr>
          <p:spPr bwMode="auto">
            <a:xfrm>
              <a:off x="4573" y="281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20" name="Rectangle 101"/>
            <p:cNvSpPr>
              <a:spLocks noChangeArrowheads="1"/>
            </p:cNvSpPr>
            <p:nvPr/>
          </p:nvSpPr>
          <p:spPr bwMode="auto">
            <a:xfrm>
              <a:off x="4573" y="250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21" name="Rectangle 102"/>
            <p:cNvSpPr>
              <a:spLocks noChangeArrowheads="1"/>
            </p:cNvSpPr>
            <p:nvPr/>
          </p:nvSpPr>
          <p:spPr bwMode="auto">
            <a:xfrm>
              <a:off x="4573" y="219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</p:grpSp>
      <p:grpSp>
        <p:nvGrpSpPr>
          <p:cNvPr id="38947" name="Group 111"/>
          <p:cNvGrpSpPr>
            <a:grpSpLocks/>
          </p:cNvGrpSpPr>
          <p:nvPr/>
        </p:nvGrpSpPr>
        <p:grpSpPr bwMode="auto">
          <a:xfrm>
            <a:off x="6588126" y="5226051"/>
            <a:ext cx="600075" cy="1476375"/>
            <a:chOff x="3440" y="2190"/>
            <a:chExt cx="378" cy="930"/>
          </a:xfrm>
        </p:grpSpPr>
        <p:sp>
          <p:nvSpPr>
            <p:cNvPr id="39010" name="Rectangle 112"/>
            <p:cNvSpPr>
              <a:spLocks noChangeArrowheads="1"/>
            </p:cNvSpPr>
            <p:nvPr/>
          </p:nvSpPr>
          <p:spPr bwMode="auto">
            <a:xfrm>
              <a:off x="3440" y="281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11" name="Rectangle 113"/>
            <p:cNvSpPr>
              <a:spLocks noChangeArrowheads="1"/>
            </p:cNvSpPr>
            <p:nvPr/>
          </p:nvSpPr>
          <p:spPr bwMode="auto">
            <a:xfrm>
              <a:off x="3440" y="250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9012" name="Rectangle 114"/>
            <p:cNvSpPr>
              <a:spLocks noChangeArrowheads="1"/>
            </p:cNvSpPr>
            <p:nvPr/>
          </p:nvSpPr>
          <p:spPr bwMode="auto">
            <a:xfrm>
              <a:off x="3440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8950" name="Group 123"/>
          <p:cNvGrpSpPr>
            <a:grpSpLocks/>
          </p:cNvGrpSpPr>
          <p:nvPr/>
        </p:nvGrpSpPr>
        <p:grpSpPr bwMode="auto">
          <a:xfrm>
            <a:off x="4789489" y="5226051"/>
            <a:ext cx="600075" cy="1476375"/>
            <a:chOff x="2307" y="2190"/>
            <a:chExt cx="378" cy="930"/>
          </a:xfrm>
        </p:grpSpPr>
        <p:sp>
          <p:nvSpPr>
            <p:cNvPr id="39001" name="Rectangle 124"/>
            <p:cNvSpPr>
              <a:spLocks noChangeArrowheads="1"/>
            </p:cNvSpPr>
            <p:nvPr/>
          </p:nvSpPr>
          <p:spPr bwMode="auto">
            <a:xfrm>
              <a:off x="2307" y="281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39002" name="Rectangle 125"/>
            <p:cNvSpPr>
              <a:spLocks noChangeArrowheads="1"/>
            </p:cNvSpPr>
            <p:nvPr/>
          </p:nvSpPr>
          <p:spPr bwMode="auto">
            <a:xfrm>
              <a:off x="2307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03" name="Rectangle 126"/>
            <p:cNvSpPr>
              <a:spLocks noChangeArrowheads="1"/>
            </p:cNvSpPr>
            <p:nvPr/>
          </p:nvSpPr>
          <p:spPr bwMode="auto">
            <a:xfrm>
              <a:off x="2307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8951" name="Group 127"/>
          <p:cNvGrpSpPr>
            <a:grpSpLocks/>
          </p:cNvGrpSpPr>
          <p:nvPr/>
        </p:nvGrpSpPr>
        <p:grpSpPr bwMode="auto">
          <a:xfrm>
            <a:off x="4191000" y="5226051"/>
            <a:ext cx="598488" cy="1476375"/>
            <a:chOff x="1930" y="2190"/>
            <a:chExt cx="377" cy="930"/>
          </a:xfrm>
        </p:grpSpPr>
        <p:sp>
          <p:nvSpPr>
            <p:cNvPr id="38998" name="Rectangle 128"/>
            <p:cNvSpPr>
              <a:spLocks noChangeArrowheads="1"/>
            </p:cNvSpPr>
            <p:nvPr/>
          </p:nvSpPr>
          <p:spPr bwMode="auto">
            <a:xfrm>
              <a:off x="1930" y="281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8999" name="Rectangle 129"/>
            <p:cNvSpPr>
              <a:spLocks noChangeArrowheads="1"/>
            </p:cNvSpPr>
            <p:nvPr/>
          </p:nvSpPr>
          <p:spPr bwMode="auto">
            <a:xfrm>
              <a:off x="1930" y="250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000" name="Rectangle 130"/>
            <p:cNvSpPr>
              <a:spLocks noChangeArrowheads="1"/>
            </p:cNvSpPr>
            <p:nvPr/>
          </p:nvSpPr>
          <p:spPr bwMode="auto">
            <a:xfrm>
              <a:off x="1930" y="219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8952" name="Group 131"/>
          <p:cNvGrpSpPr>
            <a:grpSpLocks/>
          </p:cNvGrpSpPr>
          <p:nvPr/>
        </p:nvGrpSpPr>
        <p:grpSpPr bwMode="auto">
          <a:xfrm>
            <a:off x="3590926" y="5226051"/>
            <a:ext cx="600075" cy="1476375"/>
            <a:chOff x="1552" y="2190"/>
            <a:chExt cx="378" cy="930"/>
          </a:xfrm>
        </p:grpSpPr>
        <p:sp>
          <p:nvSpPr>
            <p:cNvPr id="38995" name="Rectangle 132"/>
            <p:cNvSpPr>
              <a:spLocks noChangeArrowheads="1"/>
            </p:cNvSpPr>
            <p:nvPr/>
          </p:nvSpPr>
          <p:spPr bwMode="auto">
            <a:xfrm>
              <a:off x="1552" y="2810"/>
              <a:ext cx="37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96" name="Rectangle 133"/>
            <p:cNvSpPr>
              <a:spLocks noChangeArrowheads="1"/>
            </p:cNvSpPr>
            <p:nvPr/>
          </p:nvSpPr>
          <p:spPr bwMode="auto">
            <a:xfrm>
              <a:off x="1552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8997" name="Rectangle 134"/>
            <p:cNvSpPr>
              <a:spLocks noChangeArrowheads="1"/>
            </p:cNvSpPr>
            <p:nvPr/>
          </p:nvSpPr>
          <p:spPr bwMode="auto">
            <a:xfrm>
              <a:off x="1552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8953" name="Group 135"/>
          <p:cNvGrpSpPr>
            <a:grpSpLocks/>
          </p:cNvGrpSpPr>
          <p:nvPr/>
        </p:nvGrpSpPr>
        <p:grpSpPr bwMode="auto">
          <a:xfrm>
            <a:off x="2992438" y="5226051"/>
            <a:ext cx="598488" cy="1476375"/>
            <a:chOff x="1117" y="1948"/>
            <a:chExt cx="377" cy="930"/>
          </a:xfrm>
        </p:grpSpPr>
        <p:sp>
          <p:nvSpPr>
            <p:cNvPr id="38992" name="Rectangle 136"/>
            <p:cNvSpPr>
              <a:spLocks noChangeArrowheads="1"/>
            </p:cNvSpPr>
            <p:nvPr/>
          </p:nvSpPr>
          <p:spPr bwMode="auto">
            <a:xfrm>
              <a:off x="1117" y="2568"/>
              <a:ext cx="3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93" name="Rectangle 137"/>
            <p:cNvSpPr>
              <a:spLocks noChangeArrowheads="1"/>
            </p:cNvSpPr>
            <p:nvPr/>
          </p:nvSpPr>
          <p:spPr bwMode="auto">
            <a:xfrm>
              <a:off x="1117" y="2258"/>
              <a:ext cx="3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94" name="Rectangle 138"/>
            <p:cNvSpPr>
              <a:spLocks noChangeArrowheads="1"/>
            </p:cNvSpPr>
            <p:nvPr/>
          </p:nvSpPr>
          <p:spPr bwMode="auto">
            <a:xfrm>
              <a:off x="1117" y="1948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</p:grpSp>
      <p:sp>
        <p:nvSpPr>
          <p:cNvPr id="38955" name="Rectangle 140"/>
          <p:cNvSpPr>
            <a:spLocks noChangeArrowheads="1"/>
          </p:cNvSpPr>
          <p:nvPr/>
        </p:nvSpPr>
        <p:spPr bwMode="auto">
          <a:xfrm>
            <a:off x="8386763" y="4495800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188201" y="4495801"/>
            <a:ext cx="1198563" cy="2206625"/>
            <a:chOff x="5664200" y="4495800"/>
            <a:chExt cx="1198563" cy="2206625"/>
          </a:xfrm>
        </p:grpSpPr>
        <p:grpSp>
          <p:nvGrpSpPr>
            <p:cNvPr id="38945" name="Group 103"/>
            <p:cNvGrpSpPr>
              <a:grpSpLocks/>
            </p:cNvGrpSpPr>
            <p:nvPr/>
          </p:nvGrpSpPr>
          <p:grpSpPr bwMode="auto">
            <a:xfrm>
              <a:off x="6262688" y="5226050"/>
              <a:ext cx="600075" cy="1476375"/>
              <a:chOff x="4195" y="2190"/>
              <a:chExt cx="378" cy="930"/>
            </a:xfrm>
          </p:grpSpPr>
          <p:sp>
            <p:nvSpPr>
              <p:cNvPr id="39016" name="Rectangle 104"/>
              <p:cNvSpPr>
                <a:spLocks noChangeArrowheads="1"/>
              </p:cNvSpPr>
              <p:nvPr/>
            </p:nvSpPr>
            <p:spPr bwMode="auto">
              <a:xfrm>
                <a:off x="4195" y="2810"/>
                <a:ext cx="378" cy="31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17" name="Rectangle 105"/>
              <p:cNvSpPr>
                <a:spLocks noChangeArrowheads="1"/>
              </p:cNvSpPr>
              <p:nvPr/>
            </p:nvSpPr>
            <p:spPr bwMode="auto">
              <a:xfrm>
                <a:off x="4195" y="2500"/>
                <a:ext cx="378" cy="31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18" name="Rectangle 106"/>
              <p:cNvSpPr>
                <a:spLocks noChangeArrowheads="1"/>
              </p:cNvSpPr>
              <p:nvPr/>
            </p:nvSpPr>
            <p:spPr bwMode="auto">
              <a:xfrm>
                <a:off x="4195" y="219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8946" name="Group 107"/>
            <p:cNvGrpSpPr>
              <a:grpSpLocks/>
            </p:cNvGrpSpPr>
            <p:nvPr/>
          </p:nvGrpSpPr>
          <p:grpSpPr bwMode="auto">
            <a:xfrm>
              <a:off x="5664200" y="5226050"/>
              <a:ext cx="598488" cy="1476375"/>
              <a:chOff x="3818" y="2190"/>
              <a:chExt cx="377" cy="930"/>
            </a:xfrm>
          </p:grpSpPr>
          <p:sp>
            <p:nvSpPr>
              <p:cNvPr id="39013" name="Rectangle 108"/>
              <p:cNvSpPr>
                <a:spLocks noChangeArrowheads="1"/>
              </p:cNvSpPr>
              <p:nvPr/>
            </p:nvSpPr>
            <p:spPr bwMode="auto">
              <a:xfrm>
                <a:off x="3818" y="2810"/>
                <a:ext cx="377" cy="31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14" name="Rectangle 109"/>
              <p:cNvSpPr>
                <a:spLocks noChangeArrowheads="1"/>
              </p:cNvSpPr>
              <p:nvPr/>
            </p:nvSpPr>
            <p:spPr bwMode="auto">
              <a:xfrm>
                <a:off x="3818" y="2500"/>
                <a:ext cx="377" cy="31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15" name="Rectangle 110"/>
              <p:cNvSpPr>
                <a:spLocks noChangeArrowheads="1"/>
              </p:cNvSpPr>
              <p:nvPr/>
            </p:nvSpPr>
            <p:spPr bwMode="auto">
              <a:xfrm>
                <a:off x="3818" y="219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8956" name="Rectangle 141"/>
            <p:cNvSpPr>
              <a:spLocks noChangeArrowheads="1"/>
            </p:cNvSpPr>
            <p:nvPr/>
          </p:nvSpPr>
          <p:spPr bwMode="auto">
            <a:xfrm>
              <a:off x="6262688" y="4495800"/>
              <a:ext cx="600075" cy="73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8957" name="Rectangle 142"/>
            <p:cNvSpPr>
              <a:spLocks noChangeArrowheads="1"/>
            </p:cNvSpPr>
            <p:nvPr/>
          </p:nvSpPr>
          <p:spPr bwMode="auto">
            <a:xfrm>
              <a:off x="5664200" y="4495800"/>
              <a:ext cx="598488" cy="73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</p:grpSp>
      <p:sp>
        <p:nvSpPr>
          <p:cNvPr id="38958" name="Rectangle 143"/>
          <p:cNvSpPr>
            <a:spLocks noChangeArrowheads="1"/>
          </p:cNvSpPr>
          <p:nvPr/>
        </p:nvSpPr>
        <p:spPr bwMode="auto">
          <a:xfrm>
            <a:off x="6588126" y="4495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89564" y="4495801"/>
            <a:ext cx="1198563" cy="2206625"/>
            <a:chOff x="3865563" y="4495800"/>
            <a:chExt cx="1198563" cy="2206625"/>
          </a:xfrm>
        </p:grpSpPr>
        <p:grpSp>
          <p:nvGrpSpPr>
            <p:cNvPr id="38948" name="Group 115"/>
            <p:cNvGrpSpPr>
              <a:grpSpLocks/>
            </p:cNvGrpSpPr>
            <p:nvPr/>
          </p:nvGrpSpPr>
          <p:grpSpPr bwMode="auto">
            <a:xfrm>
              <a:off x="4465638" y="5226050"/>
              <a:ext cx="598488" cy="1476375"/>
              <a:chOff x="3063" y="2190"/>
              <a:chExt cx="377" cy="930"/>
            </a:xfrm>
          </p:grpSpPr>
          <p:sp>
            <p:nvSpPr>
              <p:cNvPr id="39007" name="Rectangle 116"/>
              <p:cNvSpPr>
                <a:spLocks noChangeArrowheads="1"/>
              </p:cNvSpPr>
              <p:nvPr/>
            </p:nvSpPr>
            <p:spPr bwMode="auto">
              <a:xfrm>
                <a:off x="3063" y="2810"/>
                <a:ext cx="377" cy="31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08" name="Rectangle 117"/>
              <p:cNvSpPr>
                <a:spLocks noChangeArrowheads="1"/>
              </p:cNvSpPr>
              <p:nvPr/>
            </p:nvSpPr>
            <p:spPr bwMode="auto">
              <a:xfrm>
                <a:off x="3063" y="2500"/>
                <a:ext cx="377" cy="310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09" name="Rectangle 118"/>
              <p:cNvSpPr>
                <a:spLocks noChangeArrowheads="1"/>
              </p:cNvSpPr>
              <p:nvPr/>
            </p:nvSpPr>
            <p:spPr bwMode="auto">
              <a:xfrm>
                <a:off x="3063" y="219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8949" name="Group 119"/>
            <p:cNvGrpSpPr>
              <a:grpSpLocks/>
            </p:cNvGrpSpPr>
            <p:nvPr/>
          </p:nvGrpSpPr>
          <p:grpSpPr bwMode="auto">
            <a:xfrm>
              <a:off x="3865563" y="5226050"/>
              <a:ext cx="600075" cy="1476375"/>
              <a:chOff x="2685" y="2190"/>
              <a:chExt cx="378" cy="930"/>
            </a:xfrm>
          </p:grpSpPr>
          <p:sp>
            <p:nvSpPr>
              <p:cNvPr id="39004" name="Rectangle 120"/>
              <p:cNvSpPr>
                <a:spLocks noChangeArrowheads="1"/>
              </p:cNvSpPr>
              <p:nvPr/>
            </p:nvSpPr>
            <p:spPr bwMode="auto">
              <a:xfrm>
                <a:off x="2685" y="2810"/>
                <a:ext cx="378" cy="31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05" name="Rectangle 121"/>
              <p:cNvSpPr>
                <a:spLocks noChangeArrowheads="1"/>
              </p:cNvSpPr>
              <p:nvPr/>
            </p:nvSpPr>
            <p:spPr bwMode="auto">
              <a:xfrm>
                <a:off x="2685" y="2500"/>
                <a:ext cx="378" cy="310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06" name="Rectangle 122"/>
              <p:cNvSpPr>
                <a:spLocks noChangeArrowheads="1"/>
              </p:cNvSpPr>
              <p:nvPr/>
            </p:nvSpPr>
            <p:spPr bwMode="auto">
              <a:xfrm>
                <a:off x="2685" y="219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8959" name="Rectangle 144"/>
            <p:cNvSpPr>
              <a:spLocks noChangeArrowheads="1"/>
            </p:cNvSpPr>
            <p:nvPr/>
          </p:nvSpPr>
          <p:spPr bwMode="auto">
            <a:xfrm>
              <a:off x="4465638" y="4495800"/>
              <a:ext cx="598488" cy="73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8960" name="Rectangle 145"/>
            <p:cNvSpPr>
              <a:spLocks noChangeArrowheads="1"/>
            </p:cNvSpPr>
            <p:nvPr/>
          </p:nvSpPr>
          <p:spPr bwMode="auto">
            <a:xfrm>
              <a:off x="3865563" y="4495800"/>
              <a:ext cx="600075" cy="73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</p:grpSp>
      <p:sp>
        <p:nvSpPr>
          <p:cNvPr id="38961" name="Rectangle 146"/>
          <p:cNvSpPr>
            <a:spLocks noChangeArrowheads="1"/>
          </p:cNvSpPr>
          <p:nvPr/>
        </p:nvSpPr>
        <p:spPr bwMode="auto">
          <a:xfrm>
            <a:off x="4789489" y="4495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sp>
        <p:nvSpPr>
          <p:cNvPr id="38962" name="Rectangle 147"/>
          <p:cNvSpPr>
            <a:spLocks noChangeArrowheads="1"/>
          </p:cNvSpPr>
          <p:nvPr/>
        </p:nvSpPr>
        <p:spPr bwMode="auto">
          <a:xfrm>
            <a:off x="4191000" y="4495800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38963" name="Rectangle 148"/>
          <p:cNvSpPr>
            <a:spLocks noChangeArrowheads="1"/>
          </p:cNvSpPr>
          <p:nvPr/>
        </p:nvSpPr>
        <p:spPr bwMode="auto">
          <a:xfrm>
            <a:off x="3590926" y="44958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38964" name="Rectangle 149"/>
          <p:cNvSpPr>
            <a:spLocks noChangeArrowheads="1"/>
          </p:cNvSpPr>
          <p:nvPr/>
        </p:nvSpPr>
        <p:spPr bwMode="auto">
          <a:xfrm>
            <a:off x="2992438" y="4495800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985251" y="4495801"/>
            <a:ext cx="1216025" cy="2206625"/>
            <a:chOff x="7461250" y="4495800"/>
            <a:chExt cx="1216025" cy="2206625"/>
          </a:xfrm>
        </p:grpSpPr>
        <p:grpSp>
          <p:nvGrpSpPr>
            <p:cNvPr id="38942" name="Group 91"/>
            <p:cNvGrpSpPr>
              <a:grpSpLocks/>
            </p:cNvGrpSpPr>
            <p:nvPr/>
          </p:nvGrpSpPr>
          <p:grpSpPr bwMode="auto">
            <a:xfrm>
              <a:off x="8051800" y="5226050"/>
              <a:ext cx="600075" cy="1476375"/>
              <a:chOff x="4950" y="2190"/>
              <a:chExt cx="378" cy="930"/>
            </a:xfrm>
          </p:grpSpPr>
          <p:sp>
            <p:nvSpPr>
              <p:cNvPr id="39025" name="Rectangle 92"/>
              <p:cNvSpPr>
                <a:spLocks noChangeArrowheads="1"/>
              </p:cNvSpPr>
              <p:nvPr/>
            </p:nvSpPr>
            <p:spPr bwMode="auto">
              <a:xfrm>
                <a:off x="4950" y="2810"/>
                <a:ext cx="378" cy="31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26" name="Rectangle 93"/>
              <p:cNvSpPr>
                <a:spLocks noChangeArrowheads="1"/>
              </p:cNvSpPr>
              <p:nvPr/>
            </p:nvSpPr>
            <p:spPr bwMode="auto">
              <a:xfrm>
                <a:off x="4950" y="2500"/>
                <a:ext cx="378" cy="31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27" name="Rectangle 94"/>
              <p:cNvSpPr>
                <a:spLocks noChangeArrowheads="1"/>
              </p:cNvSpPr>
              <p:nvPr/>
            </p:nvSpPr>
            <p:spPr bwMode="auto">
              <a:xfrm>
                <a:off x="4950" y="2190"/>
                <a:ext cx="378" cy="310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8943" name="Group 95"/>
            <p:cNvGrpSpPr>
              <a:grpSpLocks/>
            </p:cNvGrpSpPr>
            <p:nvPr/>
          </p:nvGrpSpPr>
          <p:grpSpPr bwMode="auto">
            <a:xfrm>
              <a:off x="7461250" y="5226050"/>
              <a:ext cx="600075" cy="1476375"/>
              <a:chOff x="4950" y="2190"/>
              <a:chExt cx="378" cy="930"/>
            </a:xfrm>
          </p:grpSpPr>
          <p:sp>
            <p:nvSpPr>
              <p:cNvPr id="39022" name="Rectangle 96"/>
              <p:cNvSpPr>
                <a:spLocks noChangeArrowheads="1"/>
              </p:cNvSpPr>
              <p:nvPr/>
            </p:nvSpPr>
            <p:spPr bwMode="auto">
              <a:xfrm>
                <a:off x="4950" y="2810"/>
                <a:ext cx="378" cy="31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23" name="Rectangle 97"/>
              <p:cNvSpPr>
                <a:spLocks noChangeArrowheads="1"/>
              </p:cNvSpPr>
              <p:nvPr/>
            </p:nvSpPr>
            <p:spPr bwMode="auto">
              <a:xfrm>
                <a:off x="4950" y="2500"/>
                <a:ext cx="378" cy="31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9024" name="Rectangle 98"/>
              <p:cNvSpPr>
                <a:spLocks noChangeArrowheads="1"/>
              </p:cNvSpPr>
              <p:nvPr/>
            </p:nvSpPr>
            <p:spPr bwMode="auto">
              <a:xfrm>
                <a:off x="4950" y="2190"/>
                <a:ext cx="378" cy="310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endParaRPr lang="ko-KR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8954" name="Rectangle 139"/>
            <p:cNvSpPr>
              <a:spLocks noChangeArrowheads="1"/>
            </p:cNvSpPr>
            <p:nvPr/>
          </p:nvSpPr>
          <p:spPr bwMode="auto">
            <a:xfrm>
              <a:off x="7461250" y="4495800"/>
              <a:ext cx="600075" cy="73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8965" name="Rectangle 150"/>
            <p:cNvSpPr>
              <a:spLocks noChangeArrowheads="1"/>
            </p:cNvSpPr>
            <p:nvPr/>
          </p:nvSpPr>
          <p:spPr bwMode="auto">
            <a:xfrm>
              <a:off x="8077200" y="4495800"/>
              <a:ext cx="600075" cy="73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</p:grpSp>
      <p:grpSp>
        <p:nvGrpSpPr>
          <p:cNvPr id="38966" name="Group 151"/>
          <p:cNvGrpSpPr>
            <a:grpSpLocks/>
          </p:cNvGrpSpPr>
          <p:nvPr/>
        </p:nvGrpSpPr>
        <p:grpSpPr bwMode="auto">
          <a:xfrm>
            <a:off x="1981200" y="4495801"/>
            <a:ext cx="8204200" cy="2206625"/>
            <a:chOff x="240" y="1440"/>
            <a:chExt cx="5168" cy="1390"/>
          </a:xfrm>
        </p:grpSpPr>
        <p:sp>
          <p:nvSpPr>
            <p:cNvPr id="38967" name="Rectangle 152"/>
            <p:cNvSpPr>
              <a:spLocks noChangeArrowheads="1"/>
            </p:cNvSpPr>
            <p:nvPr/>
          </p:nvSpPr>
          <p:spPr bwMode="auto">
            <a:xfrm>
              <a:off x="240" y="2520"/>
              <a:ext cx="637" cy="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3</a:t>
              </a:r>
            </a:p>
          </p:txBody>
        </p:sp>
        <p:sp>
          <p:nvSpPr>
            <p:cNvPr id="38968" name="Rectangle 153"/>
            <p:cNvSpPr>
              <a:spLocks noChangeArrowheads="1"/>
            </p:cNvSpPr>
            <p:nvPr/>
          </p:nvSpPr>
          <p:spPr bwMode="auto">
            <a:xfrm>
              <a:off x="240" y="221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38969" name="Rectangle 154"/>
            <p:cNvSpPr>
              <a:spLocks noChangeArrowheads="1"/>
            </p:cNvSpPr>
            <p:nvPr/>
          </p:nvSpPr>
          <p:spPr bwMode="auto">
            <a:xfrm>
              <a:off x="240" y="190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1</a:t>
              </a:r>
            </a:p>
          </p:txBody>
        </p:sp>
        <p:sp>
          <p:nvSpPr>
            <p:cNvPr id="38970" name="Rectangle 155"/>
            <p:cNvSpPr>
              <a:spLocks noChangeArrowheads="1"/>
            </p:cNvSpPr>
            <p:nvPr/>
          </p:nvSpPr>
          <p:spPr bwMode="auto">
            <a:xfrm>
              <a:off x="240" y="1460"/>
              <a:ext cx="63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5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Ref:</a:t>
              </a:r>
            </a:p>
            <a:p>
              <a:pPr algn="l">
                <a:lnSpc>
                  <a:spcPct val="5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Page:</a:t>
              </a:r>
            </a:p>
          </p:txBody>
        </p:sp>
        <p:sp>
          <p:nvSpPr>
            <p:cNvPr id="38971" name="Line 156"/>
            <p:cNvSpPr>
              <a:spLocks noChangeShapeType="1"/>
            </p:cNvSpPr>
            <p:nvPr/>
          </p:nvSpPr>
          <p:spPr bwMode="auto">
            <a:xfrm>
              <a:off x="240" y="1900"/>
              <a:ext cx="5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8972" name="Group 157"/>
            <p:cNvGrpSpPr>
              <a:grpSpLocks/>
            </p:cNvGrpSpPr>
            <p:nvPr/>
          </p:nvGrpSpPr>
          <p:grpSpPr bwMode="auto">
            <a:xfrm>
              <a:off x="240" y="2210"/>
              <a:ext cx="5161" cy="310"/>
              <a:chOff x="240" y="2210"/>
              <a:chExt cx="4790" cy="310"/>
            </a:xfrm>
          </p:grpSpPr>
          <p:sp>
            <p:nvSpPr>
              <p:cNvPr id="38990" name="Line 158"/>
              <p:cNvSpPr>
                <a:spLocks noChangeShapeType="1"/>
              </p:cNvSpPr>
              <p:nvPr/>
            </p:nvSpPr>
            <p:spPr bwMode="auto">
              <a:xfrm>
                <a:off x="240" y="2210"/>
                <a:ext cx="47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8991" name="Line 159"/>
              <p:cNvSpPr>
                <a:spLocks noChangeShapeType="1"/>
              </p:cNvSpPr>
              <p:nvPr/>
            </p:nvSpPr>
            <p:spPr bwMode="auto">
              <a:xfrm>
                <a:off x="240" y="2520"/>
                <a:ext cx="479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8973" name="Line 160"/>
            <p:cNvSpPr>
              <a:spLocks noChangeShapeType="1"/>
            </p:cNvSpPr>
            <p:nvPr/>
          </p:nvSpPr>
          <p:spPr bwMode="auto">
            <a:xfrm>
              <a:off x="240" y="1440"/>
              <a:ext cx="0" cy="139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74" name="Line 161"/>
            <p:cNvSpPr>
              <a:spLocks noChangeShapeType="1"/>
            </p:cNvSpPr>
            <p:nvPr/>
          </p:nvSpPr>
          <p:spPr bwMode="auto">
            <a:xfrm>
              <a:off x="877" y="1440"/>
              <a:ext cx="0" cy="13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75" name="Line 162"/>
            <p:cNvSpPr>
              <a:spLocks noChangeShapeType="1"/>
            </p:cNvSpPr>
            <p:nvPr/>
          </p:nvSpPr>
          <p:spPr bwMode="auto">
            <a:xfrm>
              <a:off x="1254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76" name="Line 163"/>
            <p:cNvSpPr>
              <a:spLocks noChangeShapeType="1"/>
            </p:cNvSpPr>
            <p:nvPr/>
          </p:nvSpPr>
          <p:spPr bwMode="auto">
            <a:xfrm>
              <a:off x="1632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77" name="Line 164"/>
            <p:cNvSpPr>
              <a:spLocks noChangeShapeType="1"/>
            </p:cNvSpPr>
            <p:nvPr/>
          </p:nvSpPr>
          <p:spPr bwMode="auto">
            <a:xfrm>
              <a:off x="2009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78" name="Line 165"/>
            <p:cNvSpPr>
              <a:spLocks noChangeShapeType="1"/>
            </p:cNvSpPr>
            <p:nvPr/>
          </p:nvSpPr>
          <p:spPr bwMode="auto">
            <a:xfrm>
              <a:off x="2387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79" name="Line 166"/>
            <p:cNvSpPr>
              <a:spLocks noChangeShapeType="1"/>
            </p:cNvSpPr>
            <p:nvPr/>
          </p:nvSpPr>
          <p:spPr bwMode="auto">
            <a:xfrm>
              <a:off x="2765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80" name="Line 167"/>
            <p:cNvSpPr>
              <a:spLocks noChangeShapeType="1"/>
            </p:cNvSpPr>
            <p:nvPr/>
          </p:nvSpPr>
          <p:spPr bwMode="auto">
            <a:xfrm>
              <a:off x="3142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81" name="Line 168"/>
            <p:cNvSpPr>
              <a:spLocks noChangeShapeType="1"/>
            </p:cNvSpPr>
            <p:nvPr/>
          </p:nvSpPr>
          <p:spPr bwMode="auto">
            <a:xfrm>
              <a:off x="3520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82" name="Line 169"/>
            <p:cNvSpPr>
              <a:spLocks noChangeShapeType="1"/>
            </p:cNvSpPr>
            <p:nvPr/>
          </p:nvSpPr>
          <p:spPr bwMode="auto">
            <a:xfrm>
              <a:off x="3897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83" name="Line 170"/>
            <p:cNvSpPr>
              <a:spLocks noChangeShapeType="1"/>
            </p:cNvSpPr>
            <p:nvPr/>
          </p:nvSpPr>
          <p:spPr bwMode="auto">
            <a:xfrm>
              <a:off x="4275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84" name="Line 171"/>
            <p:cNvSpPr>
              <a:spLocks noChangeShapeType="1"/>
            </p:cNvSpPr>
            <p:nvPr/>
          </p:nvSpPr>
          <p:spPr bwMode="auto">
            <a:xfrm>
              <a:off x="4652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8985" name="Group 172"/>
            <p:cNvGrpSpPr>
              <a:grpSpLocks/>
            </p:cNvGrpSpPr>
            <p:nvPr/>
          </p:nvGrpSpPr>
          <p:grpSpPr bwMode="auto">
            <a:xfrm>
              <a:off x="240" y="1440"/>
              <a:ext cx="5160" cy="1390"/>
              <a:chOff x="240" y="1440"/>
              <a:chExt cx="4790" cy="1390"/>
            </a:xfrm>
          </p:grpSpPr>
          <p:sp>
            <p:nvSpPr>
              <p:cNvPr id="38987" name="Line 173"/>
              <p:cNvSpPr>
                <a:spLocks noChangeShapeType="1"/>
              </p:cNvSpPr>
              <p:nvPr/>
            </p:nvSpPr>
            <p:spPr bwMode="auto">
              <a:xfrm>
                <a:off x="240" y="1440"/>
                <a:ext cx="479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8988" name="Line 174"/>
              <p:cNvSpPr>
                <a:spLocks noChangeShapeType="1"/>
              </p:cNvSpPr>
              <p:nvPr/>
            </p:nvSpPr>
            <p:spPr bwMode="auto">
              <a:xfrm>
                <a:off x="240" y="2830"/>
                <a:ext cx="479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8989" name="Line 175"/>
              <p:cNvSpPr>
                <a:spLocks noChangeShapeType="1"/>
              </p:cNvSpPr>
              <p:nvPr/>
            </p:nvSpPr>
            <p:spPr bwMode="auto">
              <a:xfrm>
                <a:off x="5030" y="1440"/>
                <a:ext cx="0" cy="139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8986" name="Line 176"/>
            <p:cNvSpPr>
              <a:spLocks noChangeShapeType="1"/>
            </p:cNvSpPr>
            <p:nvPr/>
          </p:nvSpPr>
          <p:spPr bwMode="auto">
            <a:xfrm>
              <a:off x="5024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5231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5" grpId="0"/>
      <p:bldP spid="38958" grpId="0"/>
      <p:bldP spid="389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69963" y="4191000"/>
            <a:ext cx="10252073" cy="25384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One desirable property: When you add memory the miss rate drops (stack property)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Does this always happen?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Seems like it should, right?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No: </a:t>
            </a:r>
            <a:r>
              <a:rPr lang="en-US" altLang="ko-KR" sz="2800" dirty="0" err="1">
                <a:ea typeface="굴림" panose="020B0600000101010101" pitchFamily="34" charset="-127"/>
              </a:rPr>
              <a:t>Bélády’s</a:t>
            </a:r>
            <a:r>
              <a:rPr lang="en-US" altLang="ko-KR" sz="2800" dirty="0">
                <a:ea typeface="굴림" panose="020B0600000101010101" pitchFamily="34" charset="-127"/>
              </a:rPr>
              <a:t> anomaly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Certain replacement algorithms (FIFO) don’t have this obvious property!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" t="11264" r="1244" b="11610"/>
          <a:stretch>
            <a:fillRect/>
          </a:stretch>
        </p:blipFill>
        <p:spPr bwMode="auto">
          <a:xfrm>
            <a:off x="3148014" y="711200"/>
            <a:ext cx="5646737" cy="33226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964" y="152400"/>
            <a:ext cx="10252072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Graph of Page Faults Versus The Number of 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3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220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Adding Memory Doesn’t Always Help Fault Rate</a:t>
            </a:r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103632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Does adding memory reduce number of page faults?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Yes for LRU and MIN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Not necessarily for FIFO!  (Called </a:t>
            </a:r>
            <a:r>
              <a:rPr lang="en-US" altLang="ko-KR" sz="2400" dirty="0" err="1">
                <a:ea typeface="굴림" panose="020B0600000101010101" pitchFamily="34" charset="-127"/>
              </a:rPr>
              <a:t>Bélády’s</a:t>
            </a:r>
            <a:r>
              <a:rPr lang="en-US" altLang="ko-KR" sz="2400" dirty="0">
                <a:ea typeface="굴림" panose="020B0600000101010101" pitchFamily="34" charset="-127"/>
              </a:rPr>
              <a:t> anomaly)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5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After adding memory: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With FIFO, contents can be completely different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In contrast, with LRU or MIN, contents of memory with X pages are a subset of contents with X+1 Page</a:t>
            </a:r>
          </a:p>
        </p:txBody>
      </p:sp>
      <p:grpSp>
        <p:nvGrpSpPr>
          <p:cNvPr id="780292" name="Group 4"/>
          <p:cNvGrpSpPr>
            <a:grpSpLocks/>
          </p:cNvGrpSpPr>
          <p:nvPr/>
        </p:nvGrpSpPr>
        <p:grpSpPr bwMode="auto">
          <a:xfrm>
            <a:off x="2674938" y="1752600"/>
            <a:ext cx="6864350" cy="1624012"/>
            <a:chOff x="294" y="2786"/>
            <a:chExt cx="5178" cy="1390"/>
          </a:xfrm>
        </p:grpSpPr>
        <p:grpSp>
          <p:nvGrpSpPr>
            <p:cNvPr id="20573" name="Group 5"/>
            <p:cNvGrpSpPr>
              <a:grpSpLocks/>
            </p:cNvGrpSpPr>
            <p:nvPr/>
          </p:nvGrpSpPr>
          <p:grpSpPr bwMode="auto">
            <a:xfrm>
              <a:off x="5078" y="3246"/>
              <a:ext cx="378" cy="930"/>
              <a:chOff x="4950" y="2190"/>
              <a:chExt cx="378" cy="930"/>
            </a:xfrm>
          </p:grpSpPr>
          <p:sp>
            <p:nvSpPr>
              <p:cNvPr id="20656" name="Rectangle 6"/>
              <p:cNvSpPr>
                <a:spLocks noChangeArrowheads="1"/>
              </p:cNvSpPr>
              <p:nvPr/>
            </p:nvSpPr>
            <p:spPr bwMode="auto">
              <a:xfrm>
                <a:off x="4950" y="281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57" name="Rectangle 7"/>
              <p:cNvSpPr>
                <a:spLocks noChangeArrowheads="1"/>
              </p:cNvSpPr>
              <p:nvPr/>
            </p:nvSpPr>
            <p:spPr bwMode="auto">
              <a:xfrm>
                <a:off x="4950" y="250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58" name="Rectangle 8"/>
              <p:cNvSpPr>
                <a:spLocks noChangeArrowheads="1"/>
              </p:cNvSpPr>
              <p:nvPr/>
            </p:nvSpPr>
            <p:spPr bwMode="auto">
              <a:xfrm>
                <a:off x="4950" y="219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0574" name="Group 9"/>
            <p:cNvGrpSpPr>
              <a:grpSpLocks/>
            </p:cNvGrpSpPr>
            <p:nvPr/>
          </p:nvGrpSpPr>
          <p:grpSpPr bwMode="auto">
            <a:xfrm>
              <a:off x="4706" y="3246"/>
              <a:ext cx="378" cy="930"/>
              <a:chOff x="4950" y="2190"/>
              <a:chExt cx="378" cy="930"/>
            </a:xfrm>
          </p:grpSpPr>
          <p:sp>
            <p:nvSpPr>
              <p:cNvPr id="20653" name="Rectangle 10"/>
              <p:cNvSpPr>
                <a:spLocks noChangeArrowheads="1"/>
              </p:cNvSpPr>
              <p:nvPr/>
            </p:nvSpPr>
            <p:spPr bwMode="auto">
              <a:xfrm>
                <a:off x="4950" y="281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D</a:t>
                </a:r>
              </a:p>
            </p:txBody>
          </p:sp>
          <p:sp>
            <p:nvSpPr>
              <p:cNvPr id="20654" name="Rectangle 11"/>
              <p:cNvSpPr>
                <a:spLocks noChangeArrowheads="1"/>
              </p:cNvSpPr>
              <p:nvPr/>
            </p:nvSpPr>
            <p:spPr bwMode="auto">
              <a:xfrm>
                <a:off x="4950" y="250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55" name="Rectangle 12"/>
              <p:cNvSpPr>
                <a:spLocks noChangeArrowheads="1"/>
              </p:cNvSpPr>
              <p:nvPr/>
            </p:nvSpPr>
            <p:spPr bwMode="auto">
              <a:xfrm>
                <a:off x="4950" y="219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0575" name="Group 13"/>
            <p:cNvGrpSpPr>
              <a:grpSpLocks/>
            </p:cNvGrpSpPr>
            <p:nvPr/>
          </p:nvGrpSpPr>
          <p:grpSpPr bwMode="auto">
            <a:xfrm>
              <a:off x="4329" y="3246"/>
              <a:ext cx="377" cy="930"/>
              <a:chOff x="4573" y="2190"/>
              <a:chExt cx="377" cy="930"/>
            </a:xfrm>
          </p:grpSpPr>
          <p:sp>
            <p:nvSpPr>
              <p:cNvPr id="20650" name="Rectangle 14"/>
              <p:cNvSpPr>
                <a:spLocks noChangeArrowheads="1"/>
              </p:cNvSpPr>
              <p:nvPr/>
            </p:nvSpPr>
            <p:spPr bwMode="auto">
              <a:xfrm>
                <a:off x="4573" y="281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51" name="Rectangle 15"/>
              <p:cNvSpPr>
                <a:spLocks noChangeArrowheads="1"/>
              </p:cNvSpPr>
              <p:nvPr/>
            </p:nvSpPr>
            <p:spPr bwMode="auto">
              <a:xfrm>
                <a:off x="4573" y="250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C</a:t>
                </a:r>
              </a:p>
            </p:txBody>
          </p:sp>
          <p:sp>
            <p:nvSpPr>
              <p:cNvPr id="20652" name="Rectangle 16"/>
              <p:cNvSpPr>
                <a:spLocks noChangeArrowheads="1"/>
              </p:cNvSpPr>
              <p:nvPr/>
            </p:nvSpPr>
            <p:spPr bwMode="auto">
              <a:xfrm>
                <a:off x="4573" y="219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0576" name="Group 17"/>
            <p:cNvGrpSpPr>
              <a:grpSpLocks/>
            </p:cNvGrpSpPr>
            <p:nvPr/>
          </p:nvGrpSpPr>
          <p:grpSpPr bwMode="auto">
            <a:xfrm>
              <a:off x="3951" y="3246"/>
              <a:ext cx="378" cy="930"/>
              <a:chOff x="4195" y="2190"/>
              <a:chExt cx="378" cy="930"/>
            </a:xfrm>
          </p:grpSpPr>
          <p:sp>
            <p:nvSpPr>
              <p:cNvPr id="20647" name="Rectangle 18"/>
              <p:cNvSpPr>
                <a:spLocks noChangeArrowheads="1"/>
              </p:cNvSpPr>
              <p:nvPr/>
            </p:nvSpPr>
            <p:spPr bwMode="auto">
              <a:xfrm>
                <a:off x="4195" y="281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48" name="Rectangle 19"/>
              <p:cNvSpPr>
                <a:spLocks noChangeArrowheads="1"/>
              </p:cNvSpPr>
              <p:nvPr/>
            </p:nvSpPr>
            <p:spPr bwMode="auto">
              <a:xfrm>
                <a:off x="4195" y="250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49" name="Rectangle 20"/>
              <p:cNvSpPr>
                <a:spLocks noChangeArrowheads="1"/>
              </p:cNvSpPr>
              <p:nvPr/>
            </p:nvSpPr>
            <p:spPr bwMode="auto">
              <a:xfrm>
                <a:off x="4195" y="219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0577" name="Group 21"/>
            <p:cNvGrpSpPr>
              <a:grpSpLocks/>
            </p:cNvGrpSpPr>
            <p:nvPr/>
          </p:nvGrpSpPr>
          <p:grpSpPr bwMode="auto">
            <a:xfrm>
              <a:off x="3574" y="3246"/>
              <a:ext cx="377" cy="930"/>
              <a:chOff x="3818" y="2190"/>
              <a:chExt cx="377" cy="930"/>
            </a:xfrm>
          </p:grpSpPr>
          <p:sp>
            <p:nvSpPr>
              <p:cNvPr id="20644" name="Rectangle 22"/>
              <p:cNvSpPr>
                <a:spLocks noChangeArrowheads="1"/>
              </p:cNvSpPr>
              <p:nvPr/>
            </p:nvSpPr>
            <p:spPr bwMode="auto">
              <a:xfrm>
                <a:off x="3818" y="281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45" name="Rectangle 23"/>
              <p:cNvSpPr>
                <a:spLocks noChangeArrowheads="1"/>
              </p:cNvSpPr>
              <p:nvPr/>
            </p:nvSpPr>
            <p:spPr bwMode="auto">
              <a:xfrm>
                <a:off x="3818" y="250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46" name="Rectangle 24"/>
              <p:cNvSpPr>
                <a:spLocks noChangeArrowheads="1"/>
              </p:cNvSpPr>
              <p:nvPr/>
            </p:nvSpPr>
            <p:spPr bwMode="auto">
              <a:xfrm>
                <a:off x="3818" y="219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0578" name="Group 25"/>
            <p:cNvGrpSpPr>
              <a:grpSpLocks/>
            </p:cNvGrpSpPr>
            <p:nvPr/>
          </p:nvGrpSpPr>
          <p:grpSpPr bwMode="auto">
            <a:xfrm>
              <a:off x="3196" y="3246"/>
              <a:ext cx="378" cy="930"/>
              <a:chOff x="3440" y="2190"/>
              <a:chExt cx="378" cy="930"/>
            </a:xfrm>
          </p:grpSpPr>
          <p:sp>
            <p:nvSpPr>
              <p:cNvPr id="20641" name="Rectangle 26"/>
              <p:cNvSpPr>
                <a:spLocks noChangeArrowheads="1"/>
              </p:cNvSpPr>
              <p:nvPr/>
            </p:nvSpPr>
            <p:spPr bwMode="auto">
              <a:xfrm>
                <a:off x="3440" y="281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42" name="Rectangle 27"/>
              <p:cNvSpPr>
                <a:spLocks noChangeArrowheads="1"/>
              </p:cNvSpPr>
              <p:nvPr/>
            </p:nvSpPr>
            <p:spPr bwMode="auto">
              <a:xfrm>
                <a:off x="3440" y="250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43" name="Rectangle 28"/>
              <p:cNvSpPr>
                <a:spLocks noChangeArrowheads="1"/>
              </p:cNvSpPr>
              <p:nvPr/>
            </p:nvSpPr>
            <p:spPr bwMode="auto">
              <a:xfrm>
                <a:off x="3440" y="219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E</a:t>
                </a:r>
              </a:p>
            </p:txBody>
          </p:sp>
        </p:grpSp>
        <p:grpSp>
          <p:nvGrpSpPr>
            <p:cNvPr id="20579" name="Group 29"/>
            <p:cNvGrpSpPr>
              <a:grpSpLocks/>
            </p:cNvGrpSpPr>
            <p:nvPr/>
          </p:nvGrpSpPr>
          <p:grpSpPr bwMode="auto">
            <a:xfrm>
              <a:off x="2819" y="3246"/>
              <a:ext cx="377" cy="930"/>
              <a:chOff x="3063" y="2190"/>
              <a:chExt cx="377" cy="930"/>
            </a:xfrm>
          </p:grpSpPr>
          <p:sp>
            <p:nvSpPr>
              <p:cNvPr id="20638" name="Rectangle 30"/>
              <p:cNvSpPr>
                <a:spLocks noChangeArrowheads="1"/>
              </p:cNvSpPr>
              <p:nvPr/>
            </p:nvSpPr>
            <p:spPr bwMode="auto">
              <a:xfrm>
                <a:off x="3063" y="281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B</a:t>
                </a:r>
              </a:p>
            </p:txBody>
          </p:sp>
          <p:sp>
            <p:nvSpPr>
              <p:cNvPr id="20639" name="Rectangle 31"/>
              <p:cNvSpPr>
                <a:spLocks noChangeArrowheads="1"/>
              </p:cNvSpPr>
              <p:nvPr/>
            </p:nvSpPr>
            <p:spPr bwMode="auto">
              <a:xfrm>
                <a:off x="3063" y="250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40" name="Rectangle 32"/>
              <p:cNvSpPr>
                <a:spLocks noChangeArrowheads="1"/>
              </p:cNvSpPr>
              <p:nvPr/>
            </p:nvSpPr>
            <p:spPr bwMode="auto">
              <a:xfrm>
                <a:off x="3063" y="219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0580" name="Group 33"/>
            <p:cNvGrpSpPr>
              <a:grpSpLocks/>
            </p:cNvGrpSpPr>
            <p:nvPr/>
          </p:nvGrpSpPr>
          <p:grpSpPr bwMode="auto">
            <a:xfrm>
              <a:off x="2441" y="3246"/>
              <a:ext cx="378" cy="930"/>
              <a:chOff x="2685" y="2190"/>
              <a:chExt cx="378" cy="930"/>
            </a:xfrm>
          </p:grpSpPr>
          <p:sp>
            <p:nvSpPr>
              <p:cNvPr id="20635" name="Rectangle 34"/>
              <p:cNvSpPr>
                <a:spLocks noChangeArrowheads="1"/>
              </p:cNvSpPr>
              <p:nvPr/>
            </p:nvSpPr>
            <p:spPr bwMode="auto">
              <a:xfrm>
                <a:off x="2685" y="281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36" name="Rectangle 35"/>
              <p:cNvSpPr>
                <a:spLocks noChangeArrowheads="1"/>
              </p:cNvSpPr>
              <p:nvPr/>
            </p:nvSpPr>
            <p:spPr bwMode="auto">
              <a:xfrm>
                <a:off x="2685" y="250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A</a:t>
                </a:r>
              </a:p>
            </p:txBody>
          </p:sp>
          <p:sp>
            <p:nvSpPr>
              <p:cNvPr id="20637" name="Rectangle 36"/>
              <p:cNvSpPr>
                <a:spLocks noChangeArrowheads="1"/>
              </p:cNvSpPr>
              <p:nvPr/>
            </p:nvSpPr>
            <p:spPr bwMode="auto">
              <a:xfrm>
                <a:off x="2685" y="219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0581" name="Group 37"/>
            <p:cNvGrpSpPr>
              <a:grpSpLocks/>
            </p:cNvGrpSpPr>
            <p:nvPr/>
          </p:nvGrpSpPr>
          <p:grpSpPr bwMode="auto">
            <a:xfrm>
              <a:off x="2063" y="3246"/>
              <a:ext cx="378" cy="930"/>
              <a:chOff x="2307" y="2190"/>
              <a:chExt cx="378" cy="930"/>
            </a:xfrm>
          </p:grpSpPr>
          <p:sp>
            <p:nvSpPr>
              <p:cNvPr id="20632" name="Rectangle 38"/>
              <p:cNvSpPr>
                <a:spLocks noChangeArrowheads="1"/>
              </p:cNvSpPr>
              <p:nvPr/>
            </p:nvSpPr>
            <p:spPr bwMode="auto">
              <a:xfrm>
                <a:off x="2307" y="281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33" name="Rectangle 39"/>
              <p:cNvSpPr>
                <a:spLocks noChangeArrowheads="1"/>
              </p:cNvSpPr>
              <p:nvPr/>
            </p:nvSpPr>
            <p:spPr bwMode="auto">
              <a:xfrm>
                <a:off x="2307" y="250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34" name="Rectangle 40"/>
              <p:cNvSpPr>
                <a:spLocks noChangeArrowheads="1"/>
              </p:cNvSpPr>
              <p:nvPr/>
            </p:nvSpPr>
            <p:spPr bwMode="auto">
              <a:xfrm>
                <a:off x="2307" y="219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D</a:t>
                </a:r>
              </a:p>
            </p:txBody>
          </p:sp>
        </p:grpSp>
        <p:grpSp>
          <p:nvGrpSpPr>
            <p:cNvPr id="20582" name="Group 41"/>
            <p:cNvGrpSpPr>
              <a:grpSpLocks/>
            </p:cNvGrpSpPr>
            <p:nvPr/>
          </p:nvGrpSpPr>
          <p:grpSpPr bwMode="auto">
            <a:xfrm>
              <a:off x="1686" y="3246"/>
              <a:ext cx="377" cy="930"/>
              <a:chOff x="1930" y="2190"/>
              <a:chExt cx="377" cy="930"/>
            </a:xfrm>
          </p:grpSpPr>
          <p:sp>
            <p:nvSpPr>
              <p:cNvPr id="20629" name="Rectangle 42"/>
              <p:cNvSpPr>
                <a:spLocks noChangeArrowheads="1"/>
              </p:cNvSpPr>
              <p:nvPr/>
            </p:nvSpPr>
            <p:spPr bwMode="auto">
              <a:xfrm>
                <a:off x="1930" y="281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C</a:t>
                </a:r>
              </a:p>
            </p:txBody>
          </p:sp>
          <p:sp>
            <p:nvSpPr>
              <p:cNvPr id="20630" name="Rectangle 43"/>
              <p:cNvSpPr>
                <a:spLocks noChangeArrowheads="1"/>
              </p:cNvSpPr>
              <p:nvPr/>
            </p:nvSpPr>
            <p:spPr bwMode="auto">
              <a:xfrm>
                <a:off x="1930" y="250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31" name="Rectangle 44"/>
              <p:cNvSpPr>
                <a:spLocks noChangeArrowheads="1"/>
              </p:cNvSpPr>
              <p:nvPr/>
            </p:nvSpPr>
            <p:spPr bwMode="auto">
              <a:xfrm>
                <a:off x="1930" y="2190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0583" name="Group 45"/>
            <p:cNvGrpSpPr>
              <a:grpSpLocks/>
            </p:cNvGrpSpPr>
            <p:nvPr/>
          </p:nvGrpSpPr>
          <p:grpSpPr bwMode="auto">
            <a:xfrm>
              <a:off x="1308" y="3246"/>
              <a:ext cx="378" cy="930"/>
              <a:chOff x="1552" y="2190"/>
              <a:chExt cx="378" cy="930"/>
            </a:xfrm>
          </p:grpSpPr>
          <p:sp>
            <p:nvSpPr>
              <p:cNvPr id="20626" name="Rectangle 46"/>
              <p:cNvSpPr>
                <a:spLocks noChangeArrowheads="1"/>
              </p:cNvSpPr>
              <p:nvPr/>
            </p:nvSpPr>
            <p:spPr bwMode="auto">
              <a:xfrm>
                <a:off x="1552" y="281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27" name="Rectangle 47"/>
              <p:cNvSpPr>
                <a:spLocks noChangeArrowheads="1"/>
              </p:cNvSpPr>
              <p:nvPr/>
            </p:nvSpPr>
            <p:spPr bwMode="auto">
              <a:xfrm>
                <a:off x="1552" y="250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B</a:t>
                </a:r>
              </a:p>
            </p:txBody>
          </p:sp>
          <p:sp>
            <p:nvSpPr>
              <p:cNvPr id="20628" name="Rectangle 48"/>
              <p:cNvSpPr>
                <a:spLocks noChangeArrowheads="1"/>
              </p:cNvSpPr>
              <p:nvPr/>
            </p:nvSpPr>
            <p:spPr bwMode="auto">
              <a:xfrm>
                <a:off x="1552" y="2190"/>
                <a:ext cx="378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0584" name="Group 49"/>
            <p:cNvGrpSpPr>
              <a:grpSpLocks/>
            </p:cNvGrpSpPr>
            <p:nvPr/>
          </p:nvGrpSpPr>
          <p:grpSpPr bwMode="auto">
            <a:xfrm>
              <a:off x="931" y="3246"/>
              <a:ext cx="377" cy="930"/>
              <a:chOff x="1117" y="1948"/>
              <a:chExt cx="377" cy="930"/>
            </a:xfrm>
          </p:grpSpPr>
          <p:sp>
            <p:nvSpPr>
              <p:cNvPr id="20623" name="Rectangle 50"/>
              <p:cNvSpPr>
                <a:spLocks noChangeArrowheads="1"/>
              </p:cNvSpPr>
              <p:nvPr/>
            </p:nvSpPr>
            <p:spPr bwMode="auto">
              <a:xfrm>
                <a:off x="1117" y="2568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24" name="Rectangle 51"/>
              <p:cNvSpPr>
                <a:spLocks noChangeArrowheads="1"/>
              </p:cNvSpPr>
              <p:nvPr/>
            </p:nvSpPr>
            <p:spPr bwMode="auto">
              <a:xfrm>
                <a:off x="1117" y="2258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endParaRPr lang="ko-KR" alt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25" name="Rectangle 52"/>
              <p:cNvSpPr>
                <a:spLocks noChangeArrowheads="1"/>
              </p:cNvSpPr>
              <p:nvPr/>
            </p:nvSpPr>
            <p:spPr bwMode="auto">
              <a:xfrm>
                <a:off x="1117" y="1948"/>
                <a:ext cx="37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A</a:t>
                </a:r>
              </a:p>
            </p:txBody>
          </p:sp>
        </p:grpSp>
        <p:sp>
          <p:nvSpPr>
            <p:cNvPr id="20585" name="Rectangle 53"/>
            <p:cNvSpPr>
              <a:spLocks noChangeArrowheads="1"/>
            </p:cNvSpPr>
            <p:nvPr/>
          </p:nvSpPr>
          <p:spPr bwMode="auto">
            <a:xfrm>
              <a:off x="4706" y="2786"/>
              <a:ext cx="378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20586" name="Rectangle 54"/>
            <p:cNvSpPr>
              <a:spLocks noChangeArrowheads="1"/>
            </p:cNvSpPr>
            <p:nvPr/>
          </p:nvSpPr>
          <p:spPr bwMode="auto">
            <a:xfrm>
              <a:off x="4329" y="2786"/>
              <a:ext cx="377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20587" name="Rectangle 55"/>
            <p:cNvSpPr>
              <a:spLocks noChangeArrowheads="1"/>
            </p:cNvSpPr>
            <p:nvPr/>
          </p:nvSpPr>
          <p:spPr bwMode="auto">
            <a:xfrm>
              <a:off x="3951" y="2786"/>
              <a:ext cx="378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20588" name="Rectangle 56"/>
            <p:cNvSpPr>
              <a:spLocks noChangeArrowheads="1"/>
            </p:cNvSpPr>
            <p:nvPr/>
          </p:nvSpPr>
          <p:spPr bwMode="auto">
            <a:xfrm>
              <a:off x="3574" y="2786"/>
              <a:ext cx="377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A	</a:t>
              </a:r>
            </a:p>
          </p:txBody>
        </p:sp>
        <p:sp>
          <p:nvSpPr>
            <p:cNvPr id="20589" name="Rectangle 57"/>
            <p:cNvSpPr>
              <a:spLocks noChangeArrowheads="1"/>
            </p:cNvSpPr>
            <p:nvPr/>
          </p:nvSpPr>
          <p:spPr bwMode="auto">
            <a:xfrm>
              <a:off x="3196" y="2786"/>
              <a:ext cx="378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E</a:t>
              </a:r>
            </a:p>
          </p:txBody>
        </p:sp>
        <p:sp>
          <p:nvSpPr>
            <p:cNvPr id="20590" name="Rectangle 58"/>
            <p:cNvSpPr>
              <a:spLocks noChangeArrowheads="1"/>
            </p:cNvSpPr>
            <p:nvPr/>
          </p:nvSpPr>
          <p:spPr bwMode="auto">
            <a:xfrm>
              <a:off x="2819" y="2786"/>
              <a:ext cx="377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20591" name="Rectangle 59"/>
            <p:cNvSpPr>
              <a:spLocks noChangeArrowheads="1"/>
            </p:cNvSpPr>
            <p:nvPr/>
          </p:nvSpPr>
          <p:spPr bwMode="auto">
            <a:xfrm>
              <a:off x="2441" y="2786"/>
              <a:ext cx="378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20592" name="Rectangle 60"/>
            <p:cNvSpPr>
              <a:spLocks noChangeArrowheads="1"/>
            </p:cNvSpPr>
            <p:nvPr/>
          </p:nvSpPr>
          <p:spPr bwMode="auto">
            <a:xfrm>
              <a:off x="2063" y="2786"/>
              <a:ext cx="378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20593" name="Rectangle 61"/>
            <p:cNvSpPr>
              <a:spLocks noChangeArrowheads="1"/>
            </p:cNvSpPr>
            <p:nvPr/>
          </p:nvSpPr>
          <p:spPr bwMode="auto">
            <a:xfrm>
              <a:off x="1686" y="2786"/>
              <a:ext cx="377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20594" name="Rectangle 62"/>
            <p:cNvSpPr>
              <a:spLocks noChangeArrowheads="1"/>
            </p:cNvSpPr>
            <p:nvPr/>
          </p:nvSpPr>
          <p:spPr bwMode="auto">
            <a:xfrm>
              <a:off x="1308" y="2786"/>
              <a:ext cx="378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20595" name="Rectangle 63"/>
            <p:cNvSpPr>
              <a:spLocks noChangeArrowheads="1"/>
            </p:cNvSpPr>
            <p:nvPr/>
          </p:nvSpPr>
          <p:spPr bwMode="auto">
            <a:xfrm>
              <a:off x="931" y="2786"/>
              <a:ext cx="377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20596" name="Rectangle 64"/>
            <p:cNvSpPr>
              <a:spLocks noChangeArrowheads="1"/>
            </p:cNvSpPr>
            <p:nvPr/>
          </p:nvSpPr>
          <p:spPr bwMode="auto">
            <a:xfrm>
              <a:off x="5094" y="2786"/>
              <a:ext cx="378" cy="46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E</a:t>
              </a:r>
            </a:p>
          </p:txBody>
        </p:sp>
        <p:grpSp>
          <p:nvGrpSpPr>
            <p:cNvPr id="20597" name="Group 65"/>
            <p:cNvGrpSpPr>
              <a:grpSpLocks/>
            </p:cNvGrpSpPr>
            <p:nvPr/>
          </p:nvGrpSpPr>
          <p:grpSpPr bwMode="auto">
            <a:xfrm>
              <a:off x="294" y="2786"/>
              <a:ext cx="5168" cy="1390"/>
              <a:chOff x="240" y="1440"/>
              <a:chExt cx="5168" cy="1390"/>
            </a:xfrm>
          </p:grpSpPr>
          <p:sp>
            <p:nvSpPr>
              <p:cNvPr id="20598" name="Rectangle 66"/>
              <p:cNvSpPr>
                <a:spLocks noChangeArrowheads="1"/>
              </p:cNvSpPr>
              <p:nvPr/>
            </p:nvSpPr>
            <p:spPr bwMode="auto">
              <a:xfrm>
                <a:off x="240" y="2520"/>
                <a:ext cx="63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3</a:t>
                </a:r>
              </a:p>
            </p:txBody>
          </p:sp>
          <p:sp>
            <p:nvSpPr>
              <p:cNvPr id="20599" name="Rectangle 67"/>
              <p:cNvSpPr>
                <a:spLocks noChangeArrowheads="1"/>
              </p:cNvSpPr>
              <p:nvPr/>
            </p:nvSpPr>
            <p:spPr bwMode="auto">
              <a:xfrm>
                <a:off x="240" y="2210"/>
                <a:ext cx="63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2</a:t>
                </a:r>
              </a:p>
            </p:txBody>
          </p:sp>
          <p:sp>
            <p:nvSpPr>
              <p:cNvPr id="20600" name="Rectangle 68"/>
              <p:cNvSpPr>
                <a:spLocks noChangeArrowheads="1"/>
              </p:cNvSpPr>
              <p:nvPr/>
            </p:nvSpPr>
            <p:spPr bwMode="auto">
              <a:xfrm>
                <a:off x="240" y="1900"/>
                <a:ext cx="637" cy="31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1</a:t>
                </a:r>
              </a:p>
            </p:txBody>
          </p:sp>
          <p:sp>
            <p:nvSpPr>
              <p:cNvPr id="20601" name="Rectangle 69"/>
              <p:cNvSpPr>
                <a:spLocks noChangeArrowheads="1"/>
              </p:cNvSpPr>
              <p:nvPr/>
            </p:nvSpPr>
            <p:spPr bwMode="auto">
              <a:xfrm>
                <a:off x="240" y="1440"/>
                <a:ext cx="637" cy="460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8" tIns="44445" rIns="90478" bIns="44445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0000"/>
                  </a:lnSpc>
                  <a:spcBef>
                    <a:spcPts val="0"/>
                  </a:spcBef>
                </a:pP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Ref:</a:t>
                </a:r>
              </a:p>
              <a:p>
                <a:pPr>
                  <a:lnSpc>
                    <a:spcPct val="70000"/>
                  </a:lnSpc>
                  <a:spcBef>
                    <a:spcPts val="0"/>
                  </a:spcBef>
                </a:pP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Page:</a:t>
                </a:r>
              </a:p>
            </p:txBody>
          </p:sp>
          <p:sp>
            <p:nvSpPr>
              <p:cNvPr id="20602" name="Line 70"/>
              <p:cNvSpPr>
                <a:spLocks noChangeShapeType="1"/>
              </p:cNvSpPr>
              <p:nvPr/>
            </p:nvSpPr>
            <p:spPr bwMode="auto">
              <a:xfrm>
                <a:off x="240" y="1900"/>
                <a:ext cx="516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20603" name="Group 71"/>
              <p:cNvGrpSpPr>
                <a:grpSpLocks/>
              </p:cNvGrpSpPr>
              <p:nvPr/>
            </p:nvGrpSpPr>
            <p:grpSpPr bwMode="auto">
              <a:xfrm>
                <a:off x="240" y="2210"/>
                <a:ext cx="5161" cy="310"/>
                <a:chOff x="240" y="2210"/>
                <a:chExt cx="4790" cy="310"/>
              </a:xfrm>
            </p:grpSpPr>
            <p:sp>
              <p:nvSpPr>
                <p:cNvPr id="20621" name="Line 72"/>
                <p:cNvSpPr>
                  <a:spLocks noChangeShapeType="1"/>
                </p:cNvSpPr>
                <p:nvPr/>
              </p:nvSpPr>
              <p:spPr bwMode="auto">
                <a:xfrm>
                  <a:off x="240" y="2210"/>
                  <a:ext cx="479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pPr algn="ctr">
                    <a:spcBef>
                      <a:spcPts val="0"/>
                    </a:spcBef>
                  </a:pPr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0622" name="Line 73"/>
                <p:cNvSpPr>
                  <a:spLocks noChangeShapeType="1"/>
                </p:cNvSpPr>
                <p:nvPr/>
              </p:nvSpPr>
              <p:spPr bwMode="auto">
                <a:xfrm>
                  <a:off x="240" y="2520"/>
                  <a:ext cx="479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pPr algn="ctr">
                    <a:spcBef>
                      <a:spcPts val="0"/>
                    </a:spcBef>
                  </a:pPr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0604" name="Line 74"/>
              <p:cNvSpPr>
                <a:spLocks noChangeShapeType="1"/>
              </p:cNvSpPr>
              <p:nvPr/>
            </p:nvSpPr>
            <p:spPr bwMode="auto">
              <a:xfrm>
                <a:off x="240" y="1440"/>
                <a:ext cx="0" cy="139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05" name="Line 75"/>
              <p:cNvSpPr>
                <a:spLocks noChangeShapeType="1"/>
              </p:cNvSpPr>
              <p:nvPr/>
            </p:nvSpPr>
            <p:spPr bwMode="auto">
              <a:xfrm>
                <a:off x="877" y="1440"/>
                <a:ext cx="0" cy="139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06" name="Line 76"/>
              <p:cNvSpPr>
                <a:spLocks noChangeShapeType="1"/>
              </p:cNvSpPr>
              <p:nvPr/>
            </p:nvSpPr>
            <p:spPr bwMode="auto">
              <a:xfrm>
                <a:off x="1254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07" name="Line 77"/>
              <p:cNvSpPr>
                <a:spLocks noChangeShapeType="1"/>
              </p:cNvSpPr>
              <p:nvPr/>
            </p:nvSpPr>
            <p:spPr bwMode="auto">
              <a:xfrm>
                <a:off x="1632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08" name="Line 78"/>
              <p:cNvSpPr>
                <a:spLocks noChangeShapeType="1"/>
              </p:cNvSpPr>
              <p:nvPr/>
            </p:nvSpPr>
            <p:spPr bwMode="auto">
              <a:xfrm>
                <a:off x="2009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09" name="Line 79"/>
              <p:cNvSpPr>
                <a:spLocks noChangeShapeType="1"/>
              </p:cNvSpPr>
              <p:nvPr/>
            </p:nvSpPr>
            <p:spPr bwMode="auto">
              <a:xfrm>
                <a:off x="2387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10" name="Line 80"/>
              <p:cNvSpPr>
                <a:spLocks noChangeShapeType="1"/>
              </p:cNvSpPr>
              <p:nvPr/>
            </p:nvSpPr>
            <p:spPr bwMode="auto">
              <a:xfrm>
                <a:off x="2765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11" name="Line 81"/>
              <p:cNvSpPr>
                <a:spLocks noChangeShapeType="1"/>
              </p:cNvSpPr>
              <p:nvPr/>
            </p:nvSpPr>
            <p:spPr bwMode="auto">
              <a:xfrm>
                <a:off x="3142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12" name="Line 82"/>
              <p:cNvSpPr>
                <a:spLocks noChangeShapeType="1"/>
              </p:cNvSpPr>
              <p:nvPr/>
            </p:nvSpPr>
            <p:spPr bwMode="auto">
              <a:xfrm>
                <a:off x="3520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13" name="Line 83"/>
              <p:cNvSpPr>
                <a:spLocks noChangeShapeType="1"/>
              </p:cNvSpPr>
              <p:nvPr/>
            </p:nvSpPr>
            <p:spPr bwMode="auto">
              <a:xfrm>
                <a:off x="3897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14" name="Line 84"/>
              <p:cNvSpPr>
                <a:spLocks noChangeShapeType="1"/>
              </p:cNvSpPr>
              <p:nvPr/>
            </p:nvSpPr>
            <p:spPr bwMode="auto">
              <a:xfrm>
                <a:off x="4275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0615" name="Line 85"/>
              <p:cNvSpPr>
                <a:spLocks noChangeShapeType="1"/>
              </p:cNvSpPr>
              <p:nvPr/>
            </p:nvSpPr>
            <p:spPr bwMode="auto">
              <a:xfrm>
                <a:off x="4652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20616" name="Group 86"/>
              <p:cNvGrpSpPr>
                <a:grpSpLocks/>
              </p:cNvGrpSpPr>
              <p:nvPr/>
            </p:nvGrpSpPr>
            <p:grpSpPr bwMode="auto">
              <a:xfrm>
                <a:off x="240" y="1440"/>
                <a:ext cx="5160" cy="1390"/>
                <a:chOff x="240" y="1440"/>
                <a:chExt cx="4790" cy="1390"/>
              </a:xfrm>
            </p:grpSpPr>
            <p:sp>
              <p:nvSpPr>
                <p:cNvPr id="20618" name="Line 87"/>
                <p:cNvSpPr>
                  <a:spLocks noChangeShapeType="1"/>
                </p:cNvSpPr>
                <p:nvPr/>
              </p:nvSpPr>
              <p:spPr bwMode="auto">
                <a:xfrm>
                  <a:off x="240" y="1440"/>
                  <a:ext cx="479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pPr algn="ctr">
                    <a:spcBef>
                      <a:spcPts val="0"/>
                    </a:spcBef>
                  </a:pPr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0619" name="Line 88"/>
                <p:cNvSpPr>
                  <a:spLocks noChangeShapeType="1"/>
                </p:cNvSpPr>
                <p:nvPr/>
              </p:nvSpPr>
              <p:spPr bwMode="auto">
                <a:xfrm>
                  <a:off x="240" y="2830"/>
                  <a:ext cx="479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pPr algn="ctr">
                    <a:spcBef>
                      <a:spcPts val="0"/>
                    </a:spcBef>
                  </a:pPr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0620" name="Line 89"/>
                <p:cNvSpPr>
                  <a:spLocks noChangeShapeType="1"/>
                </p:cNvSpPr>
                <p:nvPr/>
              </p:nvSpPr>
              <p:spPr bwMode="auto">
                <a:xfrm>
                  <a:off x="5030" y="1440"/>
                  <a:ext cx="0" cy="139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pPr algn="ctr">
                    <a:spcBef>
                      <a:spcPts val="0"/>
                    </a:spcBef>
                  </a:pPr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0617" name="Line 90"/>
              <p:cNvSpPr>
                <a:spLocks noChangeShapeType="1"/>
              </p:cNvSpPr>
              <p:nvPr/>
            </p:nvSpPr>
            <p:spPr bwMode="auto">
              <a:xfrm>
                <a:off x="5024" y="1440"/>
                <a:ext cx="0" cy="13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pPr algn="ctr">
                  <a:spcBef>
                    <a:spcPts val="0"/>
                  </a:spcBef>
                </a:pPr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780491" name="Group 203"/>
          <p:cNvGrpSpPr>
            <a:grpSpLocks/>
          </p:cNvGrpSpPr>
          <p:nvPr/>
        </p:nvGrpSpPr>
        <p:grpSpPr bwMode="auto">
          <a:xfrm>
            <a:off x="2667000" y="3435351"/>
            <a:ext cx="6872288" cy="1989137"/>
            <a:chOff x="282" y="2496"/>
            <a:chExt cx="5184" cy="1702"/>
          </a:xfrm>
        </p:grpSpPr>
        <p:sp>
          <p:nvSpPr>
            <p:cNvPr id="20486" name="Rectangle 196"/>
            <p:cNvSpPr>
              <a:spLocks noChangeArrowheads="1"/>
            </p:cNvSpPr>
            <p:nvPr/>
          </p:nvSpPr>
          <p:spPr bwMode="auto">
            <a:xfrm>
              <a:off x="1296" y="3888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7" name="Rectangle 197"/>
            <p:cNvSpPr>
              <a:spLocks noChangeArrowheads="1"/>
            </p:cNvSpPr>
            <p:nvPr/>
          </p:nvSpPr>
          <p:spPr bwMode="auto">
            <a:xfrm>
              <a:off x="919" y="3888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8" name="Rectangle 195"/>
            <p:cNvSpPr>
              <a:spLocks noChangeArrowheads="1"/>
            </p:cNvSpPr>
            <p:nvPr/>
          </p:nvSpPr>
          <p:spPr bwMode="auto">
            <a:xfrm>
              <a:off x="1674" y="3888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9" name="Rectangle 186"/>
            <p:cNvSpPr>
              <a:spLocks noChangeArrowheads="1"/>
            </p:cNvSpPr>
            <p:nvPr/>
          </p:nvSpPr>
          <p:spPr bwMode="auto">
            <a:xfrm>
              <a:off x="5066" y="3888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0" name="Rectangle 187"/>
            <p:cNvSpPr>
              <a:spLocks noChangeArrowheads="1"/>
            </p:cNvSpPr>
            <p:nvPr/>
          </p:nvSpPr>
          <p:spPr bwMode="auto">
            <a:xfrm>
              <a:off x="4694" y="3888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1" name="Rectangle 188"/>
            <p:cNvSpPr>
              <a:spLocks noChangeArrowheads="1"/>
            </p:cNvSpPr>
            <p:nvPr/>
          </p:nvSpPr>
          <p:spPr bwMode="auto">
            <a:xfrm>
              <a:off x="4317" y="3888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20492" name="Rectangle 189"/>
            <p:cNvSpPr>
              <a:spLocks noChangeArrowheads="1"/>
            </p:cNvSpPr>
            <p:nvPr/>
          </p:nvSpPr>
          <p:spPr bwMode="auto">
            <a:xfrm>
              <a:off x="3939" y="3888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3" name="Rectangle 190"/>
            <p:cNvSpPr>
              <a:spLocks noChangeArrowheads="1"/>
            </p:cNvSpPr>
            <p:nvPr/>
          </p:nvSpPr>
          <p:spPr bwMode="auto">
            <a:xfrm>
              <a:off x="3562" y="3888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4" name="Rectangle 191"/>
            <p:cNvSpPr>
              <a:spLocks noChangeArrowheads="1"/>
            </p:cNvSpPr>
            <p:nvPr/>
          </p:nvSpPr>
          <p:spPr bwMode="auto">
            <a:xfrm>
              <a:off x="3184" y="3888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5" name="Rectangle 192"/>
            <p:cNvSpPr>
              <a:spLocks noChangeArrowheads="1"/>
            </p:cNvSpPr>
            <p:nvPr/>
          </p:nvSpPr>
          <p:spPr bwMode="auto">
            <a:xfrm>
              <a:off x="2807" y="3888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6" name="Rectangle 193"/>
            <p:cNvSpPr>
              <a:spLocks noChangeArrowheads="1"/>
            </p:cNvSpPr>
            <p:nvPr/>
          </p:nvSpPr>
          <p:spPr bwMode="auto">
            <a:xfrm>
              <a:off x="2429" y="3888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7" name="Rectangle 194"/>
            <p:cNvSpPr>
              <a:spLocks noChangeArrowheads="1"/>
            </p:cNvSpPr>
            <p:nvPr/>
          </p:nvSpPr>
          <p:spPr bwMode="auto">
            <a:xfrm>
              <a:off x="2051" y="3888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20498" name="Rectangle 198"/>
            <p:cNvSpPr>
              <a:spLocks noChangeArrowheads="1"/>
            </p:cNvSpPr>
            <p:nvPr/>
          </p:nvSpPr>
          <p:spPr bwMode="auto">
            <a:xfrm>
              <a:off x="282" y="3888"/>
              <a:ext cx="63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4</a:t>
              </a:r>
            </a:p>
          </p:txBody>
        </p:sp>
        <p:sp>
          <p:nvSpPr>
            <p:cNvPr id="20499" name="Rectangle 93"/>
            <p:cNvSpPr>
              <a:spLocks noChangeArrowheads="1"/>
            </p:cNvSpPr>
            <p:nvPr/>
          </p:nvSpPr>
          <p:spPr bwMode="auto">
            <a:xfrm>
              <a:off x="5072" y="357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00" name="Rectangle 94"/>
            <p:cNvSpPr>
              <a:spLocks noChangeArrowheads="1"/>
            </p:cNvSpPr>
            <p:nvPr/>
          </p:nvSpPr>
          <p:spPr bwMode="auto">
            <a:xfrm>
              <a:off x="5072" y="326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E</a:t>
              </a:r>
            </a:p>
          </p:txBody>
        </p:sp>
        <p:sp>
          <p:nvSpPr>
            <p:cNvPr id="20501" name="Rectangle 95"/>
            <p:cNvSpPr>
              <a:spLocks noChangeArrowheads="1"/>
            </p:cNvSpPr>
            <p:nvPr/>
          </p:nvSpPr>
          <p:spPr bwMode="auto">
            <a:xfrm>
              <a:off x="5072" y="295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02" name="Rectangle 97"/>
            <p:cNvSpPr>
              <a:spLocks noChangeArrowheads="1"/>
            </p:cNvSpPr>
            <p:nvPr/>
          </p:nvSpPr>
          <p:spPr bwMode="auto">
            <a:xfrm>
              <a:off x="4700" y="357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03" name="Rectangle 98"/>
            <p:cNvSpPr>
              <a:spLocks noChangeArrowheads="1"/>
            </p:cNvSpPr>
            <p:nvPr/>
          </p:nvSpPr>
          <p:spPr bwMode="auto">
            <a:xfrm>
              <a:off x="4700" y="326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04" name="Rectangle 99"/>
            <p:cNvSpPr>
              <a:spLocks noChangeArrowheads="1"/>
            </p:cNvSpPr>
            <p:nvPr/>
          </p:nvSpPr>
          <p:spPr bwMode="auto">
            <a:xfrm>
              <a:off x="4700" y="295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20505" name="Rectangle 101"/>
            <p:cNvSpPr>
              <a:spLocks noChangeArrowheads="1"/>
            </p:cNvSpPr>
            <p:nvPr/>
          </p:nvSpPr>
          <p:spPr bwMode="auto">
            <a:xfrm>
              <a:off x="4323" y="357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06" name="Rectangle 102"/>
            <p:cNvSpPr>
              <a:spLocks noChangeArrowheads="1"/>
            </p:cNvSpPr>
            <p:nvPr/>
          </p:nvSpPr>
          <p:spPr bwMode="auto">
            <a:xfrm>
              <a:off x="4323" y="326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07" name="Rectangle 103"/>
            <p:cNvSpPr>
              <a:spLocks noChangeArrowheads="1"/>
            </p:cNvSpPr>
            <p:nvPr/>
          </p:nvSpPr>
          <p:spPr bwMode="auto">
            <a:xfrm>
              <a:off x="4323" y="295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08" name="Rectangle 105"/>
            <p:cNvSpPr>
              <a:spLocks noChangeArrowheads="1"/>
            </p:cNvSpPr>
            <p:nvPr/>
          </p:nvSpPr>
          <p:spPr bwMode="auto">
            <a:xfrm>
              <a:off x="3945" y="357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20509" name="Rectangle 106"/>
            <p:cNvSpPr>
              <a:spLocks noChangeArrowheads="1"/>
            </p:cNvSpPr>
            <p:nvPr/>
          </p:nvSpPr>
          <p:spPr bwMode="auto">
            <a:xfrm>
              <a:off x="3945" y="326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10" name="Rectangle 107"/>
            <p:cNvSpPr>
              <a:spLocks noChangeArrowheads="1"/>
            </p:cNvSpPr>
            <p:nvPr/>
          </p:nvSpPr>
          <p:spPr bwMode="auto">
            <a:xfrm>
              <a:off x="3945" y="295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11" name="Rectangle 109"/>
            <p:cNvSpPr>
              <a:spLocks noChangeArrowheads="1"/>
            </p:cNvSpPr>
            <p:nvPr/>
          </p:nvSpPr>
          <p:spPr bwMode="auto">
            <a:xfrm>
              <a:off x="3568" y="357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12" name="Rectangle 110"/>
            <p:cNvSpPr>
              <a:spLocks noChangeArrowheads="1"/>
            </p:cNvSpPr>
            <p:nvPr/>
          </p:nvSpPr>
          <p:spPr bwMode="auto">
            <a:xfrm>
              <a:off x="3568" y="326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20513" name="Rectangle 111"/>
            <p:cNvSpPr>
              <a:spLocks noChangeArrowheads="1"/>
            </p:cNvSpPr>
            <p:nvPr/>
          </p:nvSpPr>
          <p:spPr bwMode="auto">
            <a:xfrm>
              <a:off x="3568" y="295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14" name="Rectangle 113"/>
            <p:cNvSpPr>
              <a:spLocks noChangeArrowheads="1"/>
            </p:cNvSpPr>
            <p:nvPr/>
          </p:nvSpPr>
          <p:spPr bwMode="auto">
            <a:xfrm>
              <a:off x="3190" y="357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15" name="Rectangle 114"/>
            <p:cNvSpPr>
              <a:spLocks noChangeArrowheads="1"/>
            </p:cNvSpPr>
            <p:nvPr/>
          </p:nvSpPr>
          <p:spPr bwMode="auto">
            <a:xfrm>
              <a:off x="3190" y="326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16" name="Rectangle 115"/>
            <p:cNvSpPr>
              <a:spLocks noChangeArrowheads="1"/>
            </p:cNvSpPr>
            <p:nvPr/>
          </p:nvSpPr>
          <p:spPr bwMode="auto">
            <a:xfrm>
              <a:off x="3190" y="295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E</a:t>
              </a:r>
            </a:p>
          </p:txBody>
        </p:sp>
        <p:sp>
          <p:nvSpPr>
            <p:cNvPr id="20517" name="Rectangle 117"/>
            <p:cNvSpPr>
              <a:spLocks noChangeArrowheads="1"/>
            </p:cNvSpPr>
            <p:nvPr/>
          </p:nvSpPr>
          <p:spPr bwMode="auto">
            <a:xfrm>
              <a:off x="2813" y="357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18" name="Rectangle 118"/>
            <p:cNvSpPr>
              <a:spLocks noChangeArrowheads="1"/>
            </p:cNvSpPr>
            <p:nvPr/>
          </p:nvSpPr>
          <p:spPr bwMode="auto">
            <a:xfrm>
              <a:off x="2813" y="326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19" name="Rectangle 119"/>
            <p:cNvSpPr>
              <a:spLocks noChangeArrowheads="1"/>
            </p:cNvSpPr>
            <p:nvPr/>
          </p:nvSpPr>
          <p:spPr bwMode="auto">
            <a:xfrm>
              <a:off x="2813" y="295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20" name="Rectangle 121"/>
            <p:cNvSpPr>
              <a:spLocks noChangeArrowheads="1"/>
            </p:cNvSpPr>
            <p:nvPr/>
          </p:nvSpPr>
          <p:spPr bwMode="auto">
            <a:xfrm>
              <a:off x="2435" y="357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21" name="Rectangle 122"/>
            <p:cNvSpPr>
              <a:spLocks noChangeArrowheads="1"/>
            </p:cNvSpPr>
            <p:nvPr/>
          </p:nvSpPr>
          <p:spPr bwMode="auto">
            <a:xfrm>
              <a:off x="2435" y="326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22" name="Rectangle 123"/>
            <p:cNvSpPr>
              <a:spLocks noChangeArrowheads="1"/>
            </p:cNvSpPr>
            <p:nvPr/>
          </p:nvSpPr>
          <p:spPr bwMode="auto">
            <a:xfrm>
              <a:off x="2435" y="295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23" name="Rectangle 125"/>
            <p:cNvSpPr>
              <a:spLocks noChangeArrowheads="1"/>
            </p:cNvSpPr>
            <p:nvPr/>
          </p:nvSpPr>
          <p:spPr bwMode="auto">
            <a:xfrm>
              <a:off x="2057" y="357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24" name="Rectangle 126"/>
            <p:cNvSpPr>
              <a:spLocks noChangeArrowheads="1"/>
            </p:cNvSpPr>
            <p:nvPr/>
          </p:nvSpPr>
          <p:spPr bwMode="auto">
            <a:xfrm>
              <a:off x="2057" y="326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25" name="Rectangle 127"/>
            <p:cNvSpPr>
              <a:spLocks noChangeArrowheads="1"/>
            </p:cNvSpPr>
            <p:nvPr/>
          </p:nvSpPr>
          <p:spPr bwMode="auto">
            <a:xfrm>
              <a:off x="2057" y="295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26" name="Rectangle 129"/>
            <p:cNvSpPr>
              <a:spLocks noChangeArrowheads="1"/>
            </p:cNvSpPr>
            <p:nvPr/>
          </p:nvSpPr>
          <p:spPr bwMode="auto">
            <a:xfrm>
              <a:off x="1680" y="357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20527" name="Rectangle 130"/>
            <p:cNvSpPr>
              <a:spLocks noChangeArrowheads="1"/>
            </p:cNvSpPr>
            <p:nvPr/>
          </p:nvSpPr>
          <p:spPr bwMode="auto">
            <a:xfrm>
              <a:off x="1680" y="326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28" name="Rectangle 131"/>
            <p:cNvSpPr>
              <a:spLocks noChangeArrowheads="1"/>
            </p:cNvSpPr>
            <p:nvPr/>
          </p:nvSpPr>
          <p:spPr bwMode="auto">
            <a:xfrm>
              <a:off x="1680" y="295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29" name="Rectangle 133"/>
            <p:cNvSpPr>
              <a:spLocks noChangeArrowheads="1"/>
            </p:cNvSpPr>
            <p:nvPr/>
          </p:nvSpPr>
          <p:spPr bwMode="auto">
            <a:xfrm>
              <a:off x="1302" y="357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30" name="Rectangle 134"/>
            <p:cNvSpPr>
              <a:spLocks noChangeArrowheads="1"/>
            </p:cNvSpPr>
            <p:nvPr/>
          </p:nvSpPr>
          <p:spPr bwMode="auto">
            <a:xfrm>
              <a:off x="1302" y="326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20531" name="Rectangle 135"/>
            <p:cNvSpPr>
              <a:spLocks noChangeArrowheads="1"/>
            </p:cNvSpPr>
            <p:nvPr/>
          </p:nvSpPr>
          <p:spPr bwMode="auto">
            <a:xfrm>
              <a:off x="1302" y="2956"/>
              <a:ext cx="378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32" name="Rectangle 137"/>
            <p:cNvSpPr>
              <a:spLocks noChangeArrowheads="1"/>
            </p:cNvSpPr>
            <p:nvPr/>
          </p:nvSpPr>
          <p:spPr bwMode="auto">
            <a:xfrm>
              <a:off x="925" y="357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33" name="Rectangle 138"/>
            <p:cNvSpPr>
              <a:spLocks noChangeArrowheads="1"/>
            </p:cNvSpPr>
            <p:nvPr/>
          </p:nvSpPr>
          <p:spPr bwMode="auto">
            <a:xfrm>
              <a:off x="925" y="326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endParaRPr lang="ko-KR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34" name="Rectangle 139"/>
            <p:cNvSpPr>
              <a:spLocks noChangeArrowheads="1"/>
            </p:cNvSpPr>
            <p:nvPr/>
          </p:nvSpPr>
          <p:spPr bwMode="auto">
            <a:xfrm>
              <a:off x="925" y="2956"/>
              <a:ext cx="37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20535" name="Rectangle 140"/>
            <p:cNvSpPr>
              <a:spLocks noChangeArrowheads="1"/>
            </p:cNvSpPr>
            <p:nvPr/>
          </p:nvSpPr>
          <p:spPr bwMode="auto">
            <a:xfrm>
              <a:off x="4700" y="2496"/>
              <a:ext cx="378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20536" name="Rectangle 141"/>
            <p:cNvSpPr>
              <a:spLocks noChangeArrowheads="1"/>
            </p:cNvSpPr>
            <p:nvPr/>
          </p:nvSpPr>
          <p:spPr bwMode="auto">
            <a:xfrm>
              <a:off x="4323" y="2496"/>
              <a:ext cx="377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20537" name="Rectangle 142"/>
            <p:cNvSpPr>
              <a:spLocks noChangeArrowheads="1"/>
            </p:cNvSpPr>
            <p:nvPr/>
          </p:nvSpPr>
          <p:spPr bwMode="auto">
            <a:xfrm>
              <a:off x="3945" y="2496"/>
              <a:ext cx="378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20538" name="Rectangle 143"/>
            <p:cNvSpPr>
              <a:spLocks noChangeArrowheads="1"/>
            </p:cNvSpPr>
            <p:nvPr/>
          </p:nvSpPr>
          <p:spPr bwMode="auto">
            <a:xfrm>
              <a:off x="3568" y="2496"/>
              <a:ext cx="377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20539" name="Rectangle 144"/>
            <p:cNvSpPr>
              <a:spLocks noChangeArrowheads="1"/>
            </p:cNvSpPr>
            <p:nvPr/>
          </p:nvSpPr>
          <p:spPr bwMode="auto">
            <a:xfrm>
              <a:off x="3190" y="2496"/>
              <a:ext cx="378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E</a:t>
              </a:r>
            </a:p>
          </p:txBody>
        </p:sp>
        <p:sp>
          <p:nvSpPr>
            <p:cNvPr id="20540" name="Rectangle 145"/>
            <p:cNvSpPr>
              <a:spLocks noChangeArrowheads="1"/>
            </p:cNvSpPr>
            <p:nvPr/>
          </p:nvSpPr>
          <p:spPr bwMode="auto">
            <a:xfrm>
              <a:off x="2813" y="2496"/>
              <a:ext cx="377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20541" name="Rectangle 146"/>
            <p:cNvSpPr>
              <a:spLocks noChangeArrowheads="1"/>
            </p:cNvSpPr>
            <p:nvPr/>
          </p:nvSpPr>
          <p:spPr bwMode="auto">
            <a:xfrm>
              <a:off x="2435" y="2496"/>
              <a:ext cx="378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20542" name="Rectangle 147"/>
            <p:cNvSpPr>
              <a:spLocks noChangeArrowheads="1"/>
            </p:cNvSpPr>
            <p:nvPr/>
          </p:nvSpPr>
          <p:spPr bwMode="auto">
            <a:xfrm>
              <a:off x="2057" y="2496"/>
              <a:ext cx="378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20543" name="Rectangle 148"/>
            <p:cNvSpPr>
              <a:spLocks noChangeArrowheads="1"/>
            </p:cNvSpPr>
            <p:nvPr/>
          </p:nvSpPr>
          <p:spPr bwMode="auto">
            <a:xfrm>
              <a:off x="1680" y="2496"/>
              <a:ext cx="377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20544" name="Rectangle 149"/>
            <p:cNvSpPr>
              <a:spLocks noChangeArrowheads="1"/>
            </p:cNvSpPr>
            <p:nvPr/>
          </p:nvSpPr>
          <p:spPr bwMode="auto">
            <a:xfrm>
              <a:off x="1302" y="2496"/>
              <a:ext cx="378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20545" name="Rectangle 150"/>
            <p:cNvSpPr>
              <a:spLocks noChangeArrowheads="1"/>
            </p:cNvSpPr>
            <p:nvPr/>
          </p:nvSpPr>
          <p:spPr bwMode="auto">
            <a:xfrm>
              <a:off x="925" y="2496"/>
              <a:ext cx="377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20546" name="Rectangle 151"/>
            <p:cNvSpPr>
              <a:spLocks noChangeArrowheads="1"/>
            </p:cNvSpPr>
            <p:nvPr/>
          </p:nvSpPr>
          <p:spPr bwMode="auto">
            <a:xfrm>
              <a:off x="5088" y="2496"/>
              <a:ext cx="378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E</a:t>
              </a:r>
            </a:p>
          </p:txBody>
        </p:sp>
        <p:sp>
          <p:nvSpPr>
            <p:cNvPr id="20547" name="Rectangle 153"/>
            <p:cNvSpPr>
              <a:spLocks noChangeArrowheads="1"/>
            </p:cNvSpPr>
            <p:nvPr/>
          </p:nvSpPr>
          <p:spPr bwMode="auto">
            <a:xfrm>
              <a:off x="288" y="3576"/>
              <a:ext cx="63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3</a:t>
              </a:r>
            </a:p>
          </p:txBody>
        </p:sp>
        <p:sp>
          <p:nvSpPr>
            <p:cNvPr id="20548" name="Rectangle 154"/>
            <p:cNvSpPr>
              <a:spLocks noChangeArrowheads="1"/>
            </p:cNvSpPr>
            <p:nvPr/>
          </p:nvSpPr>
          <p:spPr bwMode="auto">
            <a:xfrm>
              <a:off x="288" y="3266"/>
              <a:ext cx="63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20549" name="Rectangle 155"/>
            <p:cNvSpPr>
              <a:spLocks noChangeArrowheads="1"/>
            </p:cNvSpPr>
            <p:nvPr/>
          </p:nvSpPr>
          <p:spPr bwMode="auto">
            <a:xfrm>
              <a:off x="288" y="2956"/>
              <a:ext cx="637" cy="3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altLang="ko-KR" sz="2000" b="0">
                  <a:latin typeface="Gill Sans" charset="0"/>
                  <a:ea typeface="Gill Sans" charset="0"/>
                  <a:cs typeface="Gill Sans" charset="0"/>
                </a:rPr>
                <a:t>1</a:t>
              </a:r>
            </a:p>
          </p:txBody>
        </p:sp>
        <p:sp>
          <p:nvSpPr>
            <p:cNvPr id="20550" name="Rectangle 156"/>
            <p:cNvSpPr>
              <a:spLocks noChangeArrowheads="1"/>
            </p:cNvSpPr>
            <p:nvPr/>
          </p:nvSpPr>
          <p:spPr bwMode="auto">
            <a:xfrm>
              <a:off x="288" y="2496"/>
              <a:ext cx="637" cy="46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ts val="0"/>
                </a:spcBef>
              </a:pPr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Ref:</a:t>
              </a:r>
            </a:p>
            <a:p>
              <a:pPr>
                <a:lnSpc>
                  <a:spcPct val="70000"/>
                </a:lnSpc>
                <a:spcBef>
                  <a:spcPts val="0"/>
                </a:spcBef>
              </a:pPr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Page:</a:t>
              </a:r>
            </a:p>
          </p:txBody>
        </p:sp>
        <p:sp>
          <p:nvSpPr>
            <p:cNvPr id="20551" name="Line 157"/>
            <p:cNvSpPr>
              <a:spLocks noChangeShapeType="1"/>
            </p:cNvSpPr>
            <p:nvPr/>
          </p:nvSpPr>
          <p:spPr bwMode="auto">
            <a:xfrm>
              <a:off x="288" y="2956"/>
              <a:ext cx="51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52" name="Line 159"/>
            <p:cNvSpPr>
              <a:spLocks noChangeShapeType="1"/>
            </p:cNvSpPr>
            <p:nvPr/>
          </p:nvSpPr>
          <p:spPr bwMode="auto">
            <a:xfrm>
              <a:off x="288" y="3266"/>
              <a:ext cx="5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53" name="Line 160"/>
            <p:cNvSpPr>
              <a:spLocks noChangeShapeType="1"/>
            </p:cNvSpPr>
            <p:nvPr/>
          </p:nvSpPr>
          <p:spPr bwMode="auto">
            <a:xfrm>
              <a:off x="288" y="3576"/>
              <a:ext cx="5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54" name="Line 162"/>
            <p:cNvSpPr>
              <a:spLocks noChangeShapeType="1"/>
            </p:cNvSpPr>
            <p:nvPr/>
          </p:nvSpPr>
          <p:spPr bwMode="auto">
            <a:xfrm>
              <a:off x="925" y="2496"/>
              <a:ext cx="0" cy="16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55" name="Line 174"/>
            <p:cNvSpPr>
              <a:spLocks noChangeShapeType="1"/>
            </p:cNvSpPr>
            <p:nvPr/>
          </p:nvSpPr>
          <p:spPr bwMode="auto">
            <a:xfrm>
              <a:off x="288" y="2496"/>
              <a:ext cx="51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56" name="Line 175"/>
            <p:cNvSpPr>
              <a:spLocks noChangeShapeType="1"/>
            </p:cNvSpPr>
            <p:nvPr/>
          </p:nvSpPr>
          <p:spPr bwMode="auto">
            <a:xfrm>
              <a:off x="288" y="4176"/>
              <a:ext cx="51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57" name="Line 176"/>
            <p:cNvSpPr>
              <a:spLocks noChangeShapeType="1"/>
            </p:cNvSpPr>
            <p:nvPr/>
          </p:nvSpPr>
          <p:spPr bwMode="auto">
            <a:xfrm>
              <a:off x="5448" y="2496"/>
              <a:ext cx="0" cy="16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58" name="Line 163"/>
            <p:cNvSpPr>
              <a:spLocks noChangeShapeType="1"/>
            </p:cNvSpPr>
            <p:nvPr/>
          </p:nvSpPr>
          <p:spPr bwMode="auto">
            <a:xfrm>
              <a:off x="1302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59" name="Line 164"/>
            <p:cNvSpPr>
              <a:spLocks noChangeShapeType="1"/>
            </p:cNvSpPr>
            <p:nvPr/>
          </p:nvSpPr>
          <p:spPr bwMode="auto">
            <a:xfrm>
              <a:off x="1680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60" name="Line 165"/>
            <p:cNvSpPr>
              <a:spLocks noChangeShapeType="1"/>
            </p:cNvSpPr>
            <p:nvPr/>
          </p:nvSpPr>
          <p:spPr bwMode="auto">
            <a:xfrm>
              <a:off x="2057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61" name="Line 166"/>
            <p:cNvSpPr>
              <a:spLocks noChangeShapeType="1"/>
            </p:cNvSpPr>
            <p:nvPr/>
          </p:nvSpPr>
          <p:spPr bwMode="auto">
            <a:xfrm>
              <a:off x="2435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62" name="Line 167"/>
            <p:cNvSpPr>
              <a:spLocks noChangeShapeType="1"/>
            </p:cNvSpPr>
            <p:nvPr/>
          </p:nvSpPr>
          <p:spPr bwMode="auto">
            <a:xfrm>
              <a:off x="2813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63" name="Line 168"/>
            <p:cNvSpPr>
              <a:spLocks noChangeShapeType="1"/>
            </p:cNvSpPr>
            <p:nvPr/>
          </p:nvSpPr>
          <p:spPr bwMode="auto">
            <a:xfrm>
              <a:off x="3190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64" name="Line 169"/>
            <p:cNvSpPr>
              <a:spLocks noChangeShapeType="1"/>
            </p:cNvSpPr>
            <p:nvPr/>
          </p:nvSpPr>
          <p:spPr bwMode="auto">
            <a:xfrm>
              <a:off x="3568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65" name="Line 170"/>
            <p:cNvSpPr>
              <a:spLocks noChangeShapeType="1"/>
            </p:cNvSpPr>
            <p:nvPr/>
          </p:nvSpPr>
          <p:spPr bwMode="auto">
            <a:xfrm>
              <a:off x="3945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66" name="Line 171"/>
            <p:cNvSpPr>
              <a:spLocks noChangeShapeType="1"/>
            </p:cNvSpPr>
            <p:nvPr/>
          </p:nvSpPr>
          <p:spPr bwMode="auto">
            <a:xfrm>
              <a:off x="4323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67" name="Line 172"/>
            <p:cNvSpPr>
              <a:spLocks noChangeShapeType="1"/>
            </p:cNvSpPr>
            <p:nvPr/>
          </p:nvSpPr>
          <p:spPr bwMode="auto">
            <a:xfrm>
              <a:off x="4700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68" name="Line 177"/>
            <p:cNvSpPr>
              <a:spLocks noChangeShapeType="1"/>
            </p:cNvSpPr>
            <p:nvPr/>
          </p:nvSpPr>
          <p:spPr bwMode="auto">
            <a:xfrm>
              <a:off x="5072" y="2496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69" name="Line 184"/>
            <p:cNvSpPr>
              <a:spLocks noChangeShapeType="1"/>
            </p:cNvSpPr>
            <p:nvPr/>
          </p:nvSpPr>
          <p:spPr bwMode="auto">
            <a:xfrm>
              <a:off x="303" y="3881"/>
              <a:ext cx="5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70" name="Line 199"/>
            <p:cNvSpPr>
              <a:spLocks noChangeShapeType="1"/>
            </p:cNvSpPr>
            <p:nvPr/>
          </p:nvSpPr>
          <p:spPr bwMode="auto">
            <a:xfrm>
              <a:off x="282" y="3888"/>
              <a:ext cx="5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71" name="Line 161"/>
            <p:cNvSpPr>
              <a:spLocks noChangeShapeType="1"/>
            </p:cNvSpPr>
            <p:nvPr/>
          </p:nvSpPr>
          <p:spPr bwMode="auto">
            <a:xfrm>
              <a:off x="288" y="2496"/>
              <a:ext cx="0" cy="16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572" name="Line 200"/>
            <p:cNvSpPr>
              <a:spLocks noChangeShapeType="1"/>
            </p:cNvSpPr>
            <p:nvPr/>
          </p:nvSpPr>
          <p:spPr bwMode="auto">
            <a:xfrm>
              <a:off x="297" y="4193"/>
              <a:ext cx="51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>
                <a:spcBef>
                  <a:spcPts val="0"/>
                </a:spcBef>
              </a:pPr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605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64008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Still grading </a:t>
            </a:r>
            <a:r>
              <a:rPr lang="en-US" dirty="0" smtClean="0"/>
              <a:t>exam</a:t>
            </a:r>
            <a:endParaRPr lang="en-US" dirty="0" smtClean="0"/>
          </a:p>
          <a:p>
            <a:pPr lvl="1"/>
            <a:r>
              <a:rPr lang="en-US" dirty="0" smtClean="0"/>
              <a:t>Really sorry!  </a:t>
            </a:r>
          </a:p>
          <a:p>
            <a:pPr lvl="1"/>
            <a:r>
              <a:rPr lang="en-US" dirty="0" smtClean="0"/>
              <a:t>I’m promised that midterms will be released tonight…</a:t>
            </a:r>
            <a:endParaRPr lang="en-US" dirty="0" smtClean="0"/>
          </a:p>
          <a:p>
            <a:r>
              <a:rPr lang="en-US" dirty="0" smtClean="0"/>
              <a:t>Project 2 in full swing</a:t>
            </a:r>
          </a:p>
          <a:p>
            <a:pPr lvl="1"/>
            <a:r>
              <a:rPr lang="en-US" dirty="0" smtClean="0"/>
              <a:t>Stay on top of this one.  Don’t wait until last moment to get pieces together</a:t>
            </a:r>
          </a:p>
          <a:p>
            <a:pPr lvl="1"/>
            <a:r>
              <a:rPr lang="en-US" dirty="0" smtClean="0"/>
              <a:t>Decide how to your team is going divide up project 2</a:t>
            </a:r>
          </a:p>
          <a:p>
            <a:r>
              <a:rPr lang="en-US" dirty="0" smtClean="0"/>
              <a:t>Homework 4 also in full </a:t>
            </a:r>
            <a:r>
              <a:rPr lang="en-US" dirty="0" smtClean="0"/>
              <a:t>swing</a:t>
            </a:r>
          </a:p>
          <a:p>
            <a:pPr lvl="1"/>
            <a:r>
              <a:rPr lang="en-US" dirty="0" smtClean="0"/>
              <a:t>Learn about memory allocation</a:t>
            </a:r>
            <a:endParaRPr lang="en-US" dirty="0" smtClean="0"/>
          </a:p>
          <a:p>
            <a:r>
              <a:rPr lang="en-US" dirty="0" smtClean="0"/>
              <a:t>Make sure to fill out survey! </a:t>
            </a:r>
          </a:p>
          <a:p>
            <a:pPr lvl="1"/>
            <a:r>
              <a:rPr lang="en-US" dirty="0" smtClean="0"/>
              <a:t>We really want to hear how you think we are doing</a:t>
            </a:r>
          </a:p>
          <a:p>
            <a:pPr lvl="1"/>
            <a:r>
              <a:rPr lang="en-US" dirty="0" smtClean="0"/>
              <a:t>Also, will get a chance to suggest topics for the special topics </a:t>
            </a:r>
            <a:r>
              <a:rPr lang="en-US" dirty="0" smtClean="0"/>
              <a:t>lecture</a:t>
            </a:r>
          </a:p>
          <a:p>
            <a:pPr lvl="2"/>
            <a:r>
              <a:rPr lang="en-US" dirty="0" smtClean="0"/>
              <a:t>Have talked about a wide variety of things in the past</a:t>
            </a:r>
            <a:endParaRPr lang="en-US" dirty="0" smtClean="0"/>
          </a:p>
          <a:p>
            <a:r>
              <a:rPr lang="en-US" dirty="0" smtClean="0"/>
              <a:t>Spring Break!!!</a:t>
            </a:r>
          </a:p>
          <a:p>
            <a:pPr lvl="1"/>
            <a:r>
              <a:rPr lang="en-US" dirty="0" smtClean="0"/>
              <a:t>Hope you all have a relaxing week.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29400" y="660737"/>
            <a:ext cx="5486400" cy="509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91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Approximating LRU: Recall PTE </a:t>
            </a:r>
            <a:r>
              <a:rPr lang="en-US" altLang="ko-KR" dirty="0">
                <a:ea typeface="굴림" panose="020B0600000101010101" pitchFamily="34" charset="-127"/>
              </a:rPr>
              <a:t>bits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10896600" cy="6019800"/>
          </a:xfrm>
        </p:spPr>
        <p:txBody>
          <a:bodyPr>
            <a:normAutofit lnSpcReduction="1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Which bits of a PTE </a:t>
            </a:r>
            <a:r>
              <a:rPr lang="en-US" altLang="ko-KR" dirty="0" smtClean="0">
                <a:ea typeface="굴림" panose="020B0600000101010101" pitchFamily="34" charset="-127"/>
              </a:rPr>
              <a:t>entry can help us approximate LRU?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Remember </a:t>
            </a:r>
            <a:r>
              <a:rPr lang="en-US" altLang="ko-KR" dirty="0">
                <a:ea typeface="굴림" panose="020B0600000101010101" pitchFamily="34" charset="-127"/>
              </a:rPr>
              <a:t>Intel PTE</a:t>
            </a:r>
            <a:r>
              <a:rPr lang="en-US" altLang="ko-KR" dirty="0" smtClean="0">
                <a:ea typeface="굴림" panose="020B0600000101010101" pitchFamily="34" charset="-127"/>
              </a:rPr>
              <a:t>:</a:t>
            </a:r>
          </a:p>
          <a:p>
            <a:pPr lvl="2"/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The </a:t>
            </a: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P</a:t>
            </a:r>
            <a:r>
              <a:rPr lang="en-US" altLang="ko-KR" dirty="0">
                <a:ea typeface="굴림" panose="020B0600000101010101" pitchFamily="34" charset="-127"/>
              </a:rPr>
              <a:t>resent” bit (called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V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alid” elsewhere): 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P==0: Page is invalid and a reference will cause page fault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P==1: Page frame number is valid and MMU is allowed to proceed with translation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The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W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ritable” bit (could have opposite sense and be called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Read-only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”):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W==0: Page is read-only and cannot be written.  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W==1: Page can be written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The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A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ccessed” bit (called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Use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” elsewhere):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A==0: Page has not been accessed (or used) since last time software set A0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A==1: Page has been accessed (or used) since last time software set A0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The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D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irty” bit (called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Modified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” elsewhere):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D==0: Page has not been modified (written) since PTE was loaded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D==1: Page has changed since PTE was loaded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96652" y="1543756"/>
            <a:ext cx="7952148" cy="818444"/>
            <a:chOff x="1572852" y="3753556"/>
            <a:chExt cx="7952148" cy="818444"/>
          </a:xfrm>
        </p:grpSpPr>
        <p:grpSp>
          <p:nvGrpSpPr>
            <p:cNvPr id="4" name="Group 122"/>
            <p:cNvGrpSpPr>
              <a:grpSpLocks/>
            </p:cNvGrpSpPr>
            <p:nvPr/>
          </p:nvGrpSpPr>
          <p:grpSpPr bwMode="auto">
            <a:xfrm>
              <a:off x="2284906" y="3753556"/>
              <a:ext cx="7240094" cy="818444"/>
              <a:chOff x="480" y="2304"/>
              <a:chExt cx="4863" cy="638"/>
            </a:xfrm>
          </p:grpSpPr>
          <p:sp>
            <p:nvSpPr>
              <p:cNvPr id="5" name="Rectangle 97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2544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 dirty="0">
                    <a:latin typeface="Gill Sans Light"/>
                    <a:ea typeface="굴림" panose="020B0600000101010101" pitchFamily="34" charset="-127"/>
                  </a:rPr>
                  <a:t>Page Frame Number</a:t>
                </a:r>
              </a:p>
              <a:p>
                <a:pPr>
                  <a:lnSpc>
                    <a:spcPct val="85000"/>
                  </a:lnSpc>
                </a:pPr>
                <a:r>
                  <a:rPr lang="en-US" altLang="ko-KR" sz="1800" dirty="0">
                    <a:latin typeface="Gill Sans Light"/>
                    <a:ea typeface="굴림" panose="020B0600000101010101" pitchFamily="34" charset="-127"/>
                  </a:rPr>
                  <a:t>(Physical Page Number)</a:t>
                </a:r>
              </a:p>
            </p:txBody>
          </p:sp>
          <p:sp>
            <p:nvSpPr>
              <p:cNvPr id="6" name="Rectangle 98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576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 dirty="0">
                    <a:latin typeface="Gill Sans Light"/>
                    <a:ea typeface="굴림" panose="020B0600000101010101" pitchFamily="34" charset="-127"/>
                  </a:rPr>
                  <a:t>Free</a:t>
                </a:r>
              </a:p>
              <a:p>
                <a:pPr>
                  <a:lnSpc>
                    <a:spcPct val="85000"/>
                  </a:lnSpc>
                </a:pPr>
                <a:r>
                  <a:rPr lang="en-US" altLang="ko-KR" sz="1800" dirty="0">
                    <a:latin typeface="Gill Sans Light"/>
                    <a:ea typeface="굴림" panose="020B0600000101010101" pitchFamily="34" charset="-127"/>
                  </a:rPr>
                  <a:t>(OS)</a:t>
                </a:r>
              </a:p>
            </p:txBody>
          </p:sp>
          <p:sp>
            <p:nvSpPr>
              <p:cNvPr id="7" name="Rectangle 99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192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ko-KR" sz="1800" dirty="0">
                    <a:latin typeface="Gill Sans Light"/>
                    <a:ea typeface="굴림" panose="020B0600000101010101" pitchFamily="34" charset="-127"/>
                  </a:rPr>
                  <a:t>0</a:t>
                </a:r>
              </a:p>
            </p:txBody>
          </p:sp>
          <p:sp>
            <p:nvSpPr>
              <p:cNvPr id="8" name="Rectangle 100"/>
              <p:cNvSpPr>
                <a:spLocks noChangeArrowheads="1"/>
              </p:cNvSpPr>
              <p:nvPr/>
            </p:nvSpPr>
            <p:spPr bwMode="auto">
              <a:xfrm>
                <a:off x="3792" y="2304"/>
                <a:ext cx="192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"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ko-KR" sz="1800" dirty="0">
                    <a:latin typeface="Gill Sans Light"/>
                    <a:ea typeface="굴림" panose="020B0600000101010101" pitchFamily="34" charset="-127"/>
                  </a:rPr>
                  <a:t>PS</a:t>
                </a:r>
              </a:p>
            </p:txBody>
          </p:sp>
          <p:sp>
            <p:nvSpPr>
              <p:cNvPr id="9" name="Rectangle 101"/>
              <p:cNvSpPr>
                <a:spLocks noChangeArrowheads="1"/>
              </p:cNvSpPr>
              <p:nvPr/>
            </p:nvSpPr>
            <p:spPr bwMode="auto">
              <a:xfrm>
                <a:off x="3984" y="2304"/>
                <a:ext cx="192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ko-KR" sz="1800" dirty="0">
                    <a:latin typeface="Gill Sans Light"/>
                    <a:ea typeface="굴림" panose="020B0600000101010101" pitchFamily="34" charset="-127"/>
                  </a:rPr>
                  <a:t>D</a:t>
                </a:r>
              </a:p>
            </p:txBody>
          </p:sp>
          <p:sp>
            <p:nvSpPr>
              <p:cNvPr id="10" name="Rectangle 102"/>
              <p:cNvSpPr>
                <a:spLocks noChangeArrowheads="1"/>
              </p:cNvSpPr>
              <p:nvPr/>
            </p:nvSpPr>
            <p:spPr bwMode="auto">
              <a:xfrm>
                <a:off x="4176" y="2304"/>
                <a:ext cx="192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ko-KR" sz="1800" dirty="0">
                    <a:latin typeface="Gill Sans Light"/>
                    <a:ea typeface="굴림" panose="020B0600000101010101" pitchFamily="34" charset="-127"/>
                  </a:rPr>
                  <a:t>A</a:t>
                </a:r>
              </a:p>
            </p:txBody>
          </p:sp>
          <p:sp>
            <p:nvSpPr>
              <p:cNvPr id="11" name="Rectangle 103"/>
              <p:cNvSpPr>
                <a:spLocks noChangeArrowheads="1"/>
              </p:cNvSpPr>
              <p:nvPr/>
            </p:nvSpPr>
            <p:spPr bwMode="auto">
              <a:xfrm>
                <a:off x="4368" y="2304"/>
                <a:ext cx="192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PCD</a:t>
                </a:r>
              </a:p>
            </p:txBody>
          </p:sp>
          <p:sp>
            <p:nvSpPr>
              <p:cNvPr id="12" name="Rectangle 104"/>
              <p:cNvSpPr>
                <a:spLocks noChangeArrowheads="1"/>
              </p:cNvSpPr>
              <p:nvPr/>
            </p:nvSpPr>
            <p:spPr bwMode="auto">
              <a:xfrm>
                <a:off x="4560" y="2304"/>
                <a:ext cx="192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600">
                    <a:latin typeface="Gill Sans Light"/>
                    <a:ea typeface="굴림" panose="020B0600000101010101" pitchFamily="34" charset="-127"/>
                  </a:rPr>
                  <a:t>PWT</a:t>
                </a:r>
              </a:p>
            </p:txBody>
          </p:sp>
          <p:sp>
            <p:nvSpPr>
              <p:cNvPr id="13" name="Rectangle 105"/>
              <p:cNvSpPr>
                <a:spLocks noChangeArrowheads="1"/>
              </p:cNvSpPr>
              <p:nvPr/>
            </p:nvSpPr>
            <p:spPr bwMode="auto">
              <a:xfrm>
                <a:off x="4752" y="2304"/>
                <a:ext cx="192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ko-KR" sz="1800" dirty="0">
                    <a:latin typeface="Gill Sans Light"/>
                    <a:ea typeface="굴림" panose="020B0600000101010101" pitchFamily="34" charset="-127"/>
                  </a:rPr>
                  <a:t>U</a:t>
                </a:r>
              </a:p>
            </p:txBody>
          </p:sp>
          <p:sp>
            <p:nvSpPr>
              <p:cNvPr id="14" name="Rectangle 106"/>
              <p:cNvSpPr>
                <a:spLocks noChangeArrowheads="1"/>
              </p:cNvSpPr>
              <p:nvPr/>
            </p:nvSpPr>
            <p:spPr bwMode="auto">
              <a:xfrm>
                <a:off x="4944" y="2304"/>
                <a:ext cx="192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W</a:t>
                </a:r>
              </a:p>
            </p:txBody>
          </p:sp>
          <p:sp>
            <p:nvSpPr>
              <p:cNvPr id="15" name="Rectangle 107"/>
              <p:cNvSpPr>
                <a:spLocks noChangeArrowheads="1"/>
              </p:cNvSpPr>
              <p:nvPr/>
            </p:nvSpPr>
            <p:spPr bwMode="auto">
              <a:xfrm>
                <a:off x="5136" y="2304"/>
                <a:ext cx="192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ko-KR" sz="1800" dirty="0">
                    <a:latin typeface="Gill Sans Light"/>
                    <a:ea typeface="굴림" panose="020B0600000101010101" pitchFamily="34" charset="-127"/>
                  </a:rPr>
                  <a:t>P</a:t>
                </a:r>
              </a:p>
            </p:txBody>
          </p:sp>
          <p:sp>
            <p:nvSpPr>
              <p:cNvPr id="16" name="Text Box 111"/>
              <p:cNvSpPr txBox="1">
                <a:spLocks noChangeArrowheads="1"/>
              </p:cNvSpPr>
              <p:nvPr/>
            </p:nvSpPr>
            <p:spPr bwMode="auto">
              <a:xfrm>
                <a:off x="5126" y="2688"/>
                <a:ext cx="217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0</a:t>
                </a:r>
              </a:p>
            </p:txBody>
          </p:sp>
          <p:sp>
            <p:nvSpPr>
              <p:cNvPr id="17" name="Text Box 112"/>
              <p:cNvSpPr txBox="1">
                <a:spLocks noChangeArrowheads="1"/>
              </p:cNvSpPr>
              <p:nvPr/>
            </p:nvSpPr>
            <p:spPr bwMode="auto">
              <a:xfrm>
                <a:off x="4944" y="2688"/>
                <a:ext cx="217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1</a:t>
                </a:r>
              </a:p>
            </p:txBody>
          </p:sp>
          <p:sp>
            <p:nvSpPr>
              <p:cNvPr id="18" name="Text Box 113"/>
              <p:cNvSpPr txBox="1">
                <a:spLocks noChangeArrowheads="1"/>
              </p:cNvSpPr>
              <p:nvPr/>
            </p:nvSpPr>
            <p:spPr bwMode="auto">
              <a:xfrm>
                <a:off x="4752" y="2688"/>
                <a:ext cx="217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2</a:t>
                </a:r>
              </a:p>
            </p:txBody>
          </p:sp>
          <p:sp>
            <p:nvSpPr>
              <p:cNvPr id="19" name="Text Box 114"/>
              <p:cNvSpPr txBox="1">
                <a:spLocks noChangeArrowheads="1"/>
              </p:cNvSpPr>
              <p:nvPr/>
            </p:nvSpPr>
            <p:spPr bwMode="auto">
              <a:xfrm>
                <a:off x="4560" y="2688"/>
                <a:ext cx="217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3</a:t>
                </a:r>
              </a:p>
            </p:txBody>
          </p:sp>
          <p:sp>
            <p:nvSpPr>
              <p:cNvPr id="20" name="Text Box 115"/>
              <p:cNvSpPr txBox="1">
                <a:spLocks noChangeArrowheads="1"/>
              </p:cNvSpPr>
              <p:nvPr/>
            </p:nvSpPr>
            <p:spPr bwMode="auto">
              <a:xfrm>
                <a:off x="4368" y="2688"/>
                <a:ext cx="217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4</a:t>
                </a:r>
              </a:p>
            </p:txBody>
          </p:sp>
          <p:sp>
            <p:nvSpPr>
              <p:cNvPr id="21" name="Text Box 116"/>
              <p:cNvSpPr txBox="1">
                <a:spLocks noChangeArrowheads="1"/>
              </p:cNvSpPr>
              <p:nvPr/>
            </p:nvSpPr>
            <p:spPr bwMode="auto">
              <a:xfrm>
                <a:off x="4176" y="2688"/>
                <a:ext cx="217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5</a:t>
                </a:r>
              </a:p>
            </p:txBody>
          </p:sp>
          <p:sp>
            <p:nvSpPr>
              <p:cNvPr id="22" name="Text Box 117"/>
              <p:cNvSpPr txBox="1">
                <a:spLocks noChangeArrowheads="1"/>
              </p:cNvSpPr>
              <p:nvPr/>
            </p:nvSpPr>
            <p:spPr bwMode="auto">
              <a:xfrm>
                <a:off x="3984" y="2688"/>
                <a:ext cx="217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6</a:t>
                </a:r>
              </a:p>
            </p:txBody>
          </p:sp>
          <p:sp>
            <p:nvSpPr>
              <p:cNvPr id="23" name="Text Box 118"/>
              <p:cNvSpPr txBox="1">
                <a:spLocks noChangeArrowheads="1"/>
              </p:cNvSpPr>
              <p:nvPr/>
            </p:nvSpPr>
            <p:spPr bwMode="auto">
              <a:xfrm>
                <a:off x="3792" y="2688"/>
                <a:ext cx="217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7</a:t>
                </a:r>
              </a:p>
            </p:txBody>
          </p:sp>
          <p:sp>
            <p:nvSpPr>
              <p:cNvPr id="24" name="Text Box 119"/>
              <p:cNvSpPr txBox="1">
                <a:spLocks noChangeArrowheads="1"/>
              </p:cNvSpPr>
              <p:nvPr/>
            </p:nvSpPr>
            <p:spPr bwMode="auto">
              <a:xfrm>
                <a:off x="3600" y="2688"/>
                <a:ext cx="217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8</a:t>
                </a:r>
              </a:p>
            </p:txBody>
          </p:sp>
          <p:sp>
            <p:nvSpPr>
              <p:cNvPr id="25" name="Text Box 120"/>
              <p:cNvSpPr txBox="1">
                <a:spLocks noChangeArrowheads="1"/>
              </p:cNvSpPr>
              <p:nvPr/>
            </p:nvSpPr>
            <p:spPr bwMode="auto">
              <a:xfrm>
                <a:off x="3072" y="2688"/>
                <a:ext cx="424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11-9</a:t>
                </a:r>
              </a:p>
            </p:txBody>
          </p:sp>
          <p:sp>
            <p:nvSpPr>
              <p:cNvPr id="26" name="Text Box 121"/>
              <p:cNvSpPr txBox="1">
                <a:spLocks noChangeArrowheads="1"/>
              </p:cNvSpPr>
              <p:nvPr/>
            </p:nvSpPr>
            <p:spPr bwMode="auto">
              <a:xfrm>
                <a:off x="1440" y="2688"/>
                <a:ext cx="519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</a:pPr>
                <a:r>
                  <a:rPr lang="en-US" altLang="ko-KR" sz="1800">
                    <a:latin typeface="Gill Sans Light"/>
                    <a:ea typeface="굴림" panose="020B0600000101010101" pitchFamily="34" charset="-127"/>
                  </a:rPr>
                  <a:t>31-12</a:t>
                </a: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572852" y="3783200"/>
              <a:ext cx="712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PTE: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9535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61233" y="228601"/>
            <a:ext cx="6780703" cy="494494"/>
          </a:xfrm>
          <a:noFill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Approximating LRU: Clock Algorithm</a:t>
            </a:r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4191000" y="762000"/>
            <a:ext cx="2514600" cy="2438400"/>
          </a:xfrm>
          <a:prstGeom prst="ellips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400" b="0" dirty="0">
                <a:latin typeface="Arial" panose="020B0604020202020204" pitchFamily="34" charset="0"/>
                <a:ea typeface="굴림" panose="020B0600000101010101" pitchFamily="34" charset="-127"/>
              </a:rPr>
              <a:t>Set of all pages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400" b="0" dirty="0">
                <a:latin typeface="Arial" panose="020B0604020202020204" pitchFamily="34" charset="0"/>
                <a:ea typeface="굴림" panose="020B0600000101010101" pitchFamily="34" charset="-127"/>
              </a:rPr>
              <a:t>in Memory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 flipH="1">
            <a:off x="6400800" y="990600"/>
            <a:ext cx="609600" cy="457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>
              <a:latin typeface="Gill Sans Light"/>
              <a:cs typeface="Gill Sans Light"/>
            </a:endParaRP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6934200" y="762000"/>
            <a:ext cx="4572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b="0" dirty="0">
                <a:solidFill>
                  <a:schemeClr val="accent1"/>
                </a:solidFill>
                <a:latin typeface="Gill Sans" charset="0"/>
                <a:ea typeface="Gill Sans" charset="0"/>
                <a:cs typeface="Gill Sans" charset="0"/>
              </a:rPr>
              <a:t>Single Clock Hand:</a:t>
            </a:r>
          </a:p>
          <a:p>
            <a:pPr lvl="1"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Advances only on page fault!</a:t>
            </a:r>
          </a:p>
          <a:p>
            <a:pPr lvl="1"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Check for pages not used recently</a:t>
            </a:r>
          </a:p>
          <a:p>
            <a:pPr lvl="1"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Mark pages as not used recently</a:t>
            </a:r>
          </a:p>
        </p:txBody>
      </p:sp>
      <p:sp>
        <p:nvSpPr>
          <p:cNvPr id="22534" name="Arc 9"/>
          <p:cNvSpPr>
            <a:spLocks/>
          </p:cNvSpPr>
          <p:nvPr/>
        </p:nvSpPr>
        <p:spPr bwMode="auto">
          <a:xfrm rot="295001">
            <a:off x="6382397" y="1371600"/>
            <a:ext cx="533400" cy="1371600"/>
          </a:xfrm>
          <a:custGeom>
            <a:avLst/>
            <a:gdLst>
              <a:gd name="T0" fmla="*/ 335647 w 21600"/>
              <a:gd name="T1" fmla="*/ 0 h 29328"/>
              <a:gd name="T2" fmla="*/ 434301 w 21600"/>
              <a:gd name="T3" fmla="*/ 1371600 h 29328"/>
              <a:gd name="T4" fmla="*/ 0 w 21600"/>
              <a:gd name="T5" fmla="*/ 785088 h 293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9328" fill="none" extrusionOk="0">
                <a:moveTo>
                  <a:pt x="13592" y="-1"/>
                </a:moveTo>
                <a:cubicBezTo>
                  <a:pt x="18657" y="4100"/>
                  <a:pt x="21600" y="10269"/>
                  <a:pt x="21600" y="16787"/>
                </a:cubicBezTo>
                <a:cubicBezTo>
                  <a:pt x="21600" y="21283"/>
                  <a:pt x="20197" y="25667"/>
                  <a:pt x="17586" y="29327"/>
                </a:cubicBezTo>
              </a:path>
              <a:path w="21600" h="29328" stroke="0" extrusionOk="0">
                <a:moveTo>
                  <a:pt x="13592" y="-1"/>
                </a:moveTo>
                <a:cubicBezTo>
                  <a:pt x="18657" y="4100"/>
                  <a:pt x="21600" y="10269"/>
                  <a:pt x="21600" y="16787"/>
                </a:cubicBezTo>
                <a:cubicBezTo>
                  <a:pt x="21600" y="21283"/>
                  <a:pt x="20197" y="25667"/>
                  <a:pt x="17586" y="29327"/>
                </a:cubicBezTo>
                <a:lnTo>
                  <a:pt x="0" y="16787"/>
                </a:lnTo>
                <a:lnTo>
                  <a:pt x="13592" y="-1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>
              <a:latin typeface="Gill Sans Light"/>
              <a:cs typeface="Gill Sans Light"/>
            </a:endParaRPr>
          </a:p>
        </p:txBody>
      </p:sp>
      <p:sp>
        <p:nvSpPr>
          <p:cNvPr id="78235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10972800" cy="354249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Clock Algorithm:</a:t>
            </a:r>
            <a:r>
              <a:rPr lang="en-US" altLang="ko-KR" dirty="0">
                <a:ea typeface="굴림" panose="020B0600000101010101" pitchFamily="34" charset="-127"/>
              </a:rPr>
              <a:t> Arrange physical pages in circle with single clock hand</a:t>
            </a:r>
          </a:p>
          <a:p>
            <a:pPr lvl="1"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Approximate LRU (</a:t>
            </a:r>
            <a:r>
              <a:rPr lang="en-US" altLang="ko-KR" i="1" dirty="0">
                <a:ea typeface="굴림" panose="020B0600000101010101" pitchFamily="34" charset="-127"/>
              </a:rPr>
              <a:t>approximation to approximation to MIN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</a:p>
          <a:p>
            <a:pPr lvl="1"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Replace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an</a:t>
            </a:r>
            <a:r>
              <a:rPr lang="en-US" altLang="ko-KR" dirty="0">
                <a:ea typeface="굴림" panose="020B0600000101010101" pitchFamily="34" charset="-127"/>
              </a:rPr>
              <a:t> old page, not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the oldest</a:t>
            </a:r>
            <a:r>
              <a:rPr lang="en-US" altLang="ko-KR" dirty="0">
                <a:ea typeface="굴림" panose="020B0600000101010101" pitchFamily="34" charset="-127"/>
              </a:rPr>
              <a:t> page</a:t>
            </a:r>
          </a:p>
          <a:p>
            <a:pPr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Details:</a:t>
            </a:r>
          </a:p>
          <a:p>
            <a:pPr lvl="1"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Hardware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use</a:t>
            </a:r>
            <a:r>
              <a:rPr lang="en-US" altLang="ko-KR" dirty="0">
                <a:ea typeface="굴림" panose="020B0600000101010101" pitchFamily="34" charset="-127"/>
              </a:rPr>
              <a:t>” bit per physical page (called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accessed</a:t>
            </a:r>
            <a:r>
              <a:rPr lang="en-US" altLang="ko-KR" dirty="0">
                <a:ea typeface="굴림" panose="020B0600000101010101" pitchFamily="34" charset="-127"/>
              </a:rPr>
              <a:t>” in Intel architecture):</a:t>
            </a:r>
          </a:p>
          <a:p>
            <a:pPr lvl="2"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Hardware sets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use</a:t>
            </a:r>
            <a:r>
              <a:rPr lang="en-US" altLang="ko-KR" dirty="0">
                <a:ea typeface="굴림" panose="020B0600000101010101" pitchFamily="34" charset="-127"/>
              </a:rPr>
              <a:t> bit on each reference</a:t>
            </a:r>
          </a:p>
          <a:p>
            <a:pPr lvl="2"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If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use</a:t>
            </a:r>
            <a:r>
              <a:rPr lang="en-US" altLang="ko-KR" dirty="0">
                <a:ea typeface="굴림" panose="020B0600000101010101" pitchFamily="34" charset="-127"/>
              </a:rPr>
              <a:t> bit isn’t set, means not referenced in a long time</a:t>
            </a:r>
          </a:p>
          <a:p>
            <a:pPr lvl="2"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Some hardware sets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use</a:t>
            </a:r>
            <a:r>
              <a:rPr lang="en-US" altLang="ko-KR" dirty="0">
                <a:ea typeface="굴림" panose="020B0600000101010101" pitchFamily="34" charset="-127"/>
              </a:rPr>
              <a:t> bit in the TLB; must be copied back to PTE when TLB entry gets replaced</a:t>
            </a:r>
          </a:p>
          <a:p>
            <a:pPr lvl="1"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On page fault:</a:t>
            </a:r>
          </a:p>
          <a:p>
            <a:pPr lvl="2"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Advance clock hand (not real time)</a:t>
            </a:r>
          </a:p>
          <a:p>
            <a:pPr lvl="2">
              <a:lnSpc>
                <a:spcPct val="105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Check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use</a:t>
            </a:r>
            <a:r>
              <a:rPr lang="en-US" altLang="ko-KR" dirty="0">
                <a:ea typeface="굴림" panose="020B0600000101010101" pitchFamily="34" charset="-127"/>
              </a:rPr>
              <a:t> bit: 	1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used recently; clear and leave alone</a:t>
            </a:r>
            <a:b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	0 selected candidate for replacement</a:t>
            </a:r>
          </a:p>
        </p:txBody>
      </p:sp>
      <p:pic>
        <p:nvPicPr>
          <p:cNvPr id="22536" name="Picture 1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750" y="98396"/>
            <a:ext cx="1124899" cy="110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804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6266" y="228601"/>
            <a:ext cx="5458225" cy="494494"/>
          </a:xfrm>
          <a:noFill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Clock Algorithm: More details</a:t>
            </a:r>
          </a:p>
        </p:txBody>
      </p:sp>
      <p:sp>
        <p:nvSpPr>
          <p:cNvPr id="78235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10820400" cy="487680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Will always find a page or loop forever?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Even if all use bits set, will eventually loop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all the way around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 FIFO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if hand moving slowly?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Good sign or bad sign?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Not many page faults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or find page quickly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if hand is moving quickly?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Lots of page faults and/or lots of reference bits set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One way to view clock algorithm: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Crude partitioning of pages into two groups: young and old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Why not partition into more than 2 groups?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553200" y="914400"/>
            <a:ext cx="2514600" cy="2438400"/>
          </a:xfrm>
          <a:prstGeom prst="ellips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400" b="0" dirty="0">
                <a:latin typeface="Arial" panose="020B0604020202020204" pitchFamily="34" charset="0"/>
                <a:ea typeface="굴림" panose="020B0600000101010101" pitchFamily="34" charset="-127"/>
              </a:rPr>
              <a:t>Set of all pages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400" b="0" dirty="0">
                <a:latin typeface="Arial" panose="020B0604020202020204" pitchFamily="34" charset="0"/>
                <a:ea typeface="굴림" panose="020B0600000101010101" pitchFamily="34" charset="-127"/>
              </a:rPr>
              <a:t>in Memory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8763000" y="1143000"/>
            <a:ext cx="609600" cy="457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>
              <a:latin typeface="Gill Sans Light"/>
              <a:cs typeface="Gill Sans Light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296400" y="914400"/>
            <a:ext cx="2667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b="0" dirty="0">
                <a:solidFill>
                  <a:schemeClr val="accent1"/>
                </a:solidFill>
                <a:latin typeface="Gill Sans" charset="0"/>
                <a:ea typeface="Gill Sans" charset="0"/>
                <a:cs typeface="Gill Sans" charset="0"/>
              </a:rPr>
              <a:t>Single Clock Hand</a:t>
            </a:r>
          </a:p>
        </p:txBody>
      </p:sp>
      <p:sp>
        <p:nvSpPr>
          <p:cNvPr id="12" name="Arc 9"/>
          <p:cNvSpPr>
            <a:spLocks/>
          </p:cNvSpPr>
          <p:nvPr/>
        </p:nvSpPr>
        <p:spPr bwMode="auto">
          <a:xfrm rot="295001">
            <a:off x="8744597" y="1524000"/>
            <a:ext cx="533400" cy="1371600"/>
          </a:xfrm>
          <a:custGeom>
            <a:avLst/>
            <a:gdLst>
              <a:gd name="T0" fmla="*/ 335647 w 21600"/>
              <a:gd name="T1" fmla="*/ 0 h 29328"/>
              <a:gd name="T2" fmla="*/ 434301 w 21600"/>
              <a:gd name="T3" fmla="*/ 1371600 h 29328"/>
              <a:gd name="T4" fmla="*/ 0 w 21600"/>
              <a:gd name="T5" fmla="*/ 785088 h 293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9328" fill="none" extrusionOk="0">
                <a:moveTo>
                  <a:pt x="13592" y="-1"/>
                </a:moveTo>
                <a:cubicBezTo>
                  <a:pt x="18657" y="4100"/>
                  <a:pt x="21600" y="10269"/>
                  <a:pt x="21600" y="16787"/>
                </a:cubicBezTo>
                <a:cubicBezTo>
                  <a:pt x="21600" y="21283"/>
                  <a:pt x="20197" y="25667"/>
                  <a:pt x="17586" y="29327"/>
                </a:cubicBezTo>
              </a:path>
              <a:path w="21600" h="29328" stroke="0" extrusionOk="0">
                <a:moveTo>
                  <a:pt x="13592" y="-1"/>
                </a:moveTo>
                <a:cubicBezTo>
                  <a:pt x="18657" y="4100"/>
                  <a:pt x="21600" y="10269"/>
                  <a:pt x="21600" y="16787"/>
                </a:cubicBezTo>
                <a:cubicBezTo>
                  <a:pt x="21600" y="21283"/>
                  <a:pt x="20197" y="25667"/>
                  <a:pt x="17586" y="29327"/>
                </a:cubicBezTo>
                <a:lnTo>
                  <a:pt x="0" y="16787"/>
                </a:lnTo>
                <a:lnTo>
                  <a:pt x="13592" y="-1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20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40642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N</a:t>
            </a:r>
            <a:r>
              <a:rPr lang="en-US" altLang="ko-KR" baseline="30000">
                <a:ea typeface="굴림" panose="020B0600000101010101" pitchFamily="34" charset="-127"/>
              </a:rPr>
              <a:t>th</a:t>
            </a:r>
            <a:r>
              <a:rPr lang="en-US" altLang="ko-KR">
                <a:ea typeface="굴림" panose="020B0600000101010101" pitchFamily="34" charset="-127"/>
              </a:rPr>
              <a:t> Chance version of Clock Algorithm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109728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baseline="30000" dirty="0">
                <a:solidFill>
                  <a:schemeClr val="hlink"/>
                </a:solidFill>
                <a:ea typeface="굴림" panose="020B0600000101010101" pitchFamily="34" charset="-127"/>
              </a:rPr>
              <a:t>th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chance algorithm:</a:t>
            </a:r>
            <a:r>
              <a:rPr lang="en-US" altLang="ko-KR" dirty="0">
                <a:ea typeface="굴림" panose="020B0600000101010101" pitchFamily="34" charset="-127"/>
              </a:rPr>
              <a:t> Give page N chances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OS keeps counter per page: # sweeps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On page fault, OS checks use bit: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 clear use and also clear counter (used in last sweep)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0  increment counter; if count=N, replace page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Means that clock hand has to sweep by N times without page being used before page is replaced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How do we pick N?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Why pick large N? Better approximation to LRU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If N ~ 1K, really good approximation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Why pick small N? More efficient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Otherwise might have to look a long way to find free page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What about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modified”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(or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dirty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”) pages?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Takes extra overhead to replace a dirty page, so give dirty pages an extra chance before replacing?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Common approach: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Clean pages, use N=1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Dirty pages, use N=2 (and write back to disk when N=1)</a:t>
            </a:r>
          </a:p>
        </p:txBody>
      </p:sp>
    </p:spTree>
    <p:extLst>
      <p:ext uri="{BB962C8B-B14F-4D97-AF65-F5344CB8AC3E}">
        <p14:creationId xmlns:p14="http://schemas.microsoft.com/office/powerpoint/2010/main" val="460948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Clock Algorithms Variations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10896600" cy="586740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Do we really need hardware-supported “modified” bit?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No.  Can emulate it using read-only bit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Need software DB of which pages are allowed to be written (needed this anyway)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We will tell MMU that pages have more restricted permissions than the actually do to force page faults (and allow us notice when page is written)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Algorithm (Clock-Emulated-M):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Initially, mark all pages as read-only (W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</a:t>
            </a:r>
            <a:r>
              <a:rPr lang="en-US" altLang="ko-KR" dirty="0">
                <a:ea typeface="굴림" panose="020B0600000101010101" pitchFamily="34" charset="-127"/>
              </a:rPr>
              <a:t>0), even writable data pages. 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Further, clear all software versions of the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modified</a:t>
            </a:r>
            <a:r>
              <a:rPr lang="en-US" altLang="ko-KR" dirty="0">
                <a:ea typeface="굴림" panose="020B0600000101010101" pitchFamily="34" charset="-127"/>
              </a:rPr>
              <a:t>” bit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0</a:t>
            </a:r>
            <a:r>
              <a:rPr lang="en-US" altLang="ko-KR" dirty="0">
                <a:ea typeface="굴림" panose="020B0600000101010101" pitchFamily="34" charset="-127"/>
              </a:rPr>
              <a:t> (page not dirty)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Writes will cause a page fault. Assuming write is allowed, OS sets software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modified</a:t>
            </a:r>
            <a:r>
              <a:rPr lang="en-US" altLang="ko-KR" dirty="0">
                <a:ea typeface="굴림" panose="020B0600000101010101" pitchFamily="34" charset="-127"/>
              </a:rPr>
              <a:t>” bit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1</a:t>
            </a:r>
            <a:r>
              <a:rPr lang="en-US" altLang="ko-KR" dirty="0">
                <a:ea typeface="굴림" panose="020B0600000101010101" pitchFamily="34" charset="-127"/>
              </a:rPr>
              <a:t>, and marks page as writable (W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</a:t>
            </a:r>
            <a:r>
              <a:rPr lang="en-US" altLang="ko-KR" dirty="0">
                <a:ea typeface="굴림" panose="020B0600000101010101" pitchFamily="34" charset="-127"/>
              </a:rPr>
              <a:t>1).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Whenever page written back to disk, clear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modified</a:t>
            </a:r>
            <a:r>
              <a:rPr lang="en-US" altLang="ko-KR" dirty="0">
                <a:ea typeface="굴림" panose="020B0600000101010101" pitchFamily="34" charset="-127"/>
              </a:rPr>
              <a:t>” bit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0</a:t>
            </a:r>
            <a:r>
              <a:rPr lang="en-US" altLang="ko-KR" dirty="0">
                <a:ea typeface="굴림" panose="020B0600000101010101" pitchFamily="34" charset="-127"/>
              </a:rPr>
              <a:t>, mark read-only</a:t>
            </a:r>
          </a:p>
        </p:txBody>
      </p:sp>
    </p:spTree>
    <p:extLst>
      <p:ext uri="{BB962C8B-B14F-4D97-AF65-F5344CB8AC3E}">
        <p14:creationId xmlns:p14="http://schemas.microsoft.com/office/powerpoint/2010/main" val="612498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467600" cy="533400"/>
          </a:xfrm>
        </p:spPr>
        <p:txBody>
          <a:bodyPr/>
          <a:lstStyle/>
          <a:p>
            <a:r>
              <a:rPr lang="en-US" altLang="en-US" dirty="0" smtClean="0"/>
              <a:t>Recall: Page </a:t>
            </a:r>
            <a:r>
              <a:rPr lang="en-US" altLang="en-US" dirty="0"/>
              <a:t>Fault </a:t>
            </a:r>
            <a:r>
              <a:rPr lang="en-US" altLang="en-US" dirty="0">
                <a:sym typeface="Symbol" panose="05050102010706020507" pitchFamily="18" charset="2"/>
              </a:rPr>
              <a:t> Demand Paging</a:t>
            </a:r>
            <a:endParaRPr lang="en-US" altLang="en-US" dirty="0"/>
          </a:p>
        </p:txBody>
      </p:sp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3581401" y="990600"/>
            <a:ext cx="16850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i="1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8763000" y="1219200"/>
            <a:ext cx="1066800" cy="2895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8763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8763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8763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4876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6629400" y="1295400"/>
            <a:ext cx="762000" cy="1219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>
                <a:latin typeface="Gill Sans Light"/>
                <a:cs typeface="Gill Sans Light"/>
              </a:rPr>
              <a:t>PT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48400" y="1676400"/>
            <a:ext cx="2667000" cy="990600"/>
            <a:chOff x="4724400" y="1676400"/>
            <a:chExt cx="2667000" cy="990600"/>
          </a:xfrm>
        </p:grpSpPr>
        <p:cxnSp>
          <p:nvCxnSpPr>
            <p:cNvPr id="47114" name="Straight Connector 15"/>
            <p:cNvCxnSpPr>
              <a:cxnSpLocks noChangeShapeType="1"/>
            </p:cNvCxnSpPr>
            <p:nvPr/>
          </p:nvCxnSpPr>
          <p:spPr bwMode="auto">
            <a:xfrm>
              <a:off x="4724400" y="26670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115" name="Straight Connector 17"/>
            <p:cNvCxnSpPr>
              <a:cxnSpLocks noChangeShapeType="1"/>
            </p:cNvCxnSpPr>
            <p:nvPr/>
          </p:nvCxnSpPr>
          <p:spPr bwMode="auto">
            <a:xfrm flipV="1">
              <a:off x="4724400" y="1676400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7116" name="Straight Connector 19"/>
            <p:cNvCxnSpPr>
              <a:cxnSpLocks noChangeShapeType="1"/>
              <a:endCxn id="47124" idx="2"/>
            </p:cNvCxnSpPr>
            <p:nvPr/>
          </p:nvCxnSpPr>
          <p:spPr bwMode="auto">
            <a:xfrm flipV="1">
              <a:off x="6096000" y="2152650"/>
              <a:ext cx="1295400" cy="514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</p:grpSp>
      <p:sp>
        <p:nvSpPr>
          <p:cNvPr id="47118" name="TextBox 30"/>
          <p:cNvSpPr txBox="1">
            <a:spLocks noChangeArrowheads="1"/>
          </p:cNvSpPr>
          <p:nvPr/>
        </p:nvSpPr>
        <p:spPr bwMode="auto">
          <a:xfrm>
            <a:off x="2514600" y="1447800"/>
            <a:ext cx="1353256" cy="40011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47118" idx="3"/>
          </p:cNvCxnSpPr>
          <p:nvPr/>
        </p:nvCxnSpPr>
        <p:spPr bwMode="auto">
          <a:xfrm>
            <a:off x="3760128" y="1647856"/>
            <a:ext cx="1116672" cy="2854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120" name="TextBox 37"/>
          <p:cNvSpPr txBox="1">
            <a:spLocks noChangeArrowheads="1"/>
          </p:cNvSpPr>
          <p:nvPr/>
        </p:nvSpPr>
        <p:spPr bwMode="auto">
          <a:xfrm>
            <a:off x="7086601" y="914400"/>
            <a:ext cx="19030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i="1">
                <a:latin typeface="Gill Sans Light"/>
                <a:cs typeface="Gill Sans Light"/>
              </a:rPr>
              <a:t>physical address</a:t>
            </a:r>
          </a:p>
        </p:txBody>
      </p:sp>
      <p:sp>
        <p:nvSpPr>
          <p:cNvPr id="47121" name="TextBox 38"/>
          <p:cNvSpPr txBox="1">
            <a:spLocks noChangeArrowheads="1"/>
          </p:cNvSpPr>
          <p:nvPr/>
        </p:nvSpPr>
        <p:spPr bwMode="auto">
          <a:xfrm>
            <a:off x="5867400" y="1295400"/>
            <a:ext cx="7537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 dirty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47122" name="TextBox 39"/>
          <p:cNvSpPr txBox="1">
            <a:spLocks noChangeArrowheads="1"/>
          </p:cNvSpPr>
          <p:nvPr/>
        </p:nvSpPr>
        <p:spPr bwMode="auto">
          <a:xfrm>
            <a:off x="7848601" y="1524000"/>
            <a:ext cx="8242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 dirty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47123" name="TextBox 40"/>
          <p:cNvSpPr txBox="1">
            <a:spLocks noChangeArrowheads="1"/>
          </p:cNvSpPr>
          <p:nvPr/>
        </p:nvSpPr>
        <p:spPr bwMode="auto">
          <a:xfrm>
            <a:off x="7848600" y="2024063"/>
            <a:ext cx="6842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 dirty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47124" name="Cube 41"/>
          <p:cNvSpPr>
            <a:spLocks noChangeArrowheads="1"/>
          </p:cNvSpPr>
          <p:nvPr/>
        </p:nvSpPr>
        <p:spPr bwMode="auto">
          <a:xfrm>
            <a:off x="8915400" y="2057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4153228" y="1981200"/>
            <a:ext cx="1881146" cy="533400"/>
            <a:chOff x="2629228" y="1981200"/>
            <a:chExt cx="1881147" cy="533400"/>
          </a:xfrm>
        </p:grpSpPr>
        <p:sp>
          <p:nvSpPr>
            <p:cNvPr id="47157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3099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47158" name="Straight Arrow Connector 44"/>
            <p:cNvCxnSpPr>
              <a:cxnSpLocks noChangeShapeType="1"/>
              <a:endCxn id="47153" idx="3"/>
            </p:cNvCxnSpPr>
            <p:nvPr/>
          </p:nvCxnSpPr>
          <p:spPr bwMode="auto">
            <a:xfrm flipH="1">
              <a:off x="2629228" y="1981200"/>
              <a:ext cx="1104574" cy="44770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2971800" y="1295400"/>
            <a:ext cx="533400" cy="838200"/>
            <a:chOff x="1447800" y="1295400"/>
            <a:chExt cx="533400" cy="838200"/>
          </a:xfrm>
        </p:grpSpPr>
        <p:cxnSp>
          <p:nvCxnSpPr>
            <p:cNvPr id="47155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7156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47127" name="TextBox 54"/>
          <p:cNvSpPr txBox="1">
            <a:spLocks noChangeArrowheads="1"/>
          </p:cNvSpPr>
          <p:nvPr/>
        </p:nvSpPr>
        <p:spPr bwMode="auto">
          <a:xfrm>
            <a:off x="1905001" y="3048000"/>
            <a:ext cx="22349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2565400" y="2228851"/>
            <a:ext cx="1689268" cy="1751013"/>
            <a:chOff x="1041242" y="2057400"/>
            <a:chExt cx="1689323" cy="1921933"/>
          </a:xfrm>
        </p:grpSpPr>
        <p:sp>
          <p:nvSpPr>
            <p:cNvPr id="47153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282765" cy="439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47154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2590801" y="3505200"/>
            <a:ext cx="2395207" cy="1219200"/>
            <a:chOff x="1066800" y="3505200"/>
            <a:chExt cx="2395813" cy="1219200"/>
          </a:xfrm>
        </p:grpSpPr>
        <p:sp>
          <p:nvSpPr>
            <p:cNvPr id="47151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39581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47152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</p:grpSp>
      <p:sp>
        <p:nvSpPr>
          <p:cNvPr id="47130" name="Can 60"/>
          <p:cNvSpPr>
            <a:spLocks noChangeArrowheads="1"/>
          </p:cNvSpPr>
          <p:nvPr/>
        </p:nvSpPr>
        <p:spPr bwMode="auto">
          <a:xfrm>
            <a:off x="4724400" y="4419600"/>
            <a:ext cx="1219200" cy="1371600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800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763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68" name="Straight Arrow Connector 67"/>
          <p:cNvCxnSpPr>
            <a:cxnSpLocks noChangeShapeType="1"/>
          </p:cNvCxnSpPr>
          <p:nvPr/>
        </p:nvCxnSpPr>
        <p:spPr bwMode="auto">
          <a:xfrm>
            <a:off x="3632994" y="4533900"/>
            <a:ext cx="1015206" cy="7239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7391400" y="2209800"/>
            <a:ext cx="1371600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7" name="Rectangle 76"/>
          <p:cNvSpPr/>
          <p:nvPr/>
        </p:nvSpPr>
        <p:spPr bwMode="auto">
          <a:xfrm>
            <a:off x="6629400" y="2133600"/>
            <a:ext cx="7620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 Light"/>
              <a:ea typeface="MS PGothic" charset="0"/>
              <a:cs typeface="Gill Sans Light"/>
            </a:endParaRPr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5562600" y="3200400"/>
            <a:ext cx="3352800" cy="1905000"/>
            <a:chOff x="4038600" y="3200400"/>
            <a:chExt cx="3352800" cy="1905000"/>
          </a:xfrm>
        </p:grpSpPr>
        <p:cxnSp>
          <p:nvCxnSpPr>
            <p:cNvPr id="47149" name="Straight Arrow Connector 62"/>
            <p:cNvCxnSpPr>
              <a:cxnSpLocks noChangeShapeType="1"/>
            </p:cNvCxnSpPr>
            <p:nvPr/>
          </p:nvCxnSpPr>
          <p:spPr bwMode="auto">
            <a:xfrm flipV="1">
              <a:off x="4038600" y="3200400"/>
              <a:ext cx="3352800" cy="1905000"/>
            </a:xfrm>
            <a:prstGeom prst="straightConnector1">
              <a:avLst/>
            </a:prstGeom>
            <a:noFill/>
            <a:ln w="57150" cmpd="thickThin">
              <a:solidFill>
                <a:srgbClr val="3366FF"/>
              </a:solidFill>
              <a:round/>
              <a:headEnd/>
              <a:tailEnd type="arrow" w="med" len="med"/>
            </a:ln>
          </p:spPr>
        </p:cxnSp>
        <p:sp>
          <p:nvSpPr>
            <p:cNvPr id="47150" name="TextBox 77"/>
            <p:cNvSpPr txBox="1">
              <a:spLocks noChangeArrowheads="1"/>
            </p:cNvSpPr>
            <p:nvPr/>
          </p:nvSpPr>
          <p:spPr bwMode="auto">
            <a:xfrm>
              <a:off x="4953000" y="4419600"/>
              <a:ext cx="24208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 Light"/>
                  <a:cs typeface="Gill Sans Light"/>
                </a:rPr>
                <a:t>load page from disk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3670049" y="2181225"/>
            <a:ext cx="3444828" cy="2306638"/>
            <a:chOff x="2215108" y="2133600"/>
            <a:chExt cx="3445612" cy="2306638"/>
          </a:xfrm>
        </p:grpSpPr>
        <p:cxnSp>
          <p:nvCxnSpPr>
            <p:cNvPr id="47147" name="Straight Arrow Connector 68"/>
            <p:cNvCxnSpPr>
              <a:cxnSpLocks noChangeShapeType="1"/>
            </p:cNvCxnSpPr>
            <p:nvPr/>
          </p:nvCxnSpPr>
          <p:spPr bwMode="auto">
            <a:xfrm flipV="1">
              <a:off x="2215108" y="2133600"/>
              <a:ext cx="2890292" cy="23066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47148" name="TextBox 79"/>
            <p:cNvSpPr txBox="1">
              <a:spLocks noChangeArrowheads="1"/>
            </p:cNvSpPr>
            <p:nvPr/>
          </p:nvSpPr>
          <p:spPr bwMode="auto">
            <a:xfrm>
              <a:off x="3657600" y="3200400"/>
              <a:ext cx="20031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latin typeface="Gill Sans Light"/>
                  <a:cs typeface="Gill Sans Light"/>
                </a:rPr>
                <a:t>update PT entry</a:t>
              </a:r>
            </a:p>
          </p:txBody>
        </p:sp>
      </p:grpSp>
      <p:sp>
        <p:nvSpPr>
          <p:cNvPr id="47138" name="TextBox 80"/>
          <p:cNvSpPr txBox="1">
            <a:spLocks noChangeArrowheads="1"/>
          </p:cNvSpPr>
          <p:nvPr/>
        </p:nvSpPr>
        <p:spPr bwMode="auto">
          <a:xfrm>
            <a:off x="1981200" y="895350"/>
            <a:ext cx="1111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Process</a:t>
            </a:r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1905001" y="4876800"/>
            <a:ext cx="1373363" cy="1314468"/>
            <a:chOff x="381000" y="4876800"/>
            <a:chExt cx="1373124" cy="1314528"/>
          </a:xfrm>
        </p:grpSpPr>
        <p:sp>
          <p:nvSpPr>
            <p:cNvPr id="47145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296924" cy="400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47146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Gill Sans Light"/>
                <a:cs typeface="Gill Sans Light"/>
              </a:endParaRPr>
            </a:p>
          </p:txBody>
        </p:sp>
      </p:grpSp>
      <p:sp>
        <p:nvSpPr>
          <p:cNvPr id="82" name="Freeform 81"/>
          <p:cNvSpPr>
            <a:spLocks/>
          </p:cNvSpPr>
          <p:nvPr/>
        </p:nvSpPr>
        <p:spPr bwMode="auto">
          <a:xfrm>
            <a:off x="2370139" y="4487864"/>
            <a:ext cx="776287" cy="592137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1676401" y="1962150"/>
            <a:ext cx="1146175" cy="3074988"/>
            <a:chOff x="152400" y="1961444"/>
            <a:chExt cx="1145822" cy="3076223"/>
          </a:xfrm>
        </p:grpSpPr>
        <p:sp>
          <p:nvSpPr>
            <p:cNvPr id="84" name="Freeform 83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52400" y="2132963"/>
              <a:ext cx="709334" cy="40027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8915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Gill Sans Light"/>
              <a:cs typeface="Gill Sans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867400" y="1600201"/>
            <a:ext cx="2895600" cy="395539"/>
            <a:chOff x="4343400" y="1600200"/>
            <a:chExt cx="2895600" cy="395539"/>
          </a:xfrm>
        </p:grpSpPr>
        <p:cxnSp>
          <p:nvCxnSpPr>
            <p:cNvPr id="47113" name="Straight Arrow Connector 11"/>
            <p:cNvCxnSpPr>
              <a:cxnSpLocks noChangeShapeType="1"/>
              <a:stCxn id="47111" idx="3"/>
            </p:cNvCxnSpPr>
            <p:nvPr/>
          </p:nvCxnSpPr>
          <p:spPr bwMode="auto">
            <a:xfrm>
              <a:off x="4343400" y="1676400"/>
              <a:ext cx="76200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7117" name="Straight Arrow Connector 25"/>
            <p:cNvCxnSpPr>
              <a:cxnSpLocks noChangeShapeType="1"/>
              <a:stCxn id="56" idx="3"/>
            </p:cNvCxnSpPr>
            <p:nvPr/>
          </p:nvCxnSpPr>
          <p:spPr bwMode="auto">
            <a:xfrm>
              <a:off x="5867400" y="1676400"/>
              <a:ext cx="1371600" cy="31933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6" name="Rectangle 55"/>
            <p:cNvSpPr/>
            <p:nvPr/>
          </p:nvSpPr>
          <p:spPr bwMode="auto">
            <a:xfrm>
              <a:off x="5105400" y="1600200"/>
              <a:ext cx="762000" cy="152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 Light"/>
                <a:ea typeface="MS PGothic" charset="0"/>
                <a:cs typeface="Gill Sans Light"/>
              </a:endParaRPr>
            </a:p>
          </p:txBody>
        </p:sp>
      </p:grpSp>
      <p:cxnSp>
        <p:nvCxnSpPr>
          <p:cNvPr id="6" name="Straight Arrow Connector 5"/>
          <p:cNvCxnSpPr>
            <a:stCxn id="47111" idx="3"/>
            <a:endCxn id="77" idx="1"/>
          </p:cNvCxnSpPr>
          <p:nvPr/>
        </p:nvCxnSpPr>
        <p:spPr bwMode="auto">
          <a:xfrm>
            <a:off x="5867400" y="1676400"/>
            <a:ext cx="762000" cy="533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oup 66"/>
          <p:cNvGrpSpPr/>
          <p:nvPr/>
        </p:nvGrpSpPr>
        <p:grpSpPr>
          <a:xfrm>
            <a:off x="6019801" y="1771652"/>
            <a:ext cx="2895601" cy="1523996"/>
            <a:chOff x="4724400" y="1802068"/>
            <a:chExt cx="3070763" cy="1182748"/>
          </a:xfrm>
        </p:grpSpPr>
        <p:cxnSp>
          <p:nvCxnSpPr>
            <p:cNvPr id="69" name="Straight Connector 15"/>
            <p:cNvCxnSpPr>
              <a:cxnSpLocks noChangeShapeType="1"/>
            </p:cNvCxnSpPr>
            <p:nvPr/>
          </p:nvCxnSpPr>
          <p:spPr bwMode="auto">
            <a:xfrm>
              <a:off x="4724400" y="26670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0" name="Straight Connector 17"/>
            <p:cNvCxnSpPr>
              <a:cxnSpLocks noChangeShapeType="1"/>
            </p:cNvCxnSpPr>
            <p:nvPr/>
          </p:nvCxnSpPr>
          <p:spPr bwMode="auto">
            <a:xfrm flipV="1">
              <a:off x="4724400" y="1802068"/>
              <a:ext cx="0" cy="8649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1" name="Straight Connector 19"/>
            <p:cNvCxnSpPr>
              <a:cxnSpLocks noChangeShapeType="1"/>
              <a:endCxn id="87" idx="2"/>
            </p:cNvCxnSpPr>
            <p:nvPr/>
          </p:nvCxnSpPr>
          <p:spPr bwMode="auto">
            <a:xfrm>
              <a:off x="6082744" y="2667000"/>
              <a:ext cx="1712419" cy="317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</p:cxnSp>
      </p:grpSp>
      <p:sp>
        <p:nvSpPr>
          <p:cNvPr id="72" name="TextBox 39"/>
          <p:cNvSpPr txBox="1">
            <a:spLocks noChangeArrowheads="1"/>
          </p:cNvSpPr>
          <p:nvPr/>
        </p:nvSpPr>
        <p:spPr bwMode="auto">
          <a:xfrm>
            <a:off x="8026401" y="2410327"/>
            <a:ext cx="8242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 dirty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73" name="TextBox 40"/>
          <p:cNvSpPr txBox="1">
            <a:spLocks noChangeArrowheads="1"/>
          </p:cNvSpPr>
          <p:nvPr/>
        </p:nvSpPr>
        <p:spPr bwMode="auto">
          <a:xfrm>
            <a:off x="7694613" y="3079924"/>
            <a:ext cx="6842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 dirty="0">
                <a:latin typeface="Gill Sans Light"/>
                <a:cs typeface="Gill Sans Light"/>
              </a:rPr>
              <a:t>offset</a:t>
            </a:r>
          </a:p>
        </p:txBody>
      </p:sp>
    </p:spTree>
    <p:extLst>
      <p:ext uri="{BB962C8B-B14F-4D97-AF65-F5344CB8AC3E}">
        <p14:creationId xmlns:p14="http://schemas.microsoft.com/office/powerpoint/2010/main" val="24130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/>
      <p:bldP spid="47121" grpId="1"/>
      <p:bldP spid="47121" grpId="2"/>
      <p:bldP spid="47121" grpId="3"/>
      <p:bldP spid="47121" grpId="4"/>
      <p:bldP spid="47122" grpId="0"/>
      <p:bldP spid="47122" grpId="1"/>
      <p:bldP spid="47123" grpId="0"/>
      <p:bldP spid="47123" grpId="1"/>
      <p:bldP spid="47124" grpId="0" animBg="1"/>
      <p:bldP spid="47124" grpId="1" animBg="1"/>
      <p:bldP spid="65" grpId="0" animBg="1"/>
      <p:bldP spid="66" grpId="0" animBg="1"/>
      <p:bldP spid="77" grpId="0" animBg="1"/>
      <p:bldP spid="82" grpId="0" animBg="1"/>
      <p:bldP spid="82" grpId="1" animBg="1"/>
      <p:bldP spid="87" grpId="0" animBg="1"/>
      <p:bldP spid="72" grpId="0"/>
      <p:bldP spid="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Clock Algorithms Variations (continued)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113538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Do we really need a hardware-supported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use</a:t>
            </a:r>
            <a:r>
              <a:rPr lang="en-US" altLang="ko-KR" dirty="0">
                <a:ea typeface="굴림" panose="020B0600000101010101" pitchFamily="34" charset="-127"/>
              </a:rPr>
              <a:t>” bit?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No. Can emulate it similar to above (e.g. for read operation)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Kernel keeps a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use</a:t>
            </a:r>
            <a:r>
              <a:rPr lang="en-US" altLang="ko-KR" dirty="0">
                <a:ea typeface="굴림" panose="020B0600000101010101" pitchFamily="34" charset="-127"/>
              </a:rPr>
              <a:t>” bit and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modified</a:t>
            </a:r>
            <a:r>
              <a:rPr lang="en-US" altLang="ko-KR" dirty="0">
                <a:ea typeface="굴림" panose="020B0600000101010101" pitchFamily="34" charset="-127"/>
              </a:rPr>
              <a:t>” bit for each page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Algorithm (Clock-Emulated-Use-and-M):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Mark all pages as invalid, even if in memory. 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Clear emulated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use</a:t>
            </a:r>
            <a:r>
              <a:rPr lang="en-US" altLang="ko-KR" dirty="0">
                <a:ea typeface="굴림" panose="020B0600000101010101" pitchFamily="34" charset="-127"/>
              </a:rPr>
              <a:t>” bits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0 </a:t>
            </a:r>
            <a:r>
              <a:rPr lang="en-US" altLang="ko-KR" dirty="0">
                <a:ea typeface="굴림" panose="020B0600000101010101" pitchFamily="34" charset="-127"/>
              </a:rPr>
              <a:t>and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modified</a:t>
            </a:r>
            <a:r>
              <a:rPr lang="en-US" altLang="ko-KR" dirty="0">
                <a:ea typeface="굴림" panose="020B0600000101010101" pitchFamily="34" charset="-127"/>
              </a:rPr>
              <a:t>” bits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0 </a:t>
            </a:r>
            <a:r>
              <a:rPr lang="en-US" altLang="ko-KR" dirty="0">
                <a:ea typeface="굴림" panose="020B0600000101010101" pitchFamily="34" charset="-127"/>
              </a:rPr>
              <a:t>for all pages (not used, not dirty)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Read or write to invalid page traps to OS to tell use page has been used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OS sets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use</a:t>
            </a:r>
            <a:r>
              <a:rPr lang="en-US" altLang="ko-KR" dirty="0">
                <a:ea typeface="굴림" panose="020B0600000101010101" pitchFamily="34" charset="-127"/>
              </a:rPr>
              <a:t>” bit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1</a:t>
            </a:r>
            <a:r>
              <a:rPr lang="en-US" altLang="ko-KR" dirty="0">
                <a:ea typeface="굴림" panose="020B0600000101010101" pitchFamily="34" charset="-127"/>
              </a:rPr>
              <a:t> in software to indicate that page has been “used”.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Further: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1) If read, mark page as read-only, W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0</a:t>
            </a:r>
            <a:r>
              <a:rPr lang="en-US" altLang="ko-KR" dirty="0">
                <a:ea typeface="굴림" panose="020B0600000101010101" pitchFamily="34" charset="-127"/>
              </a:rPr>
              <a:t> (will catch future writes)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2) If write (and write allowed), set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modified</a:t>
            </a:r>
            <a:r>
              <a:rPr lang="en-US" altLang="ko-KR" dirty="0">
                <a:ea typeface="굴림" panose="020B0600000101010101" pitchFamily="34" charset="-127"/>
              </a:rPr>
              <a:t>” bit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1</a:t>
            </a:r>
            <a:r>
              <a:rPr lang="en-US" altLang="ko-KR" dirty="0">
                <a:ea typeface="굴림" panose="020B0600000101010101" pitchFamily="34" charset="-127"/>
              </a:rPr>
              <a:t>, mark page as writable (W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1)</a:t>
            </a:r>
            <a:endParaRPr lang="en-US" altLang="ko-KR" dirty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When clock hand passes, reset emulated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use</a:t>
            </a:r>
            <a:r>
              <a:rPr lang="en-US" altLang="ko-KR" dirty="0">
                <a:ea typeface="굴림" panose="020B0600000101010101" pitchFamily="34" charset="-127"/>
              </a:rPr>
              <a:t>” bit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 0 </a:t>
            </a:r>
            <a:r>
              <a:rPr lang="en-US" altLang="ko-KR" dirty="0">
                <a:ea typeface="굴림" panose="020B0600000101010101" pitchFamily="34" charset="-127"/>
              </a:rPr>
              <a:t>and mark page as invalid again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Note that “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modified</a:t>
            </a:r>
            <a:r>
              <a:rPr lang="en-US" altLang="ko-KR" dirty="0">
                <a:ea typeface="굴림" panose="020B0600000101010101" pitchFamily="34" charset="-127"/>
              </a:rPr>
              <a:t>” bit left alone until page written back to disk 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Remember, however, clock is just an approximation of LRU!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Can we do a better approximation, given that we have to take page faults on some reads and writes to collect use information?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Need to identify an old page, not oldest page!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Answer: second chance list</a:t>
            </a:r>
          </a:p>
        </p:txBody>
      </p:sp>
    </p:spTree>
    <p:extLst>
      <p:ext uri="{BB962C8B-B14F-4D97-AF65-F5344CB8AC3E}">
        <p14:creationId xmlns:p14="http://schemas.microsoft.com/office/powerpoint/2010/main" val="3794954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48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altLang="ko-KR" dirty="0"/>
              <a:t>Second-Chance List Algorithm (VAX/VMS)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3876676"/>
            <a:ext cx="10972800" cy="2905124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Split memory in two: Active list (RW), SC list (Invalid)</a:t>
            </a:r>
          </a:p>
          <a:p>
            <a:r>
              <a:rPr lang="en-US" altLang="ko-KR" dirty="0"/>
              <a:t>Access pages in Active list at full speed</a:t>
            </a:r>
          </a:p>
          <a:p>
            <a:r>
              <a:rPr lang="en-US" altLang="ko-KR" dirty="0"/>
              <a:t>Otherwise, Page Fault</a:t>
            </a:r>
          </a:p>
          <a:p>
            <a:pPr lvl="1"/>
            <a:r>
              <a:rPr lang="en-US" altLang="ko-KR" dirty="0"/>
              <a:t>Always move overflow page from end of Active list to front of Second-chance list (SC) and mark invalid</a:t>
            </a:r>
          </a:p>
          <a:p>
            <a:pPr lvl="1"/>
            <a:r>
              <a:rPr lang="en-US" altLang="ko-KR" dirty="0"/>
              <a:t>Desired Page On SC List: move to front of Active list, mark RW</a:t>
            </a:r>
          </a:p>
          <a:p>
            <a:pPr lvl="1"/>
            <a:r>
              <a:rPr lang="en-US" altLang="ko-KR" dirty="0"/>
              <a:t>Not on SC list: page in to front of Active list, mark RW; page out LRU victim at end of SC list</a:t>
            </a:r>
          </a:p>
        </p:txBody>
      </p:sp>
      <p:grpSp>
        <p:nvGrpSpPr>
          <p:cNvPr id="789537" name="Group 33"/>
          <p:cNvGrpSpPr>
            <a:grpSpLocks/>
          </p:cNvGrpSpPr>
          <p:nvPr/>
        </p:nvGrpSpPr>
        <p:grpSpPr bwMode="auto">
          <a:xfrm>
            <a:off x="1889126" y="804614"/>
            <a:ext cx="8042277" cy="2138363"/>
            <a:chOff x="230" y="384"/>
            <a:chExt cx="5066" cy="1347"/>
          </a:xfrm>
        </p:grpSpPr>
        <p:sp>
          <p:nvSpPr>
            <p:cNvPr id="26643" name="Rectangle 5"/>
            <p:cNvSpPr>
              <a:spLocks noChangeArrowheads="1"/>
            </p:cNvSpPr>
            <p:nvPr/>
          </p:nvSpPr>
          <p:spPr bwMode="auto">
            <a:xfrm>
              <a:off x="1772" y="384"/>
              <a:ext cx="528" cy="240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4" name="Rectangle 6"/>
            <p:cNvSpPr>
              <a:spLocks noChangeArrowheads="1"/>
            </p:cNvSpPr>
            <p:nvPr/>
          </p:nvSpPr>
          <p:spPr bwMode="auto">
            <a:xfrm>
              <a:off x="1772" y="720"/>
              <a:ext cx="528" cy="240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5" name="Rectangle 7"/>
            <p:cNvSpPr>
              <a:spLocks noChangeArrowheads="1"/>
            </p:cNvSpPr>
            <p:nvPr/>
          </p:nvSpPr>
          <p:spPr bwMode="auto">
            <a:xfrm>
              <a:off x="1772" y="1056"/>
              <a:ext cx="528" cy="240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6" name="Rectangle 8"/>
            <p:cNvSpPr>
              <a:spLocks noChangeArrowheads="1"/>
            </p:cNvSpPr>
            <p:nvPr/>
          </p:nvSpPr>
          <p:spPr bwMode="auto">
            <a:xfrm>
              <a:off x="1772" y="1392"/>
              <a:ext cx="528" cy="240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7" name="Rectangle 10"/>
            <p:cNvSpPr>
              <a:spLocks noChangeArrowheads="1"/>
            </p:cNvSpPr>
            <p:nvPr/>
          </p:nvSpPr>
          <p:spPr bwMode="auto">
            <a:xfrm>
              <a:off x="3164" y="384"/>
              <a:ext cx="528" cy="240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8" name="Rectangle 11"/>
            <p:cNvSpPr>
              <a:spLocks noChangeArrowheads="1"/>
            </p:cNvSpPr>
            <p:nvPr/>
          </p:nvSpPr>
          <p:spPr bwMode="auto">
            <a:xfrm>
              <a:off x="3164" y="720"/>
              <a:ext cx="528" cy="240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9" name="Rectangle 12"/>
            <p:cNvSpPr>
              <a:spLocks noChangeArrowheads="1"/>
            </p:cNvSpPr>
            <p:nvPr/>
          </p:nvSpPr>
          <p:spPr bwMode="auto">
            <a:xfrm>
              <a:off x="3164" y="1056"/>
              <a:ext cx="528" cy="240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50" name="Rectangle 13"/>
            <p:cNvSpPr>
              <a:spLocks noChangeArrowheads="1"/>
            </p:cNvSpPr>
            <p:nvPr/>
          </p:nvSpPr>
          <p:spPr bwMode="auto">
            <a:xfrm>
              <a:off x="3164" y="1392"/>
              <a:ext cx="528" cy="240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51" name="Text Box 14"/>
            <p:cNvSpPr txBox="1">
              <a:spLocks noChangeArrowheads="1"/>
            </p:cNvSpPr>
            <p:nvPr/>
          </p:nvSpPr>
          <p:spPr bwMode="auto">
            <a:xfrm>
              <a:off x="230" y="569"/>
              <a:ext cx="1421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Directly</a:t>
              </a:r>
            </a:p>
            <a:p>
              <a:pPr algn="r"/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Mapped Pages</a:t>
              </a:r>
            </a:p>
            <a:p>
              <a:pPr algn="r"/>
              <a:endParaRPr lang="en-US" altLang="ko-KR" sz="1800" b="0" dirty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pPr algn="r"/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Marked: RW</a:t>
              </a:r>
            </a:p>
            <a:p>
              <a:pPr algn="r"/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List: FIFO</a:t>
              </a:r>
            </a:p>
          </p:txBody>
        </p:sp>
        <p:sp>
          <p:nvSpPr>
            <p:cNvPr id="26652" name="Text Box 15"/>
            <p:cNvSpPr txBox="1">
              <a:spLocks noChangeArrowheads="1"/>
            </p:cNvSpPr>
            <p:nvPr/>
          </p:nvSpPr>
          <p:spPr bwMode="auto">
            <a:xfrm>
              <a:off x="3865" y="573"/>
              <a:ext cx="1431" cy="1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Second </a:t>
              </a:r>
            </a:p>
            <a:p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Chance List</a:t>
              </a:r>
            </a:p>
            <a:p>
              <a:endParaRPr lang="en-US" altLang="ko-KR" sz="1600" b="0" dirty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Marked: Invalid</a:t>
              </a:r>
            </a:p>
            <a:p>
              <a:r>
                <a:rPr lang="en-US" altLang="ko-KR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List: LRU</a:t>
              </a:r>
            </a:p>
          </p:txBody>
        </p:sp>
      </p:grpSp>
      <p:grpSp>
        <p:nvGrpSpPr>
          <p:cNvPr id="789535" name="Group 31"/>
          <p:cNvGrpSpPr>
            <a:grpSpLocks/>
          </p:cNvGrpSpPr>
          <p:nvPr/>
        </p:nvGrpSpPr>
        <p:grpSpPr bwMode="auto">
          <a:xfrm>
            <a:off x="7385051" y="780801"/>
            <a:ext cx="2782888" cy="458788"/>
            <a:chOff x="3692" y="369"/>
            <a:chExt cx="1753" cy="289"/>
          </a:xfrm>
        </p:grpSpPr>
        <p:sp>
          <p:nvSpPr>
            <p:cNvPr id="26641" name="Line 18"/>
            <p:cNvSpPr>
              <a:spLocks noChangeShapeType="1"/>
            </p:cNvSpPr>
            <p:nvPr/>
          </p:nvSpPr>
          <p:spPr bwMode="auto">
            <a:xfrm>
              <a:off x="3692" y="504"/>
              <a:ext cx="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2" name="Text Box 19"/>
            <p:cNvSpPr txBox="1">
              <a:spLocks noChangeArrowheads="1"/>
            </p:cNvSpPr>
            <p:nvPr/>
          </p:nvSpPr>
          <p:spPr bwMode="auto">
            <a:xfrm>
              <a:off x="4392" y="369"/>
              <a:ext cx="105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LRU victim</a:t>
              </a:r>
            </a:p>
          </p:txBody>
        </p:sp>
      </p:grpSp>
      <p:grpSp>
        <p:nvGrpSpPr>
          <p:cNvPr id="789534" name="Group 30"/>
          <p:cNvGrpSpPr>
            <a:grpSpLocks/>
          </p:cNvGrpSpPr>
          <p:nvPr/>
        </p:nvGrpSpPr>
        <p:grpSpPr bwMode="auto">
          <a:xfrm>
            <a:off x="1844675" y="2862015"/>
            <a:ext cx="2422526" cy="828675"/>
            <a:chOff x="202" y="1680"/>
            <a:chExt cx="1526" cy="522"/>
          </a:xfrm>
        </p:grpSpPr>
        <p:sp>
          <p:nvSpPr>
            <p:cNvPr id="26639" name="Line 22"/>
            <p:cNvSpPr>
              <a:spLocks noChangeShapeType="1"/>
            </p:cNvSpPr>
            <p:nvPr/>
          </p:nvSpPr>
          <p:spPr bwMode="auto">
            <a:xfrm>
              <a:off x="1168" y="1968"/>
              <a:ext cx="5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0" name="Text Box 23"/>
            <p:cNvSpPr txBox="1">
              <a:spLocks noChangeArrowheads="1"/>
            </p:cNvSpPr>
            <p:nvPr/>
          </p:nvSpPr>
          <p:spPr bwMode="auto">
            <a:xfrm>
              <a:off x="202" y="1680"/>
              <a:ext cx="966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Page-in</a:t>
              </a:r>
            </a:p>
            <a:p>
              <a:pPr algn="r"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From disk</a:t>
              </a:r>
            </a:p>
          </p:txBody>
        </p:sp>
      </p:grpSp>
      <p:grpSp>
        <p:nvGrpSpPr>
          <p:cNvPr id="789533" name="Group 29"/>
          <p:cNvGrpSpPr>
            <a:grpSpLocks/>
          </p:cNvGrpSpPr>
          <p:nvPr/>
        </p:nvGrpSpPr>
        <p:grpSpPr bwMode="auto">
          <a:xfrm>
            <a:off x="4267200" y="1566614"/>
            <a:ext cx="2279650" cy="2124075"/>
            <a:chOff x="1728" y="864"/>
            <a:chExt cx="1436" cy="1338"/>
          </a:xfrm>
        </p:grpSpPr>
        <p:sp>
          <p:nvSpPr>
            <p:cNvPr id="26636" name="Line 16"/>
            <p:cNvSpPr>
              <a:spLocks noChangeShapeType="1"/>
            </p:cNvSpPr>
            <p:nvPr/>
          </p:nvSpPr>
          <p:spPr bwMode="auto">
            <a:xfrm flipH="1">
              <a:off x="2204" y="864"/>
              <a:ext cx="96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37" name="Text Box 20"/>
            <p:cNvSpPr txBox="1">
              <a:spLocks noChangeArrowheads="1"/>
            </p:cNvSpPr>
            <p:nvPr/>
          </p:nvSpPr>
          <p:spPr bwMode="auto">
            <a:xfrm>
              <a:off x="1728" y="1680"/>
              <a:ext cx="1242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New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Active Pages</a:t>
              </a:r>
            </a:p>
          </p:txBody>
        </p:sp>
        <p:sp>
          <p:nvSpPr>
            <p:cNvPr id="26638" name="Text Box 24"/>
            <p:cNvSpPr txBox="1">
              <a:spLocks noChangeArrowheads="1"/>
            </p:cNvSpPr>
            <p:nvPr/>
          </p:nvSpPr>
          <p:spPr bwMode="auto">
            <a:xfrm rot="19063843">
              <a:off x="2205" y="1160"/>
              <a:ext cx="740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</p:txBody>
        </p:sp>
      </p:grpSp>
      <p:grpSp>
        <p:nvGrpSpPr>
          <p:cNvPr id="789532" name="Group 28"/>
          <p:cNvGrpSpPr>
            <a:grpSpLocks/>
          </p:cNvGrpSpPr>
          <p:nvPr/>
        </p:nvGrpSpPr>
        <p:grpSpPr bwMode="auto">
          <a:xfrm>
            <a:off x="5175252" y="666502"/>
            <a:ext cx="2978151" cy="3071813"/>
            <a:chOff x="2300" y="297"/>
            <a:chExt cx="1876" cy="1935"/>
          </a:xfrm>
        </p:grpSpPr>
        <p:sp>
          <p:nvSpPr>
            <p:cNvPr id="26633" name="Line 17"/>
            <p:cNvSpPr>
              <a:spLocks noChangeShapeType="1"/>
            </p:cNvSpPr>
            <p:nvPr/>
          </p:nvSpPr>
          <p:spPr bwMode="auto">
            <a:xfrm>
              <a:off x="2300" y="480"/>
              <a:ext cx="106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34" name="Text Box 21"/>
            <p:cNvSpPr txBox="1">
              <a:spLocks noChangeArrowheads="1"/>
            </p:cNvSpPr>
            <p:nvPr/>
          </p:nvSpPr>
          <p:spPr bwMode="auto">
            <a:xfrm>
              <a:off x="3107" y="1710"/>
              <a:ext cx="1069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New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SC Victims</a:t>
              </a:r>
            </a:p>
          </p:txBody>
        </p:sp>
        <p:sp>
          <p:nvSpPr>
            <p:cNvPr id="26635" name="Text Box 25"/>
            <p:cNvSpPr txBox="1">
              <a:spLocks noChangeArrowheads="1"/>
            </p:cNvSpPr>
            <p:nvPr/>
          </p:nvSpPr>
          <p:spPr bwMode="auto">
            <a:xfrm rot="2931928">
              <a:off x="2208" y="593"/>
              <a:ext cx="88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Overflow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4231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" dur="500"/>
                                        <p:tgtEl>
                                          <p:spTgt spid="78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8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8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89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Second-Chance List Algorithm (continued)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112014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How many pages for second chance list?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If 0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 FIFO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If all  LRU, but page fault on every page reference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Pick intermediate value.  Result is: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Pro: Few disk accesses (page only goes to disk if unused for a long time) 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Con: Increased overhead trapping to OS (software / hardware tradeoff)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With page translation, we can adapt to any kind of access the program makes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Later, we will show how to use page translation / protection to share memory between threads on widely separated machines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History: The VAX architecture did not include a “use” bit.</a:t>
            </a:r>
            <a:b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Why did that omission happen???</a:t>
            </a:r>
          </a:p>
          <a:p>
            <a:pPr lvl="1">
              <a:lnSpc>
                <a:spcPct val="80000"/>
              </a:lnSpc>
            </a:pPr>
            <a:r>
              <a:rPr lang="en-US" altLang="ko-KR" dirty="0" err="1">
                <a:ea typeface="굴림" panose="020B0600000101010101" pitchFamily="34" charset="-127"/>
                <a:sym typeface="Symbol" panose="05050102010706020507" pitchFamily="18" charset="2"/>
              </a:rPr>
              <a:t>Strecker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(architect) asked OS people, they said they didn’t need it, so didn’t implement it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He later got blamed, but VAX did OK anyway</a:t>
            </a:r>
          </a:p>
        </p:txBody>
      </p:sp>
    </p:spTree>
    <p:extLst>
      <p:ext uri="{BB962C8B-B14F-4D97-AF65-F5344CB8AC3E}">
        <p14:creationId xmlns:p14="http://schemas.microsoft.com/office/powerpoint/2010/main" val="1944375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Free List</a:t>
            </a:r>
            <a:endParaRPr lang="en-US" altLang="ko-KR" dirty="0"/>
          </a:p>
        </p:txBody>
      </p:sp>
      <p:sp>
        <p:nvSpPr>
          <p:cNvPr id="793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72562" y="3867784"/>
            <a:ext cx="11614638" cy="2761616"/>
          </a:xfrm>
        </p:spPr>
        <p:txBody>
          <a:bodyPr>
            <a:normAutofit lnSpcReduction="10000"/>
          </a:bodyPr>
          <a:lstStyle/>
          <a:p>
            <a:r>
              <a:rPr lang="en-US" altLang="ko-KR"/>
              <a:t>Keep set of free pages ready for use in demand paging</a:t>
            </a:r>
          </a:p>
          <a:p>
            <a:pPr lvl="1"/>
            <a:r>
              <a:rPr lang="en-US" altLang="ko-KR"/>
              <a:t>Freelist filled in background by Clock algorithm or other technique (“Pageout demon”)</a:t>
            </a:r>
          </a:p>
          <a:p>
            <a:pPr lvl="1"/>
            <a:r>
              <a:rPr lang="en-US" altLang="ko-KR"/>
              <a:t>Dirty pages start copying back to disk when enter list</a:t>
            </a:r>
          </a:p>
          <a:p>
            <a:r>
              <a:rPr lang="en-US" altLang="ko-KR"/>
              <a:t>Like VAX second-chance list</a:t>
            </a:r>
          </a:p>
          <a:p>
            <a:pPr lvl="1"/>
            <a:r>
              <a:rPr lang="en-US" altLang="ko-KR"/>
              <a:t>If page needed before reused, just return to active set</a:t>
            </a:r>
          </a:p>
          <a:p>
            <a:r>
              <a:rPr lang="en-US" altLang="ko-KR"/>
              <a:t>Advantage: faster for page fault</a:t>
            </a:r>
          </a:p>
          <a:p>
            <a:pPr lvl="1"/>
            <a:r>
              <a:rPr lang="en-US" altLang="ko-KR"/>
              <a:t>Can always use page (or pages) immediately on fault</a:t>
            </a:r>
            <a:endParaRPr lang="en-US" altLang="ko-KR" dirty="0"/>
          </a:p>
        </p:txBody>
      </p:sp>
      <p:grpSp>
        <p:nvGrpSpPr>
          <p:cNvPr id="28676" name="Group 203"/>
          <p:cNvGrpSpPr>
            <a:grpSpLocks/>
          </p:cNvGrpSpPr>
          <p:nvPr/>
        </p:nvGrpSpPr>
        <p:grpSpPr bwMode="auto">
          <a:xfrm>
            <a:off x="2379664" y="818762"/>
            <a:ext cx="8288669" cy="3087711"/>
            <a:chOff x="432" y="432"/>
            <a:chExt cx="5569" cy="2075"/>
          </a:xfrm>
        </p:grpSpPr>
        <p:sp>
          <p:nvSpPr>
            <p:cNvPr id="28677" name="Oval 3"/>
            <p:cNvSpPr>
              <a:spLocks noChangeArrowheads="1"/>
            </p:cNvSpPr>
            <p:nvPr/>
          </p:nvSpPr>
          <p:spPr bwMode="auto">
            <a:xfrm>
              <a:off x="432" y="432"/>
              <a:ext cx="1872" cy="1824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000" b="0" dirty="0">
                  <a:latin typeface="Arial"/>
                  <a:ea typeface="굴림" panose="020B0600000101010101" pitchFamily="34" charset="-127"/>
                  <a:cs typeface="Arial"/>
                </a:rPr>
                <a:t>Set of all pages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000" b="0" dirty="0">
                  <a:latin typeface="Arial"/>
                  <a:ea typeface="굴림" panose="020B0600000101010101" pitchFamily="34" charset="-127"/>
                  <a:cs typeface="Arial"/>
                </a:rPr>
                <a:t>in Memory</a:t>
              </a:r>
            </a:p>
          </p:txBody>
        </p:sp>
        <p:sp>
          <p:nvSpPr>
            <p:cNvPr id="28678" name="Line 4"/>
            <p:cNvSpPr>
              <a:spLocks noChangeShapeType="1"/>
            </p:cNvSpPr>
            <p:nvPr/>
          </p:nvSpPr>
          <p:spPr bwMode="auto">
            <a:xfrm flipH="1">
              <a:off x="2112" y="576"/>
              <a:ext cx="384" cy="288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  <p:sp>
          <p:nvSpPr>
            <p:cNvPr id="28679" name="Text Box 5"/>
            <p:cNvSpPr txBox="1">
              <a:spLocks noChangeArrowheads="1"/>
            </p:cNvSpPr>
            <p:nvPr/>
          </p:nvSpPr>
          <p:spPr bwMode="auto">
            <a:xfrm>
              <a:off x="2496" y="432"/>
              <a:ext cx="3505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0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Single Clock Hand:  </a:t>
              </a:r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Advances as needed to keep </a:t>
              </a:r>
              <a:r>
                <a:rPr lang="en-US" altLang="ko-KR" sz="2000" b="0" dirty="0" err="1">
                  <a:latin typeface="Gill Sans" charset="0"/>
                  <a:ea typeface="Gill Sans" charset="0"/>
                  <a:cs typeface="Gill Sans" charset="0"/>
                </a:rPr>
                <a:t>freelist</a:t>
              </a:r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 full (“background”)</a:t>
              </a:r>
            </a:p>
          </p:txBody>
        </p:sp>
        <p:sp>
          <p:nvSpPr>
            <p:cNvPr id="28680" name="Arc 6"/>
            <p:cNvSpPr>
              <a:spLocks/>
            </p:cNvSpPr>
            <p:nvPr/>
          </p:nvSpPr>
          <p:spPr bwMode="auto">
            <a:xfrm rot="646489">
              <a:off x="2160" y="1008"/>
              <a:ext cx="336" cy="864"/>
            </a:xfrm>
            <a:custGeom>
              <a:avLst/>
              <a:gdLst>
                <a:gd name="T0" fmla="*/ 211 w 21600"/>
                <a:gd name="T1" fmla="*/ 0 h 29328"/>
                <a:gd name="T2" fmla="*/ 274 w 21600"/>
                <a:gd name="T3" fmla="*/ 864 h 29328"/>
                <a:gd name="T4" fmla="*/ 0 w 21600"/>
                <a:gd name="T5" fmla="*/ 495 h 293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9328" fill="none" extrusionOk="0">
                  <a:moveTo>
                    <a:pt x="13592" y="-1"/>
                  </a:moveTo>
                  <a:cubicBezTo>
                    <a:pt x="18657" y="4100"/>
                    <a:pt x="21600" y="10269"/>
                    <a:pt x="21600" y="16787"/>
                  </a:cubicBezTo>
                  <a:cubicBezTo>
                    <a:pt x="21600" y="21283"/>
                    <a:pt x="20197" y="25667"/>
                    <a:pt x="17586" y="29327"/>
                  </a:cubicBezTo>
                </a:path>
                <a:path w="21600" h="29328" stroke="0" extrusionOk="0">
                  <a:moveTo>
                    <a:pt x="13592" y="-1"/>
                  </a:moveTo>
                  <a:cubicBezTo>
                    <a:pt x="18657" y="4100"/>
                    <a:pt x="21600" y="10269"/>
                    <a:pt x="21600" y="16787"/>
                  </a:cubicBezTo>
                  <a:cubicBezTo>
                    <a:pt x="21600" y="21283"/>
                    <a:pt x="20197" y="25667"/>
                    <a:pt x="17586" y="29327"/>
                  </a:cubicBezTo>
                  <a:lnTo>
                    <a:pt x="0" y="16787"/>
                  </a:lnTo>
                  <a:lnTo>
                    <a:pt x="13592" y="-1"/>
                  </a:lnTo>
                  <a:close/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  <p:sp>
          <p:nvSpPr>
            <p:cNvPr id="28681" name="Line 10"/>
            <p:cNvSpPr>
              <a:spLocks noChangeShapeType="1"/>
            </p:cNvSpPr>
            <p:nvPr/>
          </p:nvSpPr>
          <p:spPr bwMode="auto">
            <a:xfrm>
              <a:off x="2256" y="864"/>
              <a:ext cx="816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  <p:grpSp>
          <p:nvGrpSpPr>
            <p:cNvPr id="28682" name="Group 18"/>
            <p:cNvGrpSpPr>
              <a:grpSpLocks/>
            </p:cNvGrpSpPr>
            <p:nvPr/>
          </p:nvGrpSpPr>
          <p:grpSpPr bwMode="auto">
            <a:xfrm>
              <a:off x="3120" y="1056"/>
              <a:ext cx="672" cy="1344"/>
              <a:chOff x="3600" y="1536"/>
              <a:chExt cx="768" cy="1536"/>
            </a:xfrm>
          </p:grpSpPr>
          <p:sp>
            <p:nvSpPr>
              <p:cNvPr id="28688" name="Rectangle 9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768" cy="1536"/>
              </a:xfrm>
              <a:prstGeom prst="rect">
                <a:avLst/>
              </a:prstGeom>
              <a:solidFill>
                <a:srgbClr val="53FB25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ko-KR" altLang="en-US" sz="2000">
                  <a:latin typeface="Gill Sans Light"/>
                  <a:ea typeface="굴림" panose="020B0600000101010101" pitchFamily="34" charset="-127"/>
                  <a:cs typeface="Gill Sans Light"/>
                </a:endParaRPr>
              </a:p>
            </p:txBody>
          </p:sp>
          <p:sp>
            <p:nvSpPr>
              <p:cNvPr id="28689" name="Rectangle 11"/>
              <p:cNvSpPr>
                <a:spLocks noChangeArrowheads="1"/>
              </p:cNvSpPr>
              <p:nvPr/>
            </p:nvSpPr>
            <p:spPr bwMode="auto">
              <a:xfrm>
                <a:off x="3600" y="1536"/>
                <a:ext cx="768" cy="192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D</a:t>
                </a:r>
              </a:p>
            </p:txBody>
          </p:sp>
          <p:sp>
            <p:nvSpPr>
              <p:cNvPr id="28690" name="Rectangle 12"/>
              <p:cNvSpPr>
                <a:spLocks noChangeArrowheads="1"/>
              </p:cNvSpPr>
              <p:nvPr/>
            </p:nvSpPr>
            <p:spPr bwMode="auto">
              <a:xfrm>
                <a:off x="3600" y="1728"/>
                <a:ext cx="768" cy="192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>
                  <a:latin typeface="Gill Sans Light"/>
                  <a:cs typeface="Gill Sans Light"/>
                </a:endParaRPr>
              </a:p>
            </p:txBody>
          </p:sp>
          <p:sp>
            <p:nvSpPr>
              <p:cNvPr id="28691" name="Rectangle 13"/>
              <p:cNvSpPr>
                <a:spLocks noChangeArrowheads="1"/>
              </p:cNvSpPr>
              <p:nvPr/>
            </p:nvSpPr>
            <p:spPr bwMode="auto">
              <a:xfrm>
                <a:off x="3600" y="1920"/>
                <a:ext cx="768" cy="192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>
                  <a:latin typeface="Gill Sans Light"/>
                  <a:cs typeface="Gill Sans Light"/>
                </a:endParaRPr>
              </a:p>
            </p:txBody>
          </p:sp>
          <p:sp>
            <p:nvSpPr>
              <p:cNvPr id="28692" name="Rectangle 14"/>
              <p:cNvSpPr>
                <a:spLocks noChangeArrowheads="1"/>
              </p:cNvSpPr>
              <p:nvPr/>
            </p:nvSpPr>
            <p:spPr bwMode="auto">
              <a:xfrm>
                <a:off x="3600" y="2112"/>
                <a:ext cx="768" cy="192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altLang="ko-KR" sz="2000" b="0">
                    <a:latin typeface="Gill Sans" charset="0"/>
                    <a:ea typeface="Gill Sans" charset="0"/>
                    <a:cs typeface="Gill Sans" charset="0"/>
                  </a:rPr>
                  <a:t>D</a:t>
                </a:r>
              </a:p>
            </p:txBody>
          </p:sp>
          <p:sp>
            <p:nvSpPr>
              <p:cNvPr id="28693" name="Rectangle 15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768" cy="192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>
                  <a:latin typeface="Gill Sans Light"/>
                  <a:cs typeface="Gill Sans Light"/>
                </a:endParaRPr>
              </a:p>
            </p:txBody>
          </p:sp>
          <p:sp>
            <p:nvSpPr>
              <p:cNvPr id="28694" name="Rectangle 16"/>
              <p:cNvSpPr>
                <a:spLocks noChangeArrowheads="1"/>
              </p:cNvSpPr>
              <p:nvPr/>
            </p:nvSpPr>
            <p:spPr bwMode="auto">
              <a:xfrm>
                <a:off x="3600" y="2496"/>
                <a:ext cx="768" cy="192"/>
              </a:xfrm>
              <a:prstGeom prst="rect">
                <a:avLst/>
              </a:prstGeom>
              <a:solidFill>
                <a:srgbClr val="53FB25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ko-KR" altLang="en-US" sz="2000">
                  <a:latin typeface="Gill Sans Light"/>
                  <a:ea typeface="굴림" panose="020B0600000101010101" pitchFamily="34" charset="-127"/>
                  <a:cs typeface="Gill Sans Light"/>
                </a:endParaRPr>
              </a:p>
            </p:txBody>
          </p:sp>
          <p:sp>
            <p:nvSpPr>
              <p:cNvPr id="28695" name="Rectangle 17"/>
              <p:cNvSpPr>
                <a:spLocks noChangeArrowheads="1"/>
              </p:cNvSpPr>
              <p:nvPr/>
            </p:nvSpPr>
            <p:spPr bwMode="auto">
              <a:xfrm>
                <a:off x="3600" y="2688"/>
                <a:ext cx="768" cy="192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>
                  <a:latin typeface="Gill Sans Light"/>
                  <a:cs typeface="Gill Sans Light"/>
                </a:endParaRPr>
              </a:p>
            </p:txBody>
          </p:sp>
        </p:grpSp>
        <p:sp>
          <p:nvSpPr>
            <p:cNvPr id="28683" name="Line 19"/>
            <p:cNvSpPr>
              <a:spLocks noChangeShapeType="1"/>
            </p:cNvSpPr>
            <p:nvPr/>
          </p:nvSpPr>
          <p:spPr bwMode="auto">
            <a:xfrm flipV="1">
              <a:off x="3792" y="2289"/>
              <a:ext cx="622" cy="1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  <p:sp>
          <p:nvSpPr>
            <p:cNvPr id="28684" name="Line 200"/>
            <p:cNvSpPr>
              <a:spLocks noChangeShapeType="1"/>
            </p:cNvSpPr>
            <p:nvPr/>
          </p:nvSpPr>
          <p:spPr bwMode="auto">
            <a:xfrm>
              <a:off x="3792" y="1104"/>
              <a:ext cx="826" cy="3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  <p:sp>
          <p:nvSpPr>
            <p:cNvPr id="28685" name="Line 201"/>
            <p:cNvSpPr>
              <a:spLocks noChangeShapeType="1"/>
            </p:cNvSpPr>
            <p:nvPr/>
          </p:nvSpPr>
          <p:spPr bwMode="auto">
            <a:xfrm>
              <a:off x="3792" y="1632"/>
              <a:ext cx="826" cy="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  <p:sp>
          <p:nvSpPr>
            <p:cNvPr id="28686" name="Text Box 202"/>
            <p:cNvSpPr txBox="1">
              <a:spLocks noChangeArrowheads="1"/>
            </p:cNvSpPr>
            <p:nvPr/>
          </p:nvSpPr>
          <p:spPr bwMode="auto">
            <a:xfrm>
              <a:off x="4415" y="2033"/>
              <a:ext cx="1233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Free Pages</a:t>
              </a:r>
            </a:p>
            <a:p>
              <a:r>
                <a:rPr lang="en-US" altLang="ko-KR" sz="2000" b="0" dirty="0">
                  <a:latin typeface="Gill Sans" charset="0"/>
                  <a:ea typeface="Gill Sans" charset="0"/>
                  <a:cs typeface="Gill Sans" charset="0"/>
                </a:rPr>
                <a:t>For Processes</a:t>
              </a:r>
            </a:p>
          </p:txBody>
        </p:sp>
        <p:pic>
          <p:nvPicPr>
            <p:cNvPr id="28687" name="Picture 19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" y="1094"/>
              <a:ext cx="1092" cy="10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0881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38200"/>
            <a:ext cx="11658600" cy="5486400"/>
          </a:xfrm>
        </p:spPr>
        <p:txBody>
          <a:bodyPr>
            <a:normAutofit/>
          </a:bodyPr>
          <a:lstStyle/>
          <a:p>
            <a:r>
              <a:rPr lang="en-US" dirty="0"/>
              <a:t>When evicting a page frame, how to know which PTEs to invalidate?</a:t>
            </a:r>
          </a:p>
          <a:p>
            <a:pPr lvl="1"/>
            <a:r>
              <a:rPr lang="en-US" dirty="0"/>
              <a:t>Hard in the presence of shared pages (forked processes, shared memory, …)</a:t>
            </a:r>
          </a:p>
          <a:p>
            <a:r>
              <a:rPr lang="en-US" dirty="0"/>
              <a:t>Reverse mapping mechanism must be very fast</a:t>
            </a:r>
          </a:p>
          <a:p>
            <a:pPr lvl="1"/>
            <a:r>
              <a:rPr lang="en-US" dirty="0"/>
              <a:t>Must hunt down all page tables pointing at given page frame when freeing a page</a:t>
            </a:r>
          </a:p>
          <a:p>
            <a:pPr lvl="1"/>
            <a:r>
              <a:rPr lang="en-US" dirty="0"/>
              <a:t>Must hunt down all PTEs when seeing if pages “active”</a:t>
            </a:r>
          </a:p>
          <a:p>
            <a:r>
              <a:rPr lang="en-US" dirty="0"/>
              <a:t>Implementation options:</a:t>
            </a:r>
          </a:p>
          <a:p>
            <a:pPr lvl="1"/>
            <a:r>
              <a:rPr lang="en-US" dirty="0"/>
              <a:t>For every page descriptor, keep linked list of page table entries that point to it</a:t>
            </a:r>
          </a:p>
          <a:p>
            <a:pPr lvl="2"/>
            <a:r>
              <a:rPr lang="en-US" dirty="0"/>
              <a:t>Management nightmare – expensive</a:t>
            </a:r>
          </a:p>
          <a:p>
            <a:pPr lvl="1"/>
            <a:r>
              <a:rPr lang="en-US" dirty="0"/>
              <a:t>Linux: Object-based reverse mapping</a:t>
            </a:r>
          </a:p>
          <a:p>
            <a:pPr lvl="2"/>
            <a:r>
              <a:rPr lang="en-US" dirty="0"/>
              <a:t>Link together memory region descriptors instead (much coarser granularity)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533400"/>
          </a:xfrm>
        </p:spPr>
        <p:txBody>
          <a:bodyPr/>
          <a:lstStyle/>
          <a:p>
            <a:r>
              <a:rPr lang="en-US" dirty="0"/>
              <a:t>Reverse Page Mapping (Sometimes called “</a:t>
            </a:r>
            <a:r>
              <a:rPr lang="en-US" dirty="0" err="1"/>
              <a:t>Coremap</a:t>
            </a:r>
            <a:r>
              <a:rPr lang="en-US" dirty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4227309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Allocation of Page Frames (Memory Pages)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2" y="838200"/>
            <a:ext cx="11101388" cy="5867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do we allocate memory among different processes?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Does every process get the same fraction of memory?  Different fractions?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Should we completely swap some processes out of memory?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Each process needs </a:t>
            </a:r>
            <a:r>
              <a:rPr lang="en-US" altLang="ko-KR" i="1" dirty="0">
                <a:ea typeface="굴림" panose="020B0600000101010101" pitchFamily="34" charset="-127"/>
              </a:rPr>
              <a:t>minimum</a:t>
            </a:r>
            <a:r>
              <a:rPr lang="en-US" altLang="ko-KR" dirty="0">
                <a:ea typeface="굴림" panose="020B0600000101010101" pitchFamily="34" charset="-127"/>
              </a:rPr>
              <a:t> number of pages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Want to make sure that all processes </a:t>
            </a:r>
            <a:r>
              <a:rPr lang="en-US" altLang="ko-KR" sz="2000" dirty="0">
                <a:solidFill>
                  <a:schemeClr val="hlink"/>
                </a:solidFill>
                <a:ea typeface="굴림" panose="020B0600000101010101" pitchFamily="34" charset="-127"/>
              </a:rPr>
              <a:t>that are loaded into memory</a:t>
            </a:r>
            <a:r>
              <a:rPr lang="en-US" altLang="ko-KR" sz="2000" dirty="0">
                <a:ea typeface="굴림" panose="020B0600000101010101" pitchFamily="34" charset="-127"/>
              </a:rPr>
              <a:t> can make forward progress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Example:  IBM 370 – 6 pages to handle SS MOVE instruction: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instruction is 6 bytes, might span 2 pages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2 pages to handle </a:t>
            </a:r>
            <a:r>
              <a:rPr lang="en-US" altLang="ko-KR" i="1" dirty="0">
                <a:ea typeface="굴림" panose="020B0600000101010101" pitchFamily="34" charset="-127"/>
              </a:rPr>
              <a:t>from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2 pages to handle </a:t>
            </a:r>
            <a:r>
              <a:rPr lang="en-US" altLang="ko-KR" i="1" dirty="0">
                <a:ea typeface="굴림" panose="020B0600000101010101" pitchFamily="34" charset="-127"/>
              </a:rPr>
              <a:t>to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Possible Replacement Scopes:</a:t>
            </a:r>
          </a:p>
          <a:p>
            <a:pPr lvl="1"/>
            <a:r>
              <a:rPr lang="en-US" altLang="ko-KR" sz="2000" dirty="0">
                <a:solidFill>
                  <a:schemeClr val="hlink"/>
                </a:solidFill>
                <a:ea typeface="굴림" panose="020B0600000101010101" pitchFamily="34" charset="-127"/>
              </a:rPr>
              <a:t>Global replacement</a:t>
            </a:r>
            <a:r>
              <a:rPr lang="en-US" altLang="ko-KR" sz="2000" dirty="0">
                <a:ea typeface="굴림" panose="020B0600000101010101" pitchFamily="34" charset="-127"/>
              </a:rPr>
              <a:t> – process selects replacement frame from set of all frames; one process can take a frame from another</a:t>
            </a:r>
          </a:p>
          <a:p>
            <a:pPr lvl="1"/>
            <a:r>
              <a:rPr lang="en-US" altLang="ko-KR" sz="2000" dirty="0">
                <a:solidFill>
                  <a:schemeClr val="hlink"/>
                </a:solidFill>
                <a:ea typeface="굴림" panose="020B0600000101010101" pitchFamily="34" charset="-127"/>
              </a:rPr>
              <a:t>Local replacement</a:t>
            </a:r>
            <a:r>
              <a:rPr lang="en-US" altLang="ko-KR" sz="2000" dirty="0">
                <a:ea typeface="굴림" panose="020B0600000101010101" pitchFamily="34" charset="-127"/>
              </a:rPr>
              <a:t> – each process selects from only its own set of allocated frames</a:t>
            </a:r>
          </a:p>
        </p:txBody>
      </p:sp>
    </p:spTree>
    <p:extLst>
      <p:ext uri="{BB962C8B-B14F-4D97-AF65-F5344CB8AC3E}">
        <p14:creationId xmlns:p14="http://schemas.microsoft.com/office/powerpoint/2010/main" val="6325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Fixed/Priority Allocation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8193" name="Rectangle 17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685800"/>
                <a:ext cx="11582400" cy="61722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dirty="0">
                    <a:solidFill>
                      <a:schemeClr val="hlink"/>
                    </a:solidFill>
                    <a:ea typeface="굴림" panose="020B0600000101010101" pitchFamily="34" charset="-127"/>
                  </a:rPr>
                  <a:t>Equal allocation</a:t>
                </a:r>
                <a:r>
                  <a:rPr lang="en-US" altLang="ko-KR" dirty="0">
                    <a:ea typeface="굴림" panose="020B0600000101010101" pitchFamily="34" charset="-127"/>
                  </a:rPr>
                  <a:t> (Fixed Scheme): </a:t>
                </a: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sz="2000" dirty="0">
                    <a:ea typeface="굴림" panose="020B0600000101010101" pitchFamily="34" charset="-127"/>
                  </a:rPr>
                  <a:t>Every process gets same amount of memory</a:t>
                </a: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sz="2000" dirty="0">
                    <a:ea typeface="굴림" panose="020B0600000101010101" pitchFamily="34" charset="-127"/>
                  </a:rPr>
                  <a:t>Example: 100 frames, 5 processes</a:t>
                </a:r>
                <a:r>
                  <a:rPr lang="en-US" altLang="ko-KR" sz="2000" dirty="0">
                    <a:ea typeface="굴림" panose="020B0600000101010101" pitchFamily="34" charset="-127"/>
                    <a:sym typeface="Symbol" panose="05050102010706020507" pitchFamily="18" charset="2"/>
                  </a:rPr>
                  <a:t>  </a:t>
                </a:r>
                <a:r>
                  <a:rPr lang="en-US" altLang="ko-KR" sz="2000" dirty="0">
                    <a:ea typeface="굴림" panose="020B0600000101010101" pitchFamily="34" charset="-127"/>
                  </a:rPr>
                  <a:t>process gets 20 frames</a:t>
                </a:r>
              </a:p>
              <a:p>
                <a:pPr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dirty="0">
                    <a:solidFill>
                      <a:schemeClr val="hlink"/>
                    </a:solidFill>
                    <a:ea typeface="굴림" panose="020B0600000101010101" pitchFamily="34" charset="-127"/>
                  </a:rPr>
                  <a:t>Proportional allocation</a:t>
                </a:r>
                <a:r>
                  <a:rPr lang="en-US" altLang="ko-KR" dirty="0">
                    <a:ea typeface="굴림" panose="020B0600000101010101" pitchFamily="34" charset="-127"/>
                  </a:rPr>
                  <a:t> (Fixed Scheme)</a:t>
                </a: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sz="2000" dirty="0">
                    <a:ea typeface="굴림" panose="020B0600000101010101" pitchFamily="34" charset="-127"/>
                  </a:rPr>
                  <a:t>Allocate according to the size of process</a:t>
                </a: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sz="2000" dirty="0">
                    <a:ea typeface="굴림" panose="020B0600000101010101" pitchFamily="34" charset="-127"/>
                  </a:rPr>
                  <a:t>Computation proceeds as follows:</a:t>
                </a: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en-US" altLang="ko-KR" sz="2000" i="1" dirty="0">
                    <a:ea typeface="굴림" panose="020B0600000101010101" pitchFamily="34" charset="-127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sSubPr>
                      <m:e>
                        <m: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𝑠</m:t>
                        </m:r>
                      </m:e>
                      <m:sub>
                        <m: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000" dirty="0">
                    <a:ea typeface="굴림" panose="020B0600000101010101" pitchFamily="34" charset="-127"/>
                  </a:rPr>
                  <a:t> = size of process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sSubPr>
                      <m:e>
                        <m: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𝑝</m:t>
                        </m:r>
                      </m:e>
                      <m:sub>
                        <m: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000" dirty="0">
                    <a:ea typeface="굴림" panose="020B0600000101010101" pitchFamily="34" charset="-127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2000"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S</m:t>
                    </m:r>
                    <m:r>
                      <a:rPr lang="en-US" altLang="ko-KR" sz="2000"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ko-KR" sz="2000" i="1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sz="2000" dirty="0">
                  <a:ea typeface="굴림" panose="020B0600000101010101" pitchFamily="34" charset="-127"/>
                </a:endParaRP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en-US" altLang="ko-KR" sz="2000" dirty="0">
                    <a:ea typeface="굴림" panose="020B0600000101010101" pitchFamily="34" charset="-127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ko-KR" sz="2000" i="1" dirty="0"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𝑚</m:t>
                    </m:r>
                  </m:oMath>
                </a14:m>
                <a:r>
                  <a:rPr lang="en-US" altLang="ko-KR" sz="2000" dirty="0">
                    <a:ea typeface="굴림" panose="020B0600000101010101" pitchFamily="34" charset="-127"/>
                  </a:rPr>
                  <a:t> = total number of physical frames in the system</a:t>
                </a: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en-US" altLang="ko-KR" sz="2000" dirty="0">
                    <a:ea typeface="굴림" panose="020B0600000101010101" pitchFamily="34" charset="-127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sSubPr>
                      <m:e>
                        <m: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𝑎</m:t>
                        </m:r>
                      </m:e>
                      <m:sub>
                        <m: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000" dirty="0">
                    <a:ea typeface="굴림" panose="020B0600000101010101" pitchFamily="34" charset="-127"/>
                  </a:rPr>
                  <a:t> = (allocation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sSubPr>
                      <m:e>
                        <m: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𝑝</m:t>
                        </m:r>
                      </m:e>
                      <m:sub>
                        <m:r>
                          <a:rPr lang="en-US" altLang="ko-KR" sz="2000" i="1" dirty="0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000" dirty="0">
                    <a:ea typeface="굴림" panose="020B0600000101010101" pitchFamily="34" charset="-127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sz="2400" i="1"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 =</m:t>
                    </m:r>
                    <m:f>
                      <m:fPr>
                        <m:ctrlPr>
                          <a:rPr lang="en-US" altLang="ko-KR" sz="2400" i="1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2400" i="1"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ko-KR" sz="2400" i="1"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𝑆</m:t>
                        </m:r>
                      </m:den>
                    </m:f>
                    <m:r>
                      <a:rPr lang="en-US" altLang="ko-K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ko-K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ko-KR" sz="2400" i="1" dirty="0">
                  <a:ea typeface="굴림" panose="020B0600000101010101" pitchFamily="34" charset="-127"/>
                </a:endParaRPr>
              </a:p>
              <a:p>
                <a:pPr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dirty="0">
                    <a:solidFill>
                      <a:schemeClr val="hlink"/>
                    </a:solidFill>
                    <a:ea typeface="굴림" panose="020B0600000101010101" pitchFamily="34" charset="-127"/>
                  </a:rPr>
                  <a:t>Priority Allocation:</a:t>
                </a: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sz="2000" dirty="0">
                    <a:ea typeface="굴림" panose="020B0600000101010101" pitchFamily="34" charset="-127"/>
                  </a:rPr>
                  <a:t>Proportional scheme using priorities rather than size</a:t>
                </a:r>
              </a:p>
              <a:p>
                <a:pPr lvl="2"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dirty="0">
                    <a:ea typeface="굴림" panose="020B0600000101010101" pitchFamily="34" charset="-127"/>
                  </a:rPr>
                  <a:t>Same type of computation as previous scheme</a:t>
                </a: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sz="2000" dirty="0">
                    <a:ea typeface="굴림" panose="020B0600000101010101" pitchFamily="34" charset="-127"/>
                  </a:rPr>
                  <a:t>Possible behavior: If process </a:t>
                </a:r>
                <a:r>
                  <a:rPr lang="en-US" altLang="ko-KR" sz="2000" i="1" dirty="0">
                    <a:ea typeface="굴림" panose="020B0600000101010101" pitchFamily="34" charset="-127"/>
                  </a:rPr>
                  <a:t>p</a:t>
                </a:r>
                <a:r>
                  <a:rPr lang="en-US" altLang="ko-KR" sz="2000" i="1" baseline="-25000" dirty="0">
                    <a:ea typeface="굴림" panose="020B0600000101010101" pitchFamily="34" charset="-127"/>
                  </a:rPr>
                  <a:t>i</a:t>
                </a:r>
                <a:r>
                  <a:rPr lang="en-US" altLang="ko-KR" sz="2000" dirty="0">
                    <a:ea typeface="굴림" panose="020B0600000101010101" pitchFamily="34" charset="-127"/>
                  </a:rPr>
                  <a:t> generates a page fault, select for replacement a frame </a:t>
                </a:r>
                <a:r>
                  <a:rPr lang="en-US" altLang="ko-KR" sz="2000" dirty="0" smtClean="0">
                    <a:ea typeface="굴림" panose="020B0600000101010101" pitchFamily="34" charset="-127"/>
                  </a:rPr>
                  <a:t/>
                </a:r>
                <a:br>
                  <a:rPr lang="en-US" altLang="ko-KR" sz="2000" dirty="0" smtClean="0">
                    <a:ea typeface="굴림" panose="020B0600000101010101" pitchFamily="34" charset="-127"/>
                  </a:rPr>
                </a:br>
                <a:r>
                  <a:rPr lang="en-US" altLang="ko-KR" sz="2000" dirty="0" smtClean="0">
                    <a:ea typeface="굴림" panose="020B0600000101010101" pitchFamily="34" charset="-127"/>
                  </a:rPr>
                  <a:t>from </a:t>
                </a:r>
                <a:r>
                  <a:rPr lang="en-US" altLang="ko-KR" sz="2000" dirty="0">
                    <a:ea typeface="굴림" panose="020B0600000101010101" pitchFamily="34" charset="-127"/>
                  </a:rPr>
                  <a:t>a process with lower priority number</a:t>
                </a: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</a:pPr>
                <a:endParaRPr lang="en-US" altLang="ko-KR" sz="2000" dirty="0">
                  <a:ea typeface="굴림" panose="020B0600000101010101" pitchFamily="34" charset="-127"/>
                </a:endParaRPr>
              </a:p>
              <a:p>
                <a:pPr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dirty="0">
                    <a:ea typeface="굴림" panose="020B0600000101010101" pitchFamily="34" charset="-127"/>
                  </a:rPr>
                  <a:t>Perhaps we should use an adaptive scheme instead???</a:t>
                </a:r>
              </a:p>
              <a:p>
                <a:pPr lvl="1">
                  <a:lnSpc>
                    <a:spcPct val="80000"/>
                  </a:lnSpc>
                  <a:spcBef>
                    <a:spcPct val="10000"/>
                  </a:spcBef>
                </a:pPr>
                <a:r>
                  <a:rPr lang="en-US" altLang="ko-KR" sz="2000" dirty="0">
                    <a:ea typeface="굴림" panose="020B0600000101010101" pitchFamily="34" charset="-127"/>
                  </a:rPr>
                  <a:t>What if some application just needs more memory?</a:t>
                </a:r>
              </a:p>
            </p:txBody>
          </p:sp>
        </mc:Choice>
        <mc:Fallback xmlns="">
          <p:sp>
            <p:nvSpPr>
              <p:cNvPr id="818193" name="Rectangle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685800"/>
                <a:ext cx="11582400" cy="6172200"/>
              </a:xfrm>
              <a:blipFill>
                <a:blip r:embed="rId4"/>
                <a:stretch>
                  <a:fillRect l="-737" t="-1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33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9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Page-Fault Frequency Allocation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762000"/>
            <a:ext cx="9067800" cy="5638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ko-KR" sz="2800" dirty="0">
                <a:ea typeface="굴림" panose="020B0600000101010101" pitchFamily="34" charset="-127"/>
              </a:rPr>
              <a:t>Can we reduce Capacity misses by dynamically changing the number of pages/application?</a:t>
            </a:r>
          </a:p>
          <a:p>
            <a:pPr>
              <a:lnSpc>
                <a:spcPct val="80000"/>
              </a:lnSpc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800" dirty="0">
                <a:ea typeface="굴림" panose="020B0600000101010101" pitchFamily="34" charset="-127"/>
              </a:rPr>
              <a:t>Establish “acceptable” page-fault rate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panose="020B0600000101010101" pitchFamily="34" charset="-127"/>
              </a:rPr>
              <a:t>If actual rate too low, process loses frame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panose="020B0600000101010101" pitchFamily="34" charset="-127"/>
              </a:rPr>
              <a:t>If actual rate too high, process gains frame</a:t>
            </a:r>
          </a:p>
          <a:p>
            <a:pPr>
              <a:lnSpc>
                <a:spcPct val="80000"/>
              </a:lnSpc>
            </a:pPr>
            <a:r>
              <a:rPr lang="en-US" altLang="ko-KR" sz="2800" dirty="0">
                <a:ea typeface="굴림" panose="020B0600000101010101" pitchFamily="34" charset="-127"/>
              </a:rPr>
              <a:t>Question: What if we just don’t have enough memory?</a:t>
            </a:r>
          </a:p>
        </p:txBody>
      </p:sp>
      <p:pic>
        <p:nvPicPr>
          <p:cNvPr id="81510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" t="16351" r="1137" b="16667"/>
          <a:stretch>
            <a:fillRect/>
          </a:stretch>
        </p:blipFill>
        <p:spPr bwMode="auto">
          <a:xfrm>
            <a:off x="2895600" y="1630362"/>
            <a:ext cx="5886450" cy="30178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20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0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Thrashing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669" y="729762"/>
            <a:ext cx="7010400" cy="5616574"/>
          </a:xfrm>
        </p:spPr>
        <p:txBody>
          <a:bodyPr>
            <a:normAutofit/>
          </a:bodyPr>
          <a:lstStyle/>
          <a:p>
            <a:r>
              <a:rPr lang="en-US" altLang="ko-KR" dirty="0"/>
              <a:t>If a process does not have “enough” pages, the page-fault rate is very high.  </a:t>
            </a:r>
            <a:br>
              <a:rPr lang="en-US" altLang="ko-KR" dirty="0"/>
            </a:br>
            <a:r>
              <a:rPr lang="en-US" altLang="ko-KR" dirty="0"/>
              <a:t>This leads to:</a:t>
            </a:r>
          </a:p>
          <a:p>
            <a:pPr lvl="1"/>
            <a:r>
              <a:rPr lang="en-US" altLang="ko-KR" dirty="0"/>
              <a:t>low CPU utilization</a:t>
            </a:r>
          </a:p>
          <a:p>
            <a:pPr lvl="1"/>
            <a:r>
              <a:rPr lang="en-US" altLang="ko-KR" dirty="0"/>
              <a:t>operating system spends most of its time swapping to disk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Thrashing</a:t>
            </a:r>
            <a:r>
              <a:rPr lang="en-US" altLang="ko-KR" dirty="0"/>
              <a:t> </a:t>
            </a:r>
            <a:r>
              <a:rPr lang="en-US" altLang="ko-KR" dirty="0">
                <a:sym typeface="Symbol" panose="05050102010706020507" pitchFamily="18" charset="2"/>
              </a:rPr>
              <a:t> a process is busy swapping pages in and out with little or no actual progress</a:t>
            </a:r>
          </a:p>
          <a:p>
            <a:r>
              <a:rPr lang="en-US" altLang="ko-KR" dirty="0">
                <a:sym typeface="Symbol" panose="05050102010706020507" pitchFamily="18" charset="2"/>
              </a:rPr>
              <a:t>Questions:</a:t>
            </a:r>
          </a:p>
          <a:p>
            <a:pPr lvl="1"/>
            <a:r>
              <a:rPr lang="en-US" altLang="ko-KR" dirty="0"/>
              <a:t>How do we detect Thrashing?</a:t>
            </a:r>
          </a:p>
          <a:p>
            <a:pPr lvl="1"/>
            <a:r>
              <a:rPr lang="en-US" altLang="ko-KR" dirty="0"/>
              <a:t>What is best response to Thrashing?</a:t>
            </a:r>
          </a:p>
        </p:txBody>
      </p:sp>
      <p:pic>
        <p:nvPicPr>
          <p:cNvPr id="81613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" t="12083" r="856" b="12083"/>
          <a:stretch>
            <a:fillRect/>
          </a:stretch>
        </p:blipFill>
        <p:spPr bwMode="auto">
          <a:xfrm>
            <a:off x="7221415" y="1028700"/>
            <a:ext cx="4667250" cy="26892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54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1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1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Locality In A Memory-Reference Pattern</a:t>
            </a:r>
            <a:endParaRPr lang="en-US" altLang="ko-KR" dirty="0"/>
          </a:p>
        </p:txBody>
      </p:sp>
      <p:sp>
        <p:nvSpPr>
          <p:cNvPr id="811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10662" y="762000"/>
            <a:ext cx="5880100" cy="5562600"/>
          </a:xfrm>
        </p:spPr>
        <p:txBody>
          <a:bodyPr/>
          <a:lstStyle/>
          <a:p>
            <a:r>
              <a:rPr lang="en-US" altLang="ko-KR" dirty="0"/>
              <a:t>Program Memory Access Patterns have temporal and spatial locality</a:t>
            </a:r>
          </a:p>
          <a:p>
            <a:pPr lvl="1"/>
            <a:r>
              <a:rPr lang="en-US" altLang="ko-KR" dirty="0"/>
              <a:t>Group of Pages accessed along a given time slice called the “Working Set”</a:t>
            </a:r>
          </a:p>
          <a:p>
            <a:pPr lvl="1"/>
            <a:r>
              <a:rPr lang="en-US" altLang="ko-KR" dirty="0"/>
              <a:t>Working Set defines minimum number of pages for process to behave well</a:t>
            </a:r>
          </a:p>
          <a:p>
            <a:r>
              <a:rPr lang="en-US" altLang="ko-KR" dirty="0"/>
              <a:t>Not enough memory for Working Set </a:t>
            </a:r>
            <a:r>
              <a:rPr lang="en-US" altLang="ko-KR" dirty="0">
                <a:sym typeface="Symbol" panose="05050102010706020507" pitchFamily="18" charset="2"/>
              </a:rPr>
              <a:t> Thrashing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Better to swap out process?</a:t>
            </a:r>
          </a:p>
          <a:p>
            <a:pPr lvl="1"/>
            <a:endParaRPr lang="ko-KR" altLang="en-US" dirty="0"/>
          </a:p>
        </p:txBody>
      </p:sp>
      <p:sp>
        <p:nvSpPr>
          <p:cNvPr id="811013" name="AutoShape 5"/>
          <p:cNvSpPr>
            <a:spLocks noChangeArrowheads="1"/>
          </p:cNvSpPr>
          <p:nvPr/>
        </p:nvSpPr>
        <p:spPr bwMode="auto">
          <a:xfrm>
            <a:off x="-304800" y="764931"/>
            <a:ext cx="228600" cy="50292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811011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9" t="659" r="21251" b="1007"/>
          <a:stretch>
            <a:fillRect/>
          </a:stretch>
        </p:blipFill>
        <p:spPr bwMode="auto">
          <a:xfrm>
            <a:off x="6565900" y="762000"/>
            <a:ext cx="4406900" cy="53292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39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1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1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88 0.01065 L 0.9056 0.00926 " pathEditMode="fixed" rAng="0" ptsTypes="AA">
                                      <p:cBhvr>
                                        <p:cTn id="16" dur="3000" fill="hold"/>
                                        <p:tgtEl>
                                          <p:spTgt spid="811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1015" grpId="0" uiExpand="1" build="p"/>
      <p:bldP spid="811013" grpId="0" uiExpan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986" name="Group 10"/>
          <p:cNvGrpSpPr>
            <a:grpSpLocks/>
          </p:cNvGrpSpPr>
          <p:nvPr/>
        </p:nvGrpSpPr>
        <p:grpSpPr bwMode="auto">
          <a:xfrm>
            <a:off x="1905000" y="2743200"/>
            <a:ext cx="8382000" cy="2565400"/>
            <a:chOff x="240" y="1632"/>
            <a:chExt cx="5280" cy="1616"/>
          </a:xfrm>
        </p:grpSpPr>
        <p:sp>
          <p:nvSpPr>
            <p:cNvPr id="26629" name="AutoShape 4"/>
            <p:cNvSpPr>
              <a:spLocks noChangeArrowheads="1"/>
            </p:cNvSpPr>
            <p:nvPr/>
          </p:nvSpPr>
          <p:spPr bwMode="auto">
            <a:xfrm>
              <a:off x="240" y="1872"/>
              <a:ext cx="5280" cy="1376"/>
            </a:xfrm>
            <a:prstGeom prst="roundRect">
              <a:avLst>
                <a:gd name="adj" fmla="val 16667"/>
              </a:avLst>
            </a:prstGeom>
            <a:solidFill>
              <a:srgbClr val="FF66CC">
                <a:alpha val="32156"/>
              </a:srgbClr>
            </a:solidFill>
            <a:ln w="57150" algn="ctr">
              <a:solidFill>
                <a:srgbClr val="FF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ko-KR" altLang="en-US">
                <a:ea typeface="굴림" panose="020B0600000101010101" pitchFamily="34" charset="-127"/>
              </a:endParaRPr>
            </a:p>
          </p:txBody>
        </p:sp>
        <p:sp>
          <p:nvSpPr>
            <p:cNvPr id="2663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416" y="1632"/>
              <a:ext cx="978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7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Cache</a:t>
              </a:r>
            </a:p>
          </p:txBody>
        </p:sp>
      </p:grp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805249"/>
            <a:ext cx="88392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PTE makes demand paging </a:t>
            </a:r>
            <a:r>
              <a:rPr lang="en-US" altLang="ko-KR" dirty="0" err="1">
                <a:ea typeface="굴림" panose="020B0600000101010101" pitchFamily="34" charset="-127"/>
              </a:rPr>
              <a:t>implementatable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Valid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 Page in memory, PTE points at physical page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Not Valid  Page not in memory; use info in PTE to find it on disk when necessary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Suppose user references page with invalid PTE?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Memory Management Unit (MMU) traps to OS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Resulting trap is a “Page Fault”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What does OS do on a Page Fault?: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Choose an old page to replace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If old page modified (“D=1”), write contents back to disk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Change its PTE and any cached TLB to be invalid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Load new page into memory from disk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Update page table entry, invalidate TLB for new entry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Continue thread from original faulting location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TLB for new page will be loaded when thread continued!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While pulling pages off disk for one process, OS runs another process from ready queue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Suspended process sits on wait queue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Demand </a:t>
            </a:r>
            <a:r>
              <a:rPr lang="en-US" altLang="ko-KR" dirty="0">
                <a:ea typeface="굴림" panose="020B0600000101010101" pitchFamily="34" charset="-127"/>
              </a:rPr>
              <a:t>Paging Mechanisms</a:t>
            </a:r>
          </a:p>
        </p:txBody>
      </p:sp>
    </p:spTree>
    <p:extLst>
      <p:ext uri="{BB962C8B-B14F-4D97-AF65-F5344CB8AC3E}">
        <p14:creationId xmlns:p14="http://schemas.microsoft.com/office/powerpoint/2010/main" val="35675632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6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66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uiExpand="1" build="p" bldLvl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Working-Set </a:t>
            </a:r>
            <a:r>
              <a:rPr lang="en-US" altLang="ko-KR" dirty="0" smtClean="0"/>
              <a:t>Model Take 2</a:t>
            </a:r>
            <a:endParaRPr lang="en-US" altLang="ko-KR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10439400" cy="4267200"/>
          </a:xfrm>
        </p:spPr>
        <p:txBody>
          <a:bodyPr>
            <a:normAutofit lnSpcReduction="10000"/>
          </a:bodyPr>
          <a:lstStyle/>
          <a:p>
            <a:r>
              <a:rPr lang="ko-KR" altLang="en-US" dirty="0">
                <a:sym typeface="Symbol" panose="05050102010706020507" pitchFamily="18" charset="2"/>
              </a:rPr>
              <a:t>  </a:t>
            </a:r>
            <a:r>
              <a:rPr lang="en-US" altLang="ko-KR" dirty="0">
                <a:sym typeface="Symbol" panose="05050102010706020507" pitchFamily="18" charset="2"/>
              </a:rPr>
              <a:t>working-set window  fixed number of page references 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Example:  10,000 instructions</a:t>
            </a:r>
          </a:p>
          <a:p>
            <a:r>
              <a:rPr lang="en-US" altLang="ko-KR" dirty="0" err="1">
                <a:sym typeface="Symbol" panose="05050102010706020507" pitchFamily="18" charset="2"/>
              </a:rPr>
              <a:t>WSi</a:t>
            </a:r>
            <a:r>
              <a:rPr lang="en-US" altLang="ko-KR" dirty="0">
                <a:sym typeface="Symbol" panose="05050102010706020507" pitchFamily="18" charset="2"/>
              </a:rPr>
              <a:t> (working set of Process Pi) = total set of pages referenced in the most recent  (varies in time)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if  too small will not encompass entire locality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if  too large will encompass several localities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if  =   will encompass entire program</a:t>
            </a:r>
          </a:p>
          <a:p>
            <a:r>
              <a:rPr lang="en-US" altLang="ko-KR" dirty="0">
                <a:sym typeface="Symbol" panose="05050102010706020507" pitchFamily="18" charset="2"/>
              </a:rPr>
              <a:t>D = |</a:t>
            </a:r>
            <a:r>
              <a:rPr lang="en-US" altLang="ko-KR" dirty="0" err="1">
                <a:sym typeface="Symbol" panose="05050102010706020507" pitchFamily="18" charset="2"/>
              </a:rPr>
              <a:t>WSi</a:t>
            </a:r>
            <a:r>
              <a:rPr lang="en-US" altLang="ko-KR" dirty="0">
                <a:sym typeface="Symbol" panose="05050102010706020507" pitchFamily="18" charset="2"/>
              </a:rPr>
              <a:t>|  total demand frames </a:t>
            </a:r>
          </a:p>
          <a:p>
            <a:r>
              <a:rPr lang="en-US" altLang="ko-KR" dirty="0">
                <a:solidFill>
                  <a:srgbClr val="FF0000"/>
                </a:solidFill>
                <a:sym typeface="Symbol" panose="05050102010706020507" pitchFamily="18" charset="2"/>
              </a:rPr>
              <a:t>if D &gt; m  Thrashing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  <a:sym typeface="Symbol" panose="05050102010706020507" pitchFamily="18" charset="2"/>
              </a:rPr>
              <a:t>Policy: if D &gt; m, then suspend/swap out processes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  <a:sym typeface="Symbol" panose="05050102010706020507" pitchFamily="18" charset="2"/>
              </a:rPr>
              <a:t>This can improve overall system behavior by a lot!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" t="34947" r="688" b="35550"/>
          <a:stretch>
            <a:fillRect/>
          </a:stretch>
        </p:blipFill>
        <p:spPr bwMode="auto">
          <a:xfrm>
            <a:off x="2438401" y="776287"/>
            <a:ext cx="7426325" cy="166211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02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What about Compulsory Misses?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10210800" cy="5181600"/>
          </a:xfrm>
        </p:spPr>
        <p:txBody>
          <a:bodyPr/>
          <a:lstStyle/>
          <a:p>
            <a:r>
              <a:rPr lang="en-US" altLang="ko-KR" dirty="0"/>
              <a:t>Recall that compulsory misses are misses that occur the first time that a page is seen	</a:t>
            </a:r>
          </a:p>
          <a:p>
            <a:pPr lvl="1"/>
            <a:r>
              <a:rPr lang="en-US" altLang="ko-KR" dirty="0"/>
              <a:t>Pages that are touched for the first time</a:t>
            </a:r>
          </a:p>
          <a:p>
            <a:pPr lvl="1"/>
            <a:r>
              <a:rPr lang="en-US" altLang="ko-KR" dirty="0"/>
              <a:t>Pages that are touched after process is swapped out/swapped back in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Clustering:</a:t>
            </a:r>
          </a:p>
          <a:p>
            <a:pPr lvl="1"/>
            <a:r>
              <a:rPr lang="en-US" altLang="ko-KR" dirty="0"/>
              <a:t>On a page-fault, bring in multiple pages “around” the faulting page</a:t>
            </a:r>
          </a:p>
          <a:p>
            <a:pPr lvl="1"/>
            <a:r>
              <a:rPr lang="en-US" altLang="ko-KR" dirty="0"/>
              <a:t>Since efficiency of disk reads increases with sequential reads, makes sense to read several sequential pages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Working Set Tracking:</a:t>
            </a:r>
          </a:p>
          <a:p>
            <a:pPr lvl="1"/>
            <a:r>
              <a:rPr lang="en-US" altLang="ko-KR" dirty="0"/>
              <a:t>Use algorithm to try to track working set of application</a:t>
            </a:r>
          </a:p>
          <a:p>
            <a:pPr lvl="1"/>
            <a:r>
              <a:rPr lang="en-US" altLang="ko-KR" dirty="0"/>
              <a:t>When swapping process back in, swap in working set</a:t>
            </a:r>
          </a:p>
        </p:txBody>
      </p:sp>
    </p:spTree>
    <p:extLst>
      <p:ext uri="{BB962C8B-B14F-4D97-AF65-F5344CB8AC3E}">
        <p14:creationId xmlns:p14="http://schemas.microsoft.com/office/powerpoint/2010/main" val="1369661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Memory Details?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715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Memory management in Linux considerably more complex than the examples we have been discussing</a:t>
            </a:r>
          </a:p>
          <a:p>
            <a:r>
              <a:rPr lang="en-US" dirty="0"/>
              <a:t>Memory Zones: physical memory categories</a:t>
            </a:r>
          </a:p>
          <a:p>
            <a:pPr lvl="1"/>
            <a:r>
              <a:rPr lang="en-US" dirty="0"/>
              <a:t>ZONE_DMA: &lt; 16MB memory, </a:t>
            </a:r>
            <a:r>
              <a:rPr lang="en-US" dirty="0" err="1"/>
              <a:t>DMAable</a:t>
            </a:r>
            <a:r>
              <a:rPr lang="en-US" dirty="0"/>
              <a:t> on ISA bus</a:t>
            </a:r>
          </a:p>
          <a:p>
            <a:pPr lvl="1"/>
            <a:r>
              <a:rPr lang="en-US" dirty="0"/>
              <a:t>ZONE_NORMAL: 16MB </a:t>
            </a:r>
            <a:r>
              <a:rPr lang="en-US" altLang="ko-KR" sz="2000" dirty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dirty="0"/>
              <a:t>896MB (mapped at 0xC0000000)</a:t>
            </a:r>
          </a:p>
          <a:p>
            <a:pPr lvl="1"/>
            <a:r>
              <a:rPr lang="en-US" dirty="0"/>
              <a:t>ZONE_HIGHMEM: Everything else (&gt; 896MB)</a:t>
            </a:r>
          </a:p>
          <a:p>
            <a:r>
              <a:rPr lang="en-US" dirty="0"/>
              <a:t>Each zone has 1 </a:t>
            </a:r>
            <a:r>
              <a:rPr lang="en-US" dirty="0" err="1"/>
              <a:t>freelist</a:t>
            </a:r>
            <a:r>
              <a:rPr lang="en-US" dirty="0"/>
              <a:t>, 2 LRU lists (Active/Inactive)</a:t>
            </a:r>
          </a:p>
          <a:p>
            <a:r>
              <a:rPr lang="en-US" dirty="0"/>
              <a:t>Many different types of allocation</a:t>
            </a:r>
          </a:p>
          <a:p>
            <a:pPr lvl="1"/>
            <a:r>
              <a:rPr lang="en-US" dirty="0"/>
              <a:t>SLAB allocators, per-page allocators, mapped/unmapped</a:t>
            </a:r>
          </a:p>
          <a:p>
            <a:r>
              <a:rPr lang="en-US" dirty="0"/>
              <a:t>Many different types of allocated memory:</a:t>
            </a:r>
          </a:p>
          <a:p>
            <a:pPr lvl="1"/>
            <a:r>
              <a:rPr lang="en-US" dirty="0"/>
              <a:t>Anonymous memory (not backed by a file, heap/stack)</a:t>
            </a:r>
          </a:p>
          <a:p>
            <a:pPr lvl="1"/>
            <a:r>
              <a:rPr lang="en-US" dirty="0"/>
              <a:t>Mapped memory (backed by a file)</a:t>
            </a:r>
          </a:p>
          <a:p>
            <a:r>
              <a:rPr lang="en-US" dirty="0"/>
              <a:t>Allocation priorities</a:t>
            </a:r>
          </a:p>
          <a:p>
            <a:pPr lvl="1"/>
            <a:r>
              <a:rPr lang="en-US" dirty="0"/>
              <a:t>Is blocking allowed/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38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533400"/>
          </a:xfrm>
        </p:spPr>
        <p:txBody>
          <a:bodyPr/>
          <a:lstStyle/>
          <a:p>
            <a:r>
              <a:rPr lang="en-US" dirty="0"/>
              <a:t>Linux Virtual memory map (Pre-Meltdown)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900774" y="1251466"/>
            <a:ext cx="14478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915400" y="2546866"/>
            <a:ext cx="1447800" cy="1600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Space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900774" y="2394466"/>
            <a:ext cx="1447800" cy="3124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915400" y="4147066"/>
            <a:ext cx="1447800" cy="13716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915400" y="4147066"/>
            <a:ext cx="144780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8915400" y="1175266"/>
            <a:ext cx="1447800" cy="13716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24374" y="5346700"/>
            <a:ext cx="1596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2475" y="2221468"/>
            <a:ext cx="1640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7874" y="1175266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48400" y="5334000"/>
            <a:ext cx="2738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8401" y="3956566"/>
            <a:ext cx="2896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01319" y="2407166"/>
            <a:ext cx="2795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75920" y="1066800"/>
            <a:ext cx="2969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1843374" y="2546866"/>
            <a:ext cx="609600" cy="3048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5742245" y="4141232"/>
            <a:ext cx="609600" cy="1329551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1828800" y="1251466"/>
            <a:ext cx="609600" cy="1195684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1GB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5742245" y="1217316"/>
            <a:ext cx="609600" cy="1329551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67001" y="1600200"/>
            <a:ext cx="114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22603" y="1766489"/>
            <a:ext cx="1141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/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55077" y="5943600"/>
            <a:ext cx="3444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51845" y="5943600"/>
            <a:ext cx="3444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51166" y="3124200"/>
            <a:ext cx="209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</p:spTree>
    <p:extLst>
      <p:ext uri="{BB962C8B-B14F-4D97-AF65-F5344CB8AC3E}">
        <p14:creationId xmlns:p14="http://schemas.microsoft.com/office/powerpoint/2010/main" val="1455863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Pre-Meltdown Virtual Map (Details)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10210800" cy="5867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Kernel memory not generally visible to user</a:t>
            </a:r>
          </a:p>
          <a:p>
            <a:pPr lvl="1"/>
            <a:r>
              <a:rPr lang="en-US" dirty="0"/>
              <a:t>Exception: special VDSO (virtual dynamically linked shared objects) facility that maps kernel code into user space to aid in system calls (and to provide certain actual system calls such as </a:t>
            </a:r>
            <a:r>
              <a:rPr lang="en-US" dirty="0" err="1">
                <a:latin typeface="Consolas"/>
                <a:cs typeface="Consolas"/>
              </a:rPr>
              <a:t>gettimeofday</a:t>
            </a:r>
            <a:r>
              <a:rPr lang="en-US" dirty="0">
                <a:latin typeface="Consolas"/>
                <a:cs typeface="Consolas"/>
              </a:rPr>
              <a:t>()</a:t>
            </a:r>
            <a:r>
              <a:rPr lang="en-US" dirty="0"/>
              <a:t>)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/>
              <a:t>Every physical page described by a “page” structure</a:t>
            </a:r>
          </a:p>
          <a:p>
            <a:pPr lvl="1"/>
            <a:r>
              <a:rPr lang="en-US" dirty="0"/>
              <a:t>Collected together in lower physical memory</a:t>
            </a:r>
          </a:p>
          <a:p>
            <a:pPr lvl="1"/>
            <a:r>
              <a:rPr lang="en-US" dirty="0"/>
              <a:t>Can be accessed in kernel virtual space</a:t>
            </a:r>
          </a:p>
          <a:p>
            <a:pPr lvl="1"/>
            <a:r>
              <a:rPr lang="en-US" dirty="0"/>
              <a:t>Linked together in various “LRU” lists</a:t>
            </a:r>
          </a:p>
          <a:p>
            <a:r>
              <a:rPr lang="en-US" dirty="0"/>
              <a:t>For 32-bit virtual memory architectures:</a:t>
            </a:r>
          </a:p>
          <a:p>
            <a:pPr lvl="1"/>
            <a:r>
              <a:rPr lang="en-US" dirty="0"/>
              <a:t>When physical memory &lt; 896MB</a:t>
            </a:r>
          </a:p>
          <a:p>
            <a:pPr lvl="2"/>
            <a:r>
              <a:rPr lang="en-US" dirty="0"/>
              <a:t>All physical memory mapped at 0xC0000000</a:t>
            </a:r>
          </a:p>
          <a:p>
            <a:pPr lvl="1"/>
            <a:r>
              <a:rPr lang="en-US" dirty="0"/>
              <a:t>When physical memory &gt;= 896MB</a:t>
            </a:r>
          </a:p>
          <a:p>
            <a:pPr lvl="2"/>
            <a:r>
              <a:rPr lang="en-US" dirty="0"/>
              <a:t>Not all physical memory mapped in kernel space all the time</a:t>
            </a:r>
          </a:p>
          <a:p>
            <a:pPr lvl="2"/>
            <a:r>
              <a:rPr lang="en-US" dirty="0"/>
              <a:t>Can be temporarily mapped with addresses &gt; 0xCC000000</a:t>
            </a:r>
          </a:p>
          <a:p>
            <a:r>
              <a:rPr lang="en-US" dirty="0"/>
              <a:t>For 64-bit virtual memory architectures:</a:t>
            </a:r>
          </a:p>
          <a:p>
            <a:pPr lvl="1"/>
            <a:r>
              <a:rPr lang="en-US" dirty="0"/>
              <a:t>All physical memory mapped above 0xFFFF800000000000</a:t>
            </a:r>
          </a:p>
        </p:txBody>
      </p:sp>
    </p:spTree>
    <p:extLst>
      <p:ext uri="{BB962C8B-B14F-4D97-AF65-F5344CB8AC3E}">
        <p14:creationId xmlns:p14="http://schemas.microsoft.com/office/powerpoint/2010/main" val="3455449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Meltdown Memory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10668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Meltdown flaw (2018, Intel x86, IBM Power, ARM)</a:t>
            </a:r>
          </a:p>
          <a:p>
            <a:pPr lvl="1">
              <a:tabLst>
                <a:tab pos="1143000" algn="r"/>
                <a:tab pos="1257300" algn="l"/>
                <a:tab pos="1485900" algn="l"/>
              </a:tabLst>
            </a:pPr>
            <a:r>
              <a:rPr lang="en-US" dirty="0">
                <a:solidFill>
                  <a:srgbClr val="FF0000"/>
                </a:solidFill>
              </a:rPr>
              <a:t>Exploit speculative execution to observe contents of kernel memory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1700" b="1" dirty="0">
                <a:solidFill>
                  <a:schemeClr val="accent2"/>
                </a:solidFill>
                <a:latin typeface="Courier" pitchFamily="49" charset="0"/>
              </a:rPr>
              <a:t>1:	// Set up side channel (array flushed from cache)</a:t>
            </a:r>
            <a:br>
              <a:rPr lang="en-US" sz="1700" b="1" dirty="0">
                <a:solidFill>
                  <a:schemeClr val="accent2"/>
                </a:solidFill>
                <a:latin typeface="Courier" pitchFamily="49" charset="0"/>
              </a:rPr>
            </a:br>
            <a:r>
              <a:rPr lang="en-US" sz="1700" b="1" dirty="0">
                <a:solidFill>
                  <a:schemeClr val="accent2"/>
                </a:solidFill>
                <a:latin typeface="Courier" pitchFamily="49" charset="0"/>
              </a:rPr>
              <a:t>	2:	</a:t>
            </a:r>
            <a:r>
              <a:rPr lang="en-US" sz="1700" b="1" dirty="0" err="1">
                <a:solidFill>
                  <a:schemeClr val="accent2"/>
                </a:solidFill>
                <a:latin typeface="Courier" pitchFamily="49" charset="0"/>
              </a:rPr>
              <a:t>uchar</a:t>
            </a:r>
            <a:r>
              <a:rPr lang="en-US" sz="1700" b="1" dirty="0">
                <a:solidFill>
                  <a:schemeClr val="accent2"/>
                </a:solidFill>
                <a:latin typeface="Courier" pitchFamily="49" charset="0"/>
              </a:rPr>
              <a:t> array[256 * 4096];</a:t>
            </a:r>
            <a:br>
              <a:rPr lang="en-US" sz="1700" b="1" dirty="0">
                <a:solidFill>
                  <a:schemeClr val="accent2"/>
                </a:solidFill>
                <a:latin typeface="Courier" pitchFamily="49" charset="0"/>
              </a:rPr>
            </a:br>
            <a:r>
              <a:rPr lang="en-US" sz="1700" b="1" dirty="0">
                <a:solidFill>
                  <a:schemeClr val="accent2"/>
                </a:solidFill>
                <a:latin typeface="Courier" pitchFamily="49" charset="0"/>
              </a:rPr>
              <a:t>	3:	flush(array);	// Make sure array out of </a:t>
            </a:r>
            <a:r>
              <a:rPr lang="en-US" sz="1700" b="1" dirty="0" smtClean="0">
                <a:solidFill>
                  <a:schemeClr val="accent2"/>
                </a:solidFill>
                <a:latin typeface="Courier" pitchFamily="49" charset="0"/>
              </a:rPr>
              <a:t>cache (not an instruction!)</a:t>
            </a:r>
            <a:r>
              <a:rPr lang="en-US" sz="1700" b="1" dirty="0">
                <a:solidFill>
                  <a:schemeClr val="accent2"/>
                </a:solidFill>
                <a:latin typeface="Courier" pitchFamily="49" charset="0"/>
              </a:rPr>
              <a:t/>
            </a:r>
            <a:br>
              <a:rPr lang="en-US" sz="1700" b="1" dirty="0">
                <a:solidFill>
                  <a:schemeClr val="accent2"/>
                </a:solidFill>
                <a:latin typeface="Courier" pitchFamily="49" charset="0"/>
              </a:rPr>
            </a:br>
            <a:r>
              <a:rPr lang="en-US" sz="1700" b="1" dirty="0">
                <a:latin typeface="Courier" pitchFamily="49" charset="0"/>
              </a:rPr>
              <a:t/>
            </a:r>
            <a:br>
              <a:rPr lang="en-US" sz="1700" b="1" dirty="0">
                <a:latin typeface="Courier" pitchFamily="49" charset="0"/>
              </a:rPr>
            </a:br>
            <a:r>
              <a:rPr lang="en-US" sz="1700" b="1" dirty="0">
                <a:latin typeface="Courier" pitchFamily="49" charset="0"/>
              </a:rPr>
              <a:t>	</a:t>
            </a: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>4:</a:t>
            </a:r>
            <a:r>
              <a:rPr lang="en-US" sz="1700" b="1" dirty="0">
                <a:latin typeface="Courier" pitchFamily="49" charset="0"/>
              </a:rPr>
              <a:t>	</a:t>
            </a: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>try { 	 // … catch and ignore SIGSEGV (illegal access)</a:t>
            </a:r>
            <a:br>
              <a:rPr lang="en-US" sz="1700" b="1" dirty="0">
                <a:solidFill>
                  <a:srgbClr val="FF0000"/>
                </a:solidFill>
                <a:latin typeface="Courier" pitchFamily="49" charset="0"/>
              </a:rPr>
            </a:b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>	5:		</a:t>
            </a:r>
            <a:r>
              <a:rPr lang="en-US" sz="1700" b="1" dirty="0" err="1">
                <a:solidFill>
                  <a:srgbClr val="FF0000"/>
                </a:solidFill>
                <a:latin typeface="Courier" pitchFamily="49" charset="0"/>
              </a:rPr>
              <a:t>uchar</a:t>
            </a: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> result = *(</a:t>
            </a:r>
            <a:r>
              <a:rPr lang="en-US" sz="1700" b="1" dirty="0" err="1">
                <a:solidFill>
                  <a:srgbClr val="FF0000"/>
                </a:solidFill>
                <a:latin typeface="Courier" pitchFamily="49" charset="0"/>
              </a:rPr>
              <a:t>uchar</a:t>
            </a: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> *)</a:t>
            </a:r>
            <a:r>
              <a:rPr lang="en-US" sz="1700" b="1" dirty="0" err="1">
                <a:solidFill>
                  <a:srgbClr val="FF0000"/>
                </a:solidFill>
                <a:latin typeface="Courier" pitchFamily="49" charset="0"/>
              </a:rPr>
              <a:t>kernel_address</a:t>
            </a: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>;	// Try access!</a:t>
            </a:r>
            <a:br>
              <a:rPr lang="en-US" sz="1700" b="1" dirty="0">
                <a:solidFill>
                  <a:srgbClr val="FF0000"/>
                </a:solidFill>
                <a:latin typeface="Courier" pitchFamily="49" charset="0"/>
              </a:rPr>
            </a:b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>	6:		</a:t>
            </a:r>
            <a:r>
              <a:rPr lang="en-US" sz="1700" b="1" dirty="0" err="1">
                <a:solidFill>
                  <a:srgbClr val="FF0000"/>
                </a:solidFill>
                <a:latin typeface="Courier" pitchFamily="49" charset="0"/>
              </a:rPr>
              <a:t>uchar</a:t>
            </a: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> dummy = array[result * 4096];	// leak info!</a:t>
            </a:r>
            <a:br>
              <a:rPr lang="en-US" sz="1700" b="1" dirty="0">
                <a:solidFill>
                  <a:srgbClr val="FF0000"/>
                </a:solidFill>
                <a:latin typeface="Courier" pitchFamily="49" charset="0"/>
              </a:rPr>
            </a:b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>	7:	} catch(){;} // Could use signal() and </a:t>
            </a:r>
            <a:r>
              <a:rPr lang="en-US" sz="1700" b="1" dirty="0" err="1">
                <a:solidFill>
                  <a:srgbClr val="FF0000"/>
                </a:solidFill>
                <a:latin typeface="Courier" pitchFamily="49" charset="0"/>
              </a:rPr>
              <a:t>setjmp</a:t>
            </a: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>/</a:t>
            </a:r>
            <a:r>
              <a:rPr lang="en-US" sz="1700" b="1" dirty="0" err="1">
                <a:solidFill>
                  <a:srgbClr val="FF0000"/>
                </a:solidFill>
                <a:latin typeface="Courier" pitchFamily="49" charset="0"/>
              </a:rPr>
              <a:t>longjmp</a:t>
            </a:r>
            <a:r>
              <a:rPr lang="en-US" sz="1700" b="1" dirty="0">
                <a:solidFill>
                  <a:srgbClr val="FF0000"/>
                </a:solidFill>
                <a:latin typeface="Courier" pitchFamily="49" charset="0"/>
              </a:rPr>
              <a:t/>
            </a:r>
            <a:br>
              <a:rPr lang="en-US" sz="1700" b="1" dirty="0">
                <a:solidFill>
                  <a:srgbClr val="FF0000"/>
                </a:solidFill>
                <a:latin typeface="Courier" pitchFamily="49" charset="0"/>
              </a:rPr>
            </a:br>
            <a:r>
              <a:rPr lang="en-US" sz="1700" b="1" dirty="0">
                <a:latin typeface="Courier" pitchFamily="49" charset="0"/>
              </a:rPr>
              <a:t/>
            </a:r>
            <a:br>
              <a:rPr lang="en-US" sz="1700" b="1" dirty="0">
                <a:latin typeface="Courier" pitchFamily="49" charset="0"/>
              </a:rPr>
            </a:br>
            <a:r>
              <a:rPr lang="en-US" sz="1700" b="1" dirty="0">
                <a:latin typeface="Courier" pitchFamily="49" charset="0"/>
              </a:rPr>
              <a:t>	</a:t>
            </a:r>
            <a:r>
              <a:rPr lang="en-US" sz="1700" b="1" dirty="0">
                <a:solidFill>
                  <a:schemeClr val="accent2"/>
                </a:solidFill>
                <a:latin typeface="Courier" pitchFamily="49" charset="0"/>
              </a:rPr>
              <a:t>8:	// scan through 256 array slots to determine which loaded</a:t>
            </a:r>
            <a:br>
              <a:rPr lang="en-US" sz="1700" b="1" dirty="0">
                <a:solidFill>
                  <a:schemeClr val="accent2"/>
                </a:solidFill>
                <a:latin typeface="Courier" pitchFamily="49" charset="0"/>
              </a:rPr>
            </a:br>
            <a:endParaRPr lang="en-US" sz="1700" b="1" dirty="0">
              <a:solidFill>
                <a:schemeClr val="accent2"/>
              </a:solidFill>
              <a:latin typeface="Courier" pitchFamily="49" charset="0"/>
            </a:endParaRPr>
          </a:p>
          <a:p>
            <a:pPr lvl="1"/>
            <a:r>
              <a:rPr lang="en-US" sz="2000" dirty="0"/>
              <a:t>Some details:</a:t>
            </a:r>
          </a:p>
          <a:p>
            <a:pPr lvl="2"/>
            <a:r>
              <a:rPr lang="en-US" sz="1800" dirty="0"/>
              <a:t>Reason we skip 4096 for each value: avoid hardware cache </a:t>
            </a:r>
            <a:r>
              <a:rPr lang="en-US" sz="1800" dirty="0" err="1"/>
              <a:t>prefetch</a:t>
            </a:r>
            <a:endParaRPr lang="en-US" sz="1800" dirty="0"/>
          </a:p>
          <a:p>
            <a:pPr lvl="2"/>
            <a:r>
              <a:rPr lang="en-US" sz="1800" dirty="0"/>
              <a:t>Note that value detected by fact that one cache line is loaded</a:t>
            </a:r>
          </a:p>
          <a:p>
            <a:pPr lvl="2"/>
            <a:r>
              <a:rPr lang="en-US" sz="1800" dirty="0"/>
              <a:t>Catch and ignore page fault: set signal handler for SIGSEGV, can use </a:t>
            </a:r>
            <a:r>
              <a:rPr lang="en-US" sz="1800" dirty="0" err="1"/>
              <a:t>setjump</a:t>
            </a:r>
            <a:r>
              <a:rPr lang="en-US" sz="1800" dirty="0"/>
              <a:t>/</a:t>
            </a:r>
            <a:r>
              <a:rPr lang="en-US" sz="1800" dirty="0" err="1"/>
              <a:t>longjmp</a:t>
            </a:r>
            <a:r>
              <a:rPr lang="en-US" sz="1800" dirty="0"/>
              <a:t>…. </a:t>
            </a:r>
          </a:p>
          <a:p>
            <a:r>
              <a:rPr lang="en-US" dirty="0">
                <a:solidFill>
                  <a:srgbClr val="FF0000"/>
                </a:solidFill>
              </a:rPr>
              <a:t>Patch</a:t>
            </a:r>
            <a:r>
              <a:rPr lang="en-US" dirty="0"/>
              <a:t>: Need different page tables for user and kernel</a:t>
            </a:r>
          </a:p>
          <a:p>
            <a:pPr lvl="1"/>
            <a:r>
              <a:rPr lang="en-US" dirty="0"/>
              <a:t>Without PCID tag in TLB, flush TLB </a:t>
            </a:r>
            <a:r>
              <a:rPr lang="en-US" i="1" dirty="0"/>
              <a:t>twice</a:t>
            </a:r>
            <a:r>
              <a:rPr lang="en-US" dirty="0"/>
              <a:t> on </a:t>
            </a:r>
            <a:r>
              <a:rPr lang="en-US" dirty="0" err="1"/>
              <a:t>syscall</a:t>
            </a:r>
            <a:r>
              <a:rPr lang="en-US" dirty="0"/>
              <a:t> (800% overhead!)</a:t>
            </a:r>
          </a:p>
          <a:p>
            <a:pPr lvl="1"/>
            <a:r>
              <a:rPr lang="en-US" dirty="0"/>
              <a:t>Need at least Linux v 4.14 which utilizes PCID tag in new hardware to avoid flushing when change address space</a:t>
            </a:r>
          </a:p>
          <a:p>
            <a:r>
              <a:rPr lang="en-US" dirty="0">
                <a:solidFill>
                  <a:srgbClr val="FF0000"/>
                </a:solidFill>
              </a:rPr>
              <a:t>Fix</a:t>
            </a:r>
            <a:r>
              <a:rPr lang="en-US" dirty="0"/>
              <a:t>: better hardware without timing </a:t>
            </a:r>
            <a:r>
              <a:rPr lang="en-US" dirty="0" smtClean="0"/>
              <a:t>side-channels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94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762000"/>
            <a:ext cx="10769600" cy="5791200"/>
          </a:xfrm>
        </p:spPr>
        <p:txBody>
          <a:bodyPr>
            <a:normAutofit fontScale="92500"/>
          </a:bodyPr>
          <a:lstStyle/>
          <a:p>
            <a:r>
              <a:rPr lang="en-US" altLang="ko-KR" dirty="0">
                <a:sym typeface="Symbol" panose="05050102010706020507" pitchFamily="18" charset="2"/>
              </a:rPr>
              <a:t>Replacement policies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FIFO: Place pages on queue, replace page at end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MIN: Replace page that will be used farthest in future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LRU: Replace page used farthest in past </a:t>
            </a:r>
          </a:p>
          <a:p>
            <a:r>
              <a:rPr lang="en-US" altLang="ko-KR" dirty="0">
                <a:sym typeface="Symbol" panose="05050102010706020507" pitchFamily="18" charset="2"/>
              </a:rPr>
              <a:t>Working Set: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Set of pages touched by a process recently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Point of Replacement algorithms is to try to keep working set in memory</a:t>
            </a:r>
          </a:p>
          <a:p>
            <a:r>
              <a:rPr lang="en-US" altLang="ko-KR" dirty="0">
                <a:sym typeface="Symbol" panose="05050102010706020507" pitchFamily="18" charset="2"/>
              </a:rPr>
              <a:t>Clock Algorithm: Approximation to LRU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Arrange all pages in circular list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Sweep through them, marking as not “in use”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If page not “in use” for one pass, than can replace</a:t>
            </a:r>
          </a:p>
          <a:p>
            <a:r>
              <a:rPr lang="en-US" altLang="ko-KR" dirty="0">
                <a:sym typeface="Symbol" panose="05050102010706020507" pitchFamily="18" charset="2"/>
              </a:rPr>
              <a:t>Nth-chance clock algorithm: Another approximate LRU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Give pages multiple passes of clock hand before replacing</a:t>
            </a:r>
          </a:p>
          <a:p>
            <a:r>
              <a:rPr lang="en-US" altLang="ko-KR" dirty="0">
                <a:sym typeface="Symbol" panose="05050102010706020507" pitchFamily="18" charset="2"/>
              </a:rPr>
              <a:t>Second-Chance List algorithm: Yet another approximate  LRU</a:t>
            </a:r>
          </a:p>
          <a:p>
            <a:pPr lvl="1"/>
            <a:r>
              <a:rPr lang="en-US" altLang="ko-KR" dirty="0">
                <a:sym typeface="Symbol" panose="05050102010706020507" pitchFamily="18" charset="2"/>
              </a:rPr>
              <a:t>Divide pages into two groups, one of which is truly LRU and managed on page faults.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46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Demand </a:t>
            </a:r>
            <a:r>
              <a:rPr lang="en-US" altLang="ko-KR" dirty="0">
                <a:ea typeface="굴림" panose="020B0600000101010101" pitchFamily="34" charset="-127"/>
              </a:rPr>
              <a:t>Paging Cost Model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762000"/>
            <a:ext cx="10160000" cy="57912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Since Demand Paging like caching, can compute average access time! (“Effective Access Time”)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EAT = Hit Rate x Hit Time + Miss Rate x Miss Time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EAT = Hit Time + Miss Rate x Miss Penalty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Example: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Memory access time = 200 nanoseconds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page-fault service time = 8 milliseconds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Suppose p = Probability of miss, 1-p = Probably of hit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Then, we can compute EAT as follows: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	EAT 	= 200ns + p x 8 </a:t>
            </a:r>
            <a:r>
              <a:rPr lang="en-US" altLang="ko-KR" dirty="0" err="1">
                <a:ea typeface="굴림" panose="020B0600000101010101" pitchFamily="34" charset="-127"/>
              </a:rPr>
              <a:t>ms</a:t>
            </a:r>
            <a:endParaRPr lang="en-US" altLang="ko-KR" dirty="0">
              <a:ea typeface="굴림" panose="020B0600000101010101" pitchFamily="34" charset="-127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  <a:tabLst>
                <a:tab pos="914400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        	= 200ns + p x 8,000,000ns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If one access out of 1,000 causes a page fault, then EAT = 8.2 </a:t>
            </a:r>
            <a:r>
              <a:rPr lang="el-GR" altLang="en-US" dirty="0">
                <a:solidFill>
                  <a:srgbClr val="FF0000"/>
                </a:solidFill>
              </a:rPr>
              <a:t>μ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This is a slowdown by a factor of 40!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What if want slowdown by less than 10%?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EAT &lt; 200ns x 1.1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 p &lt; 2.5 x 10</a:t>
            </a:r>
            <a:r>
              <a:rPr lang="en-US" altLang="ko-KR" baseline="30000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-6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914400" algn="l"/>
                <a:tab pos="1828800" algn="l"/>
              </a:tabLst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This is about 1 page fault in 400,000!</a:t>
            </a:r>
          </a:p>
        </p:txBody>
      </p:sp>
    </p:spTree>
    <p:extLst>
      <p:ext uri="{BB962C8B-B14F-4D97-AF65-F5344CB8AC3E}">
        <p14:creationId xmlns:p14="http://schemas.microsoft.com/office/powerpoint/2010/main" val="225878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868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What Factors Lead to Misses in Page Cache?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108204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Compulsory Misses: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Pages that have never been paged into memory before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might we remove these misses?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Prefetching: loading them into memory before needed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to predict future somehow!  More later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Capacity Misses: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Not enough memory. Must somehow increase available memory size.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we do this?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One option: Increase amount of DRAM (not quick fix!)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Another option:  If multiple processes in memory: adjust percentage of memory allocated to each one!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Conflict Misses: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Technically, conflict misses don’t exist in virtual memory, since it is a “fully-associative” cache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Policy Misses: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Caused when pages were in memory, but kicked out prematurely because of the replacement policy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to fix? Better replacement policy</a:t>
            </a:r>
          </a:p>
        </p:txBody>
      </p:sp>
    </p:spTree>
    <p:extLst>
      <p:ext uri="{BB962C8B-B14F-4D97-AF65-F5344CB8AC3E}">
        <p14:creationId xmlns:p14="http://schemas.microsoft.com/office/powerpoint/2010/main" val="12509708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Page Replacement Policies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762000"/>
            <a:ext cx="10922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Why do we care about Replacement Policy?	</a:t>
            </a:r>
          </a:p>
          <a:p>
            <a:pPr lvl="1"/>
            <a:r>
              <a:rPr lang="en-US" altLang="ko-KR" dirty="0"/>
              <a:t>Replacement is an issue with any cache</a:t>
            </a:r>
          </a:p>
          <a:p>
            <a:pPr lvl="1"/>
            <a:r>
              <a:rPr lang="en-US" altLang="ko-KR" dirty="0"/>
              <a:t>Particularly important with pages</a:t>
            </a:r>
          </a:p>
          <a:p>
            <a:pPr lvl="2"/>
            <a:r>
              <a:rPr lang="en-US" altLang="ko-KR" dirty="0"/>
              <a:t>The cost of being wrong is high: must go to disk</a:t>
            </a:r>
          </a:p>
          <a:p>
            <a:pPr lvl="2"/>
            <a:r>
              <a:rPr lang="en-US" altLang="ko-KR" dirty="0"/>
              <a:t>Must keep important pages in memory, not toss them out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FIFO (First In, First Out)</a:t>
            </a:r>
          </a:p>
          <a:p>
            <a:pPr lvl="1"/>
            <a:r>
              <a:rPr lang="en-US" altLang="ko-KR" dirty="0"/>
              <a:t>Throw out oldest page.  Be fair – let every page live in memory for same amount of time.</a:t>
            </a:r>
          </a:p>
          <a:p>
            <a:pPr lvl="1"/>
            <a:r>
              <a:rPr lang="en-US" altLang="ko-KR" dirty="0"/>
              <a:t>Bad – throws out heavily used pages instead of infrequently used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RANDOM:</a:t>
            </a:r>
          </a:p>
          <a:p>
            <a:pPr lvl="1"/>
            <a:r>
              <a:rPr lang="en-US" altLang="ko-KR" dirty="0"/>
              <a:t>Pick random page for every replacement</a:t>
            </a:r>
          </a:p>
          <a:p>
            <a:pPr lvl="1"/>
            <a:r>
              <a:rPr lang="en-US" altLang="ko-KR" dirty="0"/>
              <a:t>Typical solution for TLB’s.  Simple hardware</a:t>
            </a:r>
          </a:p>
          <a:p>
            <a:pPr lvl="1"/>
            <a:r>
              <a:rPr lang="en-US" altLang="ko-KR" dirty="0"/>
              <a:t>Pretty unpredictable – makes it hard to make real-time guarantees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MIN (Minimum): </a:t>
            </a:r>
          </a:p>
          <a:p>
            <a:pPr lvl="1"/>
            <a:r>
              <a:rPr lang="en-US" altLang="ko-KR" dirty="0"/>
              <a:t>Replace page that won’t be used for the longest time </a:t>
            </a:r>
          </a:p>
          <a:p>
            <a:pPr lvl="1"/>
            <a:r>
              <a:rPr lang="en-US" altLang="ko-KR" dirty="0"/>
              <a:t>Great (provably optimal), but can’t really know future…</a:t>
            </a:r>
          </a:p>
          <a:p>
            <a:pPr lvl="1"/>
            <a:r>
              <a:rPr lang="en-US" altLang="ko-KR" dirty="0"/>
              <a:t>But past is a good predictor of the future …</a:t>
            </a:r>
          </a:p>
        </p:txBody>
      </p:sp>
    </p:spTree>
    <p:extLst>
      <p:ext uri="{BB962C8B-B14F-4D97-AF65-F5344CB8AC3E}">
        <p14:creationId xmlns:p14="http://schemas.microsoft.com/office/powerpoint/2010/main" val="2059127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Replacement Policies (Con’t)</a:t>
            </a:r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264" y="762000"/>
            <a:ext cx="11361336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LRU (Least Recently Used):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Replace page that hasn’t been used for the longest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Programs have locality, so if something not used for a while, </a:t>
            </a:r>
            <a:r>
              <a:rPr lang="en-US" altLang="ko-KR" dirty="0" smtClean="0">
                <a:ea typeface="굴림" panose="020B0600000101010101" pitchFamily="34" charset="-127"/>
              </a:rPr>
              <a:t>unlikely </a:t>
            </a:r>
            <a:r>
              <a:rPr lang="en-US" altLang="ko-KR" dirty="0">
                <a:ea typeface="굴림" panose="020B0600000101010101" pitchFamily="34" charset="-127"/>
              </a:rPr>
              <a:t>to be used in the near future.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Seems like LRU should be a good approximation to MIN.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to implement LRU? Use a list: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On each use, remove page from list and place at head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LRU page is at tail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Problems with this scheme for paging?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to know immediately when page used so that can change position in list…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Many instructions for each hardware access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 practice, people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approximate</a:t>
            </a:r>
            <a:r>
              <a:rPr lang="en-US" altLang="ko-KR" dirty="0">
                <a:ea typeface="굴림" panose="020B0600000101010101" pitchFamily="34" charset="-127"/>
              </a:rPr>
              <a:t> LRU (more later)</a:t>
            </a:r>
          </a:p>
        </p:txBody>
      </p:sp>
      <p:grpSp>
        <p:nvGrpSpPr>
          <p:cNvPr id="774159" name="Group 15"/>
          <p:cNvGrpSpPr>
            <a:grpSpLocks/>
          </p:cNvGrpSpPr>
          <p:nvPr/>
        </p:nvGrpSpPr>
        <p:grpSpPr bwMode="auto">
          <a:xfrm>
            <a:off x="1767731" y="2971800"/>
            <a:ext cx="6499969" cy="1329257"/>
            <a:chOff x="697" y="3120"/>
            <a:chExt cx="4151" cy="903"/>
          </a:xfrm>
        </p:grpSpPr>
        <p:sp>
          <p:nvSpPr>
            <p:cNvPr id="35845" name="Rectangle 4"/>
            <p:cNvSpPr>
              <a:spLocks noChangeArrowheads="1"/>
            </p:cNvSpPr>
            <p:nvPr/>
          </p:nvSpPr>
          <p:spPr bwMode="auto">
            <a:xfrm>
              <a:off x="1536" y="3120"/>
              <a:ext cx="576" cy="528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Page 6</a:t>
              </a:r>
            </a:p>
          </p:txBody>
        </p:sp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2448" y="3120"/>
              <a:ext cx="576" cy="528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Page 7</a:t>
              </a:r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3360" y="3120"/>
              <a:ext cx="576" cy="528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Page 1</a:t>
              </a:r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4272" y="3120"/>
              <a:ext cx="576" cy="528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Page 2</a:t>
              </a:r>
            </a:p>
          </p:txBody>
        </p:sp>
        <p:sp>
          <p:nvSpPr>
            <p:cNvPr id="35849" name="Line 8"/>
            <p:cNvSpPr>
              <a:spLocks noChangeShapeType="1"/>
            </p:cNvSpPr>
            <p:nvPr/>
          </p:nvSpPr>
          <p:spPr bwMode="auto">
            <a:xfrm>
              <a:off x="2112" y="338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0" name="Line 9"/>
            <p:cNvSpPr>
              <a:spLocks noChangeShapeType="1"/>
            </p:cNvSpPr>
            <p:nvPr/>
          </p:nvSpPr>
          <p:spPr bwMode="auto">
            <a:xfrm>
              <a:off x="3024" y="338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1" name="Line 10"/>
            <p:cNvSpPr>
              <a:spLocks noChangeShapeType="1"/>
            </p:cNvSpPr>
            <p:nvPr/>
          </p:nvSpPr>
          <p:spPr bwMode="auto">
            <a:xfrm>
              <a:off x="3936" y="338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2" name="Line 11"/>
            <p:cNvSpPr>
              <a:spLocks noChangeShapeType="1"/>
            </p:cNvSpPr>
            <p:nvPr/>
          </p:nvSpPr>
          <p:spPr bwMode="auto">
            <a:xfrm>
              <a:off x="1200" y="338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3" name="Text Box 12"/>
            <p:cNvSpPr txBox="1">
              <a:spLocks noChangeArrowheads="1"/>
            </p:cNvSpPr>
            <p:nvPr/>
          </p:nvSpPr>
          <p:spPr bwMode="auto">
            <a:xfrm>
              <a:off x="697" y="3249"/>
              <a:ext cx="509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Head</a:t>
              </a:r>
            </a:p>
          </p:txBody>
        </p:sp>
        <p:sp>
          <p:nvSpPr>
            <p:cNvPr id="35854" name="Freeform 13"/>
            <p:cNvSpPr>
              <a:spLocks/>
            </p:cNvSpPr>
            <p:nvPr/>
          </p:nvSpPr>
          <p:spPr bwMode="auto">
            <a:xfrm>
              <a:off x="3552" y="3648"/>
              <a:ext cx="720" cy="240"/>
            </a:xfrm>
            <a:custGeom>
              <a:avLst/>
              <a:gdLst>
                <a:gd name="T0" fmla="*/ 0 w 720"/>
                <a:gd name="T1" fmla="*/ 240 h 240"/>
                <a:gd name="T2" fmla="*/ 480 w 720"/>
                <a:gd name="T3" fmla="*/ 240 h 240"/>
                <a:gd name="T4" fmla="*/ 720 w 720"/>
                <a:gd name="T5" fmla="*/ 0 h 2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0" h="240">
                  <a:moveTo>
                    <a:pt x="0" y="240"/>
                  </a:moveTo>
                  <a:lnTo>
                    <a:pt x="480" y="240"/>
                  </a:lnTo>
                  <a:lnTo>
                    <a:pt x="72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855" name="Text Box 14"/>
            <p:cNvSpPr txBox="1">
              <a:spLocks noChangeArrowheads="1"/>
            </p:cNvSpPr>
            <p:nvPr/>
          </p:nvSpPr>
          <p:spPr bwMode="auto">
            <a:xfrm>
              <a:off x="2699" y="3753"/>
              <a:ext cx="846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Tail (LRU)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0323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105918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Suppose we have 3 page frames, 4 virtual pages, and following reference stream: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A B C A B D A D B C B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Consider FIFO Page replacement: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FIFO: 7 faults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When referencing D, replacing A is bad choice, since need A again right away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Example: FIFO (strawman)</a:t>
            </a:r>
          </a:p>
        </p:txBody>
      </p:sp>
      <p:grpSp>
        <p:nvGrpSpPr>
          <p:cNvPr id="775305" name="Group 137"/>
          <p:cNvGrpSpPr>
            <a:grpSpLocks/>
          </p:cNvGrpSpPr>
          <p:nvPr/>
        </p:nvGrpSpPr>
        <p:grpSpPr bwMode="auto">
          <a:xfrm>
            <a:off x="9290050" y="3092451"/>
            <a:ext cx="600075" cy="1476375"/>
            <a:chOff x="4950" y="2190"/>
            <a:chExt cx="378" cy="930"/>
          </a:xfrm>
        </p:grpSpPr>
        <p:sp>
          <p:nvSpPr>
            <p:cNvPr id="36943" name="Rectangle 52"/>
            <p:cNvSpPr>
              <a:spLocks noChangeArrowheads="1"/>
            </p:cNvSpPr>
            <p:nvPr/>
          </p:nvSpPr>
          <p:spPr bwMode="auto">
            <a:xfrm>
              <a:off x="4950" y="281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44" name="Rectangle 40"/>
            <p:cNvSpPr>
              <a:spLocks noChangeArrowheads="1"/>
            </p:cNvSpPr>
            <p:nvPr/>
          </p:nvSpPr>
          <p:spPr bwMode="auto">
            <a:xfrm>
              <a:off x="4950" y="250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45" name="Rectangle 28"/>
            <p:cNvSpPr>
              <a:spLocks noChangeArrowheads="1"/>
            </p:cNvSpPr>
            <p:nvPr/>
          </p:nvSpPr>
          <p:spPr bwMode="auto">
            <a:xfrm>
              <a:off x="4950" y="219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5304" name="Group 136"/>
          <p:cNvGrpSpPr>
            <a:grpSpLocks/>
          </p:cNvGrpSpPr>
          <p:nvPr/>
        </p:nvGrpSpPr>
        <p:grpSpPr bwMode="auto">
          <a:xfrm>
            <a:off x="8691563" y="3092451"/>
            <a:ext cx="598487" cy="1476375"/>
            <a:chOff x="4573" y="2190"/>
            <a:chExt cx="377" cy="930"/>
          </a:xfrm>
        </p:grpSpPr>
        <p:sp>
          <p:nvSpPr>
            <p:cNvPr id="36940" name="Rectangle 51"/>
            <p:cNvSpPr>
              <a:spLocks noChangeArrowheads="1"/>
            </p:cNvSpPr>
            <p:nvPr/>
          </p:nvSpPr>
          <p:spPr bwMode="auto">
            <a:xfrm>
              <a:off x="4573" y="281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41" name="Rectangle 39"/>
            <p:cNvSpPr>
              <a:spLocks noChangeArrowheads="1"/>
            </p:cNvSpPr>
            <p:nvPr/>
          </p:nvSpPr>
          <p:spPr bwMode="auto">
            <a:xfrm>
              <a:off x="4573" y="250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42" name="Rectangle 27"/>
            <p:cNvSpPr>
              <a:spLocks noChangeArrowheads="1"/>
            </p:cNvSpPr>
            <p:nvPr/>
          </p:nvSpPr>
          <p:spPr bwMode="auto">
            <a:xfrm>
              <a:off x="4573" y="219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</p:grpSp>
      <p:grpSp>
        <p:nvGrpSpPr>
          <p:cNvPr id="775303" name="Group 135"/>
          <p:cNvGrpSpPr>
            <a:grpSpLocks/>
          </p:cNvGrpSpPr>
          <p:nvPr/>
        </p:nvGrpSpPr>
        <p:grpSpPr bwMode="auto">
          <a:xfrm>
            <a:off x="8091488" y="3092451"/>
            <a:ext cx="600075" cy="1476375"/>
            <a:chOff x="4195" y="2190"/>
            <a:chExt cx="378" cy="930"/>
          </a:xfrm>
        </p:grpSpPr>
        <p:sp>
          <p:nvSpPr>
            <p:cNvPr id="36937" name="Rectangle 50"/>
            <p:cNvSpPr>
              <a:spLocks noChangeArrowheads="1"/>
            </p:cNvSpPr>
            <p:nvPr/>
          </p:nvSpPr>
          <p:spPr bwMode="auto">
            <a:xfrm>
              <a:off x="4195" y="281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6938" name="Rectangle 38"/>
            <p:cNvSpPr>
              <a:spLocks noChangeArrowheads="1"/>
            </p:cNvSpPr>
            <p:nvPr/>
          </p:nvSpPr>
          <p:spPr bwMode="auto">
            <a:xfrm>
              <a:off x="4195" y="250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39" name="Rectangle 26"/>
            <p:cNvSpPr>
              <a:spLocks noChangeArrowheads="1"/>
            </p:cNvSpPr>
            <p:nvPr/>
          </p:nvSpPr>
          <p:spPr bwMode="auto">
            <a:xfrm>
              <a:off x="4195" y="219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5302" name="Group 134"/>
          <p:cNvGrpSpPr>
            <a:grpSpLocks/>
          </p:cNvGrpSpPr>
          <p:nvPr/>
        </p:nvGrpSpPr>
        <p:grpSpPr bwMode="auto">
          <a:xfrm>
            <a:off x="7492999" y="3092451"/>
            <a:ext cx="598488" cy="1476375"/>
            <a:chOff x="3818" y="2190"/>
            <a:chExt cx="377" cy="930"/>
          </a:xfrm>
        </p:grpSpPr>
        <p:sp>
          <p:nvSpPr>
            <p:cNvPr id="36934" name="Rectangle 49"/>
            <p:cNvSpPr>
              <a:spLocks noChangeArrowheads="1"/>
            </p:cNvSpPr>
            <p:nvPr/>
          </p:nvSpPr>
          <p:spPr bwMode="auto">
            <a:xfrm>
              <a:off x="3818" y="281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35" name="Rectangle 37"/>
            <p:cNvSpPr>
              <a:spLocks noChangeArrowheads="1"/>
            </p:cNvSpPr>
            <p:nvPr/>
          </p:nvSpPr>
          <p:spPr bwMode="auto">
            <a:xfrm>
              <a:off x="3818" y="250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36" name="Rectangle 25"/>
            <p:cNvSpPr>
              <a:spLocks noChangeArrowheads="1"/>
            </p:cNvSpPr>
            <p:nvPr/>
          </p:nvSpPr>
          <p:spPr bwMode="auto">
            <a:xfrm>
              <a:off x="3818" y="219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5301" name="Group 133"/>
          <p:cNvGrpSpPr>
            <a:grpSpLocks/>
          </p:cNvGrpSpPr>
          <p:nvPr/>
        </p:nvGrpSpPr>
        <p:grpSpPr bwMode="auto">
          <a:xfrm>
            <a:off x="6892925" y="3092451"/>
            <a:ext cx="600075" cy="1476375"/>
            <a:chOff x="3440" y="2190"/>
            <a:chExt cx="378" cy="930"/>
          </a:xfrm>
        </p:grpSpPr>
        <p:sp>
          <p:nvSpPr>
            <p:cNvPr id="36931" name="Rectangle 48"/>
            <p:cNvSpPr>
              <a:spLocks noChangeArrowheads="1"/>
            </p:cNvSpPr>
            <p:nvPr/>
          </p:nvSpPr>
          <p:spPr bwMode="auto">
            <a:xfrm>
              <a:off x="3440" y="281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32" name="Rectangle 36"/>
            <p:cNvSpPr>
              <a:spLocks noChangeArrowheads="1"/>
            </p:cNvSpPr>
            <p:nvPr/>
          </p:nvSpPr>
          <p:spPr bwMode="auto">
            <a:xfrm>
              <a:off x="3440" y="250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6933" name="Rectangle 24"/>
            <p:cNvSpPr>
              <a:spLocks noChangeArrowheads="1"/>
            </p:cNvSpPr>
            <p:nvPr/>
          </p:nvSpPr>
          <p:spPr bwMode="auto">
            <a:xfrm>
              <a:off x="3440" y="219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5300" name="Group 132"/>
          <p:cNvGrpSpPr>
            <a:grpSpLocks/>
          </p:cNvGrpSpPr>
          <p:nvPr/>
        </p:nvGrpSpPr>
        <p:grpSpPr bwMode="auto">
          <a:xfrm>
            <a:off x="6294438" y="3092451"/>
            <a:ext cx="598487" cy="1476375"/>
            <a:chOff x="3063" y="2190"/>
            <a:chExt cx="377" cy="930"/>
          </a:xfrm>
        </p:grpSpPr>
        <p:sp>
          <p:nvSpPr>
            <p:cNvPr id="36928" name="Rectangle 47"/>
            <p:cNvSpPr>
              <a:spLocks noChangeArrowheads="1"/>
            </p:cNvSpPr>
            <p:nvPr/>
          </p:nvSpPr>
          <p:spPr bwMode="auto">
            <a:xfrm>
              <a:off x="3063" y="281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29" name="Rectangle 35"/>
            <p:cNvSpPr>
              <a:spLocks noChangeArrowheads="1"/>
            </p:cNvSpPr>
            <p:nvPr/>
          </p:nvSpPr>
          <p:spPr bwMode="auto">
            <a:xfrm>
              <a:off x="3063" y="250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30" name="Rectangle 23"/>
            <p:cNvSpPr>
              <a:spLocks noChangeArrowheads="1"/>
            </p:cNvSpPr>
            <p:nvPr/>
          </p:nvSpPr>
          <p:spPr bwMode="auto">
            <a:xfrm>
              <a:off x="3063" y="219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</p:grpSp>
      <p:grpSp>
        <p:nvGrpSpPr>
          <p:cNvPr id="775299" name="Group 131"/>
          <p:cNvGrpSpPr>
            <a:grpSpLocks/>
          </p:cNvGrpSpPr>
          <p:nvPr/>
        </p:nvGrpSpPr>
        <p:grpSpPr bwMode="auto">
          <a:xfrm>
            <a:off x="5694363" y="3092451"/>
            <a:ext cx="600075" cy="1476375"/>
            <a:chOff x="2685" y="2190"/>
            <a:chExt cx="378" cy="930"/>
          </a:xfrm>
        </p:grpSpPr>
        <p:sp>
          <p:nvSpPr>
            <p:cNvPr id="36925" name="Rectangle 46"/>
            <p:cNvSpPr>
              <a:spLocks noChangeArrowheads="1"/>
            </p:cNvSpPr>
            <p:nvPr/>
          </p:nvSpPr>
          <p:spPr bwMode="auto">
            <a:xfrm>
              <a:off x="2685" y="281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26" name="Rectangle 34"/>
            <p:cNvSpPr>
              <a:spLocks noChangeArrowheads="1"/>
            </p:cNvSpPr>
            <p:nvPr/>
          </p:nvSpPr>
          <p:spPr bwMode="auto">
            <a:xfrm>
              <a:off x="2685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27" name="Rectangle 22"/>
            <p:cNvSpPr>
              <a:spLocks noChangeArrowheads="1"/>
            </p:cNvSpPr>
            <p:nvPr/>
          </p:nvSpPr>
          <p:spPr bwMode="auto">
            <a:xfrm>
              <a:off x="2685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5298" name="Group 130"/>
          <p:cNvGrpSpPr>
            <a:grpSpLocks/>
          </p:cNvGrpSpPr>
          <p:nvPr/>
        </p:nvGrpSpPr>
        <p:grpSpPr bwMode="auto">
          <a:xfrm>
            <a:off x="5094288" y="3092451"/>
            <a:ext cx="600075" cy="1476375"/>
            <a:chOff x="2307" y="2190"/>
            <a:chExt cx="378" cy="930"/>
          </a:xfrm>
        </p:grpSpPr>
        <p:sp>
          <p:nvSpPr>
            <p:cNvPr id="36922" name="Rectangle 45"/>
            <p:cNvSpPr>
              <a:spLocks noChangeArrowheads="1"/>
            </p:cNvSpPr>
            <p:nvPr/>
          </p:nvSpPr>
          <p:spPr bwMode="auto">
            <a:xfrm>
              <a:off x="2307" y="281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23" name="Rectangle 33"/>
            <p:cNvSpPr>
              <a:spLocks noChangeArrowheads="1"/>
            </p:cNvSpPr>
            <p:nvPr/>
          </p:nvSpPr>
          <p:spPr bwMode="auto">
            <a:xfrm>
              <a:off x="2307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24" name="Rectangle 21"/>
            <p:cNvSpPr>
              <a:spLocks noChangeArrowheads="1"/>
            </p:cNvSpPr>
            <p:nvPr/>
          </p:nvSpPr>
          <p:spPr bwMode="auto">
            <a:xfrm>
              <a:off x="2307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5297" name="Group 129"/>
          <p:cNvGrpSpPr>
            <a:grpSpLocks/>
          </p:cNvGrpSpPr>
          <p:nvPr/>
        </p:nvGrpSpPr>
        <p:grpSpPr bwMode="auto">
          <a:xfrm>
            <a:off x="4495799" y="3092451"/>
            <a:ext cx="598488" cy="1476375"/>
            <a:chOff x="1930" y="2190"/>
            <a:chExt cx="377" cy="930"/>
          </a:xfrm>
        </p:grpSpPr>
        <p:sp>
          <p:nvSpPr>
            <p:cNvPr id="36919" name="Rectangle 44"/>
            <p:cNvSpPr>
              <a:spLocks noChangeArrowheads="1"/>
            </p:cNvSpPr>
            <p:nvPr/>
          </p:nvSpPr>
          <p:spPr bwMode="auto">
            <a:xfrm>
              <a:off x="1930" y="281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6920" name="Rectangle 32"/>
            <p:cNvSpPr>
              <a:spLocks noChangeArrowheads="1"/>
            </p:cNvSpPr>
            <p:nvPr/>
          </p:nvSpPr>
          <p:spPr bwMode="auto">
            <a:xfrm>
              <a:off x="1930" y="250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21" name="Rectangle 20"/>
            <p:cNvSpPr>
              <a:spLocks noChangeArrowheads="1"/>
            </p:cNvSpPr>
            <p:nvPr/>
          </p:nvSpPr>
          <p:spPr bwMode="auto">
            <a:xfrm>
              <a:off x="1930" y="219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5296" name="Group 128"/>
          <p:cNvGrpSpPr>
            <a:grpSpLocks/>
          </p:cNvGrpSpPr>
          <p:nvPr/>
        </p:nvGrpSpPr>
        <p:grpSpPr bwMode="auto">
          <a:xfrm>
            <a:off x="3895725" y="3092451"/>
            <a:ext cx="600075" cy="1476375"/>
            <a:chOff x="1552" y="2190"/>
            <a:chExt cx="378" cy="930"/>
          </a:xfrm>
        </p:grpSpPr>
        <p:sp>
          <p:nvSpPr>
            <p:cNvPr id="36916" name="Rectangle 43"/>
            <p:cNvSpPr>
              <a:spLocks noChangeArrowheads="1"/>
            </p:cNvSpPr>
            <p:nvPr/>
          </p:nvSpPr>
          <p:spPr bwMode="auto">
            <a:xfrm>
              <a:off x="1552" y="2810"/>
              <a:ext cx="37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17" name="Rectangle 31"/>
            <p:cNvSpPr>
              <a:spLocks noChangeArrowheads="1"/>
            </p:cNvSpPr>
            <p:nvPr/>
          </p:nvSpPr>
          <p:spPr bwMode="auto">
            <a:xfrm>
              <a:off x="1552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6918" name="Rectangle 19"/>
            <p:cNvSpPr>
              <a:spLocks noChangeArrowheads="1"/>
            </p:cNvSpPr>
            <p:nvPr/>
          </p:nvSpPr>
          <p:spPr bwMode="auto">
            <a:xfrm>
              <a:off x="1552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5295" name="Group 127"/>
          <p:cNvGrpSpPr>
            <a:grpSpLocks/>
          </p:cNvGrpSpPr>
          <p:nvPr/>
        </p:nvGrpSpPr>
        <p:grpSpPr bwMode="auto">
          <a:xfrm>
            <a:off x="3297238" y="3092451"/>
            <a:ext cx="598487" cy="1476375"/>
            <a:chOff x="1117" y="1948"/>
            <a:chExt cx="377" cy="930"/>
          </a:xfrm>
        </p:grpSpPr>
        <p:sp>
          <p:nvSpPr>
            <p:cNvPr id="36913" name="Rectangle 42"/>
            <p:cNvSpPr>
              <a:spLocks noChangeArrowheads="1"/>
            </p:cNvSpPr>
            <p:nvPr/>
          </p:nvSpPr>
          <p:spPr bwMode="auto">
            <a:xfrm>
              <a:off x="1117" y="2568"/>
              <a:ext cx="3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14" name="Rectangle 30"/>
            <p:cNvSpPr>
              <a:spLocks noChangeArrowheads="1"/>
            </p:cNvSpPr>
            <p:nvPr/>
          </p:nvSpPr>
          <p:spPr bwMode="auto">
            <a:xfrm>
              <a:off x="1117" y="2258"/>
              <a:ext cx="3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15" name="Rectangle 18"/>
            <p:cNvSpPr>
              <a:spLocks noChangeArrowheads="1"/>
            </p:cNvSpPr>
            <p:nvPr/>
          </p:nvSpPr>
          <p:spPr bwMode="auto">
            <a:xfrm>
              <a:off x="1117" y="1948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</p:grpSp>
      <p:sp>
        <p:nvSpPr>
          <p:cNvPr id="775184" name="Rectangle 16"/>
          <p:cNvSpPr>
            <a:spLocks noChangeArrowheads="1"/>
          </p:cNvSpPr>
          <p:nvPr/>
        </p:nvSpPr>
        <p:spPr bwMode="auto">
          <a:xfrm>
            <a:off x="9290050" y="23622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5183" name="Rectangle 15"/>
          <p:cNvSpPr>
            <a:spLocks noChangeArrowheads="1"/>
          </p:cNvSpPr>
          <p:nvPr/>
        </p:nvSpPr>
        <p:spPr bwMode="auto">
          <a:xfrm>
            <a:off x="8691563" y="2362200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775182" name="Rectangle 14"/>
          <p:cNvSpPr>
            <a:spLocks noChangeArrowheads="1"/>
          </p:cNvSpPr>
          <p:nvPr/>
        </p:nvSpPr>
        <p:spPr bwMode="auto">
          <a:xfrm>
            <a:off x="8091488" y="23622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5181" name="Rectangle 13"/>
          <p:cNvSpPr>
            <a:spLocks noChangeArrowheads="1"/>
          </p:cNvSpPr>
          <p:nvPr/>
        </p:nvSpPr>
        <p:spPr bwMode="auto">
          <a:xfrm>
            <a:off x="7492999" y="2362200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sp>
        <p:nvSpPr>
          <p:cNvPr id="775180" name="Rectangle 12"/>
          <p:cNvSpPr>
            <a:spLocks noChangeArrowheads="1"/>
          </p:cNvSpPr>
          <p:nvPr/>
        </p:nvSpPr>
        <p:spPr bwMode="auto">
          <a:xfrm>
            <a:off x="6892925" y="23622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sp>
        <p:nvSpPr>
          <p:cNvPr id="775179" name="Rectangle 11"/>
          <p:cNvSpPr>
            <a:spLocks noChangeArrowheads="1"/>
          </p:cNvSpPr>
          <p:nvPr/>
        </p:nvSpPr>
        <p:spPr bwMode="auto">
          <a:xfrm>
            <a:off x="6294438" y="2362200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sp>
        <p:nvSpPr>
          <p:cNvPr id="775178" name="Rectangle 10"/>
          <p:cNvSpPr>
            <a:spLocks noChangeArrowheads="1"/>
          </p:cNvSpPr>
          <p:nvPr/>
        </p:nvSpPr>
        <p:spPr bwMode="auto">
          <a:xfrm>
            <a:off x="5694363" y="23622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5177" name="Rectangle 9"/>
          <p:cNvSpPr>
            <a:spLocks noChangeArrowheads="1"/>
          </p:cNvSpPr>
          <p:nvPr/>
        </p:nvSpPr>
        <p:spPr bwMode="auto">
          <a:xfrm>
            <a:off x="5094288" y="23622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sp>
        <p:nvSpPr>
          <p:cNvPr id="775176" name="Rectangle 8"/>
          <p:cNvSpPr>
            <a:spLocks noChangeArrowheads="1"/>
          </p:cNvSpPr>
          <p:nvPr/>
        </p:nvSpPr>
        <p:spPr bwMode="auto">
          <a:xfrm>
            <a:off x="4495799" y="2362200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775175" name="Rectangle 7"/>
          <p:cNvSpPr>
            <a:spLocks noChangeArrowheads="1"/>
          </p:cNvSpPr>
          <p:nvPr/>
        </p:nvSpPr>
        <p:spPr bwMode="auto">
          <a:xfrm>
            <a:off x="3895725" y="2362200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5174" name="Rectangle 6"/>
          <p:cNvSpPr>
            <a:spLocks noChangeArrowheads="1"/>
          </p:cNvSpPr>
          <p:nvPr/>
        </p:nvSpPr>
        <p:spPr bwMode="auto">
          <a:xfrm>
            <a:off x="3297238" y="2362200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grpSp>
        <p:nvGrpSpPr>
          <p:cNvPr id="775306" name="Group 138"/>
          <p:cNvGrpSpPr>
            <a:grpSpLocks/>
          </p:cNvGrpSpPr>
          <p:nvPr/>
        </p:nvGrpSpPr>
        <p:grpSpPr bwMode="auto">
          <a:xfrm>
            <a:off x="2286000" y="2362201"/>
            <a:ext cx="7604125" cy="2206625"/>
            <a:chOff x="538" y="1536"/>
            <a:chExt cx="4790" cy="1390"/>
          </a:xfrm>
        </p:grpSpPr>
        <p:sp>
          <p:nvSpPr>
            <p:cNvPr id="36891" name="Rectangle 41"/>
            <p:cNvSpPr>
              <a:spLocks noChangeArrowheads="1"/>
            </p:cNvSpPr>
            <p:nvPr/>
          </p:nvSpPr>
          <p:spPr bwMode="auto">
            <a:xfrm>
              <a:off x="538" y="2616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3</a:t>
              </a:r>
            </a:p>
          </p:txBody>
        </p:sp>
        <p:sp>
          <p:nvSpPr>
            <p:cNvPr id="36892" name="Rectangle 29"/>
            <p:cNvSpPr>
              <a:spLocks noChangeArrowheads="1"/>
            </p:cNvSpPr>
            <p:nvPr/>
          </p:nvSpPr>
          <p:spPr bwMode="auto">
            <a:xfrm>
              <a:off x="538" y="2306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36893" name="Rectangle 17"/>
            <p:cNvSpPr>
              <a:spLocks noChangeArrowheads="1"/>
            </p:cNvSpPr>
            <p:nvPr/>
          </p:nvSpPr>
          <p:spPr bwMode="auto">
            <a:xfrm>
              <a:off x="538" y="1996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1</a:t>
              </a:r>
            </a:p>
          </p:txBody>
        </p:sp>
        <p:sp>
          <p:nvSpPr>
            <p:cNvPr id="36894" name="Rectangle 5"/>
            <p:cNvSpPr>
              <a:spLocks noChangeArrowheads="1"/>
            </p:cNvSpPr>
            <p:nvPr/>
          </p:nvSpPr>
          <p:spPr bwMode="auto">
            <a:xfrm>
              <a:off x="538" y="1584"/>
              <a:ext cx="63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5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Ref: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Page:</a:t>
              </a:r>
            </a:p>
          </p:txBody>
        </p:sp>
        <p:sp>
          <p:nvSpPr>
            <p:cNvPr id="36895" name="Line 53"/>
            <p:cNvSpPr>
              <a:spLocks noChangeShapeType="1"/>
            </p:cNvSpPr>
            <p:nvPr/>
          </p:nvSpPr>
          <p:spPr bwMode="auto">
            <a:xfrm>
              <a:off x="538" y="1536"/>
              <a:ext cx="479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96" name="Line 54"/>
            <p:cNvSpPr>
              <a:spLocks noChangeShapeType="1"/>
            </p:cNvSpPr>
            <p:nvPr/>
          </p:nvSpPr>
          <p:spPr bwMode="auto">
            <a:xfrm>
              <a:off x="538" y="1996"/>
              <a:ext cx="47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97" name="Line 55"/>
            <p:cNvSpPr>
              <a:spLocks noChangeShapeType="1"/>
            </p:cNvSpPr>
            <p:nvPr/>
          </p:nvSpPr>
          <p:spPr bwMode="auto">
            <a:xfrm>
              <a:off x="538" y="2306"/>
              <a:ext cx="4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98" name="Line 56"/>
            <p:cNvSpPr>
              <a:spLocks noChangeShapeType="1"/>
            </p:cNvSpPr>
            <p:nvPr/>
          </p:nvSpPr>
          <p:spPr bwMode="auto">
            <a:xfrm>
              <a:off x="538" y="2616"/>
              <a:ext cx="4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99" name="Line 57"/>
            <p:cNvSpPr>
              <a:spLocks noChangeShapeType="1"/>
            </p:cNvSpPr>
            <p:nvPr/>
          </p:nvSpPr>
          <p:spPr bwMode="auto">
            <a:xfrm>
              <a:off x="538" y="2926"/>
              <a:ext cx="479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00" name="Line 58"/>
            <p:cNvSpPr>
              <a:spLocks noChangeShapeType="1"/>
            </p:cNvSpPr>
            <p:nvPr/>
          </p:nvSpPr>
          <p:spPr bwMode="auto">
            <a:xfrm>
              <a:off x="538" y="1536"/>
              <a:ext cx="0" cy="139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01" name="Line 59"/>
            <p:cNvSpPr>
              <a:spLocks noChangeShapeType="1"/>
            </p:cNvSpPr>
            <p:nvPr/>
          </p:nvSpPr>
          <p:spPr bwMode="auto">
            <a:xfrm>
              <a:off x="1175" y="1536"/>
              <a:ext cx="0" cy="13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02" name="Line 60"/>
            <p:cNvSpPr>
              <a:spLocks noChangeShapeType="1"/>
            </p:cNvSpPr>
            <p:nvPr/>
          </p:nvSpPr>
          <p:spPr bwMode="auto">
            <a:xfrm>
              <a:off x="1552" y="153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03" name="Line 61"/>
            <p:cNvSpPr>
              <a:spLocks noChangeShapeType="1"/>
            </p:cNvSpPr>
            <p:nvPr/>
          </p:nvSpPr>
          <p:spPr bwMode="auto">
            <a:xfrm>
              <a:off x="1930" y="153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04" name="Line 62"/>
            <p:cNvSpPr>
              <a:spLocks noChangeShapeType="1"/>
            </p:cNvSpPr>
            <p:nvPr/>
          </p:nvSpPr>
          <p:spPr bwMode="auto">
            <a:xfrm>
              <a:off x="2307" y="153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05" name="Line 63"/>
            <p:cNvSpPr>
              <a:spLocks noChangeShapeType="1"/>
            </p:cNvSpPr>
            <p:nvPr/>
          </p:nvSpPr>
          <p:spPr bwMode="auto">
            <a:xfrm>
              <a:off x="2685" y="153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06" name="Line 64"/>
            <p:cNvSpPr>
              <a:spLocks noChangeShapeType="1"/>
            </p:cNvSpPr>
            <p:nvPr/>
          </p:nvSpPr>
          <p:spPr bwMode="auto">
            <a:xfrm>
              <a:off x="3063" y="153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07" name="Line 65"/>
            <p:cNvSpPr>
              <a:spLocks noChangeShapeType="1"/>
            </p:cNvSpPr>
            <p:nvPr/>
          </p:nvSpPr>
          <p:spPr bwMode="auto">
            <a:xfrm>
              <a:off x="3440" y="153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08" name="Line 66"/>
            <p:cNvSpPr>
              <a:spLocks noChangeShapeType="1"/>
            </p:cNvSpPr>
            <p:nvPr/>
          </p:nvSpPr>
          <p:spPr bwMode="auto">
            <a:xfrm>
              <a:off x="3818" y="153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09" name="Line 67"/>
            <p:cNvSpPr>
              <a:spLocks noChangeShapeType="1"/>
            </p:cNvSpPr>
            <p:nvPr/>
          </p:nvSpPr>
          <p:spPr bwMode="auto">
            <a:xfrm>
              <a:off x="4195" y="153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10" name="Line 68"/>
            <p:cNvSpPr>
              <a:spLocks noChangeShapeType="1"/>
            </p:cNvSpPr>
            <p:nvPr/>
          </p:nvSpPr>
          <p:spPr bwMode="auto">
            <a:xfrm>
              <a:off x="4573" y="153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11" name="Line 69"/>
            <p:cNvSpPr>
              <a:spLocks noChangeShapeType="1"/>
            </p:cNvSpPr>
            <p:nvPr/>
          </p:nvSpPr>
          <p:spPr bwMode="auto">
            <a:xfrm>
              <a:off x="4950" y="1536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912" name="Line 70"/>
            <p:cNvSpPr>
              <a:spLocks noChangeShapeType="1"/>
            </p:cNvSpPr>
            <p:nvPr/>
          </p:nvSpPr>
          <p:spPr bwMode="auto">
            <a:xfrm>
              <a:off x="5328" y="1536"/>
              <a:ext cx="0" cy="139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3846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171" grpId="0" build="p"/>
      <p:bldP spid="775184" grpId="0"/>
      <p:bldP spid="775183" grpId="0"/>
      <p:bldP spid="775182" grpId="0"/>
      <p:bldP spid="775181" grpId="0"/>
      <p:bldP spid="775180" grpId="0"/>
      <p:bldP spid="775179" grpId="0"/>
      <p:bldP spid="775178" grpId="0"/>
      <p:bldP spid="775177" grpId="0"/>
      <p:bldP spid="775176" grpId="0"/>
      <p:bldP spid="775175" grpId="0"/>
      <p:bldP spid="7751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11049000" cy="5943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Suppose we have the same reference stream: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A B C A B D A D B C </a:t>
            </a:r>
            <a:r>
              <a:rPr lang="en-US" altLang="ko-KR" sz="2400" dirty="0" smtClean="0">
                <a:ea typeface="굴림" panose="020B0600000101010101" pitchFamily="34" charset="-127"/>
              </a:rPr>
              <a:t>B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endParaRPr lang="en-US" altLang="ko-KR" sz="24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Consider MIN Page replacement: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sz="16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00" dirty="0">
                <a:ea typeface="굴림" panose="020B0600000101010101" pitchFamily="34" charset="-127"/>
              </a:rPr>
              <a:t>MIN: 5 faults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Where will D be brought in? Look for page not referenced farthest in future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What will LRU do?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Same decisions as MIN here, but won’t always be true!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Example: MIN / LRU</a:t>
            </a:r>
          </a:p>
        </p:txBody>
      </p:sp>
      <p:grpSp>
        <p:nvGrpSpPr>
          <p:cNvPr id="778246" name="Group 6"/>
          <p:cNvGrpSpPr>
            <a:grpSpLocks/>
          </p:cNvGrpSpPr>
          <p:nvPr/>
        </p:nvGrpSpPr>
        <p:grpSpPr bwMode="auto">
          <a:xfrm>
            <a:off x="9213850" y="3019425"/>
            <a:ext cx="600075" cy="1476375"/>
            <a:chOff x="4950" y="2190"/>
            <a:chExt cx="378" cy="930"/>
          </a:xfrm>
        </p:grpSpPr>
        <p:sp>
          <p:nvSpPr>
            <p:cNvPr id="37967" name="Rectangle 7"/>
            <p:cNvSpPr>
              <a:spLocks noChangeArrowheads="1"/>
            </p:cNvSpPr>
            <p:nvPr/>
          </p:nvSpPr>
          <p:spPr bwMode="auto">
            <a:xfrm>
              <a:off x="4950" y="281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68" name="Rectangle 8"/>
            <p:cNvSpPr>
              <a:spLocks noChangeArrowheads="1"/>
            </p:cNvSpPr>
            <p:nvPr/>
          </p:nvSpPr>
          <p:spPr bwMode="auto">
            <a:xfrm>
              <a:off x="4950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69" name="Rectangle 9"/>
            <p:cNvSpPr>
              <a:spLocks noChangeArrowheads="1"/>
            </p:cNvSpPr>
            <p:nvPr/>
          </p:nvSpPr>
          <p:spPr bwMode="auto">
            <a:xfrm>
              <a:off x="4950" y="219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8250" name="Group 10"/>
          <p:cNvGrpSpPr>
            <a:grpSpLocks/>
          </p:cNvGrpSpPr>
          <p:nvPr/>
        </p:nvGrpSpPr>
        <p:grpSpPr bwMode="auto">
          <a:xfrm>
            <a:off x="8615363" y="3019425"/>
            <a:ext cx="598487" cy="1476375"/>
            <a:chOff x="4573" y="2190"/>
            <a:chExt cx="377" cy="930"/>
          </a:xfrm>
        </p:grpSpPr>
        <p:sp>
          <p:nvSpPr>
            <p:cNvPr id="37964" name="Rectangle 11"/>
            <p:cNvSpPr>
              <a:spLocks noChangeArrowheads="1"/>
            </p:cNvSpPr>
            <p:nvPr/>
          </p:nvSpPr>
          <p:spPr bwMode="auto">
            <a:xfrm>
              <a:off x="4573" y="281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65" name="Rectangle 12"/>
            <p:cNvSpPr>
              <a:spLocks noChangeArrowheads="1"/>
            </p:cNvSpPr>
            <p:nvPr/>
          </p:nvSpPr>
          <p:spPr bwMode="auto">
            <a:xfrm>
              <a:off x="4573" y="250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66" name="Rectangle 13"/>
            <p:cNvSpPr>
              <a:spLocks noChangeArrowheads="1"/>
            </p:cNvSpPr>
            <p:nvPr/>
          </p:nvSpPr>
          <p:spPr bwMode="auto">
            <a:xfrm>
              <a:off x="4573" y="219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</p:grpSp>
      <p:grpSp>
        <p:nvGrpSpPr>
          <p:cNvPr id="778254" name="Group 14"/>
          <p:cNvGrpSpPr>
            <a:grpSpLocks/>
          </p:cNvGrpSpPr>
          <p:nvPr/>
        </p:nvGrpSpPr>
        <p:grpSpPr bwMode="auto">
          <a:xfrm>
            <a:off x="8015288" y="3019425"/>
            <a:ext cx="600075" cy="1476375"/>
            <a:chOff x="4195" y="2190"/>
            <a:chExt cx="378" cy="930"/>
          </a:xfrm>
        </p:grpSpPr>
        <p:sp>
          <p:nvSpPr>
            <p:cNvPr id="37961" name="Rectangle 15"/>
            <p:cNvSpPr>
              <a:spLocks noChangeArrowheads="1"/>
            </p:cNvSpPr>
            <p:nvPr/>
          </p:nvSpPr>
          <p:spPr bwMode="auto">
            <a:xfrm>
              <a:off x="4195" y="281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62" name="Rectangle 16"/>
            <p:cNvSpPr>
              <a:spLocks noChangeArrowheads="1"/>
            </p:cNvSpPr>
            <p:nvPr/>
          </p:nvSpPr>
          <p:spPr bwMode="auto">
            <a:xfrm>
              <a:off x="4195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63" name="Rectangle 17"/>
            <p:cNvSpPr>
              <a:spLocks noChangeArrowheads="1"/>
            </p:cNvSpPr>
            <p:nvPr/>
          </p:nvSpPr>
          <p:spPr bwMode="auto">
            <a:xfrm>
              <a:off x="4195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8258" name="Group 18"/>
          <p:cNvGrpSpPr>
            <a:grpSpLocks/>
          </p:cNvGrpSpPr>
          <p:nvPr/>
        </p:nvGrpSpPr>
        <p:grpSpPr bwMode="auto">
          <a:xfrm>
            <a:off x="7416799" y="3019425"/>
            <a:ext cx="598488" cy="1476375"/>
            <a:chOff x="3818" y="2190"/>
            <a:chExt cx="377" cy="930"/>
          </a:xfrm>
        </p:grpSpPr>
        <p:sp>
          <p:nvSpPr>
            <p:cNvPr id="37958" name="Rectangle 19"/>
            <p:cNvSpPr>
              <a:spLocks noChangeArrowheads="1"/>
            </p:cNvSpPr>
            <p:nvPr/>
          </p:nvSpPr>
          <p:spPr bwMode="auto">
            <a:xfrm>
              <a:off x="3818" y="281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59" name="Rectangle 20"/>
            <p:cNvSpPr>
              <a:spLocks noChangeArrowheads="1"/>
            </p:cNvSpPr>
            <p:nvPr/>
          </p:nvSpPr>
          <p:spPr bwMode="auto">
            <a:xfrm>
              <a:off x="3818" y="250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60" name="Rectangle 21"/>
            <p:cNvSpPr>
              <a:spLocks noChangeArrowheads="1"/>
            </p:cNvSpPr>
            <p:nvPr/>
          </p:nvSpPr>
          <p:spPr bwMode="auto">
            <a:xfrm>
              <a:off x="3818" y="219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8262" name="Group 22"/>
          <p:cNvGrpSpPr>
            <a:grpSpLocks/>
          </p:cNvGrpSpPr>
          <p:nvPr/>
        </p:nvGrpSpPr>
        <p:grpSpPr bwMode="auto">
          <a:xfrm>
            <a:off x="6816725" y="3019425"/>
            <a:ext cx="600075" cy="1476375"/>
            <a:chOff x="3440" y="2190"/>
            <a:chExt cx="378" cy="930"/>
          </a:xfrm>
        </p:grpSpPr>
        <p:sp>
          <p:nvSpPr>
            <p:cNvPr id="37955" name="Rectangle 23"/>
            <p:cNvSpPr>
              <a:spLocks noChangeArrowheads="1"/>
            </p:cNvSpPr>
            <p:nvPr/>
          </p:nvSpPr>
          <p:spPr bwMode="auto">
            <a:xfrm>
              <a:off x="3440" y="2810"/>
              <a:ext cx="378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56" name="Rectangle 24"/>
            <p:cNvSpPr>
              <a:spLocks noChangeArrowheads="1"/>
            </p:cNvSpPr>
            <p:nvPr/>
          </p:nvSpPr>
          <p:spPr bwMode="auto">
            <a:xfrm>
              <a:off x="3440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57" name="Rectangle 25"/>
            <p:cNvSpPr>
              <a:spLocks noChangeArrowheads="1"/>
            </p:cNvSpPr>
            <p:nvPr/>
          </p:nvSpPr>
          <p:spPr bwMode="auto">
            <a:xfrm>
              <a:off x="3440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8266" name="Group 26"/>
          <p:cNvGrpSpPr>
            <a:grpSpLocks/>
          </p:cNvGrpSpPr>
          <p:nvPr/>
        </p:nvGrpSpPr>
        <p:grpSpPr bwMode="auto">
          <a:xfrm>
            <a:off x="6218238" y="3019425"/>
            <a:ext cx="598487" cy="1476375"/>
            <a:chOff x="3063" y="2190"/>
            <a:chExt cx="377" cy="930"/>
          </a:xfrm>
        </p:grpSpPr>
        <p:sp>
          <p:nvSpPr>
            <p:cNvPr id="37952" name="Rectangle 27"/>
            <p:cNvSpPr>
              <a:spLocks noChangeArrowheads="1"/>
            </p:cNvSpPr>
            <p:nvPr/>
          </p:nvSpPr>
          <p:spPr bwMode="auto">
            <a:xfrm>
              <a:off x="3063" y="2810"/>
              <a:ext cx="377" cy="3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D</a:t>
              </a:r>
            </a:p>
          </p:txBody>
        </p:sp>
        <p:sp>
          <p:nvSpPr>
            <p:cNvPr id="37953" name="Rectangle 28"/>
            <p:cNvSpPr>
              <a:spLocks noChangeArrowheads="1"/>
            </p:cNvSpPr>
            <p:nvPr/>
          </p:nvSpPr>
          <p:spPr bwMode="auto">
            <a:xfrm>
              <a:off x="3063" y="250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54" name="Rectangle 29"/>
            <p:cNvSpPr>
              <a:spLocks noChangeArrowheads="1"/>
            </p:cNvSpPr>
            <p:nvPr/>
          </p:nvSpPr>
          <p:spPr bwMode="auto">
            <a:xfrm>
              <a:off x="3063" y="219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8270" name="Group 30"/>
          <p:cNvGrpSpPr>
            <a:grpSpLocks/>
          </p:cNvGrpSpPr>
          <p:nvPr/>
        </p:nvGrpSpPr>
        <p:grpSpPr bwMode="auto">
          <a:xfrm>
            <a:off x="5618163" y="3019425"/>
            <a:ext cx="600075" cy="1476375"/>
            <a:chOff x="2685" y="2190"/>
            <a:chExt cx="378" cy="930"/>
          </a:xfrm>
        </p:grpSpPr>
        <p:sp>
          <p:nvSpPr>
            <p:cNvPr id="37949" name="Rectangle 31"/>
            <p:cNvSpPr>
              <a:spLocks noChangeArrowheads="1"/>
            </p:cNvSpPr>
            <p:nvPr/>
          </p:nvSpPr>
          <p:spPr bwMode="auto">
            <a:xfrm>
              <a:off x="2685" y="281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50" name="Rectangle 32"/>
            <p:cNvSpPr>
              <a:spLocks noChangeArrowheads="1"/>
            </p:cNvSpPr>
            <p:nvPr/>
          </p:nvSpPr>
          <p:spPr bwMode="auto">
            <a:xfrm>
              <a:off x="2685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51" name="Rectangle 33"/>
            <p:cNvSpPr>
              <a:spLocks noChangeArrowheads="1"/>
            </p:cNvSpPr>
            <p:nvPr/>
          </p:nvSpPr>
          <p:spPr bwMode="auto">
            <a:xfrm>
              <a:off x="2685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8274" name="Group 34"/>
          <p:cNvGrpSpPr>
            <a:grpSpLocks/>
          </p:cNvGrpSpPr>
          <p:nvPr/>
        </p:nvGrpSpPr>
        <p:grpSpPr bwMode="auto">
          <a:xfrm>
            <a:off x="5018088" y="3019425"/>
            <a:ext cx="600075" cy="1476375"/>
            <a:chOff x="2307" y="2190"/>
            <a:chExt cx="378" cy="930"/>
          </a:xfrm>
        </p:grpSpPr>
        <p:sp>
          <p:nvSpPr>
            <p:cNvPr id="37946" name="Rectangle 35"/>
            <p:cNvSpPr>
              <a:spLocks noChangeArrowheads="1"/>
            </p:cNvSpPr>
            <p:nvPr/>
          </p:nvSpPr>
          <p:spPr bwMode="auto">
            <a:xfrm>
              <a:off x="2307" y="2810"/>
              <a:ext cx="378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47" name="Rectangle 36"/>
            <p:cNvSpPr>
              <a:spLocks noChangeArrowheads="1"/>
            </p:cNvSpPr>
            <p:nvPr/>
          </p:nvSpPr>
          <p:spPr bwMode="auto">
            <a:xfrm>
              <a:off x="2307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48" name="Rectangle 37"/>
            <p:cNvSpPr>
              <a:spLocks noChangeArrowheads="1"/>
            </p:cNvSpPr>
            <p:nvPr/>
          </p:nvSpPr>
          <p:spPr bwMode="auto">
            <a:xfrm>
              <a:off x="2307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8278" name="Group 38"/>
          <p:cNvGrpSpPr>
            <a:grpSpLocks/>
          </p:cNvGrpSpPr>
          <p:nvPr/>
        </p:nvGrpSpPr>
        <p:grpSpPr bwMode="auto">
          <a:xfrm>
            <a:off x="4419599" y="3019425"/>
            <a:ext cx="598488" cy="1476375"/>
            <a:chOff x="1930" y="2190"/>
            <a:chExt cx="377" cy="930"/>
          </a:xfrm>
        </p:grpSpPr>
        <p:sp>
          <p:nvSpPr>
            <p:cNvPr id="37943" name="Rectangle 39"/>
            <p:cNvSpPr>
              <a:spLocks noChangeArrowheads="1"/>
            </p:cNvSpPr>
            <p:nvPr/>
          </p:nvSpPr>
          <p:spPr bwMode="auto">
            <a:xfrm>
              <a:off x="1930" y="2810"/>
              <a:ext cx="377" cy="3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7944" name="Rectangle 40"/>
            <p:cNvSpPr>
              <a:spLocks noChangeArrowheads="1"/>
            </p:cNvSpPr>
            <p:nvPr/>
          </p:nvSpPr>
          <p:spPr bwMode="auto">
            <a:xfrm>
              <a:off x="1930" y="2500"/>
              <a:ext cx="377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45" name="Rectangle 41"/>
            <p:cNvSpPr>
              <a:spLocks noChangeArrowheads="1"/>
            </p:cNvSpPr>
            <p:nvPr/>
          </p:nvSpPr>
          <p:spPr bwMode="auto">
            <a:xfrm>
              <a:off x="1930" y="2190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8282" name="Group 42"/>
          <p:cNvGrpSpPr>
            <a:grpSpLocks/>
          </p:cNvGrpSpPr>
          <p:nvPr/>
        </p:nvGrpSpPr>
        <p:grpSpPr bwMode="auto">
          <a:xfrm>
            <a:off x="3819525" y="3019425"/>
            <a:ext cx="600075" cy="1476375"/>
            <a:chOff x="1552" y="2190"/>
            <a:chExt cx="378" cy="930"/>
          </a:xfrm>
        </p:grpSpPr>
        <p:sp>
          <p:nvSpPr>
            <p:cNvPr id="37940" name="Rectangle 43"/>
            <p:cNvSpPr>
              <a:spLocks noChangeArrowheads="1"/>
            </p:cNvSpPr>
            <p:nvPr/>
          </p:nvSpPr>
          <p:spPr bwMode="auto">
            <a:xfrm>
              <a:off x="1552" y="2810"/>
              <a:ext cx="37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41" name="Rectangle 44"/>
            <p:cNvSpPr>
              <a:spLocks noChangeArrowheads="1"/>
            </p:cNvSpPr>
            <p:nvPr/>
          </p:nvSpPr>
          <p:spPr bwMode="auto">
            <a:xfrm>
              <a:off x="1552" y="2500"/>
              <a:ext cx="378" cy="310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7942" name="Rectangle 45"/>
            <p:cNvSpPr>
              <a:spLocks noChangeArrowheads="1"/>
            </p:cNvSpPr>
            <p:nvPr/>
          </p:nvSpPr>
          <p:spPr bwMode="auto">
            <a:xfrm>
              <a:off x="1552" y="2190"/>
              <a:ext cx="378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78286" name="Group 46"/>
          <p:cNvGrpSpPr>
            <a:grpSpLocks/>
          </p:cNvGrpSpPr>
          <p:nvPr/>
        </p:nvGrpSpPr>
        <p:grpSpPr bwMode="auto">
          <a:xfrm>
            <a:off x="3221038" y="3019425"/>
            <a:ext cx="598487" cy="1476375"/>
            <a:chOff x="1117" y="1948"/>
            <a:chExt cx="377" cy="930"/>
          </a:xfrm>
        </p:grpSpPr>
        <p:sp>
          <p:nvSpPr>
            <p:cNvPr id="37937" name="Rectangle 47"/>
            <p:cNvSpPr>
              <a:spLocks noChangeArrowheads="1"/>
            </p:cNvSpPr>
            <p:nvPr/>
          </p:nvSpPr>
          <p:spPr bwMode="auto">
            <a:xfrm>
              <a:off x="1117" y="2568"/>
              <a:ext cx="3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38" name="Rectangle 48"/>
            <p:cNvSpPr>
              <a:spLocks noChangeArrowheads="1"/>
            </p:cNvSpPr>
            <p:nvPr/>
          </p:nvSpPr>
          <p:spPr bwMode="auto">
            <a:xfrm>
              <a:off x="1117" y="2258"/>
              <a:ext cx="3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endParaRPr lang="ko-KR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39" name="Rectangle 49"/>
            <p:cNvSpPr>
              <a:spLocks noChangeArrowheads="1"/>
            </p:cNvSpPr>
            <p:nvPr/>
          </p:nvSpPr>
          <p:spPr bwMode="auto">
            <a:xfrm>
              <a:off x="1117" y="1948"/>
              <a:ext cx="377" cy="310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</p:grpSp>
      <p:sp>
        <p:nvSpPr>
          <p:cNvPr id="778291" name="Rectangle 51"/>
          <p:cNvSpPr>
            <a:spLocks noChangeArrowheads="1"/>
          </p:cNvSpPr>
          <p:nvPr/>
        </p:nvSpPr>
        <p:spPr bwMode="auto">
          <a:xfrm>
            <a:off x="9213850" y="2289174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8292" name="Rectangle 52"/>
          <p:cNvSpPr>
            <a:spLocks noChangeArrowheads="1"/>
          </p:cNvSpPr>
          <p:nvPr/>
        </p:nvSpPr>
        <p:spPr bwMode="auto">
          <a:xfrm>
            <a:off x="8615363" y="2289174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778293" name="Rectangle 53"/>
          <p:cNvSpPr>
            <a:spLocks noChangeArrowheads="1"/>
          </p:cNvSpPr>
          <p:nvPr/>
        </p:nvSpPr>
        <p:spPr bwMode="auto">
          <a:xfrm>
            <a:off x="8015288" y="2289174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8294" name="Rectangle 54"/>
          <p:cNvSpPr>
            <a:spLocks noChangeArrowheads="1"/>
          </p:cNvSpPr>
          <p:nvPr/>
        </p:nvSpPr>
        <p:spPr bwMode="auto">
          <a:xfrm>
            <a:off x="7416799" y="2289174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sp>
        <p:nvSpPr>
          <p:cNvPr id="778295" name="Rectangle 55"/>
          <p:cNvSpPr>
            <a:spLocks noChangeArrowheads="1"/>
          </p:cNvSpPr>
          <p:nvPr/>
        </p:nvSpPr>
        <p:spPr bwMode="auto">
          <a:xfrm>
            <a:off x="6816725" y="2289174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sp>
        <p:nvSpPr>
          <p:cNvPr id="778296" name="Rectangle 56"/>
          <p:cNvSpPr>
            <a:spLocks noChangeArrowheads="1"/>
          </p:cNvSpPr>
          <p:nvPr/>
        </p:nvSpPr>
        <p:spPr bwMode="auto">
          <a:xfrm>
            <a:off x="6218238" y="2289174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D</a:t>
            </a:r>
          </a:p>
        </p:txBody>
      </p:sp>
      <p:sp>
        <p:nvSpPr>
          <p:cNvPr id="778297" name="Rectangle 57"/>
          <p:cNvSpPr>
            <a:spLocks noChangeArrowheads="1"/>
          </p:cNvSpPr>
          <p:nvPr/>
        </p:nvSpPr>
        <p:spPr bwMode="auto">
          <a:xfrm>
            <a:off x="5618163" y="2289174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8298" name="Rectangle 58"/>
          <p:cNvSpPr>
            <a:spLocks noChangeArrowheads="1"/>
          </p:cNvSpPr>
          <p:nvPr/>
        </p:nvSpPr>
        <p:spPr bwMode="auto">
          <a:xfrm>
            <a:off x="5018088" y="2289174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sp>
        <p:nvSpPr>
          <p:cNvPr id="778299" name="Rectangle 59"/>
          <p:cNvSpPr>
            <a:spLocks noChangeArrowheads="1"/>
          </p:cNvSpPr>
          <p:nvPr/>
        </p:nvSpPr>
        <p:spPr bwMode="auto">
          <a:xfrm>
            <a:off x="4419599" y="2289174"/>
            <a:ext cx="5984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C</a:t>
            </a:r>
          </a:p>
        </p:txBody>
      </p:sp>
      <p:sp>
        <p:nvSpPr>
          <p:cNvPr id="778300" name="Rectangle 60"/>
          <p:cNvSpPr>
            <a:spLocks noChangeArrowheads="1"/>
          </p:cNvSpPr>
          <p:nvPr/>
        </p:nvSpPr>
        <p:spPr bwMode="auto">
          <a:xfrm>
            <a:off x="3819525" y="2289174"/>
            <a:ext cx="6000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B</a:t>
            </a:r>
          </a:p>
        </p:txBody>
      </p:sp>
      <p:sp>
        <p:nvSpPr>
          <p:cNvPr id="778301" name="Rectangle 61"/>
          <p:cNvSpPr>
            <a:spLocks noChangeArrowheads="1"/>
          </p:cNvSpPr>
          <p:nvPr/>
        </p:nvSpPr>
        <p:spPr bwMode="auto">
          <a:xfrm>
            <a:off x="3221038" y="2289174"/>
            <a:ext cx="5984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A</a:t>
            </a:r>
          </a:p>
        </p:txBody>
      </p:sp>
      <p:grpSp>
        <p:nvGrpSpPr>
          <p:cNvPr id="778321" name="Group 81"/>
          <p:cNvGrpSpPr>
            <a:grpSpLocks/>
          </p:cNvGrpSpPr>
          <p:nvPr/>
        </p:nvGrpSpPr>
        <p:grpSpPr bwMode="auto">
          <a:xfrm>
            <a:off x="2209800" y="2289175"/>
            <a:ext cx="7604125" cy="2206625"/>
            <a:chOff x="538" y="1440"/>
            <a:chExt cx="4790" cy="1390"/>
          </a:xfrm>
        </p:grpSpPr>
        <p:sp>
          <p:nvSpPr>
            <p:cNvPr id="37915" name="Rectangle 4"/>
            <p:cNvSpPr>
              <a:spLocks noChangeArrowheads="1"/>
            </p:cNvSpPr>
            <p:nvPr/>
          </p:nvSpPr>
          <p:spPr bwMode="auto">
            <a:xfrm>
              <a:off x="538" y="252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3</a:t>
              </a:r>
            </a:p>
          </p:txBody>
        </p:sp>
        <p:sp>
          <p:nvSpPr>
            <p:cNvPr id="37916" name="Rectangle 5"/>
            <p:cNvSpPr>
              <a:spLocks noChangeArrowheads="1"/>
            </p:cNvSpPr>
            <p:nvPr/>
          </p:nvSpPr>
          <p:spPr bwMode="auto">
            <a:xfrm>
              <a:off x="538" y="221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37917" name="Rectangle 50"/>
            <p:cNvSpPr>
              <a:spLocks noChangeArrowheads="1"/>
            </p:cNvSpPr>
            <p:nvPr/>
          </p:nvSpPr>
          <p:spPr bwMode="auto">
            <a:xfrm>
              <a:off x="538" y="1900"/>
              <a:ext cx="6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1</a:t>
              </a:r>
            </a:p>
          </p:txBody>
        </p:sp>
        <p:sp>
          <p:nvSpPr>
            <p:cNvPr id="37918" name="Rectangle 62"/>
            <p:cNvSpPr>
              <a:spLocks noChangeArrowheads="1"/>
            </p:cNvSpPr>
            <p:nvPr/>
          </p:nvSpPr>
          <p:spPr bwMode="auto">
            <a:xfrm>
              <a:off x="538" y="1440"/>
              <a:ext cx="637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8" tIns="44445" rIns="90478" bIns="44445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Ref:</a:t>
              </a:r>
            </a:p>
            <a:p>
              <a:pPr algn="l">
                <a:lnSpc>
                  <a:spcPct val="50000"/>
                </a:lnSpc>
                <a:spcBef>
                  <a:spcPct val="3000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Page:</a:t>
              </a:r>
            </a:p>
          </p:txBody>
        </p:sp>
        <p:sp>
          <p:nvSpPr>
            <p:cNvPr id="37919" name="Line 63"/>
            <p:cNvSpPr>
              <a:spLocks noChangeShapeType="1"/>
            </p:cNvSpPr>
            <p:nvPr/>
          </p:nvSpPr>
          <p:spPr bwMode="auto">
            <a:xfrm>
              <a:off x="538" y="1440"/>
              <a:ext cx="479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20" name="Line 64"/>
            <p:cNvSpPr>
              <a:spLocks noChangeShapeType="1"/>
            </p:cNvSpPr>
            <p:nvPr/>
          </p:nvSpPr>
          <p:spPr bwMode="auto">
            <a:xfrm>
              <a:off x="538" y="1900"/>
              <a:ext cx="47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21" name="Line 65"/>
            <p:cNvSpPr>
              <a:spLocks noChangeShapeType="1"/>
            </p:cNvSpPr>
            <p:nvPr/>
          </p:nvSpPr>
          <p:spPr bwMode="auto">
            <a:xfrm>
              <a:off x="538" y="2210"/>
              <a:ext cx="4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22" name="Line 66"/>
            <p:cNvSpPr>
              <a:spLocks noChangeShapeType="1"/>
            </p:cNvSpPr>
            <p:nvPr/>
          </p:nvSpPr>
          <p:spPr bwMode="auto">
            <a:xfrm>
              <a:off x="538" y="2520"/>
              <a:ext cx="4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23" name="Line 67"/>
            <p:cNvSpPr>
              <a:spLocks noChangeShapeType="1"/>
            </p:cNvSpPr>
            <p:nvPr/>
          </p:nvSpPr>
          <p:spPr bwMode="auto">
            <a:xfrm>
              <a:off x="538" y="2830"/>
              <a:ext cx="479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24" name="Line 68"/>
            <p:cNvSpPr>
              <a:spLocks noChangeShapeType="1"/>
            </p:cNvSpPr>
            <p:nvPr/>
          </p:nvSpPr>
          <p:spPr bwMode="auto">
            <a:xfrm>
              <a:off x="538" y="1440"/>
              <a:ext cx="0" cy="139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25" name="Line 69"/>
            <p:cNvSpPr>
              <a:spLocks noChangeShapeType="1"/>
            </p:cNvSpPr>
            <p:nvPr/>
          </p:nvSpPr>
          <p:spPr bwMode="auto">
            <a:xfrm>
              <a:off x="1175" y="1440"/>
              <a:ext cx="0" cy="139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26" name="Line 70"/>
            <p:cNvSpPr>
              <a:spLocks noChangeShapeType="1"/>
            </p:cNvSpPr>
            <p:nvPr/>
          </p:nvSpPr>
          <p:spPr bwMode="auto">
            <a:xfrm>
              <a:off x="1552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27" name="Line 71"/>
            <p:cNvSpPr>
              <a:spLocks noChangeShapeType="1"/>
            </p:cNvSpPr>
            <p:nvPr/>
          </p:nvSpPr>
          <p:spPr bwMode="auto">
            <a:xfrm>
              <a:off x="1930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28" name="Line 72"/>
            <p:cNvSpPr>
              <a:spLocks noChangeShapeType="1"/>
            </p:cNvSpPr>
            <p:nvPr/>
          </p:nvSpPr>
          <p:spPr bwMode="auto">
            <a:xfrm>
              <a:off x="2307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29" name="Line 73"/>
            <p:cNvSpPr>
              <a:spLocks noChangeShapeType="1"/>
            </p:cNvSpPr>
            <p:nvPr/>
          </p:nvSpPr>
          <p:spPr bwMode="auto">
            <a:xfrm>
              <a:off x="2685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30" name="Line 74"/>
            <p:cNvSpPr>
              <a:spLocks noChangeShapeType="1"/>
            </p:cNvSpPr>
            <p:nvPr/>
          </p:nvSpPr>
          <p:spPr bwMode="auto">
            <a:xfrm>
              <a:off x="3063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31" name="Line 75"/>
            <p:cNvSpPr>
              <a:spLocks noChangeShapeType="1"/>
            </p:cNvSpPr>
            <p:nvPr/>
          </p:nvSpPr>
          <p:spPr bwMode="auto">
            <a:xfrm>
              <a:off x="3440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32" name="Line 76"/>
            <p:cNvSpPr>
              <a:spLocks noChangeShapeType="1"/>
            </p:cNvSpPr>
            <p:nvPr/>
          </p:nvSpPr>
          <p:spPr bwMode="auto">
            <a:xfrm>
              <a:off x="3818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33" name="Line 77"/>
            <p:cNvSpPr>
              <a:spLocks noChangeShapeType="1"/>
            </p:cNvSpPr>
            <p:nvPr/>
          </p:nvSpPr>
          <p:spPr bwMode="auto">
            <a:xfrm>
              <a:off x="4195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34" name="Line 78"/>
            <p:cNvSpPr>
              <a:spLocks noChangeShapeType="1"/>
            </p:cNvSpPr>
            <p:nvPr/>
          </p:nvSpPr>
          <p:spPr bwMode="auto">
            <a:xfrm>
              <a:off x="4573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35" name="Line 79"/>
            <p:cNvSpPr>
              <a:spLocks noChangeShapeType="1"/>
            </p:cNvSpPr>
            <p:nvPr/>
          </p:nvSpPr>
          <p:spPr bwMode="auto">
            <a:xfrm>
              <a:off x="4950" y="144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936" name="Line 80"/>
            <p:cNvSpPr>
              <a:spLocks noChangeShapeType="1"/>
            </p:cNvSpPr>
            <p:nvPr/>
          </p:nvSpPr>
          <p:spPr bwMode="auto">
            <a:xfrm>
              <a:off x="5328" y="1440"/>
              <a:ext cx="0" cy="139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9212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/>
      <p:bldP spid="778291" grpId="0"/>
      <p:bldP spid="778292" grpId="0"/>
      <p:bldP spid="778293" grpId="0"/>
      <p:bldP spid="778294" grpId="0"/>
      <p:bldP spid="778295" grpId="0"/>
      <p:bldP spid="778296" grpId="0"/>
      <p:bldP spid="778297" grpId="0"/>
      <p:bldP spid="778298" grpId="0"/>
      <p:bldP spid="778299" grpId="0"/>
      <p:bldP spid="778300" grpId="0"/>
      <p:bldP spid="778301" grpId="0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111187</TotalTime>
  <Pages>60</Pages>
  <Words>4499</Words>
  <Application>Microsoft Office PowerPoint</Application>
  <PresentationFormat>Widescreen</PresentationFormat>
  <Paragraphs>731</Paragraphs>
  <Slides>36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9" baseType="lpstr">
      <vt:lpstr>MS PGothic</vt:lpstr>
      <vt:lpstr>MS PGothic</vt:lpstr>
      <vt:lpstr>Arial</vt:lpstr>
      <vt:lpstr>Cambria Math</vt:lpstr>
      <vt:lpstr>Comic Sans MS</vt:lpstr>
      <vt:lpstr>Consolas</vt:lpstr>
      <vt:lpstr>Courier</vt:lpstr>
      <vt:lpstr>Gill Sans</vt:lpstr>
      <vt:lpstr>Gill Sans Light</vt:lpstr>
      <vt:lpstr>굴림</vt:lpstr>
      <vt:lpstr>Impact</vt:lpstr>
      <vt:lpstr>Symbol</vt:lpstr>
      <vt:lpstr>Office</vt:lpstr>
      <vt:lpstr>CS162 Operating Systems and Systems Programming Lecture 18  Demand Paging (Finished), General I/O</vt:lpstr>
      <vt:lpstr>Recall: Page Fault  Demand Paging</vt:lpstr>
      <vt:lpstr>Recall: Demand Paging Mechanisms</vt:lpstr>
      <vt:lpstr>Recall: Demand Paging Cost Model</vt:lpstr>
      <vt:lpstr>What Factors Lead to Misses in Page Cache?</vt:lpstr>
      <vt:lpstr>Page Replacement Policies</vt:lpstr>
      <vt:lpstr>Replacement Policies (Con’t)</vt:lpstr>
      <vt:lpstr>Example: FIFO (strawman)</vt:lpstr>
      <vt:lpstr>Example: MIN / LRU</vt:lpstr>
      <vt:lpstr>Is LRU guaranteed to perform well?</vt:lpstr>
      <vt:lpstr>When will LRU perform badly?</vt:lpstr>
      <vt:lpstr>Graph of Page Faults Versus The Number of Frames</vt:lpstr>
      <vt:lpstr>Adding Memory Doesn’t Always Help Fault Rate</vt:lpstr>
      <vt:lpstr>Administrivia</vt:lpstr>
      <vt:lpstr>Approximating LRU: Recall PTE bits</vt:lpstr>
      <vt:lpstr>Approximating LRU: Clock Algorithm</vt:lpstr>
      <vt:lpstr>Clock Algorithm: More details</vt:lpstr>
      <vt:lpstr>Nth Chance version of Clock Algorithm</vt:lpstr>
      <vt:lpstr>Clock Algorithms Variations</vt:lpstr>
      <vt:lpstr>Clock Algorithms Variations (continued)</vt:lpstr>
      <vt:lpstr>Second-Chance List Algorithm (VAX/VMS)</vt:lpstr>
      <vt:lpstr>Second-Chance List Algorithm (continued)</vt:lpstr>
      <vt:lpstr>Free List</vt:lpstr>
      <vt:lpstr>Reverse Page Mapping (Sometimes called “Coremap”)</vt:lpstr>
      <vt:lpstr>Allocation of Page Frames (Memory Pages)</vt:lpstr>
      <vt:lpstr>Fixed/Priority Allocation</vt:lpstr>
      <vt:lpstr>Page-Fault Frequency Allocation</vt:lpstr>
      <vt:lpstr>Thrashing</vt:lpstr>
      <vt:lpstr>Locality In A Memory-Reference Pattern</vt:lpstr>
      <vt:lpstr>Working-Set Model Take 2</vt:lpstr>
      <vt:lpstr>What about Compulsory Misses?</vt:lpstr>
      <vt:lpstr>Linux Memory Details?</vt:lpstr>
      <vt:lpstr>Linux Virtual memory map (Pre-Meltdown)</vt:lpstr>
      <vt:lpstr>Pre-Meltdown Virtual Map (Details)</vt:lpstr>
      <vt:lpstr>Post Meltdown Memory Map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1106</cp:revision>
  <cp:lastPrinted>2024-03-21T16:11:45Z</cp:lastPrinted>
  <dcterms:created xsi:type="dcterms:W3CDTF">1995-08-12T11:37:26Z</dcterms:created>
  <dcterms:modified xsi:type="dcterms:W3CDTF">2024-04-01T15:50:07Z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