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1256" r:id="rId3"/>
    <p:sldId id="1231" r:id="rId4"/>
    <p:sldId id="1257" r:id="rId5"/>
    <p:sldId id="1258" r:id="rId6"/>
    <p:sldId id="1259" r:id="rId7"/>
    <p:sldId id="1260" r:id="rId8"/>
    <p:sldId id="1261" r:id="rId9"/>
    <p:sldId id="1262" r:id="rId10"/>
    <p:sldId id="1263" r:id="rId11"/>
    <p:sldId id="1264" r:id="rId12"/>
    <p:sldId id="1265" r:id="rId13"/>
    <p:sldId id="1266" r:id="rId14"/>
    <p:sldId id="1267" r:id="rId15"/>
    <p:sldId id="1268" r:id="rId16"/>
    <p:sldId id="1269" r:id="rId17"/>
    <p:sldId id="1270" r:id="rId18"/>
    <p:sldId id="1271" r:id="rId19"/>
    <p:sldId id="1272" r:id="rId20"/>
    <p:sldId id="1273" r:id="rId21"/>
    <p:sldId id="1278" r:id="rId22"/>
    <p:sldId id="1230" r:id="rId23"/>
    <p:sldId id="1220" r:id="rId24"/>
    <p:sldId id="1186" r:id="rId25"/>
    <p:sldId id="1177" r:id="rId26"/>
    <p:sldId id="1178" r:id="rId27"/>
    <p:sldId id="1179" r:id="rId28"/>
    <p:sldId id="1180" r:id="rId29"/>
    <p:sldId id="1182" r:id="rId30"/>
    <p:sldId id="1183" r:id="rId31"/>
    <p:sldId id="1187" r:id="rId32"/>
    <p:sldId id="1188" r:id="rId33"/>
    <p:sldId id="1221" r:id="rId34"/>
    <p:sldId id="1184" r:id="rId35"/>
    <p:sldId id="1185" r:id="rId36"/>
    <p:sldId id="1190" r:id="rId37"/>
    <p:sldId id="1175" r:id="rId38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FF"/>
    <a:srgbClr val="FF0000"/>
    <a:srgbClr val="BCFFBC"/>
    <a:srgbClr val="2A40E2"/>
    <a:srgbClr val="F430AB"/>
    <a:srgbClr val="A18623"/>
    <a:srgbClr val="9E7800"/>
    <a:srgbClr val="C49500"/>
    <a:srgbClr val="E6E703"/>
    <a:srgbClr val="72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0" autoAdjust="0"/>
    <p:restoredTop sz="95005" autoAdjust="0"/>
  </p:normalViewPr>
  <p:slideViewPr>
    <p:cSldViewPr>
      <p:cViewPr varScale="1">
        <p:scale>
          <a:sx n="88" d="100"/>
          <a:sy n="88" d="100"/>
        </p:scale>
        <p:origin x="34" y="3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5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7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4" rIns="92268" bIns="46974">
            <a:spAutoFit/>
          </a:bodyPr>
          <a:lstStyle/>
          <a:p>
            <a:pPr algn="ctr" defTabSz="917108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08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5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4" rIns="92268" bIns="46974">
            <a:spAutoFit/>
          </a:bodyPr>
          <a:lstStyle/>
          <a:p>
            <a:pPr algn="ctr" defTabSz="917108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08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6" y="3475042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2" tIns="46974" rIns="95622" bIns="46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319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Patterson’s a nice guy, so he gives up the body after using it for awhile and let’s John </a:t>
            </a:r>
            <a:r>
              <a:rPr lang="en-US" altLang="ko-KR" dirty="0" err="1" smtClean="0">
                <a:ea typeface="Gulim" panose="020B0600000101010101" pitchFamily="34" charset="-127"/>
              </a:rPr>
              <a:t>Kubitowicz</a:t>
            </a:r>
            <a:r>
              <a:rPr lang="en-US" altLang="ko-KR" dirty="0" smtClean="0">
                <a:ea typeface="Gulim" panose="020B0600000101010101" pitchFamily="34" charset="-127"/>
              </a:rPr>
              <a:t> have it.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But </a:t>
            </a:r>
            <a:r>
              <a:rPr lang="en-US" altLang="ko-KR" dirty="0" err="1" smtClean="0">
                <a:ea typeface="Gulim" panose="020B0600000101010101" pitchFamily="34" charset="-127"/>
              </a:rPr>
              <a:t>Kubi’s</a:t>
            </a:r>
            <a:r>
              <a:rPr lang="en-US" altLang="ko-KR" dirty="0" smtClean="0">
                <a:ea typeface="Gulim" panose="020B0600000101010101" pitchFamily="34" charset="-127"/>
              </a:rPr>
              <a:t> not so nice, so he won’t give up control…</a:t>
            </a: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If you want to wake up for a final, you set your clock, or ask your roommate to pour water over your head – OS does the same</a:t>
            </a:r>
          </a:p>
        </p:txBody>
      </p:sp>
    </p:spTree>
    <p:extLst>
      <p:ext uri="{BB962C8B-B14F-4D97-AF65-F5344CB8AC3E}">
        <p14:creationId xmlns:p14="http://schemas.microsoft.com/office/powerpoint/2010/main" val="237678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3236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327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0018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666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923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029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739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435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0559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3299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36162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29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75415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556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37311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3987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X could be (13, 5, 3)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17337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4655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6933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>
                <a:ea typeface="Gulim" panose="020B0600000101010101" pitchFamily="34" charset="-127"/>
              </a:rPr>
              <a:t>Emergency crash of operating system called “</a:t>
            </a:r>
            <a:r>
              <a:rPr lang="en-US" altLang="ko-KR">
                <a:latin typeface="Courier New" panose="02070309020205020404" pitchFamily="49" charset="0"/>
                <a:ea typeface="Gulim" panose="020B0600000101010101" pitchFamily="34" charset="-127"/>
              </a:rPr>
              <a:t>panic()</a:t>
            </a:r>
            <a:r>
              <a:rPr lang="en-US" altLang="ko-KR">
                <a:ea typeface="Gulim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86015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23253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67260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7425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296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OS’s have almost human characteristics – unpredictable, hard to understand, …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Different things share the same CPU – one thread, then another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Similar to schizophrenia, like the movie Sybil, one body shared by several people, say we start with Dave Patterson</a:t>
            </a:r>
          </a:p>
          <a:p>
            <a:r>
              <a:rPr lang="en-US" altLang="ko-KR" smtClean="0">
                <a:ea typeface="Gulim" panose="020B0600000101010101" pitchFamily="34" charset="-127"/>
              </a:rPr>
              <a:t>Threads are like the personalities of the CPU. First one thread/personality uses the CPU, then another,…</a:t>
            </a:r>
          </a:p>
        </p:txBody>
      </p:sp>
    </p:spTree>
    <p:extLst>
      <p:ext uri="{BB962C8B-B14F-4D97-AF65-F5344CB8AC3E}">
        <p14:creationId xmlns:p14="http://schemas.microsoft.com/office/powerpoint/2010/main" val="2730123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Yield is for really nice people – Ever see two people at the supermarket checkout line? You first, no you first, …</a:t>
            </a:r>
          </a:p>
        </p:txBody>
      </p:sp>
    </p:spTree>
    <p:extLst>
      <p:ext uri="{BB962C8B-B14F-4D97-AF65-F5344CB8AC3E}">
        <p14:creationId xmlns:p14="http://schemas.microsoft.com/office/powerpoint/2010/main" val="961913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7096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1113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96770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83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515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7.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88034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2/6/2024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7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200" dirty="0" smtClean="0"/>
              <a:t>Synchronization </a:t>
            </a:r>
            <a:r>
              <a:rPr lang="en-US" sz="3200" dirty="0" smtClean="0"/>
              <a:t>1: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Concurrency, Mutual </a:t>
            </a:r>
            <a:r>
              <a:rPr lang="en-US" sz="3200" dirty="0" smtClean="0"/>
              <a:t>Exclusion</a:t>
            </a:r>
            <a:r>
              <a:rPr lang="en-US" sz="3200" dirty="0" smtClean="0"/>
              <a:t>, and Atomic </a:t>
            </a:r>
            <a:r>
              <a:rPr lang="en-US" sz="3200" dirty="0" smtClean="0"/>
              <a:t>Operations</a:t>
            </a: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</a:t>
            </a:r>
            <a:r>
              <a:rPr lang="en-US" altLang="en-US" dirty="0" smtClean="0">
                <a:ea typeface="Gill Sans" charset="0"/>
              </a:rPr>
              <a:t>6</a:t>
            </a:r>
            <a:r>
              <a:rPr lang="en-US" altLang="en-US" baseline="30000" dirty="0" smtClean="0">
                <a:ea typeface="Gill Sans" charset="0"/>
              </a:rPr>
              <a:t>t</a:t>
            </a:r>
            <a:r>
              <a:rPr lang="en-US" altLang="en-US" baseline="30000" dirty="0" smtClean="0">
                <a:ea typeface="Gill Sans" charset="0"/>
              </a:rPr>
              <a:t>h</a:t>
            </a:r>
            <a:r>
              <a:rPr lang="en-US" altLang="en-US" dirty="0" smtClean="0">
                <a:ea typeface="Gill Sans" charset="0"/>
              </a:rPr>
              <a:t>, </a:t>
            </a:r>
            <a:r>
              <a:rPr lang="en-US" altLang="en-US" dirty="0" smtClean="0">
                <a:ea typeface="Gill Sans" charset="0"/>
              </a:rPr>
              <a:t>2023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AC8E-F693-AD41-8C92-AE7ACE7D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10820400" cy="533400"/>
          </a:xfrm>
        </p:spPr>
        <p:txBody>
          <a:bodyPr/>
          <a:lstStyle/>
          <a:p>
            <a:r>
              <a:rPr lang="en-US" dirty="0" smtClean="0"/>
              <a:t>How expensive is context switching?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A701-B82A-2A48-BB59-869A97117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1582400" cy="24616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Switching between threads in same process similar to switching between threads in different processes, but </a:t>
            </a:r>
            <a:r>
              <a:rPr lang="en-US" i="1" dirty="0" smtClean="0">
                <a:solidFill>
                  <a:srgbClr val="FF0000"/>
                </a:solidFill>
              </a:rPr>
              <a:t>much cheaper: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 need to change address space</a:t>
            </a:r>
          </a:p>
          <a:p>
            <a:r>
              <a:rPr lang="en-US" dirty="0" smtClean="0"/>
              <a:t>Some numbers from Linux:</a:t>
            </a:r>
          </a:p>
          <a:p>
            <a:pPr lvl="1"/>
            <a:r>
              <a:rPr lang="en-US" dirty="0" smtClean="0"/>
              <a:t>Frequency of context switch: 10-100ms</a:t>
            </a:r>
          </a:p>
          <a:p>
            <a:pPr lvl="1"/>
            <a:r>
              <a:rPr lang="en-US" dirty="0" smtClean="0"/>
              <a:t>Switching between processes: 3-4 </a:t>
            </a:r>
            <a:r>
              <a:rPr lang="en-US" dirty="0" err="1" smtClean="0"/>
              <a:t>μsec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Switching between threads: 100 ns</a:t>
            </a:r>
          </a:p>
          <a:p>
            <a:r>
              <a:rPr lang="en-US" dirty="0" smtClean="0"/>
              <a:t>Even cheaper: switch threads (using “yield”) in user-space!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88086" y="4008681"/>
            <a:ext cx="4495800" cy="2544519"/>
            <a:chOff x="335303" y="3932481"/>
            <a:chExt cx="4495800" cy="2544519"/>
          </a:xfrm>
        </p:grpSpPr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BD917D89-AE76-4173-A3EB-B1C1B3254C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0" t="25420" r="540" b="25180"/>
            <a:stretch>
              <a:fillRect/>
            </a:stretch>
          </p:blipFill>
          <p:spPr bwMode="auto">
            <a:xfrm>
              <a:off x="335303" y="3932481"/>
              <a:ext cx="4495800" cy="168116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CBB50054-8986-41A2-8986-FCD0F58A4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0125" y="5646003"/>
              <a:ext cx="2586156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Simple One-to-One</a:t>
              </a:r>
            </a:p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Threading Model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370443" y="3243560"/>
            <a:ext cx="2895600" cy="3357265"/>
            <a:chOff x="5370443" y="3260232"/>
            <a:chExt cx="2895600" cy="3357265"/>
          </a:xfrm>
        </p:grpSpPr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0A1455B3-67C1-4C7F-97C1-58735D1E5E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82" t="1207" r="12682" b="1208"/>
            <a:stretch>
              <a:fillRect/>
            </a:stretch>
          </p:blipFill>
          <p:spPr bwMode="auto">
            <a:xfrm>
              <a:off x="5370443" y="3260232"/>
              <a:ext cx="2895600" cy="2838450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D02273D2-3699-4481-83B0-2718BD467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7893" y="6155832"/>
              <a:ext cx="186070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Many-to-One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610600" y="3243560"/>
            <a:ext cx="3276600" cy="3385840"/>
            <a:chOff x="8610600" y="3260232"/>
            <a:chExt cx="3276600" cy="3385840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A1554D32-3359-4A4D-8FA4-E93B41C59A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3" t="838" r="6912" b="838"/>
            <a:stretch>
              <a:fillRect/>
            </a:stretch>
          </p:blipFill>
          <p:spPr bwMode="auto">
            <a:xfrm>
              <a:off x="8610600" y="3260232"/>
              <a:ext cx="3276600" cy="2854325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A42E076-6DAC-4952-9BA6-5930554AE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71499" y="6184407"/>
              <a:ext cx="204735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Many-to-Many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01409" y="3200218"/>
            <a:ext cx="4980191" cy="3352982"/>
            <a:chOff x="48626" y="3124018"/>
            <a:chExt cx="4980191" cy="33529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DD5272B-F9AA-4E44-9952-950BED58CB04}"/>
                </a:ext>
              </a:extLst>
            </p:cNvPr>
            <p:cNvSpPr/>
            <p:nvPr/>
          </p:nvSpPr>
          <p:spPr>
            <a:xfrm>
              <a:off x="48626" y="3147464"/>
              <a:ext cx="4980191" cy="3329536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9AF7E6-C47D-4B87-8551-9217B09801CE}"/>
                </a:ext>
              </a:extLst>
            </p:cNvPr>
            <p:cNvSpPr txBox="1"/>
            <p:nvPr/>
          </p:nvSpPr>
          <p:spPr>
            <a:xfrm>
              <a:off x="192806" y="3124018"/>
              <a:ext cx="46382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FF0000"/>
                  </a:solidFill>
                </a:rPr>
                <a:t>What we are talking about</a:t>
              </a:r>
              <a:br>
                <a:rPr lang="en-US" sz="2400" b="1" i="1" dirty="0" smtClean="0">
                  <a:solidFill>
                    <a:srgbClr val="FF0000"/>
                  </a:solidFill>
                </a:rPr>
              </a:br>
              <a:r>
                <a:rPr lang="en-US" sz="2400" b="1" i="1" dirty="0" smtClean="0">
                  <a:solidFill>
                    <a:srgbClr val="FF0000"/>
                  </a:solidFill>
                </a:rPr>
                <a:t>in Today’s lecture</a:t>
              </a:r>
              <a:endParaRPr lang="en-US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602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1" name="Group 11"/>
          <p:cNvGrpSpPr>
            <a:grpSpLocks/>
          </p:cNvGrpSpPr>
          <p:nvPr/>
        </p:nvGrpSpPr>
        <p:grpSpPr bwMode="auto">
          <a:xfrm>
            <a:off x="4043104" y="1828801"/>
            <a:ext cx="3870585" cy="1522413"/>
            <a:chOff x="1202" y="1056"/>
            <a:chExt cx="2446" cy="1056"/>
          </a:xfrm>
        </p:grpSpPr>
        <p:sp>
          <p:nvSpPr>
            <p:cNvPr id="26634" name="Rectangle 12"/>
            <p:cNvSpPr>
              <a:spLocks noChangeArrowheads="1"/>
            </p:cNvSpPr>
            <p:nvPr/>
          </p:nvSpPr>
          <p:spPr bwMode="auto">
            <a:xfrm flipV="1">
              <a:off x="2400" y="1584"/>
              <a:ext cx="1248" cy="24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5" name="Rectangle 13"/>
            <p:cNvSpPr>
              <a:spLocks noChangeArrowheads="1"/>
            </p:cNvSpPr>
            <p:nvPr/>
          </p:nvSpPr>
          <p:spPr bwMode="auto">
            <a:xfrm flipV="1">
              <a:off x="2400" y="1248"/>
              <a:ext cx="1248" cy="33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kernel_read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6" name="Arc 14"/>
            <p:cNvSpPr>
              <a:spLocks/>
            </p:cNvSpPr>
            <p:nvPr/>
          </p:nvSpPr>
          <p:spPr bwMode="auto">
            <a:xfrm flipH="1">
              <a:off x="2112" y="1056"/>
              <a:ext cx="288" cy="384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6637" name="Text Box 15"/>
            <p:cNvSpPr txBox="1">
              <a:spLocks noChangeArrowheads="1"/>
            </p:cNvSpPr>
            <p:nvPr/>
          </p:nvSpPr>
          <p:spPr bwMode="auto">
            <a:xfrm>
              <a:off x="1202" y="1152"/>
              <a:ext cx="824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  <p:sp>
          <p:nvSpPr>
            <p:cNvPr id="26638" name="Rectangle 16"/>
            <p:cNvSpPr>
              <a:spLocks noChangeArrowheads="1"/>
            </p:cNvSpPr>
            <p:nvPr/>
          </p:nvSpPr>
          <p:spPr bwMode="auto">
            <a:xfrm>
              <a:off x="2400" y="1824"/>
              <a:ext cx="1248" cy="288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</p:grp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153400" cy="533400"/>
          </a:xfrm>
        </p:spPr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What happens when thread blocks on I/O?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3505200"/>
            <a:ext cx="80772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What happens when a thread requests a block of data from the file system?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User code invokes a system call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Read operation is initiated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Run new thread/switch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Thread communication similar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Wait for Signal/Join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Gulim" panose="020B0600000101010101" pitchFamily="34" charset="-127"/>
              </a:rPr>
              <a:t>Networking</a:t>
            </a:r>
          </a:p>
          <a:p>
            <a:pPr lvl="1">
              <a:lnSpc>
                <a:spcPct val="80000"/>
              </a:lnSpc>
            </a:pPr>
            <a:endParaRPr lang="ko-KR" altLang="en-US" smtClean="0">
              <a:ea typeface="Gulim" panose="020B0600000101010101" pitchFamily="34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5932488" y="9652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CopyFile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5932488" y="1574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read</a:t>
            </a:r>
          </a:p>
        </p:txBody>
      </p:sp>
      <p:grpSp>
        <p:nvGrpSpPr>
          <p:cNvPr id="26631" name="Group 18"/>
          <p:cNvGrpSpPr>
            <a:grpSpLocks/>
          </p:cNvGrpSpPr>
          <p:nvPr/>
        </p:nvGrpSpPr>
        <p:grpSpPr bwMode="auto">
          <a:xfrm>
            <a:off x="8075613" y="1377369"/>
            <a:ext cx="369874" cy="1661107"/>
            <a:chOff x="4606" y="816"/>
            <a:chExt cx="234" cy="1152"/>
          </a:xfrm>
        </p:grpSpPr>
        <p:sp>
          <p:nvSpPr>
            <p:cNvPr id="26632" name="Text Box 19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6633" name="Line 2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0016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External Events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914400"/>
            <a:ext cx="7924800" cy="57912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What happens if thread never does any I/O, never waits, and never yields control?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Could the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ComputePI</a:t>
            </a:r>
            <a:r>
              <a:rPr lang="en-US" altLang="ko-KR" dirty="0" smtClean="0">
                <a:ea typeface="Gulim" panose="020B0600000101010101" pitchFamily="34" charset="-127"/>
              </a:rPr>
              <a:t> program grab all resources and never release the processor?</a:t>
            </a:r>
          </a:p>
          <a:p>
            <a:pPr lvl="2"/>
            <a:r>
              <a:rPr lang="en-US" altLang="ko-KR" dirty="0" smtClean="0">
                <a:ea typeface="Gulim" panose="020B0600000101010101" pitchFamily="34" charset="-127"/>
              </a:rPr>
              <a:t>What if it didn’t print to console?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Must find way that dispatcher can regain control!</a:t>
            </a:r>
          </a:p>
          <a:p>
            <a:pPr lvl="4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Answer: </a:t>
            </a:r>
            <a:r>
              <a:rPr lang="en-US" altLang="ko-KR" dirty="0">
                <a:ea typeface="Gulim" panose="020B0600000101010101" pitchFamily="34" charset="-127"/>
              </a:rPr>
              <a:t>u</a:t>
            </a:r>
            <a:r>
              <a:rPr lang="en-US" altLang="ko-KR" dirty="0" smtClean="0">
                <a:ea typeface="Gulim" panose="020B0600000101010101" pitchFamily="34" charset="-127"/>
              </a:rPr>
              <a:t>tilize external </a:t>
            </a:r>
            <a:r>
              <a:rPr lang="en-US" altLang="ko-KR" dirty="0">
                <a:ea typeface="Gulim" panose="020B0600000101010101" pitchFamily="34" charset="-127"/>
              </a:rPr>
              <a:t>e</a:t>
            </a:r>
            <a:r>
              <a:rPr lang="en-US" altLang="ko-KR" dirty="0" smtClean="0">
                <a:ea typeface="Gulim" panose="020B0600000101010101" pitchFamily="34" charset="-127"/>
              </a:rPr>
              <a:t>vents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Interrupts: signals from hardware or software that stop the running code and jump to kernel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Timer: like an alarm clock that goes off every some milliseconds</a:t>
            </a:r>
          </a:p>
          <a:p>
            <a:pPr lvl="4"/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If we make sure that external events occur frequently enough, can ensure dispatcher runs</a:t>
            </a:r>
          </a:p>
          <a:p>
            <a:pPr lvl="1"/>
            <a:endParaRPr lang="ko-KR" altLang="en-US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6770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Interrupt identity specified with ID line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Maskable</a:t>
            </a:r>
            <a:r>
              <a:rPr lang="en-US" altLang="ko-KR" sz="2200" dirty="0">
                <a:ea typeface="굴림" panose="020B0600000101010101" pitchFamily="34" charset="-127"/>
              </a:rPr>
              <a:t> Interrupt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12192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1957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6592887" y="1465264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71104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67722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65690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5718175" y="779464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5411788" y="2303464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6699250" y="2039939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7010399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50466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8283575" y="2670177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7678737" y="685801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8229599" y="1143001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4506912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38862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33528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34290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1752599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1752599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6138863" y="779464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937000" y="2244726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2362199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3594099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20574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7848605" y="1828800"/>
            <a:ext cx="1479551" cy="369888"/>
            <a:chOff x="4377" y="758"/>
            <a:chExt cx="932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8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380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Text Box 3"/>
          <p:cNvSpPr txBox="1">
            <a:spLocks noChangeArrowheads="1"/>
          </p:cNvSpPr>
          <p:nvPr/>
        </p:nvSpPr>
        <p:spPr bwMode="auto">
          <a:xfrm>
            <a:off x="2693989" y="1227943"/>
            <a:ext cx="265747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add 	$r1,$r2,$r3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subi</a:t>
            </a:r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 	$r4,$r1,#4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slli</a:t>
            </a:r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 	$r4,$r4,#2</a:t>
            </a:r>
          </a:p>
          <a:p>
            <a:pPr algn="l"/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</a:rPr>
              <a:t>	...</a:t>
            </a:r>
          </a:p>
        </p:txBody>
      </p:sp>
      <p:grpSp>
        <p:nvGrpSpPr>
          <p:cNvPr id="380945" name="Group 17"/>
          <p:cNvGrpSpPr>
            <a:grpSpLocks/>
          </p:cNvGrpSpPr>
          <p:nvPr/>
        </p:nvGrpSpPr>
        <p:grpSpPr bwMode="auto">
          <a:xfrm rot="-391188">
            <a:off x="4946319" y="1213342"/>
            <a:ext cx="2219325" cy="1016000"/>
            <a:chOff x="2093" y="908"/>
            <a:chExt cx="1398" cy="640"/>
          </a:xfrm>
        </p:grpSpPr>
        <p:sp>
          <p:nvSpPr>
            <p:cNvPr id="28691" name="Line 9"/>
            <p:cNvSpPr>
              <a:spLocks noChangeShapeType="1"/>
            </p:cNvSpPr>
            <p:nvPr/>
          </p:nvSpPr>
          <p:spPr bwMode="auto">
            <a:xfrm rot="-2286349">
              <a:off x="2093" y="1301"/>
              <a:ext cx="1398" cy="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2" name="Text Box 10"/>
            <p:cNvSpPr txBox="1">
              <a:spLocks noChangeArrowheads="1"/>
            </p:cNvSpPr>
            <p:nvPr/>
          </p:nvSpPr>
          <p:spPr bwMode="auto">
            <a:xfrm rot="19313651">
              <a:off x="2140" y="908"/>
              <a:ext cx="117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PC saved</a:t>
              </a: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Disable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</p:grpSp>
      <p:grpSp>
        <p:nvGrpSpPr>
          <p:cNvPr id="380946" name="Group 18"/>
          <p:cNvGrpSpPr>
            <a:grpSpLocks/>
          </p:cNvGrpSpPr>
          <p:nvPr/>
        </p:nvGrpSpPr>
        <p:grpSpPr bwMode="auto">
          <a:xfrm rot="483410">
            <a:off x="4851760" y="3721036"/>
            <a:ext cx="2286000" cy="923926"/>
            <a:chOff x="2064" y="2472"/>
            <a:chExt cx="1440" cy="582"/>
          </a:xfrm>
        </p:grpSpPr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 rot="2461539" flipH="1">
              <a:off x="2064" y="2686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8690" name="Text Box 12"/>
            <p:cNvSpPr txBox="1">
              <a:spLocks noChangeArrowheads="1"/>
            </p:cNvSpPr>
            <p:nvPr/>
          </p:nvSpPr>
          <p:spPr bwMode="auto">
            <a:xfrm rot="2461539">
              <a:off x="2190" y="2472"/>
              <a:ext cx="113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Restore PC</a:t>
              </a: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Enable all </a:t>
              </a:r>
              <a:r>
                <a:rPr lang="en-US" altLang="ko-KR" sz="2000" b="0" dirty="0" err="1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Ints</a:t>
              </a:r>
              <a:endParaRPr lang="en-US" altLang="ko-KR" sz="2000" b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endParaRPr>
            </a:p>
            <a:p>
              <a:pPr>
                <a:lnSpc>
                  <a:spcPct val="90000"/>
                </a:lnSpc>
              </a:pPr>
              <a:r>
                <a:rPr lang="en-US" altLang="ko-KR" sz="20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</p:grpSp>
      <p:grpSp>
        <p:nvGrpSpPr>
          <p:cNvPr id="380952" name="Group 24"/>
          <p:cNvGrpSpPr>
            <a:grpSpLocks/>
          </p:cNvGrpSpPr>
          <p:nvPr/>
        </p:nvGrpSpPr>
        <p:grpSpPr bwMode="auto">
          <a:xfrm>
            <a:off x="6838953" y="587375"/>
            <a:ext cx="3670302" cy="4770438"/>
            <a:chOff x="3398" y="380"/>
            <a:chExt cx="2312" cy="3005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3398" y="380"/>
              <a:ext cx="1980" cy="3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Raise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(set mask)</a:t>
              </a:r>
            </a:p>
            <a:p>
              <a:pPr algn="l"/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Reenable</a:t>
              </a: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Save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Dispatch to Handler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</a:p>
            <a:p>
              <a:pPr algn="l"/>
              <a:r>
                <a:rPr lang="en-US" altLang="ko-KR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Transfer </a:t>
              </a: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Network Packet </a:t>
              </a:r>
              <a:r>
                <a:rPr lang="en-US" altLang="ko-KR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	from </a:t>
              </a: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hardware</a:t>
              </a:r>
              <a:b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ko-KR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to Kernel Buffers</a:t>
              </a:r>
            </a:p>
            <a:p>
              <a:pPr>
                <a:lnSpc>
                  <a:spcPct val="50000"/>
                </a:lnSpc>
              </a:pPr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  <a:sym typeface="Symbol" panose="05050102010706020507" pitchFamily="18" charset="2"/>
                </a:rPr>
                <a:t>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registers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Clear current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All </a:t>
              </a:r>
              <a:r>
                <a:rPr lang="en-US" altLang="ko-KR" sz="20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Ints</a:t>
              </a:r>
              <a:endParaRPr lang="en-US" altLang="ko-KR" sz="20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Restore priority 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	(clear Mask)</a:t>
              </a:r>
            </a:p>
            <a:p>
              <a:pPr algn="l"/>
              <a:r>
                <a:rPr lang="en-US" altLang="ko-KR" sz="20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RTI</a:t>
              </a:r>
            </a:p>
          </p:txBody>
        </p:sp>
        <p:sp>
          <p:nvSpPr>
            <p:cNvPr id="28687" name="AutoShape 13"/>
            <p:cNvSpPr>
              <a:spLocks/>
            </p:cNvSpPr>
            <p:nvPr/>
          </p:nvSpPr>
          <p:spPr bwMode="auto">
            <a:xfrm>
              <a:off x="5182" y="605"/>
              <a:ext cx="288" cy="2496"/>
            </a:xfrm>
            <a:prstGeom prst="rightBrace">
              <a:avLst>
                <a:gd name="adj1" fmla="val 7222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 rot="16200000">
              <a:off x="4714" y="1765"/>
              <a:ext cx="17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ko-KR" altLang="en-US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“</a:t>
              </a:r>
              <a:r>
                <a:rPr lang="en-US" altLang="ko-KR" sz="2400" b="0" dirty="0">
                  <a:solidFill>
                    <a:schemeClr val="accent1"/>
                  </a:solidFill>
                  <a:latin typeface="Gill Sans" charset="0"/>
                  <a:ea typeface="Gill Sans" charset="0"/>
                  <a:cs typeface="Gill Sans" charset="0"/>
                </a:rPr>
                <a:t>Interrupt Handler”</a:t>
              </a:r>
            </a:p>
          </p:txBody>
        </p:sp>
      </p:grpSp>
      <p:sp>
        <p:nvSpPr>
          <p:cNvPr id="28678" name="Rectangle 15"/>
          <p:cNvSpPr>
            <a:spLocks noGrp="1" noChangeArrowheads="1"/>
          </p:cNvSpPr>
          <p:nvPr>
            <p:ph type="title"/>
          </p:nvPr>
        </p:nvSpPr>
        <p:spPr>
          <a:xfrm>
            <a:off x="2289176" y="227013"/>
            <a:ext cx="7540625" cy="3683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Example: Network Interrupt</a:t>
            </a:r>
          </a:p>
        </p:txBody>
      </p:sp>
      <p:sp>
        <p:nvSpPr>
          <p:cNvPr id="38094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844675" y="5221288"/>
            <a:ext cx="8534400" cy="1524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An interrupt is a hardware-invoked context switch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separate step to choose what to run next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Always run the interrupt handler immediately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380954" name="Group 26"/>
          <p:cNvGrpSpPr>
            <a:grpSpLocks/>
          </p:cNvGrpSpPr>
          <p:nvPr/>
        </p:nvGrpSpPr>
        <p:grpSpPr bwMode="auto">
          <a:xfrm>
            <a:off x="1600201" y="1541463"/>
            <a:ext cx="3794127" cy="2546352"/>
            <a:chOff x="100" y="971"/>
            <a:chExt cx="2390" cy="1604"/>
          </a:xfrm>
        </p:grpSpPr>
        <p:grpSp>
          <p:nvGrpSpPr>
            <p:cNvPr id="28682" name="Group 20"/>
            <p:cNvGrpSpPr>
              <a:grpSpLocks/>
            </p:cNvGrpSpPr>
            <p:nvPr/>
          </p:nvGrpSpPr>
          <p:grpSpPr bwMode="auto">
            <a:xfrm>
              <a:off x="100" y="971"/>
              <a:ext cx="725" cy="1604"/>
              <a:chOff x="121" y="971"/>
              <a:chExt cx="725" cy="1604"/>
            </a:xfrm>
          </p:grpSpPr>
          <p:sp>
            <p:nvSpPr>
              <p:cNvPr id="28684" name="AutoShape 5"/>
              <p:cNvSpPr>
                <a:spLocks noChangeArrowheads="1"/>
              </p:cNvSpPr>
              <p:nvPr/>
            </p:nvSpPr>
            <p:spPr bwMode="auto">
              <a:xfrm>
                <a:off x="396" y="1565"/>
                <a:ext cx="450" cy="480"/>
              </a:xfrm>
              <a:prstGeom prst="rightArrow">
                <a:avLst>
                  <a:gd name="adj1" fmla="val 37500"/>
                  <a:gd name="adj2" fmla="val 59333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endParaRPr lang="en-US" alt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28685" name="Text Box 6"/>
              <p:cNvSpPr txBox="1">
                <a:spLocks noChangeArrowheads="1"/>
              </p:cNvSpPr>
              <p:nvPr/>
            </p:nvSpPr>
            <p:spPr bwMode="auto">
              <a:xfrm rot="16200000">
                <a:off x="-535" y="1627"/>
                <a:ext cx="160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400" b="0" dirty="0">
                    <a:solidFill>
                      <a:srgbClr val="2A40E2"/>
                    </a:solidFill>
                    <a:latin typeface="Gill Sans" charset="0"/>
                    <a:ea typeface="Gill Sans" charset="0"/>
                    <a:cs typeface="Gill Sans" charset="0"/>
                  </a:rPr>
                  <a:t>External Interrupt</a:t>
                </a:r>
              </a:p>
            </p:txBody>
          </p:sp>
        </p:grpSp>
        <p:sp>
          <p:nvSpPr>
            <p:cNvPr id="28683" name="Text Box 23"/>
            <p:cNvSpPr txBox="1">
              <a:spLocks noChangeArrowheads="1"/>
            </p:cNvSpPr>
            <p:nvPr/>
          </p:nvSpPr>
          <p:spPr bwMode="auto">
            <a:xfrm>
              <a:off x="816" y="1638"/>
              <a:ext cx="1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 dirty="0">
                  <a:solidFill>
                    <a:srgbClr val="2A40E2"/>
                  </a:solidFill>
                  <a:latin typeface="Gill Sans" charset="0"/>
                  <a:ea typeface="Gill Sans" charset="0"/>
                  <a:cs typeface="Gill Sans" charset="0"/>
                </a:rPr>
                <a:t>Pipeline Flush</a:t>
              </a:r>
            </a:p>
          </p:txBody>
        </p:sp>
      </p:grpSp>
      <p:sp>
        <p:nvSpPr>
          <p:cNvPr id="380950" name="Text Box 22"/>
          <p:cNvSpPr txBox="1">
            <a:spLocks noChangeArrowheads="1"/>
          </p:cNvSpPr>
          <p:nvPr/>
        </p:nvSpPr>
        <p:spPr bwMode="auto">
          <a:xfrm>
            <a:off x="2693989" y="2967281"/>
            <a:ext cx="2657475" cy="165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pPr algn="l"/>
            <a:r>
              <a:rPr lang="en-US" altLang="ko-KR" b="0" dirty="0" smtClean="0">
                <a:latin typeface="Consolas" charset="0"/>
                <a:ea typeface="Consolas" charset="0"/>
                <a:cs typeface="Consolas" charset="0"/>
              </a:rPr>
              <a:t>	...</a:t>
            </a:r>
          </a:p>
          <a:p>
            <a:pPr algn="l"/>
            <a:r>
              <a:rPr lang="en-US" altLang="ko-KR" b="0" dirty="0" err="1" smtClean="0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$r2,0($r4)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$r3,4($r4)</a:t>
            </a:r>
          </a:p>
          <a:p>
            <a:pPr algn="l"/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add	$r2,$r2,$r3</a:t>
            </a:r>
          </a:p>
          <a:p>
            <a:pPr algn="l"/>
            <a:r>
              <a:rPr lang="en-US" altLang="ko-KR" b="0" dirty="0" err="1">
                <a:latin typeface="Consolas" charset="0"/>
                <a:ea typeface="Consolas" charset="0"/>
                <a:cs typeface="Consolas" charset="0"/>
              </a:rPr>
              <a:t>sw</a:t>
            </a:r>
            <a:r>
              <a:rPr lang="en-US" altLang="ko-KR" b="0" dirty="0">
                <a:latin typeface="Consolas" charset="0"/>
                <a:ea typeface="Consolas" charset="0"/>
                <a:cs typeface="Consolas" charset="0"/>
              </a:rPr>
              <a:t>	8($r4),$r2</a:t>
            </a:r>
          </a:p>
          <a:p>
            <a:pPr>
              <a:lnSpc>
                <a:spcPct val="50000"/>
              </a:lnSpc>
            </a:pPr>
            <a:r>
              <a:rPr lang="en-US" altLang="ko-KR" sz="2000" b="0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...</a:t>
            </a:r>
            <a:endParaRPr lang="en-US" altLang="ko-KR" sz="2000" b="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892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/>
      <p:bldP spid="380947" grpId="0" build="p"/>
      <p:bldP spid="3809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Use of Timer Interrupt to Return Control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3575" y="838200"/>
            <a:ext cx="8229600" cy="5773738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Solution to our dispatcher problem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Use the timer interrupt to force scheduling decisions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Timer Interrupt routine: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/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TimerInterrupt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DoPeriodicHouseKeeping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run_new_thread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b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	}</a:t>
            </a:r>
          </a:p>
        </p:txBody>
      </p:sp>
      <p:grpSp>
        <p:nvGrpSpPr>
          <p:cNvPr id="381966" name="Group 14"/>
          <p:cNvGrpSpPr>
            <a:grpSpLocks/>
          </p:cNvGrpSpPr>
          <p:nvPr/>
        </p:nvGrpSpPr>
        <p:grpSpPr bwMode="auto">
          <a:xfrm>
            <a:off x="3448052" y="1752601"/>
            <a:ext cx="4330702" cy="1776413"/>
            <a:chOff x="1104" y="576"/>
            <a:chExt cx="2728" cy="1119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2208" y="576"/>
              <a:ext cx="1248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Some Routine</a:t>
              </a:r>
            </a:p>
          </p:txBody>
        </p:sp>
        <p:grpSp>
          <p:nvGrpSpPr>
            <p:cNvPr id="29702" name="Group 5"/>
            <p:cNvGrpSpPr>
              <a:grpSpLocks/>
            </p:cNvGrpSpPr>
            <p:nvPr/>
          </p:nvGrpSpPr>
          <p:grpSpPr bwMode="auto">
            <a:xfrm>
              <a:off x="1104" y="736"/>
              <a:ext cx="2352" cy="959"/>
              <a:chOff x="1289" y="1056"/>
              <a:chExt cx="2359" cy="1056"/>
            </a:xfrm>
          </p:grpSpPr>
          <p:sp>
            <p:nvSpPr>
              <p:cNvPr id="29706" name="Rectangle 6"/>
              <p:cNvSpPr>
                <a:spLocks noChangeArrowheads="1"/>
              </p:cNvSpPr>
              <p:nvPr/>
            </p:nvSpPr>
            <p:spPr bwMode="auto">
              <a:xfrm flipV="1">
                <a:off x="2400" y="1584"/>
                <a:ext cx="1248" cy="240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run_new_thread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7" name="Rectangle 7"/>
              <p:cNvSpPr>
                <a:spLocks noChangeArrowheads="1"/>
              </p:cNvSpPr>
              <p:nvPr/>
            </p:nvSpPr>
            <p:spPr bwMode="auto">
              <a:xfrm flipV="1">
                <a:off x="2400" y="1248"/>
                <a:ext cx="1248" cy="336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dirty="0" err="1">
                    <a:latin typeface="Consolas" charset="0"/>
                    <a:ea typeface="Consolas" charset="0"/>
                    <a:cs typeface="Consolas" charset="0"/>
                  </a:rPr>
                  <a:t>TimerInterrupt</a:t>
                </a:r>
                <a:endParaRPr lang="en-US" altLang="ko-KR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29708" name="Arc 8"/>
              <p:cNvSpPr>
                <a:spLocks/>
              </p:cNvSpPr>
              <p:nvPr/>
            </p:nvSpPr>
            <p:spPr bwMode="auto">
              <a:xfrm flipH="1">
                <a:off x="2112" y="1056"/>
                <a:ext cx="288" cy="384"/>
              </a:xfrm>
              <a:custGeom>
                <a:avLst/>
                <a:gdLst>
                  <a:gd name="T0" fmla="*/ 0 w 21600"/>
                  <a:gd name="T1" fmla="*/ 0 h 43068"/>
                  <a:gd name="T2" fmla="*/ 0 w 21600"/>
                  <a:gd name="T3" fmla="*/ 3 h 43068"/>
                  <a:gd name="T4" fmla="*/ 0 w 21600"/>
                  <a:gd name="T5" fmla="*/ 2 h 43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3068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</a:path>
                  <a:path w="21600" h="43068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2607"/>
                      <a:pt x="13322" y="41853"/>
                      <a:pt x="2383" y="43068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09" name="Text Box 9"/>
              <p:cNvSpPr txBox="1">
                <a:spLocks noChangeArrowheads="1"/>
              </p:cNvSpPr>
              <p:nvPr/>
            </p:nvSpPr>
            <p:spPr bwMode="auto">
              <a:xfrm>
                <a:off x="1289" y="1152"/>
                <a:ext cx="660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Interrupt</a:t>
                </a:r>
              </a:p>
            </p:txBody>
          </p:sp>
          <p:sp>
            <p:nvSpPr>
              <p:cNvPr id="29710" name="Rectangle 10"/>
              <p:cNvSpPr>
                <a:spLocks noChangeArrowheads="1"/>
              </p:cNvSpPr>
              <p:nvPr/>
            </p:nvSpPr>
            <p:spPr bwMode="auto">
              <a:xfrm>
                <a:off x="2400" y="1824"/>
                <a:ext cx="1248" cy="288"/>
              </a:xfrm>
              <a:prstGeom prst="rect">
                <a:avLst/>
              </a:prstGeom>
              <a:solidFill>
                <a:srgbClr val="FF0000"/>
              </a:solidFill>
              <a:ln w="285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>
                    <a:latin typeface="Consolas" charset="0"/>
                    <a:ea typeface="Consolas" charset="0"/>
                    <a:cs typeface="Consolas" charset="0"/>
                  </a:rPr>
                  <a:t>switch</a:t>
                </a:r>
              </a:p>
            </p:txBody>
          </p:sp>
        </p:grpSp>
        <p:grpSp>
          <p:nvGrpSpPr>
            <p:cNvPr id="29703" name="Group 11"/>
            <p:cNvGrpSpPr>
              <a:grpSpLocks/>
            </p:cNvGrpSpPr>
            <p:nvPr/>
          </p:nvGrpSpPr>
          <p:grpSpPr bwMode="auto">
            <a:xfrm>
              <a:off x="3599" y="627"/>
              <a:ext cx="233" cy="1046"/>
              <a:chOff x="4606" y="816"/>
              <a:chExt cx="234" cy="1152"/>
            </a:xfrm>
          </p:grpSpPr>
          <p:sp>
            <p:nvSpPr>
              <p:cNvPr id="29704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196" y="1273"/>
                <a:ext cx="1053" cy="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29705" name="Line 13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9860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533400"/>
          </a:xfrm>
        </p:spPr>
        <p:txBody>
          <a:bodyPr/>
          <a:lstStyle/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/>
              <a:t>: Create a New Thread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2925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is a user-level procedure that creates a new thread and places it on ready queue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Arguments 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Pointer to application routine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Pointer to array of arguments (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Size of stack to allocate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Implementation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Sanity check arguments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Enter Kernel-mode and Sanity Check arguments again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Allocate new Stack and TCB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Initialize TCB and place on ready list (Runnable)</a:t>
            </a:r>
          </a:p>
        </p:txBody>
      </p:sp>
    </p:spTree>
    <p:extLst>
      <p:ext uri="{BB962C8B-B14F-4D97-AF65-F5344CB8AC3E}">
        <p14:creationId xmlns:p14="http://schemas.microsoft.com/office/powerpoint/2010/main" val="3668338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772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do we initialize TCB and Stack?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6" y="762000"/>
            <a:ext cx="10690224" cy="3581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Initialize Register fields of TCB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Stack pointer made to point at stack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PC return address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OS (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asm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 routine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Two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arg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registers (a0 and a1) initialized 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fcnPtr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and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fcnArgPtr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, respectively</a:t>
            </a:r>
          </a:p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Initialize stack data?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Minimal initialization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setup return to go to beginning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()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Important part of stack frame is in registers for RISC-V (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ra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X86: need to push a return address on stack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Think of stack frame as just before body of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really gets started</a:t>
            </a:r>
          </a:p>
        </p:txBody>
      </p:sp>
      <p:grpSp>
        <p:nvGrpSpPr>
          <p:cNvPr id="392213" name="Group 21"/>
          <p:cNvGrpSpPr>
            <a:grpSpLocks/>
          </p:cNvGrpSpPr>
          <p:nvPr/>
        </p:nvGrpSpPr>
        <p:grpSpPr bwMode="auto">
          <a:xfrm>
            <a:off x="3657602" y="4816478"/>
            <a:ext cx="3686874" cy="1965323"/>
            <a:chOff x="2169" y="2909"/>
            <a:chExt cx="1646" cy="1238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2169" y="2963"/>
              <a:ext cx="1344" cy="22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ko-KR" sz="2400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15366" name="Text Box 5"/>
            <p:cNvSpPr txBox="1">
              <a:spLocks noChangeArrowheads="1"/>
            </p:cNvSpPr>
            <p:nvPr/>
          </p:nvSpPr>
          <p:spPr bwMode="auto">
            <a:xfrm>
              <a:off x="2361" y="3667"/>
              <a:ext cx="7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Initial Stack</a:t>
              </a:r>
            </a:p>
          </p:txBody>
        </p:sp>
        <p:grpSp>
          <p:nvGrpSpPr>
            <p:cNvPr id="15367" name="Group 6"/>
            <p:cNvGrpSpPr>
              <a:grpSpLocks/>
            </p:cNvGrpSpPr>
            <p:nvPr/>
          </p:nvGrpSpPr>
          <p:grpSpPr bwMode="auto">
            <a:xfrm>
              <a:off x="3598" y="2909"/>
              <a:ext cx="217" cy="1238"/>
              <a:chOff x="4549" y="986"/>
              <a:chExt cx="218" cy="1363"/>
            </a:xfrm>
          </p:grpSpPr>
          <p:sp>
            <p:nvSpPr>
              <p:cNvPr id="15368" name="Text Box 7"/>
              <p:cNvSpPr txBox="1">
                <a:spLocks noChangeArrowheads="1"/>
              </p:cNvSpPr>
              <p:nvPr/>
            </p:nvSpPr>
            <p:spPr bwMode="auto">
              <a:xfrm rot="5400000">
                <a:off x="3982" y="1564"/>
                <a:ext cx="1363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15369" name="Line 8"/>
              <p:cNvSpPr>
                <a:spLocks noChangeShapeType="1"/>
              </p:cNvSpPr>
              <p:nvPr/>
            </p:nvSpPr>
            <p:spPr bwMode="auto">
              <a:xfrm>
                <a:off x="4549" y="1093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0047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How does Thread get started?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1525" y="5460999"/>
            <a:ext cx="8305800" cy="1266825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really starts the new thread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0" y="4870450"/>
            <a:ext cx="1828800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6692900" y="3886200"/>
            <a:ext cx="2146300" cy="965200"/>
            <a:chOff x="3256" y="2208"/>
            <a:chExt cx="1352" cy="608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94" y="2208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348040" y="757238"/>
            <a:ext cx="2700339" cy="4132261"/>
            <a:chOff x="3348040" y="757238"/>
            <a:chExt cx="2700339" cy="4132261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 flipH="1">
              <a:off x="3348040" y="1978025"/>
              <a:ext cx="461963" cy="1963737"/>
              <a:chOff x="4599" y="770"/>
              <a:chExt cx="291" cy="1237"/>
            </a:xfrm>
          </p:grpSpPr>
          <p:sp>
            <p:nvSpPr>
              <p:cNvPr id="5137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5138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3962403" y="1822450"/>
              <a:ext cx="1981201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3962403" y="2432050"/>
              <a:ext cx="1981201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3962403" y="2965450"/>
              <a:ext cx="1981201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962403" y="3962400"/>
              <a:ext cx="1981201" cy="5334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3962403" y="4419600"/>
              <a:ext cx="1981201" cy="469899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5135" name="Rectangle 23"/>
            <p:cNvSpPr>
              <a:spLocks noChangeArrowheads="1"/>
            </p:cNvSpPr>
            <p:nvPr/>
          </p:nvSpPr>
          <p:spPr bwMode="auto">
            <a:xfrm>
              <a:off x="3962403" y="1250950"/>
              <a:ext cx="1981201" cy="6096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5136" name="Text Box 24"/>
            <p:cNvSpPr txBox="1">
              <a:spLocks noChangeArrowheads="1"/>
            </p:cNvSpPr>
            <p:nvPr/>
          </p:nvSpPr>
          <p:spPr bwMode="auto">
            <a:xfrm>
              <a:off x="4038603" y="757238"/>
              <a:ext cx="2009776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962402" y="3492501"/>
              <a:ext cx="1981201" cy="45878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k</a:t>
              </a:r>
              <a:r>
                <a:rPr lang="en-US" altLang="en-US" dirty="0" err="1" smtClean="0">
                  <a:latin typeface="Consolas" charset="0"/>
                  <a:ea typeface="Consolas" charset="0"/>
                  <a:cs typeface="Consolas" charset="0"/>
                </a:rPr>
                <a:t>ernel_yield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1126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886700" cy="372904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does a thread get started?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DDEA-CFF4-C541-8E65-D191EC87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4727085"/>
            <a:ext cx="11201400" cy="1976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we make a </a:t>
            </a:r>
            <a:r>
              <a:rPr lang="en-US" b="1" i="1" dirty="0"/>
              <a:t>new</a:t>
            </a:r>
            <a:r>
              <a:rPr lang="en-US" i="1" dirty="0"/>
              <a:t> </a:t>
            </a:r>
            <a:r>
              <a:rPr lang="en-US" dirty="0"/>
              <a:t>thread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Setup TCB/kernel thread to point at new user stack and </a:t>
            </a:r>
            <a:r>
              <a:rPr lang="en-US" dirty="0" err="1" smtClean="0">
                <a:solidFill>
                  <a:srgbClr val="FF0000"/>
                </a:solidFill>
              </a:rPr>
              <a:t>ThreadRoot</a:t>
            </a:r>
            <a:r>
              <a:rPr lang="en-US" dirty="0" smtClean="0">
                <a:solidFill>
                  <a:srgbClr val="FF0000"/>
                </a:solidFill>
              </a:rPr>
              <a:t> code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 pointers to start function and </a:t>
            </a:r>
            <a:r>
              <a:rPr lang="en-US" dirty="0" err="1" smtClean="0">
                <a:solidFill>
                  <a:srgbClr val="FF0000"/>
                </a:solidFill>
              </a:rPr>
              <a:t>args</a:t>
            </a:r>
            <a:r>
              <a:rPr lang="en-US" dirty="0" smtClean="0">
                <a:solidFill>
                  <a:srgbClr val="FF0000"/>
                </a:solidFill>
              </a:rPr>
              <a:t> in registers or top of stack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depends heavily on the calling convention (i.e. RISC-V vs x86)</a:t>
            </a:r>
          </a:p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Eventually,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run_new_thread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will select this TCB and return into beginning of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ThreadRoot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  <a:sym typeface="Symbol" panose="05050102010706020507" pitchFamily="18" charset="2"/>
              </a:rPr>
              <a:t>()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really starts the new thread</a:t>
            </a:r>
          </a:p>
          <a:p>
            <a:endParaRPr lang="en-US" dirty="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027469" y="4197117"/>
            <a:ext cx="1438274" cy="533400"/>
          </a:xfrm>
          <a:prstGeom prst="curvedUpArrow">
            <a:avLst>
              <a:gd name="adj1" fmla="val 101429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126" name="Group 33"/>
          <p:cNvGrpSpPr>
            <a:grpSpLocks/>
          </p:cNvGrpSpPr>
          <p:nvPr/>
        </p:nvGrpSpPr>
        <p:grpSpPr bwMode="auto">
          <a:xfrm>
            <a:off x="4873611" y="3431160"/>
            <a:ext cx="2146300" cy="782638"/>
            <a:chOff x="3256" y="2323"/>
            <a:chExt cx="1352" cy="493"/>
          </a:xfrm>
        </p:grpSpPr>
        <p:sp>
          <p:nvSpPr>
            <p:cNvPr id="5127" name="Rectangle 16"/>
            <p:cNvSpPr>
              <a:spLocks noChangeArrowheads="1"/>
            </p:cNvSpPr>
            <p:nvPr/>
          </p:nvSpPr>
          <p:spPr bwMode="auto">
            <a:xfrm>
              <a:off x="3256" y="2564"/>
              <a:ext cx="1352" cy="25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 stub</a:t>
              </a:r>
            </a:p>
          </p:txBody>
        </p:sp>
        <p:sp>
          <p:nvSpPr>
            <p:cNvPr id="5128" name="Text Box 25"/>
            <p:cNvSpPr txBox="1">
              <a:spLocks noChangeArrowheads="1"/>
            </p:cNvSpPr>
            <p:nvPr/>
          </p:nvSpPr>
          <p:spPr bwMode="auto">
            <a:xfrm>
              <a:off x="3309" y="2323"/>
              <a:ext cx="11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New Thread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8F9976A-0395-424C-B799-10A712ADA530}"/>
              </a:ext>
            </a:extLst>
          </p:cNvPr>
          <p:cNvSpPr txBox="1"/>
          <p:nvPr/>
        </p:nvSpPr>
        <p:spPr>
          <a:xfrm>
            <a:off x="5334000" y="913602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SetupNewThread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regs.sp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newStackPtr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regs.retpc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ThreadRoot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].regs.r0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fcnPtr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TCB[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tNew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].regs.r1 = </a:t>
            </a:r>
            <a:r>
              <a:rPr lang="en-US" sz="2000" dirty="0" err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fcnArgPtr</a:t>
            </a:r>
            <a:endParaRPr lang="en-US" sz="2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133600" y="685800"/>
            <a:ext cx="2700339" cy="3518058"/>
            <a:chOff x="3348040" y="757238"/>
            <a:chExt cx="2700339" cy="4132261"/>
          </a:xfrm>
        </p:grpSpPr>
        <p:grpSp>
          <p:nvGrpSpPr>
            <p:cNvPr id="21" name="Group 7"/>
            <p:cNvGrpSpPr>
              <a:grpSpLocks/>
            </p:cNvGrpSpPr>
            <p:nvPr/>
          </p:nvGrpSpPr>
          <p:grpSpPr bwMode="auto">
            <a:xfrm flipH="1">
              <a:off x="3348040" y="1978025"/>
              <a:ext cx="461963" cy="1963737"/>
              <a:chOff x="4599" y="770"/>
              <a:chExt cx="291" cy="1237"/>
            </a:xfrm>
          </p:grpSpPr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126" y="1243"/>
                <a:ext cx="123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32" name="Line 9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3962403" y="1822450"/>
              <a:ext cx="1981201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3962403" y="2432050"/>
              <a:ext cx="1981201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3962403" y="2965450"/>
              <a:ext cx="1981201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>
                  <a:latin typeface="Consolas" charset="0"/>
                  <a:ea typeface="Consolas" charset="0"/>
                  <a:cs typeface="Consolas" charset="0"/>
                </a:rPr>
                <a:t>yield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3962403" y="3962400"/>
              <a:ext cx="1981201" cy="5334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run_new_thread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962403" y="4419600"/>
              <a:ext cx="1981201" cy="469899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switch</a:t>
              </a: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3962403" y="1250950"/>
              <a:ext cx="1981201" cy="609600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4038603" y="757238"/>
              <a:ext cx="2009776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Other Thread</a:t>
              </a: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3962402" y="3492501"/>
              <a:ext cx="1981201" cy="458786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k</a:t>
              </a:r>
              <a:r>
                <a:rPr lang="en-US" altLang="en-US" dirty="0" err="1" smtClean="0">
                  <a:latin typeface="Consolas" charset="0"/>
                  <a:ea typeface="Consolas" charset="0"/>
                  <a:cs typeface="Consolas" charset="0"/>
                </a:rPr>
                <a:t>ernel_yield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3709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Use of Threads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4988" y="711200"/>
            <a:ext cx="8710612" cy="485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Version of program with Threads (loose syntax):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main()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ThreadFork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ComputePI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“pi.txt” 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ThreadFork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</a:t>
            </a:r>
            <a:r>
              <a:rPr lang="en-US" altLang="ko-KR" sz="22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PrintClassList</a:t>
            </a: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“classlist.txt”));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2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ko-KR" sz="2200" dirty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does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ThreadFork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Gulim" panose="020B0600000101010101" pitchFamily="34" charset="-127"/>
              </a:rPr>
              <a:t> do?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Start independent thread running given procedure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What is the behavior here?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Now, you would actually see the class list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This </a:t>
            </a:r>
            <a:r>
              <a:rPr lang="en-US" altLang="ko-KR" i="1" dirty="0" smtClean="0">
                <a:ea typeface="Gulim" panose="020B0600000101010101" pitchFamily="34" charset="-127"/>
              </a:rPr>
              <a:t>should</a:t>
            </a:r>
            <a:r>
              <a:rPr lang="en-US" altLang="ko-KR" dirty="0" smtClean="0">
                <a:ea typeface="Gulim" panose="020B0600000101010101" pitchFamily="34" charset="-127"/>
              </a:rPr>
              <a:t> behave as if there are two separate CPUs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ko-KR" altLang="en-US" dirty="0" smtClean="0">
              <a:ea typeface="Gulim" panose="020B0600000101010101" pitchFamily="34" charset="-127"/>
            </a:endParaRPr>
          </a:p>
        </p:txBody>
      </p:sp>
      <p:grpSp>
        <p:nvGrpSpPr>
          <p:cNvPr id="355343" name="Group 15"/>
          <p:cNvGrpSpPr>
            <a:grpSpLocks/>
          </p:cNvGrpSpPr>
          <p:nvPr/>
        </p:nvGrpSpPr>
        <p:grpSpPr bwMode="auto">
          <a:xfrm>
            <a:off x="2514600" y="5257802"/>
            <a:ext cx="5481638" cy="1133476"/>
            <a:chOff x="576" y="3360"/>
            <a:chExt cx="3453" cy="714"/>
          </a:xfrm>
        </p:grpSpPr>
        <p:sp>
          <p:nvSpPr>
            <p:cNvPr id="12293" name="Rectangle 6"/>
            <p:cNvSpPr>
              <a:spLocks noChangeArrowheads="1"/>
            </p:cNvSpPr>
            <p:nvPr/>
          </p:nvSpPr>
          <p:spPr bwMode="auto">
            <a:xfrm>
              <a:off x="576" y="3360"/>
              <a:ext cx="514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4" name="Rectangle 7"/>
            <p:cNvSpPr>
              <a:spLocks noChangeArrowheads="1"/>
            </p:cNvSpPr>
            <p:nvPr/>
          </p:nvSpPr>
          <p:spPr bwMode="auto">
            <a:xfrm>
              <a:off x="1090" y="3360"/>
              <a:ext cx="757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5" name="Rectangle 9"/>
            <p:cNvSpPr>
              <a:spLocks noChangeArrowheads="1"/>
            </p:cNvSpPr>
            <p:nvPr/>
          </p:nvSpPr>
          <p:spPr bwMode="auto">
            <a:xfrm>
              <a:off x="1824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296" name="Rectangle 10"/>
            <p:cNvSpPr>
              <a:spLocks noChangeArrowheads="1"/>
            </p:cNvSpPr>
            <p:nvPr/>
          </p:nvSpPr>
          <p:spPr bwMode="auto">
            <a:xfrm>
              <a:off x="2526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  <p:sp>
          <p:nvSpPr>
            <p:cNvPr id="12297" name="Text Box 11"/>
            <p:cNvSpPr txBox="1">
              <a:spLocks noChangeArrowheads="1"/>
            </p:cNvSpPr>
            <p:nvPr/>
          </p:nvSpPr>
          <p:spPr bwMode="auto">
            <a:xfrm>
              <a:off x="864" y="3744"/>
              <a:ext cx="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pPr algn="l"/>
              <a:r>
                <a:rPr lang="en-US" altLang="ko-KR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12298" name="Line 12"/>
            <p:cNvSpPr>
              <a:spLocks noChangeShapeType="1"/>
            </p:cNvSpPr>
            <p:nvPr/>
          </p:nvSpPr>
          <p:spPr bwMode="auto">
            <a:xfrm>
              <a:off x="1536" y="3936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2928" y="3360"/>
              <a:ext cx="696" cy="384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CPU1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3630" y="3360"/>
              <a:ext cx="399" cy="38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CPU2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5619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8305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What does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look like?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60426"/>
            <a:ext cx="11430000" cy="5845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is the root for the thread routine: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fcnPTR,fcnArgPtr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DoStartupHousekeeping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UserModeSwitch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/* enter user mode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Call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fcnArgPtr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Startup Housekeeping 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Includes things like recording start time of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Other statistics</a:t>
            </a:r>
            <a:endParaRPr lang="en-US" altLang="ko-KR" sz="14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Stack will grow and shrink with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execution of thread</a:t>
            </a: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Final return from thread returns into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ThreadRoot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which calls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ThreadFinish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dirty="0" smtClean="0">
                <a:ea typeface="굴림" panose="020B0600000101010101" pitchFamily="34" charset="-127"/>
              </a:rPr>
              <a:t>wake up sleeping threads</a:t>
            </a:r>
          </a:p>
        </p:txBody>
      </p:sp>
      <p:grpSp>
        <p:nvGrpSpPr>
          <p:cNvPr id="393227" name="Group 11"/>
          <p:cNvGrpSpPr>
            <a:grpSpLocks/>
          </p:cNvGrpSpPr>
          <p:nvPr/>
        </p:nvGrpSpPr>
        <p:grpSpPr bwMode="auto">
          <a:xfrm>
            <a:off x="7924800" y="1219200"/>
            <a:ext cx="2835276" cy="2235202"/>
            <a:chOff x="2136" y="2657"/>
            <a:chExt cx="1786" cy="1408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160" y="2752"/>
              <a:ext cx="1344" cy="272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 err="1">
                  <a:latin typeface="Consolas" charset="0"/>
                  <a:ea typeface="Consolas" charset="0"/>
                  <a:cs typeface="Consolas" charset="0"/>
                </a:rPr>
                <a:t>ThreadRoot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136" y="3774"/>
              <a:ext cx="13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Running Stack</a:t>
              </a:r>
            </a:p>
          </p:txBody>
        </p:sp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631" y="2657"/>
              <a:ext cx="291" cy="1238"/>
              <a:chOff x="4577" y="708"/>
              <a:chExt cx="292" cy="1363"/>
            </a:xfrm>
          </p:grpSpPr>
          <p:sp>
            <p:nvSpPr>
              <p:cNvPr id="6153" name="Text Box 8"/>
              <p:cNvSpPr txBox="1">
                <a:spLocks noChangeArrowheads="1"/>
              </p:cNvSpPr>
              <p:nvPr/>
            </p:nvSpPr>
            <p:spPr bwMode="auto">
              <a:xfrm rot="5400000">
                <a:off x="4041" y="1244"/>
                <a:ext cx="1363" cy="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Stack growth</a:t>
                </a:r>
              </a:p>
            </p:txBody>
          </p:sp>
          <p:sp>
            <p:nvSpPr>
              <p:cNvPr id="6154" name="Line 9"/>
              <p:cNvSpPr>
                <a:spLocks noChangeShapeType="1"/>
              </p:cNvSpPr>
              <p:nvPr/>
            </p:nvSpPr>
            <p:spPr bwMode="auto">
              <a:xfrm>
                <a:off x="4579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2160" y="3024"/>
              <a:ext cx="1344" cy="336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dirty="0">
                  <a:latin typeface="Consolas" charset="0"/>
                  <a:ea typeface="Consolas" charset="0"/>
                  <a:cs typeface="Consolas" charset="0"/>
                </a:rPr>
                <a:t>Thread </a:t>
              </a: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Code</a:t>
              </a:r>
              <a:b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dirty="0" err="1" smtClean="0">
                  <a:latin typeface="Consolas" charset="0"/>
                  <a:ea typeface="Consolas" charset="0"/>
                  <a:cs typeface="Consolas" charset="0"/>
                </a:rPr>
                <a:t>fcnPtr</a:t>
              </a:r>
              <a:r>
                <a:rPr lang="en-US" altLang="en-US" dirty="0" smtClean="0">
                  <a:latin typeface="Consolas" charset="0"/>
                  <a:ea typeface="Consolas" charset="0"/>
                  <a:cs typeface="Consolas" charset="0"/>
                </a:rPr>
                <a:t>()</a:t>
              </a:r>
              <a:endParaRPr lang="en-US" altLang="en-US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1215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Threads vs Address Spaces: Options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4675" y="4724401"/>
            <a:ext cx="8610600" cy="2011363"/>
          </a:xfrm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altLang="en-US" dirty="0" smtClean="0"/>
              <a:t>Most operating systems have either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One or many address spaces</a:t>
            </a:r>
          </a:p>
          <a:p>
            <a:pPr lvl="1">
              <a:spcBef>
                <a:spcPct val="15000"/>
              </a:spcBef>
            </a:pPr>
            <a:r>
              <a:rPr lang="en-US" altLang="en-US" dirty="0" smtClean="0"/>
              <a:t>One or many threads per address space</a:t>
            </a:r>
          </a:p>
          <a:p>
            <a:pPr lvl="1">
              <a:spcBef>
                <a:spcPct val="15000"/>
              </a:spcBef>
            </a:pPr>
            <a:endParaRPr lang="en-US" altLang="en-US" sz="1200" dirty="0"/>
          </a:p>
        </p:txBody>
      </p:sp>
      <p:sp>
        <p:nvSpPr>
          <p:cNvPr id="327693" name="Rectangle 13"/>
          <p:cNvSpPr>
            <a:spLocks noChangeArrowheads="1"/>
          </p:cNvSpPr>
          <p:nvPr/>
        </p:nvSpPr>
        <p:spPr bwMode="auto">
          <a:xfrm>
            <a:off x="7239000" y="3313112"/>
            <a:ext cx="3048000" cy="1335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Mach, OS/2, Linux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Windows 10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Win NT to XP, Solaris, HP-UX, OS X</a:t>
            </a:r>
          </a:p>
        </p:txBody>
      </p:sp>
      <p:sp>
        <p:nvSpPr>
          <p:cNvPr id="327692" name="Rectangle 12"/>
          <p:cNvSpPr>
            <a:spLocks noChangeArrowheads="1"/>
          </p:cNvSpPr>
          <p:nvPr/>
        </p:nvSpPr>
        <p:spPr bwMode="auto">
          <a:xfrm>
            <a:off x="4267200" y="3313112"/>
            <a:ext cx="2971800" cy="13350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Embedded systems (Geoworks, VxWorks, JavaOS,etc)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JavaOS, Pilot(PC)</a:t>
            </a:r>
          </a:p>
        </p:txBody>
      </p:sp>
      <p:sp>
        <p:nvSpPr>
          <p:cNvPr id="327690" name="Rectangle 10"/>
          <p:cNvSpPr>
            <a:spLocks noChangeArrowheads="1"/>
          </p:cNvSpPr>
          <p:nvPr/>
        </p:nvSpPr>
        <p:spPr bwMode="auto">
          <a:xfrm>
            <a:off x="7239000" y="2551113"/>
            <a:ext cx="3048000" cy="777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Traditional UNIX</a:t>
            </a:r>
          </a:p>
        </p:txBody>
      </p:sp>
      <p:sp>
        <p:nvSpPr>
          <p:cNvPr id="327689" name="Rectangle 9"/>
          <p:cNvSpPr>
            <a:spLocks noChangeArrowheads="1"/>
          </p:cNvSpPr>
          <p:nvPr/>
        </p:nvSpPr>
        <p:spPr bwMode="auto">
          <a:xfrm>
            <a:off x="4267200" y="2551113"/>
            <a:ext cx="2971800" cy="7778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MS/DOS, early Macintosh</a:t>
            </a:r>
          </a:p>
        </p:txBody>
      </p:sp>
      <p:grpSp>
        <p:nvGrpSpPr>
          <p:cNvPr id="327749" name="Group 69"/>
          <p:cNvGrpSpPr>
            <a:grpSpLocks/>
          </p:cNvGrpSpPr>
          <p:nvPr/>
        </p:nvGrpSpPr>
        <p:grpSpPr bwMode="auto">
          <a:xfrm>
            <a:off x="1905000" y="1712912"/>
            <a:ext cx="2362200" cy="2935288"/>
            <a:chOff x="240" y="960"/>
            <a:chExt cx="1488" cy="1849"/>
          </a:xfrm>
        </p:grpSpPr>
        <p:grpSp>
          <p:nvGrpSpPr>
            <p:cNvPr id="36886" name="Group 64"/>
            <p:cNvGrpSpPr>
              <a:grpSpLocks/>
            </p:cNvGrpSpPr>
            <p:nvPr/>
          </p:nvGrpSpPr>
          <p:grpSpPr bwMode="auto">
            <a:xfrm>
              <a:off x="240" y="1488"/>
              <a:ext cx="1488" cy="1321"/>
              <a:chOff x="240" y="1528"/>
              <a:chExt cx="1488" cy="1377"/>
            </a:xfrm>
          </p:grpSpPr>
          <p:sp>
            <p:nvSpPr>
              <p:cNvPr id="36888" name="Rectangle 11"/>
              <p:cNvSpPr>
                <a:spLocks noChangeArrowheads="1"/>
              </p:cNvSpPr>
              <p:nvPr/>
            </p:nvSpPr>
            <p:spPr bwMode="auto">
              <a:xfrm>
                <a:off x="240" y="2040"/>
                <a:ext cx="1488" cy="865"/>
              </a:xfrm>
              <a:prstGeom prst="rect">
                <a:avLst/>
              </a:prstGeom>
              <a:solidFill>
                <a:srgbClr val="53FB2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800" b="0">
                    <a:latin typeface="Gill Sans" charset="0"/>
                    <a:ea typeface="Gill Sans" charset="0"/>
                    <a:cs typeface="Gill Sans" charset="0"/>
                  </a:rPr>
                  <a:t>Many</a:t>
                </a:r>
              </a:p>
            </p:txBody>
          </p:sp>
          <p:sp>
            <p:nvSpPr>
              <p:cNvPr id="36889" name="Rectangle 8"/>
              <p:cNvSpPr>
                <a:spLocks noChangeArrowheads="1"/>
              </p:cNvSpPr>
              <p:nvPr/>
            </p:nvSpPr>
            <p:spPr bwMode="auto">
              <a:xfrm>
                <a:off x="240" y="1528"/>
                <a:ext cx="1488" cy="512"/>
              </a:xfrm>
              <a:prstGeom prst="rect">
                <a:avLst/>
              </a:prstGeom>
              <a:solidFill>
                <a:srgbClr val="53FB25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800" b="0">
                    <a:latin typeface="Gill Sans" charset="0"/>
                    <a:ea typeface="Gill Sans" charset="0"/>
                    <a:cs typeface="Gill Sans" charset="0"/>
                  </a:rPr>
                  <a:t>One</a:t>
                </a:r>
              </a:p>
            </p:txBody>
          </p:sp>
        </p:grpSp>
        <p:sp>
          <p:nvSpPr>
            <p:cNvPr id="36887" name="Rectangle 5"/>
            <p:cNvSpPr>
              <a:spLocks noChangeArrowheads="1"/>
            </p:cNvSpPr>
            <p:nvPr/>
          </p:nvSpPr>
          <p:spPr bwMode="auto">
            <a:xfrm>
              <a:off x="288" y="960"/>
              <a:ext cx="960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53FB25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# threads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Per AS:</a:t>
              </a:r>
            </a:p>
          </p:txBody>
        </p:sp>
      </p:grpSp>
      <p:grpSp>
        <p:nvGrpSpPr>
          <p:cNvPr id="327746" name="Group 66"/>
          <p:cNvGrpSpPr>
            <a:grpSpLocks/>
          </p:cNvGrpSpPr>
          <p:nvPr/>
        </p:nvGrpSpPr>
        <p:grpSpPr bwMode="auto">
          <a:xfrm>
            <a:off x="3429000" y="874713"/>
            <a:ext cx="6858000" cy="1679437"/>
            <a:chOff x="1200" y="432"/>
            <a:chExt cx="4320" cy="1106"/>
          </a:xfrm>
        </p:grpSpPr>
        <p:sp>
          <p:nvSpPr>
            <p:cNvPr id="36883" name="Rectangle 7"/>
            <p:cNvSpPr>
              <a:spLocks noChangeArrowheads="1"/>
            </p:cNvSpPr>
            <p:nvPr/>
          </p:nvSpPr>
          <p:spPr bwMode="auto">
            <a:xfrm>
              <a:off x="3600" y="432"/>
              <a:ext cx="1920" cy="1096"/>
            </a:xfrm>
            <a:prstGeom prst="rect">
              <a:avLst/>
            </a:prstGeom>
            <a:solidFill>
              <a:srgbClr val="53FB2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Many</a:t>
              </a:r>
            </a:p>
          </p:txBody>
        </p:sp>
        <p:sp>
          <p:nvSpPr>
            <p:cNvPr id="36884" name="Rectangle 6"/>
            <p:cNvSpPr>
              <a:spLocks noChangeArrowheads="1"/>
            </p:cNvSpPr>
            <p:nvPr/>
          </p:nvSpPr>
          <p:spPr bwMode="auto">
            <a:xfrm>
              <a:off x="1728" y="432"/>
              <a:ext cx="1872" cy="1096"/>
            </a:xfrm>
            <a:prstGeom prst="rect">
              <a:avLst/>
            </a:prstGeom>
            <a:solidFill>
              <a:srgbClr val="53FB2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One</a:t>
              </a:r>
            </a:p>
          </p:txBody>
        </p:sp>
        <p:sp>
          <p:nvSpPr>
            <p:cNvPr id="36885" name="Rectangle 65"/>
            <p:cNvSpPr>
              <a:spLocks noChangeArrowheads="1"/>
            </p:cNvSpPr>
            <p:nvPr/>
          </p:nvSpPr>
          <p:spPr bwMode="auto">
            <a:xfrm rot="16200000">
              <a:off x="888" y="794"/>
              <a:ext cx="105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53FB25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en-US" sz="2800" b="0" dirty="0">
                  <a:latin typeface="Gill Sans" charset="0"/>
                  <a:ea typeface="Gill Sans" charset="0"/>
                  <a:cs typeface="Gill Sans" charset="0"/>
                </a:rPr>
                <a:t># of </a:t>
              </a:r>
              <a:r>
                <a:rPr lang="en-US" altLang="en-US" sz="2800" b="0" dirty="0" err="1">
                  <a:latin typeface="Gill Sans" charset="0"/>
                  <a:ea typeface="Gill Sans" charset="0"/>
                  <a:cs typeface="Gill Sans" charset="0"/>
                </a:rPr>
                <a:t>addr</a:t>
              </a:r>
              <a:r>
                <a:rPr lang="en-US" altLang="en-US" sz="2800" b="0" dirty="0">
                  <a:latin typeface="Gill Sans" charset="0"/>
                  <a:ea typeface="Gill Sans" charset="0"/>
                  <a:cs typeface="Gill Sans" charset="0"/>
                </a:rPr>
                <a:t> spaces:</a:t>
              </a:r>
            </a:p>
          </p:txBody>
        </p:sp>
      </p:grpSp>
      <p:grpSp>
        <p:nvGrpSpPr>
          <p:cNvPr id="36874" name="Group 68"/>
          <p:cNvGrpSpPr>
            <a:grpSpLocks/>
          </p:cNvGrpSpPr>
          <p:nvPr/>
        </p:nvGrpSpPr>
        <p:grpSpPr bwMode="auto">
          <a:xfrm>
            <a:off x="1905000" y="874712"/>
            <a:ext cx="8382000" cy="3773488"/>
            <a:chOff x="240" y="432"/>
            <a:chExt cx="5280" cy="2473"/>
          </a:xfrm>
        </p:grpSpPr>
        <p:sp>
          <p:nvSpPr>
            <p:cNvPr id="36875" name="Line 15"/>
            <p:cNvSpPr>
              <a:spLocks noChangeShapeType="1"/>
            </p:cNvSpPr>
            <p:nvPr/>
          </p:nvSpPr>
          <p:spPr bwMode="auto">
            <a:xfrm>
              <a:off x="240" y="1528"/>
              <a:ext cx="5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6"/>
            <p:cNvSpPr>
              <a:spLocks noChangeShapeType="1"/>
            </p:cNvSpPr>
            <p:nvPr/>
          </p:nvSpPr>
          <p:spPr bwMode="auto">
            <a:xfrm>
              <a:off x="240" y="2040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7"/>
            <p:cNvSpPr>
              <a:spLocks noChangeShapeType="1"/>
            </p:cNvSpPr>
            <p:nvPr/>
          </p:nvSpPr>
          <p:spPr bwMode="auto">
            <a:xfrm>
              <a:off x="240" y="2905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8"/>
            <p:cNvSpPr>
              <a:spLocks noChangeShapeType="1"/>
            </p:cNvSpPr>
            <p:nvPr/>
          </p:nvSpPr>
          <p:spPr bwMode="auto">
            <a:xfrm>
              <a:off x="240" y="432"/>
              <a:ext cx="0" cy="2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9"/>
            <p:cNvSpPr>
              <a:spLocks noChangeShapeType="1"/>
            </p:cNvSpPr>
            <p:nvPr/>
          </p:nvSpPr>
          <p:spPr bwMode="auto">
            <a:xfrm>
              <a:off x="1728" y="432"/>
              <a:ext cx="0" cy="24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0" name="Line 21"/>
            <p:cNvSpPr>
              <a:spLocks noChangeShapeType="1"/>
            </p:cNvSpPr>
            <p:nvPr/>
          </p:nvSpPr>
          <p:spPr bwMode="auto">
            <a:xfrm>
              <a:off x="5520" y="432"/>
              <a:ext cx="0" cy="2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1" name="Line 20"/>
            <p:cNvSpPr>
              <a:spLocks noChangeShapeType="1"/>
            </p:cNvSpPr>
            <p:nvPr/>
          </p:nvSpPr>
          <p:spPr bwMode="auto">
            <a:xfrm>
              <a:off x="3600" y="432"/>
              <a:ext cx="0" cy="24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82" name="Line 14"/>
            <p:cNvSpPr>
              <a:spLocks noChangeShapeType="1"/>
            </p:cNvSpPr>
            <p:nvPr/>
          </p:nvSpPr>
          <p:spPr bwMode="auto">
            <a:xfrm>
              <a:off x="240" y="432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7129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 bldLvl="2"/>
      <p:bldP spid="327693" grpId="0" animBg="1"/>
      <p:bldP spid="327692" grpId="0" animBg="1"/>
      <p:bldP spid="327690" grpId="0" animBg="1"/>
      <p:bldP spid="3276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108204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Midterm Thursday </a:t>
            </a:r>
            <a:r>
              <a:rPr lang="en-US" dirty="0" smtClean="0"/>
              <a:t>2/15</a:t>
            </a:r>
            <a:endParaRPr lang="en-US" dirty="0" smtClean="0"/>
          </a:p>
          <a:p>
            <a:pPr lvl="1"/>
            <a:r>
              <a:rPr lang="en-US" dirty="0" smtClean="0"/>
              <a:t>Closed book, but one page of </a:t>
            </a:r>
            <a:r>
              <a:rPr lang="en-US" i="1" dirty="0" smtClean="0"/>
              <a:t>handwritten </a:t>
            </a:r>
            <a:r>
              <a:rPr lang="en-US" dirty="0" smtClean="0"/>
              <a:t>notes, both sides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class on day of midterm</a:t>
            </a:r>
          </a:p>
          <a:p>
            <a:pPr lvl="1"/>
            <a:r>
              <a:rPr lang="en-US" dirty="0" smtClean="0"/>
              <a:t>8-10</a:t>
            </a:r>
            <a:r>
              <a:rPr lang="en-US" dirty="0" smtClean="0"/>
              <a:t>PM </a:t>
            </a:r>
            <a:endParaRPr lang="en-US" dirty="0" smtClean="0"/>
          </a:p>
          <a:p>
            <a:r>
              <a:rPr lang="en-US" dirty="0" smtClean="0"/>
              <a:t>Project 1 Design Document due next </a:t>
            </a:r>
            <a:r>
              <a:rPr lang="en-US" dirty="0" smtClean="0"/>
              <a:t>Saturday 2/10</a:t>
            </a:r>
          </a:p>
          <a:p>
            <a:pPr lvl="1"/>
            <a:r>
              <a:rPr lang="en-US" dirty="0" smtClean="0"/>
              <a:t>No extensions of any sort on design documents!!!</a:t>
            </a:r>
            <a:endParaRPr lang="en-US" dirty="0" smtClean="0"/>
          </a:p>
          <a:p>
            <a:r>
              <a:rPr lang="en-US" dirty="0" smtClean="0"/>
              <a:t>Project 1 Design reviews upcoming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will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tests we give you?</a:t>
            </a:r>
          </a:p>
          <a:p>
            <a:r>
              <a:rPr lang="en-US" dirty="0" smtClean="0"/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on the look out for anyone doing this…today</a:t>
            </a:r>
          </a:p>
        </p:txBody>
      </p:sp>
    </p:spTree>
    <p:extLst>
      <p:ext uri="{BB962C8B-B14F-4D97-AF65-F5344CB8AC3E}">
        <p14:creationId xmlns:p14="http://schemas.microsoft.com/office/powerpoint/2010/main" val="246734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Goals for Rest of Today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Challenges and Pitfalls of Concurrency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Operations/Critical Sections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How to build a lock?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Atomic </a:t>
            </a:r>
            <a:r>
              <a:rPr lang="en-US" altLang="ko-KR" dirty="0" smtClean="0">
                <a:ea typeface="굴림" panose="020B0600000101010101" pitchFamily="34" charset="-127"/>
              </a:rPr>
              <a:t>Operations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4137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2667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43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Concurrency vs Parallelism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685800"/>
            <a:ext cx="11658602" cy="5879306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Multithreading: Multiple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threads per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Process (</a:t>
            </a:r>
            <a:r>
              <a:rPr lang="en-US" altLang="ko-KR" i="1" dirty="0" smtClean="0">
                <a:ea typeface="Gulim" panose="020B0600000101010101" pitchFamily="34" charset="-127"/>
                <a:sym typeface="Symbol" panose="05050102010706020507" pitchFamily="18" charset="2"/>
              </a:rPr>
              <a:t>A programming strategy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Multiplexing: Sharing a single resource (such as a core) among multiple threads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“concurrently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” (</a:t>
            </a:r>
            <a:r>
              <a:rPr lang="en-US" altLang="ko-KR" i="1" dirty="0" smtClean="0">
                <a:ea typeface="Gulim" panose="020B0600000101010101" pitchFamily="34" charset="-127"/>
                <a:sym typeface="Symbol" panose="05050102010706020507" pitchFamily="18" charset="2"/>
              </a:rPr>
              <a:t>regardless of process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)?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Scheduler is free to run threads in any order and interleaving: FIFO, Random,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…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Unless synchronization is involved, multiple threads are concurrent!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  <a:t>Assume: if scheduler can produce the worst possible interleaving, IT WILL!</a:t>
            </a:r>
            <a:b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  <a:sym typeface="Symbol" panose="05050102010706020507" pitchFamily="18" charset="2"/>
              </a:rPr>
            </a:br>
            <a:endParaRPr lang="en-US" altLang="ko-KR" dirty="0" smtClean="0">
              <a:solidFill>
                <a:srgbClr val="FF0000"/>
              </a:solidFill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marL="457200" lvl="1" indent="0">
              <a:lnSpc>
                <a:spcPct val="85000"/>
              </a:lnSpc>
              <a:spcBef>
                <a:spcPct val="25000"/>
              </a:spcBef>
              <a:buNone/>
            </a:pP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endParaRPr lang="en-US" altLang="ko-KR" dirty="0">
              <a:ea typeface="Gulim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What does it mean to run two threads “in parallel” </a:t>
            </a:r>
            <a:r>
              <a:rPr lang="en-US" altLang="ko-KR" i="1" dirty="0" smtClean="0">
                <a:ea typeface="Gulim" panose="020B0600000101010101" pitchFamily="34" charset="-127"/>
                <a:sym typeface="Symbol" panose="05050102010706020507" pitchFamily="18" charset="2"/>
              </a:rPr>
              <a:t>(regardless of process)?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Threads are </a:t>
            </a:r>
            <a:r>
              <a:rPr lang="en-US" altLang="ko-KR" i="1" dirty="0" smtClean="0">
                <a:ea typeface="Gulim" panose="020B0600000101010101" pitchFamily="34" charset="-127"/>
                <a:sym typeface="Symbol" panose="05050102010706020507" pitchFamily="18" charset="2"/>
              </a:rPr>
              <a:t>actually running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at the same time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Parallel  Concurrent but </a:t>
            </a:r>
            <a:r>
              <a:rPr lang="en-US" altLang="ko-KR" dirty="0" smtClean="0">
                <a:ea typeface="Gulim" panose="020B0600000101010101" pitchFamily="34" charset="-127"/>
                <a:sym typeface="Symbol" panose="05050102010706020507" pitchFamily="18" charset="2"/>
              </a:rPr>
              <a:t>Concurrent ⇏ Parallel</a:t>
            </a:r>
            <a:endParaRPr lang="en-US" altLang="ko-KR" dirty="0" smtClean="0">
              <a:ea typeface="Gulim" panose="020B0600000101010101" pitchFamily="34" charset="-127"/>
              <a:sym typeface="Symbol" panose="05050102010706020507" pitchFamily="18" charset="2"/>
            </a:endParaRPr>
          </a:p>
        </p:txBody>
      </p:sp>
      <p:grpSp>
        <p:nvGrpSpPr>
          <p:cNvPr id="400454" name="Group 70"/>
          <p:cNvGrpSpPr>
            <a:grpSpLocks/>
          </p:cNvGrpSpPr>
          <p:nvPr/>
        </p:nvGrpSpPr>
        <p:grpSpPr bwMode="auto">
          <a:xfrm>
            <a:off x="1655762" y="2971800"/>
            <a:ext cx="8402638" cy="1219200"/>
            <a:chOff x="83" y="3264"/>
            <a:chExt cx="5293" cy="768"/>
          </a:xfrm>
        </p:grpSpPr>
        <p:grpSp>
          <p:nvGrpSpPr>
            <p:cNvPr id="25615" name="Group 62"/>
            <p:cNvGrpSpPr>
              <a:grpSpLocks/>
            </p:cNvGrpSpPr>
            <p:nvPr/>
          </p:nvGrpSpPr>
          <p:grpSpPr bwMode="auto">
            <a:xfrm>
              <a:off x="2160" y="3264"/>
              <a:ext cx="2640" cy="240"/>
              <a:chOff x="2208" y="3105"/>
              <a:chExt cx="2640" cy="240"/>
            </a:xfrm>
          </p:grpSpPr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>
                <a:off x="2208" y="334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2" name="Line 11"/>
              <p:cNvSpPr>
                <a:spLocks noChangeShapeType="1"/>
              </p:cNvSpPr>
              <p:nvPr/>
            </p:nvSpPr>
            <p:spPr bwMode="auto">
              <a:xfrm>
                <a:off x="2880" y="3345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3" name="Line 14"/>
              <p:cNvSpPr>
                <a:spLocks noChangeShapeType="1"/>
              </p:cNvSpPr>
              <p:nvPr/>
            </p:nvSpPr>
            <p:spPr bwMode="auto">
              <a:xfrm>
                <a:off x="4368" y="3345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44" name="Text Box 20"/>
              <p:cNvSpPr txBox="1">
                <a:spLocks noChangeArrowheads="1"/>
              </p:cNvSpPr>
              <p:nvPr/>
            </p:nvSpPr>
            <p:spPr bwMode="auto">
              <a:xfrm>
                <a:off x="2386" y="3105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45" name="Text Box 21"/>
              <p:cNvSpPr txBox="1">
                <a:spLocks noChangeArrowheads="1"/>
              </p:cNvSpPr>
              <p:nvPr/>
            </p:nvSpPr>
            <p:spPr bwMode="auto">
              <a:xfrm>
                <a:off x="3463" y="3105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6" name="Text Box 22"/>
              <p:cNvSpPr txBox="1">
                <a:spLocks noChangeArrowheads="1"/>
              </p:cNvSpPr>
              <p:nvPr/>
            </p:nvSpPr>
            <p:spPr bwMode="auto">
              <a:xfrm>
                <a:off x="4472" y="3105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</p:grpSp>
        <p:grpSp>
          <p:nvGrpSpPr>
            <p:cNvPr id="25616" name="Group 63"/>
            <p:cNvGrpSpPr>
              <a:grpSpLocks/>
            </p:cNvGrpSpPr>
            <p:nvPr/>
          </p:nvGrpSpPr>
          <p:grpSpPr bwMode="auto">
            <a:xfrm>
              <a:off x="2160" y="3600"/>
              <a:ext cx="3216" cy="358"/>
              <a:chOff x="2256" y="3552"/>
              <a:chExt cx="3216" cy="358"/>
            </a:xfrm>
          </p:grpSpPr>
          <p:sp>
            <p:nvSpPr>
              <p:cNvPr id="25619" name="Line 24"/>
              <p:cNvSpPr>
                <a:spLocks noChangeShapeType="1"/>
              </p:cNvSpPr>
              <p:nvPr/>
            </p:nvSpPr>
            <p:spPr bwMode="auto">
              <a:xfrm>
                <a:off x="3792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0" name="Line 29"/>
              <p:cNvSpPr>
                <a:spLocks noChangeShapeType="1"/>
              </p:cNvSpPr>
              <p:nvPr/>
            </p:nvSpPr>
            <p:spPr bwMode="auto">
              <a:xfrm>
                <a:off x="3792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1" name="Text Box 31"/>
              <p:cNvSpPr txBox="1">
                <a:spLocks noChangeArrowheads="1"/>
              </p:cNvSpPr>
              <p:nvPr/>
            </p:nvSpPr>
            <p:spPr bwMode="auto">
              <a:xfrm>
                <a:off x="3880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22" name="Line 35"/>
              <p:cNvSpPr>
                <a:spLocks noChangeShapeType="1"/>
              </p:cNvSpPr>
              <p:nvPr/>
            </p:nvSpPr>
            <p:spPr bwMode="auto">
              <a:xfrm>
                <a:off x="225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3" name="Line 36"/>
              <p:cNvSpPr>
                <a:spLocks noChangeShapeType="1"/>
              </p:cNvSpPr>
              <p:nvPr/>
            </p:nvSpPr>
            <p:spPr bwMode="auto">
              <a:xfrm>
                <a:off x="225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4" name="Text Box 37"/>
              <p:cNvSpPr txBox="1">
                <a:spLocks noChangeArrowheads="1"/>
              </p:cNvSpPr>
              <p:nvPr/>
            </p:nvSpPr>
            <p:spPr bwMode="auto">
              <a:xfrm>
                <a:off x="2337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5" name="Line 39"/>
              <p:cNvSpPr>
                <a:spLocks noChangeShapeType="1"/>
              </p:cNvSpPr>
              <p:nvPr/>
            </p:nvSpPr>
            <p:spPr bwMode="auto">
              <a:xfrm>
                <a:off x="3408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6" name="Line 40"/>
              <p:cNvSpPr>
                <a:spLocks noChangeShapeType="1"/>
              </p:cNvSpPr>
              <p:nvPr/>
            </p:nvSpPr>
            <p:spPr bwMode="auto">
              <a:xfrm>
                <a:off x="3408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7" name="Text Box 41"/>
              <p:cNvSpPr txBox="1">
                <a:spLocks noChangeArrowheads="1"/>
              </p:cNvSpPr>
              <p:nvPr/>
            </p:nvSpPr>
            <p:spPr bwMode="auto">
              <a:xfrm>
                <a:off x="3489" y="355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28" name="Line 43"/>
              <p:cNvSpPr>
                <a:spLocks noChangeShapeType="1"/>
              </p:cNvSpPr>
              <p:nvPr/>
            </p:nvSpPr>
            <p:spPr bwMode="auto">
              <a:xfrm>
                <a:off x="3024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29" name="Line 44"/>
              <p:cNvSpPr>
                <a:spLocks noChangeShapeType="1"/>
              </p:cNvSpPr>
              <p:nvPr/>
            </p:nvSpPr>
            <p:spPr bwMode="auto">
              <a:xfrm>
                <a:off x="3024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0" name="Text Box 45"/>
              <p:cNvSpPr txBox="1">
                <a:spLocks noChangeArrowheads="1"/>
              </p:cNvSpPr>
              <p:nvPr/>
            </p:nvSpPr>
            <p:spPr bwMode="auto">
              <a:xfrm>
                <a:off x="3113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1" name="Line 47"/>
              <p:cNvSpPr>
                <a:spLocks noChangeShapeType="1"/>
              </p:cNvSpPr>
              <p:nvPr/>
            </p:nvSpPr>
            <p:spPr bwMode="auto">
              <a:xfrm>
                <a:off x="2640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2" name="Line 48"/>
              <p:cNvSpPr>
                <a:spLocks noChangeShapeType="1"/>
              </p:cNvSpPr>
              <p:nvPr/>
            </p:nvSpPr>
            <p:spPr bwMode="auto">
              <a:xfrm>
                <a:off x="264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3" name="Text Box 49"/>
              <p:cNvSpPr txBox="1">
                <a:spLocks noChangeArrowheads="1"/>
              </p:cNvSpPr>
              <p:nvPr/>
            </p:nvSpPr>
            <p:spPr bwMode="auto">
              <a:xfrm>
                <a:off x="2728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34" name="Line 51"/>
              <p:cNvSpPr>
                <a:spLocks noChangeShapeType="1"/>
              </p:cNvSpPr>
              <p:nvPr/>
            </p:nvSpPr>
            <p:spPr bwMode="auto">
              <a:xfrm>
                <a:off x="4176" y="3814"/>
                <a:ext cx="384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5" name="Line 52"/>
              <p:cNvSpPr>
                <a:spLocks noChangeShapeType="1"/>
              </p:cNvSpPr>
              <p:nvPr/>
            </p:nvSpPr>
            <p:spPr bwMode="auto">
              <a:xfrm>
                <a:off x="4176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6" name="Text Box 53"/>
              <p:cNvSpPr txBox="1">
                <a:spLocks noChangeArrowheads="1"/>
              </p:cNvSpPr>
              <p:nvPr/>
            </p:nvSpPr>
            <p:spPr bwMode="auto">
              <a:xfrm>
                <a:off x="4265" y="355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37" name="Line 55"/>
              <p:cNvSpPr>
                <a:spLocks noChangeShapeType="1"/>
              </p:cNvSpPr>
              <p:nvPr/>
            </p:nvSpPr>
            <p:spPr bwMode="auto">
              <a:xfrm>
                <a:off x="4560" y="3814"/>
                <a:ext cx="912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8" name="Line 56"/>
              <p:cNvSpPr>
                <a:spLocks noChangeShapeType="1"/>
              </p:cNvSpPr>
              <p:nvPr/>
            </p:nvSpPr>
            <p:spPr bwMode="auto">
              <a:xfrm>
                <a:off x="4560" y="3718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39" name="Text Box 57"/>
              <p:cNvSpPr txBox="1">
                <a:spLocks noChangeArrowheads="1"/>
              </p:cNvSpPr>
              <p:nvPr/>
            </p:nvSpPr>
            <p:spPr bwMode="auto">
              <a:xfrm>
                <a:off x="4944" y="355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40" name="Line 58"/>
              <p:cNvSpPr>
                <a:spLocks noChangeShapeType="1"/>
              </p:cNvSpPr>
              <p:nvPr/>
            </p:nvSpPr>
            <p:spPr bwMode="auto">
              <a:xfrm>
                <a:off x="5464" y="3713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17" name="AutoShape 65"/>
            <p:cNvSpPr>
              <a:spLocks/>
            </p:cNvSpPr>
            <p:nvPr/>
          </p:nvSpPr>
          <p:spPr bwMode="auto">
            <a:xfrm>
              <a:off x="1654" y="3360"/>
              <a:ext cx="384" cy="672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Text Box 66"/>
            <p:cNvSpPr txBox="1">
              <a:spLocks noChangeArrowheads="1"/>
            </p:cNvSpPr>
            <p:nvPr/>
          </p:nvSpPr>
          <p:spPr bwMode="auto">
            <a:xfrm>
              <a:off x="83" y="3485"/>
              <a:ext cx="156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ko-KR" dirty="0" smtClean="0">
                  <a:ea typeface="Gulim" panose="020B0600000101010101" pitchFamily="34" charset="-127"/>
                </a:rPr>
                <a:t>Concurrent examples</a:t>
              </a:r>
            </a:p>
            <a:p>
              <a:pPr algn="r"/>
              <a:r>
                <a:rPr lang="en-US" altLang="ko-KR" dirty="0" smtClean="0">
                  <a:ea typeface="Gulim" panose="020B0600000101010101" pitchFamily="34" charset="-127"/>
                </a:rPr>
                <a:t>(Not parallel)</a:t>
              </a:r>
              <a:endParaRPr lang="en-US" altLang="ko-KR" dirty="0">
                <a:ea typeface="Gulim" panose="020B0600000101010101" pitchFamily="34" charset="-127"/>
              </a:endParaRPr>
            </a:p>
          </p:txBody>
        </p:sp>
      </p:grpSp>
      <p:grpSp>
        <p:nvGrpSpPr>
          <p:cNvPr id="400453" name="Group 69"/>
          <p:cNvGrpSpPr>
            <a:grpSpLocks/>
          </p:cNvGrpSpPr>
          <p:nvPr/>
        </p:nvGrpSpPr>
        <p:grpSpPr bwMode="auto">
          <a:xfrm>
            <a:off x="1370906" y="5571762"/>
            <a:ext cx="6051552" cy="981438"/>
            <a:chOff x="-6" y="2496"/>
            <a:chExt cx="3812" cy="622"/>
          </a:xfrm>
        </p:grpSpPr>
        <p:grpSp>
          <p:nvGrpSpPr>
            <p:cNvPr id="25606" name="Group 61"/>
            <p:cNvGrpSpPr>
              <a:grpSpLocks/>
            </p:cNvGrpSpPr>
            <p:nvPr/>
          </p:nvGrpSpPr>
          <p:grpSpPr bwMode="auto">
            <a:xfrm>
              <a:off x="2112" y="2496"/>
              <a:ext cx="1694" cy="615"/>
              <a:chOff x="2208" y="2448"/>
              <a:chExt cx="1694" cy="615"/>
            </a:xfrm>
          </p:grpSpPr>
          <p:sp>
            <p:nvSpPr>
              <p:cNvPr id="25609" name="Text Box 4"/>
              <p:cNvSpPr txBox="1">
                <a:spLocks noChangeArrowheads="1"/>
              </p:cNvSpPr>
              <p:nvPr/>
            </p:nvSpPr>
            <p:spPr bwMode="auto">
              <a:xfrm>
                <a:off x="2208" y="2448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A</a:t>
                </a:r>
              </a:p>
            </p:txBody>
          </p:sp>
          <p:sp>
            <p:nvSpPr>
              <p:cNvPr id="25610" name="Line 7"/>
              <p:cNvSpPr>
                <a:spLocks noChangeShapeType="1"/>
              </p:cNvSpPr>
              <p:nvPr/>
            </p:nvSpPr>
            <p:spPr bwMode="auto">
              <a:xfrm>
                <a:off x="2414" y="2566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1" name="Text Box 5"/>
              <p:cNvSpPr txBox="1">
                <a:spLocks noChangeArrowheads="1"/>
              </p:cNvSpPr>
              <p:nvPr/>
            </p:nvSpPr>
            <p:spPr bwMode="auto">
              <a:xfrm>
                <a:off x="2208" y="2640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B</a:t>
                </a:r>
              </a:p>
            </p:txBody>
          </p:sp>
          <p:sp>
            <p:nvSpPr>
              <p:cNvPr id="25612" name="Line 8"/>
              <p:cNvSpPr>
                <a:spLocks noChangeShapeType="1"/>
              </p:cNvSpPr>
              <p:nvPr/>
            </p:nvSpPr>
            <p:spPr bwMode="auto">
              <a:xfrm>
                <a:off x="2414" y="2736"/>
                <a:ext cx="1488" cy="0"/>
              </a:xfrm>
              <a:prstGeom prst="line">
                <a:avLst/>
              </a:prstGeom>
              <a:noFill/>
              <a:ln w="76200">
                <a:solidFill>
                  <a:srgbClr val="FF66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5613" name="Text Box 6"/>
              <p:cNvSpPr txBox="1">
                <a:spLocks noChangeArrowheads="1"/>
              </p:cNvSpPr>
              <p:nvPr/>
            </p:nvSpPr>
            <p:spPr bwMode="auto">
              <a:xfrm>
                <a:off x="2208" y="2832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Gulim" panose="020B0600000101010101" pitchFamily="34" charset="-127"/>
                  </a:rPr>
                  <a:t>C</a:t>
                </a:r>
              </a:p>
            </p:txBody>
          </p:sp>
          <p:sp>
            <p:nvSpPr>
              <p:cNvPr id="25614" name="Line 9"/>
              <p:cNvSpPr>
                <a:spLocks noChangeShapeType="1"/>
              </p:cNvSpPr>
              <p:nvPr/>
            </p:nvSpPr>
            <p:spPr bwMode="auto">
              <a:xfrm>
                <a:off x="2414" y="2928"/>
                <a:ext cx="480" cy="0"/>
              </a:xfrm>
              <a:prstGeom prst="line">
                <a:avLst/>
              </a:prstGeom>
              <a:noFill/>
              <a:ln w="76200">
                <a:solidFill>
                  <a:srgbClr val="2A40E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5607" name="Text Box 64"/>
            <p:cNvSpPr txBox="1">
              <a:spLocks noChangeArrowheads="1"/>
            </p:cNvSpPr>
            <p:nvPr/>
          </p:nvSpPr>
          <p:spPr bwMode="auto">
            <a:xfrm>
              <a:off x="-6" y="2617"/>
              <a:ext cx="1751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/>
              <a:r>
                <a:rPr lang="en-US" altLang="ko-KR" dirty="0" smtClean="0">
                  <a:ea typeface="Gulim" panose="020B0600000101010101" pitchFamily="34" charset="-127"/>
                </a:rPr>
                <a:t>Parallel and Concurrent</a:t>
              </a:r>
              <a:br>
                <a:rPr lang="en-US" altLang="ko-KR" dirty="0" smtClean="0">
                  <a:ea typeface="Gulim" panose="020B0600000101010101" pitchFamily="34" charset="-127"/>
                </a:rPr>
              </a:br>
              <a:r>
                <a:rPr lang="en-US" altLang="ko-KR" dirty="0" smtClean="0">
                  <a:ea typeface="Gulim" panose="020B0600000101010101" pitchFamily="34" charset="-127"/>
                </a:rPr>
                <a:t>(Multiprocessing)</a:t>
              </a:r>
              <a:endParaRPr lang="en-US" altLang="ko-KR" dirty="0">
                <a:ea typeface="Gulim" panose="020B0600000101010101" pitchFamily="34" charset="-127"/>
              </a:endParaRPr>
            </a:p>
          </p:txBody>
        </p:sp>
        <p:sp>
          <p:nvSpPr>
            <p:cNvPr id="25608" name="AutoShape 68"/>
            <p:cNvSpPr>
              <a:spLocks/>
            </p:cNvSpPr>
            <p:nvPr/>
          </p:nvSpPr>
          <p:spPr bwMode="auto">
            <a:xfrm>
              <a:off x="1745" y="2503"/>
              <a:ext cx="384" cy="615"/>
            </a:xfrm>
            <a:prstGeom prst="leftBrace">
              <a:avLst>
                <a:gd name="adj1" fmla="val 15625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3207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8988" y="4897438"/>
            <a:ext cx="79248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ATM server problem: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Service a set of requests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 so without corrupting database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Don’t hand out too much money</a:t>
            </a:r>
          </a:p>
        </p:txBody>
      </p:sp>
      <p:grpSp>
        <p:nvGrpSpPr>
          <p:cNvPr id="14340" name="Group 11"/>
          <p:cNvGrpSpPr>
            <a:grpSpLocks/>
          </p:cNvGrpSpPr>
          <p:nvPr/>
        </p:nvGrpSpPr>
        <p:grpSpPr bwMode="auto">
          <a:xfrm>
            <a:off x="2743200" y="838200"/>
            <a:ext cx="1219200" cy="1219200"/>
            <a:chOff x="3456" y="960"/>
            <a:chExt cx="1056" cy="1056"/>
          </a:xfrm>
        </p:grpSpPr>
        <p:sp>
          <p:nvSpPr>
            <p:cNvPr id="14380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81" name="Rectangle 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3200400" y="3276600"/>
            <a:ext cx="1219200" cy="1219200"/>
            <a:chOff x="3456" y="960"/>
            <a:chExt cx="1056" cy="1056"/>
          </a:xfrm>
        </p:grpSpPr>
        <p:sp>
          <p:nvSpPr>
            <p:cNvPr id="14377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8" name="Rectangle 18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9" name="Rectangle 19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8763000" y="2286000"/>
            <a:ext cx="1219200" cy="1219200"/>
            <a:chOff x="3456" y="960"/>
            <a:chExt cx="1056" cy="1056"/>
          </a:xfrm>
        </p:grpSpPr>
        <p:sp>
          <p:nvSpPr>
            <p:cNvPr id="14374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2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6" name="Rectangle 2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3" name="tower"/>
          <p:cNvSpPr>
            <a:spLocks noEditPoints="1" noChangeArrowheads="1"/>
          </p:cNvSpPr>
          <p:nvPr/>
        </p:nvSpPr>
        <p:spPr bwMode="auto">
          <a:xfrm>
            <a:off x="56388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ower"/>
          <p:cNvSpPr>
            <a:spLocks noEditPoints="1" noChangeArrowheads="1"/>
          </p:cNvSpPr>
          <p:nvPr/>
        </p:nvSpPr>
        <p:spPr bwMode="auto">
          <a:xfrm>
            <a:off x="6096001" y="10668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ower"/>
          <p:cNvSpPr>
            <a:spLocks noEditPoints="1" noChangeArrowheads="1"/>
          </p:cNvSpPr>
          <p:nvPr/>
        </p:nvSpPr>
        <p:spPr bwMode="auto">
          <a:xfrm>
            <a:off x="6553201" y="914400"/>
            <a:ext cx="904875" cy="1809750"/>
          </a:xfrm>
          <a:custGeom>
            <a:avLst/>
            <a:gdLst>
              <a:gd name="T0" fmla="*/ 0 w 21600"/>
              <a:gd name="T1" fmla="*/ 182986 h 21600"/>
              <a:gd name="T2" fmla="*/ 279171 w 21600"/>
              <a:gd name="T3" fmla="*/ 0 h 21600"/>
              <a:gd name="T4" fmla="*/ 452438 w 21600"/>
              <a:gd name="T5" fmla="*/ 0 h 21600"/>
              <a:gd name="T6" fmla="*/ 904875 w 21600"/>
              <a:gd name="T7" fmla="*/ 0 h 21600"/>
              <a:gd name="T8" fmla="*/ 904875 w 21600"/>
              <a:gd name="T9" fmla="*/ 976008 h 21600"/>
              <a:gd name="T10" fmla="*/ 904875 w 21600"/>
              <a:gd name="T11" fmla="*/ 1626764 h 21600"/>
              <a:gd name="T12" fmla="*/ 635340 w 21600"/>
              <a:gd name="T13" fmla="*/ 1809750 h 21600"/>
              <a:gd name="T14" fmla="*/ 442802 w 21600"/>
              <a:gd name="T15" fmla="*/ 1809750 h 21600"/>
              <a:gd name="T16" fmla="*/ 0 w 21600"/>
              <a:gd name="T17" fmla="*/ 1809750 h 21600"/>
              <a:gd name="T18" fmla="*/ 0 w 21600"/>
              <a:gd name="T19" fmla="*/ 965870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346" name="Group 40"/>
          <p:cNvGrpSpPr>
            <a:grpSpLocks/>
          </p:cNvGrpSpPr>
          <p:nvPr/>
        </p:nvGrpSpPr>
        <p:grpSpPr bwMode="auto">
          <a:xfrm>
            <a:off x="6096000" y="3962400"/>
            <a:ext cx="1219200" cy="1219200"/>
            <a:chOff x="3456" y="960"/>
            <a:chExt cx="1056" cy="1056"/>
          </a:xfrm>
        </p:grpSpPr>
        <p:sp>
          <p:nvSpPr>
            <p:cNvPr id="14371" name="phone3"/>
            <p:cNvSpPr>
              <a:spLocks noEditPoints="1" noChangeArrowheads="1"/>
            </p:cNvSpPr>
            <p:nvPr/>
          </p:nvSpPr>
          <p:spPr bwMode="auto">
            <a:xfrm>
              <a:off x="3456" y="960"/>
              <a:ext cx="1056" cy="1056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28 h 21600"/>
                <a:gd name="T8" fmla="*/ 1056 w 21600"/>
                <a:gd name="T9" fmla="*/ 1056 h 21600"/>
                <a:gd name="T10" fmla="*/ 528 w 21600"/>
                <a:gd name="T11" fmla="*/ 1056 h 21600"/>
                <a:gd name="T12" fmla="*/ 0 w 21600"/>
                <a:gd name="T13" fmla="*/ 1056 h 21600"/>
                <a:gd name="T14" fmla="*/ 0 w 21600"/>
                <a:gd name="T15" fmla="*/ 52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5 w 21600"/>
                <a:gd name="T25" fmla="*/ 23523 h 21600"/>
                <a:gd name="T26" fmla="*/ 21395 w 21600"/>
                <a:gd name="T27" fmla="*/ 404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10692" y="21600"/>
                  </a:moveTo>
                  <a:lnTo>
                    <a:pt x="21600" y="21600"/>
                  </a:lnTo>
                  <a:lnTo>
                    <a:pt x="21600" y="10684"/>
                  </a:lnTo>
                  <a:lnTo>
                    <a:pt x="21600" y="0"/>
                  </a:lnTo>
                  <a:lnTo>
                    <a:pt x="10190" y="0"/>
                  </a:lnTo>
                  <a:lnTo>
                    <a:pt x="0" y="0"/>
                  </a:lnTo>
                  <a:lnTo>
                    <a:pt x="0" y="10916"/>
                  </a:lnTo>
                  <a:lnTo>
                    <a:pt x="0" y="21600"/>
                  </a:lnTo>
                  <a:lnTo>
                    <a:pt x="10692" y="21600"/>
                  </a:lnTo>
                  <a:close/>
                </a:path>
                <a:path w="21600" h="21600" extrusionOk="0">
                  <a:moveTo>
                    <a:pt x="3552" y="13565"/>
                  </a:moveTo>
                  <a:lnTo>
                    <a:pt x="3552" y="14206"/>
                  </a:lnTo>
                  <a:lnTo>
                    <a:pt x="3409" y="14584"/>
                  </a:lnTo>
                  <a:lnTo>
                    <a:pt x="3050" y="15021"/>
                  </a:lnTo>
                  <a:lnTo>
                    <a:pt x="2619" y="15429"/>
                  </a:lnTo>
                  <a:lnTo>
                    <a:pt x="2296" y="15836"/>
                  </a:lnTo>
                  <a:lnTo>
                    <a:pt x="2045" y="16244"/>
                  </a:lnTo>
                  <a:lnTo>
                    <a:pt x="1902" y="16564"/>
                  </a:lnTo>
                  <a:lnTo>
                    <a:pt x="1794" y="17001"/>
                  </a:lnTo>
                  <a:lnTo>
                    <a:pt x="1830" y="17466"/>
                  </a:lnTo>
                  <a:lnTo>
                    <a:pt x="2009" y="17932"/>
                  </a:lnTo>
                  <a:lnTo>
                    <a:pt x="2260" y="18311"/>
                  </a:lnTo>
                  <a:lnTo>
                    <a:pt x="2548" y="18718"/>
                  </a:lnTo>
                  <a:lnTo>
                    <a:pt x="3050" y="19126"/>
                  </a:lnTo>
                  <a:lnTo>
                    <a:pt x="3552" y="19533"/>
                  </a:lnTo>
                  <a:lnTo>
                    <a:pt x="4342" y="19737"/>
                  </a:lnTo>
                  <a:lnTo>
                    <a:pt x="5095" y="19737"/>
                  </a:lnTo>
                  <a:lnTo>
                    <a:pt x="5849" y="19737"/>
                  </a:lnTo>
                  <a:lnTo>
                    <a:pt x="6351" y="19533"/>
                  </a:lnTo>
                  <a:lnTo>
                    <a:pt x="7140" y="19126"/>
                  </a:lnTo>
                  <a:lnTo>
                    <a:pt x="7535" y="18747"/>
                  </a:lnTo>
                  <a:lnTo>
                    <a:pt x="7894" y="18311"/>
                  </a:lnTo>
                  <a:lnTo>
                    <a:pt x="8145" y="17903"/>
                  </a:lnTo>
                  <a:lnTo>
                    <a:pt x="8324" y="17408"/>
                  </a:lnTo>
                  <a:lnTo>
                    <a:pt x="8324" y="16942"/>
                  </a:lnTo>
                  <a:lnTo>
                    <a:pt x="8252" y="16593"/>
                  </a:lnTo>
                  <a:lnTo>
                    <a:pt x="8145" y="16244"/>
                  </a:lnTo>
                  <a:lnTo>
                    <a:pt x="7894" y="15836"/>
                  </a:lnTo>
                  <a:lnTo>
                    <a:pt x="7571" y="15429"/>
                  </a:lnTo>
                  <a:lnTo>
                    <a:pt x="7140" y="15021"/>
                  </a:lnTo>
                  <a:lnTo>
                    <a:pt x="6853" y="14613"/>
                  </a:lnTo>
                  <a:lnTo>
                    <a:pt x="6602" y="14206"/>
                  </a:lnTo>
                  <a:lnTo>
                    <a:pt x="6602" y="13565"/>
                  </a:lnTo>
                  <a:lnTo>
                    <a:pt x="6602" y="8035"/>
                  </a:lnTo>
                  <a:lnTo>
                    <a:pt x="6602" y="7598"/>
                  </a:lnTo>
                  <a:lnTo>
                    <a:pt x="6853" y="6987"/>
                  </a:lnTo>
                  <a:lnTo>
                    <a:pt x="7212" y="6579"/>
                  </a:lnTo>
                  <a:lnTo>
                    <a:pt x="7643" y="6171"/>
                  </a:lnTo>
                  <a:lnTo>
                    <a:pt x="7894" y="5764"/>
                  </a:lnTo>
                  <a:lnTo>
                    <a:pt x="8037" y="5531"/>
                  </a:lnTo>
                  <a:lnTo>
                    <a:pt x="8252" y="5153"/>
                  </a:lnTo>
                  <a:lnTo>
                    <a:pt x="8360" y="4599"/>
                  </a:lnTo>
                  <a:lnTo>
                    <a:pt x="8288" y="4134"/>
                  </a:lnTo>
                  <a:lnTo>
                    <a:pt x="8145" y="3697"/>
                  </a:lnTo>
                  <a:lnTo>
                    <a:pt x="7894" y="3289"/>
                  </a:lnTo>
                  <a:lnTo>
                    <a:pt x="7499" y="2853"/>
                  </a:lnTo>
                  <a:lnTo>
                    <a:pt x="7033" y="2533"/>
                  </a:lnTo>
                  <a:lnTo>
                    <a:pt x="6387" y="2242"/>
                  </a:lnTo>
                  <a:lnTo>
                    <a:pt x="5849" y="2067"/>
                  </a:lnTo>
                  <a:lnTo>
                    <a:pt x="5095" y="1950"/>
                  </a:lnTo>
                  <a:lnTo>
                    <a:pt x="4234" y="2038"/>
                  </a:lnTo>
                  <a:lnTo>
                    <a:pt x="3552" y="2271"/>
                  </a:lnTo>
                  <a:lnTo>
                    <a:pt x="3050" y="2504"/>
                  </a:lnTo>
                  <a:lnTo>
                    <a:pt x="2548" y="2882"/>
                  </a:lnTo>
                  <a:lnTo>
                    <a:pt x="2225" y="3231"/>
                  </a:lnTo>
                  <a:lnTo>
                    <a:pt x="1973" y="3697"/>
                  </a:lnTo>
                  <a:lnTo>
                    <a:pt x="1794" y="4308"/>
                  </a:lnTo>
                  <a:lnTo>
                    <a:pt x="1794" y="4745"/>
                  </a:lnTo>
                  <a:lnTo>
                    <a:pt x="1866" y="5123"/>
                  </a:lnTo>
                  <a:lnTo>
                    <a:pt x="2045" y="5560"/>
                  </a:lnTo>
                  <a:lnTo>
                    <a:pt x="2296" y="5851"/>
                  </a:lnTo>
                  <a:lnTo>
                    <a:pt x="2548" y="6171"/>
                  </a:lnTo>
                  <a:lnTo>
                    <a:pt x="3014" y="6608"/>
                  </a:lnTo>
                  <a:lnTo>
                    <a:pt x="3301" y="6987"/>
                  </a:lnTo>
                  <a:lnTo>
                    <a:pt x="3552" y="7598"/>
                  </a:lnTo>
                  <a:lnTo>
                    <a:pt x="3552" y="8035"/>
                  </a:lnTo>
                  <a:lnTo>
                    <a:pt x="3552" y="13565"/>
                  </a:lnTo>
                  <a:close/>
                </a:path>
                <a:path w="21600" h="21600" extrusionOk="0">
                  <a:moveTo>
                    <a:pt x="10154" y="1863"/>
                  </a:moveTo>
                  <a:lnTo>
                    <a:pt x="19088" y="1863"/>
                  </a:lnTo>
                  <a:lnTo>
                    <a:pt x="19088" y="8238"/>
                  </a:lnTo>
                  <a:lnTo>
                    <a:pt x="10154" y="8238"/>
                  </a:lnTo>
                  <a:lnTo>
                    <a:pt x="10154" y="1863"/>
                  </a:lnTo>
                  <a:moveTo>
                    <a:pt x="10441" y="10101"/>
                  </a:moveTo>
                  <a:lnTo>
                    <a:pt x="10441" y="9461"/>
                  </a:lnTo>
                  <a:lnTo>
                    <a:pt x="18837" y="9461"/>
                  </a:lnTo>
                  <a:lnTo>
                    <a:pt x="18837" y="10101"/>
                  </a:lnTo>
                  <a:lnTo>
                    <a:pt x="10441" y="10101"/>
                  </a:lnTo>
                  <a:moveTo>
                    <a:pt x="11374" y="11004"/>
                  </a:moveTo>
                  <a:lnTo>
                    <a:pt x="12630" y="11004"/>
                  </a:lnTo>
                  <a:lnTo>
                    <a:pt x="12630" y="12226"/>
                  </a:lnTo>
                  <a:lnTo>
                    <a:pt x="11374" y="12226"/>
                  </a:lnTo>
                  <a:lnTo>
                    <a:pt x="11374" y="11004"/>
                  </a:lnTo>
                  <a:moveTo>
                    <a:pt x="13993" y="11004"/>
                  </a:moveTo>
                  <a:lnTo>
                    <a:pt x="15249" y="11004"/>
                  </a:lnTo>
                  <a:lnTo>
                    <a:pt x="15249" y="12226"/>
                  </a:lnTo>
                  <a:lnTo>
                    <a:pt x="13993" y="12226"/>
                  </a:lnTo>
                  <a:lnTo>
                    <a:pt x="13993" y="11004"/>
                  </a:lnTo>
                  <a:moveTo>
                    <a:pt x="16649" y="11004"/>
                  </a:moveTo>
                  <a:lnTo>
                    <a:pt x="17904" y="11004"/>
                  </a:lnTo>
                  <a:lnTo>
                    <a:pt x="17904" y="12226"/>
                  </a:lnTo>
                  <a:lnTo>
                    <a:pt x="16649" y="12226"/>
                  </a:lnTo>
                  <a:lnTo>
                    <a:pt x="16649" y="11004"/>
                  </a:lnTo>
                  <a:moveTo>
                    <a:pt x="11374" y="12954"/>
                  </a:moveTo>
                  <a:lnTo>
                    <a:pt x="12630" y="12954"/>
                  </a:lnTo>
                  <a:lnTo>
                    <a:pt x="12630" y="14177"/>
                  </a:lnTo>
                  <a:lnTo>
                    <a:pt x="11374" y="14177"/>
                  </a:lnTo>
                  <a:lnTo>
                    <a:pt x="11374" y="12954"/>
                  </a:lnTo>
                  <a:moveTo>
                    <a:pt x="13993" y="12954"/>
                  </a:moveTo>
                  <a:lnTo>
                    <a:pt x="15249" y="12954"/>
                  </a:lnTo>
                  <a:lnTo>
                    <a:pt x="15249" y="14177"/>
                  </a:lnTo>
                  <a:lnTo>
                    <a:pt x="13993" y="14177"/>
                  </a:lnTo>
                  <a:lnTo>
                    <a:pt x="13993" y="12954"/>
                  </a:lnTo>
                  <a:moveTo>
                    <a:pt x="16649" y="12954"/>
                  </a:moveTo>
                  <a:lnTo>
                    <a:pt x="17904" y="12954"/>
                  </a:lnTo>
                  <a:lnTo>
                    <a:pt x="17904" y="14177"/>
                  </a:lnTo>
                  <a:lnTo>
                    <a:pt x="16649" y="14177"/>
                  </a:lnTo>
                  <a:lnTo>
                    <a:pt x="16649" y="12954"/>
                  </a:lnTo>
                  <a:moveTo>
                    <a:pt x="11374" y="14905"/>
                  </a:moveTo>
                  <a:lnTo>
                    <a:pt x="12630" y="14905"/>
                  </a:lnTo>
                  <a:lnTo>
                    <a:pt x="12630" y="16127"/>
                  </a:lnTo>
                  <a:lnTo>
                    <a:pt x="11374" y="16127"/>
                  </a:lnTo>
                  <a:lnTo>
                    <a:pt x="11374" y="14905"/>
                  </a:lnTo>
                  <a:moveTo>
                    <a:pt x="13993" y="14905"/>
                  </a:moveTo>
                  <a:lnTo>
                    <a:pt x="15249" y="14905"/>
                  </a:lnTo>
                  <a:lnTo>
                    <a:pt x="15249" y="16127"/>
                  </a:lnTo>
                  <a:lnTo>
                    <a:pt x="13993" y="16127"/>
                  </a:lnTo>
                  <a:lnTo>
                    <a:pt x="13993" y="14905"/>
                  </a:lnTo>
                  <a:moveTo>
                    <a:pt x="16649" y="14905"/>
                  </a:moveTo>
                  <a:lnTo>
                    <a:pt x="17904" y="14905"/>
                  </a:lnTo>
                  <a:lnTo>
                    <a:pt x="17904" y="16127"/>
                  </a:lnTo>
                  <a:lnTo>
                    <a:pt x="16649" y="16127"/>
                  </a:lnTo>
                  <a:lnTo>
                    <a:pt x="16649" y="14905"/>
                  </a:lnTo>
                  <a:moveTo>
                    <a:pt x="11374" y="16855"/>
                  </a:moveTo>
                  <a:lnTo>
                    <a:pt x="12630" y="16855"/>
                  </a:lnTo>
                  <a:lnTo>
                    <a:pt x="12630" y="18078"/>
                  </a:lnTo>
                  <a:lnTo>
                    <a:pt x="11374" y="18078"/>
                  </a:lnTo>
                  <a:lnTo>
                    <a:pt x="11374" y="16855"/>
                  </a:lnTo>
                  <a:moveTo>
                    <a:pt x="13993" y="16855"/>
                  </a:moveTo>
                  <a:lnTo>
                    <a:pt x="15249" y="16855"/>
                  </a:lnTo>
                  <a:lnTo>
                    <a:pt x="15249" y="18078"/>
                  </a:lnTo>
                  <a:lnTo>
                    <a:pt x="13993" y="18078"/>
                  </a:lnTo>
                  <a:lnTo>
                    <a:pt x="13993" y="16855"/>
                  </a:lnTo>
                  <a:moveTo>
                    <a:pt x="16649" y="16855"/>
                  </a:moveTo>
                  <a:lnTo>
                    <a:pt x="17904" y="16855"/>
                  </a:lnTo>
                  <a:lnTo>
                    <a:pt x="17904" y="18078"/>
                  </a:lnTo>
                  <a:lnTo>
                    <a:pt x="16649" y="18078"/>
                  </a:lnTo>
                  <a:lnTo>
                    <a:pt x="16649" y="16855"/>
                  </a:ln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42"/>
            <p:cNvSpPr>
              <a:spLocks noChangeArrowheads="1"/>
            </p:cNvSpPr>
            <p:nvPr/>
          </p:nvSpPr>
          <p:spPr bwMode="auto">
            <a:xfrm>
              <a:off x="3504" y="1008"/>
              <a:ext cx="384" cy="960"/>
            </a:xfrm>
            <a:prstGeom prst="rect">
              <a:avLst/>
            </a:prstGeom>
            <a:solidFill>
              <a:srgbClr val="91A2D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73" name="Rectangle 43"/>
            <p:cNvSpPr>
              <a:spLocks noChangeArrowheads="1"/>
            </p:cNvSpPr>
            <p:nvPr/>
          </p:nvSpPr>
          <p:spPr bwMode="auto">
            <a:xfrm>
              <a:off x="3552" y="1776"/>
              <a:ext cx="288" cy="96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347" name="Freeform 44"/>
          <p:cNvSpPr>
            <a:spLocks/>
          </p:cNvSpPr>
          <p:nvPr/>
        </p:nvSpPr>
        <p:spPr bwMode="auto">
          <a:xfrm>
            <a:off x="3962400" y="11176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8" name="Freeform 49"/>
          <p:cNvSpPr>
            <a:spLocks/>
          </p:cNvSpPr>
          <p:nvPr/>
        </p:nvSpPr>
        <p:spPr bwMode="auto">
          <a:xfrm rot="10800000">
            <a:off x="3962400" y="15240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49" name="Group 54"/>
          <p:cNvGrpSpPr>
            <a:grpSpLocks/>
          </p:cNvGrpSpPr>
          <p:nvPr/>
        </p:nvGrpSpPr>
        <p:grpSpPr bwMode="auto">
          <a:xfrm>
            <a:off x="4114800" y="1600200"/>
            <a:ext cx="914400" cy="914400"/>
            <a:chOff x="1584" y="1200"/>
            <a:chExt cx="576" cy="576"/>
          </a:xfrm>
        </p:grpSpPr>
        <p:sp>
          <p:nvSpPr>
            <p:cNvPr id="14368" name="Freeform 5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Freeform 5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Freeform 51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0" name="Freeform 55"/>
          <p:cNvSpPr>
            <a:spLocks/>
          </p:cNvSpPr>
          <p:nvPr/>
        </p:nvSpPr>
        <p:spPr bwMode="auto">
          <a:xfrm rot="1001955">
            <a:off x="7391401" y="2057400"/>
            <a:ext cx="1444625" cy="330200"/>
          </a:xfrm>
          <a:custGeom>
            <a:avLst/>
            <a:gdLst>
              <a:gd name="T0" fmla="*/ 0 w 1008"/>
              <a:gd name="T1" fmla="*/ 177800 h 208"/>
              <a:gd name="T2" fmla="*/ 756708 w 1008"/>
              <a:gd name="T3" fmla="*/ 25400 h 208"/>
              <a:gd name="T4" fmla="*/ 144462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1" name="Freeform 58"/>
          <p:cNvSpPr>
            <a:spLocks/>
          </p:cNvSpPr>
          <p:nvPr/>
        </p:nvSpPr>
        <p:spPr bwMode="auto">
          <a:xfrm rot="-9965838">
            <a:off x="7389814" y="2416175"/>
            <a:ext cx="1374775" cy="330200"/>
          </a:xfrm>
          <a:custGeom>
            <a:avLst/>
            <a:gdLst>
              <a:gd name="T0" fmla="*/ 0 w 1008"/>
              <a:gd name="T1" fmla="*/ 177800 h 208"/>
              <a:gd name="T2" fmla="*/ 720120 w 1008"/>
              <a:gd name="T3" fmla="*/ 25400 h 208"/>
              <a:gd name="T4" fmla="*/ 1374775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7467600" y="2514600"/>
            <a:ext cx="914400" cy="914400"/>
            <a:chOff x="1584" y="1200"/>
            <a:chExt cx="576" cy="576"/>
          </a:xfrm>
        </p:grpSpPr>
        <p:sp>
          <p:nvSpPr>
            <p:cNvPr id="14365" name="Freeform 60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Freeform 61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Freeform 62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3" name="Freeform 63"/>
          <p:cNvSpPr>
            <a:spLocks/>
          </p:cNvSpPr>
          <p:nvPr/>
        </p:nvSpPr>
        <p:spPr bwMode="auto">
          <a:xfrm rot="5100375">
            <a:off x="6288088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4" name="Freeform 64"/>
          <p:cNvSpPr>
            <a:spLocks/>
          </p:cNvSpPr>
          <p:nvPr/>
        </p:nvSpPr>
        <p:spPr bwMode="auto">
          <a:xfrm rot="-5699625">
            <a:off x="5994400" y="3149600"/>
            <a:ext cx="1447800" cy="330200"/>
          </a:xfrm>
          <a:custGeom>
            <a:avLst/>
            <a:gdLst>
              <a:gd name="T0" fmla="*/ 0 w 1008"/>
              <a:gd name="T1" fmla="*/ 177800 h 208"/>
              <a:gd name="T2" fmla="*/ 758371 w 1008"/>
              <a:gd name="T3" fmla="*/ 25400 h 208"/>
              <a:gd name="T4" fmla="*/ 14478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5" name="Group 65"/>
          <p:cNvGrpSpPr>
            <a:grpSpLocks/>
          </p:cNvGrpSpPr>
          <p:nvPr/>
        </p:nvGrpSpPr>
        <p:grpSpPr bwMode="auto">
          <a:xfrm>
            <a:off x="6019800" y="2895600"/>
            <a:ext cx="914400" cy="914400"/>
            <a:chOff x="1584" y="1200"/>
            <a:chExt cx="576" cy="576"/>
          </a:xfrm>
        </p:grpSpPr>
        <p:sp>
          <p:nvSpPr>
            <p:cNvPr id="14362" name="Freeform 66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Freeform 67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68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Freeform 69"/>
          <p:cNvSpPr>
            <a:spLocks/>
          </p:cNvSpPr>
          <p:nvPr/>
        </p:nvSpPr>
        <p:spPr bwMode="auto">
          <a:xfrm rot="-2311332">
            <a:off x="4114800" y="27432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57" name="Freeform 70"/>
          <p:cNvSpPr>
            <a:spLocks/>
          </p:cNvSpPr>
          <p:nvPr/>
        </p:nvSpPr>
        <p:spPr bwMode="auto">
          <a:xfrm rot="8288181">
            <a:off x="4267200" y="2971800"/>
            <a:ext cx="1676400" cy="330200"/>
          </a:xfrm>
          <a:custGeom>
            <a:avLst/>
            <a:gdLst>
              <a:gd name="T0" fmla="*/ 0 w 1008"/>
              <a:gd name="T1" fmla="*/ 177800 h 208"/>
              <a:gd name="T2" fmla="*/ 878114 w 1008"/>
              <a:gd name="T3" fmla="*/ 25400 h 208"/>
              <a:gd name="T4" fmla="*/ 1676400 w 1008"/>
              <a:gd name="T5" fmla="*/ 330200 h 2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8" h="208">
                <a:moveTo>
                  <a:pt x="0" y="112"/>
                </a:moveTo>
                <a:cubicBezTo>
                  <a:pt x="180" y="56"/>
                  <a:pt x="360" y="0"/>
                  <a:pt x="528" y="16"/>
                </a:cubicBezTo>
                <a:cubicBezTo>
                  <a:pt x="696" y="32"/>
                  <a:pt x="852" y="120"/>
                  <a:pt x="1008" y="20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14358" name="Group 71"/>
          <p:cNvGrpSpPr>
            <a:grpSpLocks/>
          </p:cNvGrpSpPr>
          <p:nvPr/>
        </p:nvGrpSpPr>
        <p:grpSpPr bwMode="auto">
          <a:xfrm>
            <a:off x="4724400" y="3048000"/>
            <a:ext cx="914400" cy="914400"/>
            <a:chOff x="1584" y="1200"/>
            <a:chExt cx="576" cy="576"/>
          </a:xfrm>
        </p:grpSpPr>
        <p:sp>
          <p:nvSpPr>
            <p:cNvPr id="14359" name="Freeform 72"/>
            <p:cNvSpPr>
              <a:spLocks/>
            </p:cNvSpPr>
            <p:nvPr/>
          </p:nvSpPr>
          <p:spPr bwMode="auto">
            <a:xfrm>
              <a:off x="1584" y="120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Freeform 73"/>
            <p:cNvSpPr>
              <a:spLocks/>
            </p:cNvSpPr>
            <p:nvPr/>
          </p:nvSpPr>
          <p:spPr bwMode="auto">
            <a:xfrm>
              <a:off x="1824" y="1248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Freeform 74"/>
            <p:cNvSpPr>
              <a:spLocks/>
            </p:cNvSpPr>
            <p:nvPr/>
          </p:nvSpPr>
          <p:spPr bwMode="auto">
            <a:xfrm>
              <a:off x="1680" y="1440"/>
              <a:ext cx="336" cy="336"/>
            </a:xfrm>
            <a:custGeom>
              <a:avLst/>
              <a:gdLst>
                <a:gd name="T0" fmla="*/ 144 w 1326"/>
                <a:gd name="T1" fmla="*/ 69 h 1327"/>
                <a:gd name="T2" fmla="*/ 126 w 1326"/>
                <a:gd name="T3" fmla="*/ 74 h 1327"/>
                <a:gd name="T4" fmla="*/ 108 w 1326"/>
                <a:gd name="T5" fmla="*/ 90 h 1327"/>
                <a:gd name="T6" fmla="*/ 100 w 1326"/>
                <a:gd name="T7" fmla="*/ 108 h 1327"/>
                <a:gd name="T8" fmla="*/ 99 w 1326"/>
                <a:gd name="T9" fmla="*/ 128 h 1327"/>
                <a:gd name="T10" fmla="*/ 106 w 1326"/>
                <a:gd name="T11" fmla="*/ 148 h 1327"/>
                <a:gd name="T12" fmla="*/ 119 w 1326"/>
                <a:gd name="T13" fmla="*/ 162 h 1327"/>
                <a:gd name="T14" fmla="*/ 136 w 1326"/>
                <a:gd name="T15" fmla="*/ 171 h 1327"/>
                <a:gd name="T16" fmla="*/ 157 w 1326"/>
                <a:gd name="T17" fmla="*/ 179 h 1327"/>
                <a:gd name="T18" fmla="*/ 177 w 1326"/>
                <a:gd name="T19" fmla="*/ 187 h 1327"/>
                <a:gd name="T20" fmla="*/ 188 w 1326"/>
                <a:gd name="T21" fmla="*/ 197 h 1327"/>
                <a:gd name="T22" fmla="*/ 191 w 1326"/>
                <a:gd name="T23" fmla="*/ 216 h 1327"/>
                <a:gd name="T24" fmla="*/ 179 w 1326"/>
                <a:gd name="T25" fmla="*/ 231 h 1327"/>
                <a:gd name="T26" fmla="*/ 160 w 1326"/>
                <a:gd name="T27" fmla="*/ 234 h 1327"/>
                <a:gd name="T28" fmla="*/ 144 w 1326"/>
                <a:gd name="T29" fmla="*/ 228 h 1327"/>
                <a:gd name="T30" fmla="*/ 133 w 1326"/>
                <a:gd name="T31" fmla="*/ 216 h 1327"/>
                <a:gd name="T32" fmla="*/ 128 w 1326"/>
                <a:gd name="T33" fmla="*/ 201 h 1327"/>
                <a:gd name="T34" fmla="*/ 98 w 1326"/>
                <a:gd name="T35" fmla="*/ 193 h 1327"/>
                <a:gd name="T36" fmla="*/ 129 w 1326"/>
                <a:gd name="T37" fmla="*/ 245 h 1327"/>
                <a:gd name="T38" fmla="*/ 138 w 1326"/>
                <a:gd name="T39" fmla="*/ 254 h 1327"/>
                <a:gd name="T40" fmla="*/ 148 w 1326"/>
                <a:gd name="T41" fmla="*/ 290 h 1327"/>
                <a:gd name="T42" fmla="*/ 187 w 1326"/>
                <a:gd name="T43" fmla="*/ 260 h 1327"/>
                <a:gd name="T44" fmla="*/ 205 w 1326"/>
                <a:gd name="T45" fmla="*/ 252 h 1327"/>
                <a:gd name="T46" fmla="*/ 219 w 1326"/>
                <a:gd name="T47" fmla="*/ 238 h 1327"/>
                <a:gd name="T48" fmla="*/ 226 w 1326"/>
                <a:gd name="T49" fmla="*/ 219 h 1327"/>
                <a:gd name="T50" fmla="*/ 227 w 1326"/>
                <a:gd name="T51" fmla="*/ 200 h 1327"/>
                <a:gd name="T52" fmla="*/ 222 w 1326"/>
                <a:gd name="T53" fmla="*/ 183 h 1327"/>
                <a:gd name="T54" fmla="*/ 215 w 1326"/>
                <a:gd name="T55" fmla="*/ 171 h 1327"/>
                <a:gd name="T56" fmla="*/ 205 w 1326"/>
                <a:gd name="T57" fmla="*/ 163 h 1327"/>
                <a:gd name="T58" fmla="*/ 192 w 1326"/>
                <a:gd name="T59" fmla="*/ 156 h 1327"/>
                <a:gd name="T60" fmla="*/ 177 w 1326"/>
                <a:gd name="T61" fmla="*/ 149 h 1327"/>
                <a:gd name="T62" fmla="*/ 155 w 1326"/>
                <a:gd name="T63" fmla="*/ 141 h 1327"/>
                <a:gd name="T64" fmla="*/ 137 w 1326"/>
                <a:gd name="T65" fmla="*/ 127 h 1327"/>
                <a:gd name="T66" fmla="*/ 136 w 1326"/>
                <a:gd name="T67" fmla="*/ 110 h 1327"/>
                <a:gd name="T68" fmla="*/ 147 w 1326"/>
                <a:gd name="T69" fmla="*/ 99 h 1327"/>
                <a:gd name="T70" fmla="*/ 167 w 1326"/>
                <a:gd name="T71" fmla="*/ 98 h 1327"/>
                <a:gd name="T72" fmla="*/ 179 w 1326"/>
                <a:gd name="T73" fmla="*/ 104 h 1327"/>
                <a:gd name="T74" fmla="*/ 187 w 1326"/>
                <a:gd name="T75" fmla="*/ 113 h 1327"/>
                <a:gd name="T76" fmla="*/ 193 w 1326"/>
                <a:gd name="T77" fmla="*/ 128 h 1327"/>
                <a:gd name="T78" fmla="*/ 223 w 1326"/>
                <a:gd name="T79" fmla="*/ 72 h 1327"/>
                <a:gd name="T80" fmla="*/ 191 w 1326"/>
                <a:gd name="T81" fmla="*/ 81 h 1327"/>
                <a:gd name="T82" fmla="*/ 183 w 1326"/>
                <a:gd name="T83" fmla="*/ 75 h 1327"/>
                <a:gd name="T84" fmla="*/ 157 w 1326"/>
                <a:gd name="T85" fmla="*/ 41 h 1327"/>
                <a:gd name="T86" fmla="*/ 147 w 1326"/>
                <a:gd name="T87" fmla="*/ 1 h 1327"/>
                <a:gd name="T88" fmla="*/ 164 w 1326"/>
                <a:gd name="T89" fmla="*/ 0 h 1327"/>
                <a:gd name="T90" fmla="*/ 218 w 1326"/>
                <a:gd name="T91" fmla="*/ 8 h 1327"/>
                <a:gd name="T92" fmla="*/ 275 w 1326"/>
                <a:gd name="T93" fmla="*/ 38 h 1327"/>
                <a:gd name="T94" fmla="*/ 316 w 1326"/>
                <a:gd name="T95" fmla="*/ 88 h 1327"/>
                <a:gd name="T96" fmla="*/ 335 w 1326"/>
                <a:gd name="T97" fmla="*/ 151 h 1327"/>
                <a:gd name="T98" fmla="*/ 328 w 1326"/>
                <a:gd name="T99" fmla="*/ 218 h 1327"/>
                <a:gd name="T100" fmla="*/ 298 w 1326"/>
                <a:gd name="T101" fmla="*/ 275 h 1327"/>
                <a:gd name="T102" fmla="*/ 248 w 1326"/>
                <a:gd name="T103" fmla="*/ 316 h 1327"/>
                <a:gd name="T104" fmla="*/ 185 w 1326"/>
                <a:gd name="T105" fmla="*/ 335 h 1327"/>
                <a:gd name="T106" fmla="*/ 118 w 1326"/>
                <a:gd name="T107" fmla="*/ 329 h 1327"/>
                <a:gd name="T108" fmla="*/ 61 w 1326"/>
                <a:gd name="T109" fmla="*/ 298 h 1327"/>
                <a:gd name="T110" fmla="*/ 20 w 1326"/>
                <a:gd name="T111" fmla="*/ 248 h 1327"/>
                <a:gd name="T112" fmla="*/ 1 w 1326"/>
                <a:gd name="T113" fmla="*/ 185 h 1327"/>
                <a:gd name="T114" fmla="*/ 6 w 1326"/>
                <a:gd name="T115" fmla="*/ 124 h 1327"/>
                <a:gd name="T116" fmla="*/ 30 w 1326"/>
                <a:gd name="T117" fmla="*/ 72 h 1327"/>
                <a:gd name="T118" fmla="*/ 69 w 1326"/>
                <a:gd name="T119" fmla="*/ 32 h 1327"/>
                <a:gd name="T120" fmla="*/ 121 w 1326"/>
                <a:gd name="T121" fmla="*/ 7 h 13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26" h="1327">
                  <a:moveTo>
                    <a:pt x="619" y="163"/>
                  </a:moveTo>
                  <a:lnTo>
                    <a:pt x="585" y="163"/>
                  </a:lnTo>
                  <a:lnTo>
                    <a:pt x="585" y="269"/>
                  </a:lnTo>
                  <a:lnTo>
                    <a:pt x="570" y="272"/>
                  </a:lnTo>
                  <a:lnTo>
                    <a:pt x="553" y="275"/>
                  </a:lnTo>
                  <a:lnTo>
                    <a:pt x="535" y="279"/>
                  </a:lnTo>
                  <a:lnTo>
                    <a:pt x="516" y="286"/>
                  </a:lnTo>
                  <a:lnTo>
                    <a:pt x="496" y="294"/>
                  </a:lnTo>
                  <a:lnTo>
                    <a:pt x="476" y="306"/>
                  </a:lnTo>
                  <a:lnTo>
                    <a:pt x="457" y="320"/>
                  </a:lnTo>
                  <a:lnTo>
                    <a:pt x="438" y="339"/>
                  </a:lnTo>
                  <a:lnTo>
                    <a:pt x="425" y="356"/>
                  </a:lnTo>
                  <a:lnTo>
                    <a:pt x="415" y="373"/>
                  </a:lnTo>
                  <a:lnTo>
                    <a:pt x="406" y="391"/>
                  </a:lnTo>
                  <a:lnTo>
                    <a:pt x="399" y="409"/>
                  </a:lnTo>
                  <a:lnTo>
                    <a:pt x="394" y="426"/>
                  </a:lnTo>
                  <a:lnTo>
                    <a:pt x="390" y="444"/>
                  </a:lnTo>
                  <a:lnTo>
                    <a:pt x="389" y="462"/>
                  </a:lnTo>
                  <a:lnTo>
                    <a:pt x="388" y="480"/>
                  </a:lnTo>
                  <a:lnTo>
                    <a:pt x="389" y="504"/>
                  </a:lnTo>
                  <a:lnTo>
                    <a:pt x="392" y="527"/>
                  </a:lnTo>
                  <a:lnTo>
                    <a:pt x="399" y="548"/>
                  </a:lnTo>
                  <a:lnTo>
                    <a:pt x="407" y="567"/>
                  </a:lnTo>
                  <a:lnTo>
                    <a:pt x="417" y="583"/>
                  </a:lnTo>
                  <a:lnTo>
                    <a:pt x="428" y="599"/>
                  </a:lnTo>
                  <a:lnTo>
                    <a:pt x="440" y="613"/>
                  </a:lnTo>
                  <a:lnTo>
                    <a:pt x="454" y="627"/>
                  </a:lnTo>
                  <a:lnTo>
                    <a:pt x="470" y="638"/>
                  </a:lnTo>
                  <a:lnTo>
                    <a:pt x="485" y="649"/>
                  </a:lnTo>
                  <a:lnTo>
                    <a:pt x="502" y="657"/>
                  </a:lnTo>
                  <a:lnTo>
                    <a:pt x="520" y="666"/>
                  </a:lnTo>
                  <a:lnTo>
                    <a:pt x="537" y="674"/>
                  </a:lnTo>
                  <a:lnTo>
                    <a:pt x="555" y="682"/>
                  </a:lnTo>
                  <a:lnTo>
                    <a:pt x="573" y="688"/>
                  </a:lnTo>
                  <a:lnTo>
                    <a:pt x="590" y="695"/>
                  </a:lnTo>
                  <a:lnTo>
                    <a:pt x="618" y="706"/>
                  </a:lnTo>
                  <a:lnTo>
                    <a:pt x="642" y="715"/>
                  </a:lnTo>
                  <a:lnTo>
                    <a:pt x="663" y="724"/>
                  </a:lnTo>
                  <a:lnTo>
                    <a:pt x="682" y="732"/>
                  </a:lnTo>
                  <a:lnTo>
                    <a:pt x="697" y="739"/>
                  </a:lnTo>
                  <a:lnTo>
                    <a:pt x="711" y="747"/>
                  </a:lnTo>
                  <a:lnTo>
                    <a:pt x="722" y="756"/>
                  </a:lnTo>
                  <a:lnTo>
                    <a:pt x="731" y="765"/>
                  </a:lnTo>
                  <a:lnTo>
                    <a:pt x="740" y="779"/>
                  </a:lnTo>
                  <a:lnTo>
                    <a:pt x="747" y="796"/>
                  </a:lnTo>
                  <a:lnTo>
                    <a:pt x="753" y="813"/>
                  </a:lnTo>
                  <a:lnTo>
                    <a:pt x="754" y="831"/>
                  </a:lnTo>
                  <a:lnTo>
                    <a:pt x="752" y="854"/>
                  </a:lnTo>
                  <a:lnTo>
                    <a:pt x="745" y="873"/>
                  </a:lnTo>
                  <a:lnTo>
                    <a:pt x="734" y="890"/>
                  </a:lnTo>
                  <a:lnTo>
                    <a:pt x="721" y="903"/>
                  </a:lnTo>
                  <a:lnTo>
                    <a:pt x="705" y="913"/>
                  </a:lnTo>
                  <a:lnTo>
                    <a:pt x="687" y="921"/>
                  </a:lnTo>
                  <a:lnTo>
                    <a:pt x="669" y="925"/>
                  </a:lnTo>
                  <a:lnTo>
                    <a:pt x="650" y="926"/>
                  </a:lnTo>
                  <a:lnTo>
                    <a:pt x="632" y="925"/>
                  </a:lnTo>
                  <a:lnTo>
                    <a:pt x="616" y="922"/>
                  </a:lnTo>
                  <a:lnTo>
                    <a:pt x="599" y="916"/>
                  </a:lnTo>
                  <a:lnTo>
                    <a:pt x="584" y="910"/>
                  </a:lnTo>
                  <a:lnTo>
                    <a:pt x="569" y="901"/>
                  </a:lnTo>
                  <a:lnTo>
                    <a:pt x="556" y="891"/>
                  </a:lnTo>
                  <a:lnTo>
                    <a:pt x="545" y="879"/>
                  </a:lnTo>
                  <a:lnTo>
                    <a:pt x="535" y="866"/>
                  </a:lnTo>
                  <a:lnTo>
                    <a:pt x="526" y="852"/>
                  </a:lnTo>
                  <a:lnTo>
                    <a:pt x="520" y="838"/>
                  </a:lnTo>
                  <a:lnTo>
                    <a:pt x="514" y="823"/>
                  </a:lnTo>
                  <a:lnTo>
                    <a:pt x="510" y="809"/>
                  </a:lnTo>
                  <a:lnTo>
                    <a:pt x="506" y="795"/>
                  </a:lnTo>
                  <a:lnTo>
                    <a:pt x="504" y="782"/>
                  </a:lnTo>
                  <a:lnTo>
                    <a:pt x="502" y="770"/>
                  </a:lnTo>
                  <a:lnTo>
                    <a:pt x="501" y="761"/>
                  </a:lnTo>
                  <a:lnTo>
                    <a:pt x="387" y="761"/>
                  </a:lnTo>
                  <a:lnTo>
                    <a:pt x="387" y="1024"/>
                  </a:lnTo>
                  <a:lnTo>
                    <a:pt x="500" y="1024"/>
                  </a:lnTo>
                  <a:lnTo>
                    <a:pt x="502" y="957"/>
                  </a:lnTo>
                  <a:lnTo>
                    <a:pt x="510" y="968"/>
                  </a:lnTo>
                  <a:lnTo>
                    <a:pt x="518" y="977"/>
                  </a:lnTo>
                  <a:lnTo>
                    <a:pt x="526" y="987"/>
                  </a:lnTo>
                  <a:lnTo>
                    <a:pt x="535" y="995"/>
                  </a:lnTo>
                  <a:lnTo>
                    <a:pt x="545" y="1002"/>
                  </a:lnTo>
                  <a:lnTo>
                    <a:pt x="556" y="1009"/>
                  </a:lnTo>
                  <a:lnTo>
                    <a:pt x="569" y="1016"/>
                  </a:lnTo>
                  <a:lnTo>
                    <a:pt x="585" y="1021"/>
                  </a:lnTo>
                  <a:lnTo>
                    <a:pt x="585" y="1145"/>
                  </a:lnTo>
                  <a:lnTo>
                    <a:pt x="702" y="1145"/>
                  </a:lnTo>
                  <a:lnTo>
                    <a:pt x="702" y="1034"/>
                  </a:lnTo>
                  <a:lnTo>
                    <a:pt x="719" y="1032"/>
                  </a:lnTo>
                  <a:lnTo>
                    <a:pt x="738" y="1028"/>
                  </a:lnTo>
                  <a:lnTo>
                    <a:pt x="756" y="1022"/>
                  </a:lnTo>
                  <a:lnTo>
                    <a:pt x="775" y="1016"/>
                  </a:lnTo>
                  <a:lnTo>
                    <a:pt x="791" y="1008"/>
                  </a:lnTo>
                  <a:lnTo>
                    <a:pt x="809" y="997"/>
                  </a:lnTo>
                  <a:lnTo>
                    <a:pt x="824" y="985"/>
                  </a:lnTo>
                  <a:lnTo>
                    <a:pt x="840" y="970"/>
                  </a:lnTo>
                  <a:lnTo>
                    <a:pt x="852" y="956"/>
                  </a:lnTo>
                  <a:lnTo>
                    <a:pt x="863" y="939"/>
                  </a:lnTo>
                  <a:lnTo>
                    <a:pt x="873" y="922"/>
                  </a:lnTo>
                  <a:lnTo>
                    <a:pt x="881" y="904"/>
                  </a:lnTo>
                  <a:lnTo>
                    <a:pt x="887" y="884"/>
                  </a:lnTo>
                  <a:lnTo>
                    <a:pt x="892" y="863"/>
                  </a:lnTo>
                  <a:lnTo>
                    <a:pt x="895" y="842"/>
                  </a:lnTo>
                  <a:lnTo>
                    <a:pt x="896" y="821"/>
                  </a:lnTo>
                  <a:lnTo>
                    <a:pt x="895" y="805"/>
                  </a:lnTo>
                  <a:lnTo>
                    <a:pt x="894" y="788"/>
                  </a:lnTo>
                  <a:lnTo>
                    <a:pt x="891" y="771"/>
                  </a:lnTo>
                  <a:lnTo>
                    <a:pt x="887" y="755"/>
                  </a:lnTo>
                  <a:lnTo>
                    <a:pt x="883" y="738"/>
                  </a:lnTo>
                  <a:lnTo>
                    <a:pt x="876" y="723"/>
                  </a:lnTo>
                  <a:lnTo>
                    <a:pt x="870" y="709"/>
                  </a:lnTo>
                  <a:lnTo>
                    <a:pt x="862" y="696"/>
                  </a:lnTo>
                  <a:lnTo>
                    <a:pt x="854" y="686"/>
                  </a:lnTo>
                  <a:lnTo>
                    <a:pt x="847" y="676"/>
                  </a:lnTo>
                  <a:lnTo>
                    <a:pt x="838" y="667"/>
                  </a:lnTo>
                  <a:lnTo>
                    <a:pt x="829" y="659"/>
                  </a:lnTo>
                  <a:lnTo>
                    <a:pt x="819" y="651"/>
                  </a:lnTo>
                  <a:lnTo>
                    <a:pt x="808" y="643"/>
                  </a:lnTo>
                  <a:lnTo>
                    <a:pt x="797" y="636"/>
                  </a:lnTo>
                  <a:lnTo>
                    <a:pt x="785" y="629"/>
                  </a:lnTo>
                  <a:lnTo>
                    <a:pt x="771" y="622"/>
                  </a:lnTo>
                  <a:lnTo>
                    <a:pt x="758" y="615"/>
                  </a:lnTo>
                  <a:lnTo>
                    <a:pt x="744" y="610"/>
                  </a:lnTo>
                  <a:lnTo>
                    <a:pt x="729" y="603"/>
                  </a:lnTo>
                  <a:lnTo>
                    <a:pt x="713" y="597"/>
                  </a:lnTo>
                  <a:lnTo>
                    <a:pt x="697" y="590"/>
                  </a:lnTo>
                  <a:lnTo>
                    <a:pt x="680" y="582"/>
                  </a:lnTo>
                  <a:lnTo>
                    <a:pt x="662" y="576"/>
                  </a:lnTo>
                  <a:lnTo>
                    <a:pt x="636" y="566"/>
                  </a:lnTo>
                  <a:lnTo>
                    <a:pt x="611" y="555"/>
                  </a:lnTo>
                  <a:lnTo>
                    <a:pt x="589" y="544"/>
                  </a:lnTo>
                  <a:lnTo>
                    <a:pt x="569" y="531"/>
                  </a:lnTo>
                  <a:lnTo>
                    <a:pt x="553" y="518"/>
                  </a:lnTo>
                  <a:lnTo>
                    <a:pt x="541" y="503"/>
                  </a:lnTo>
                  <a:lnTo>
                    <a:pt x="533" y="485"/>
                  </a:lnTo>
                  <a:lnTo>
                    <a:pt x="529" y="464"/>
                  </a:lnTo>
                  <a:lnTo>
                    <a:pt x="531" y="451"/>
                  </a:lnTo>
                  <a:lnTo>
                    <a:pt x="535" y="436"/>
                  </a:lnTo>
                  <a:lnTo>
                    <a:pt x="543" y="423"/>
                  </a:lnTo>
                  <a:lnTo>
                    <a:pt x="553" y="410"/>
                  </a:lnTo>
                  <a:lnTo>
                    <a:pt x="566" y="400"/>
                  </a:lnTo>
                  <a:lnTo>
                    <a:pt x="582" y="391"/>
                  </a:lnTo>
                  <a:lnTo>
                    <a:pt x="602" y="386"/>
                  </a:lnTo>
                  <a:lnTo>
                    <a:pt x="624" y="383"/>
                  </a:lnTo>
                  <a:lnTo>
                    <a:pt x="643" y="384"/>
                  </a:lnTo>
                  <a:lnTo>
                    <a:pt x="660" y="387"/>
                  </a:lnTo>
                  <a:lnTo>
                    <a:pt x="674" y="391"/>
                  </a:lnTo>
                  <a:lnTo>
                    <a:pt x="687" y="397"/>
                  </a:lnTo>
                  <a:lnTo>
                    <a:pt x="697" y="403"/>
                  </a:lnTo>
                  <a:lnTo>
                    <a:pt x="706" y="409"/>
                  </a:lnTo>
                  <a:lnTo>
                    <a:pt x="714" y="415"/>
                  </a:lnTo>
                  <a:lnTo>
                    <a:pt x="719" y="421"/>
                  </a:lnTo>
                  <a:lnTo>
                    <a:pt x="731" y="434"/>
                  </a:lnTo>
                  <a:lnTo>
                    <a:pt x="739" y="447"/>
                  </a:lnTo>
                  <a:lnTo>
                    <a:pt x="747" y="463"/>
                  </a:lnTo>
                  <a:lnTo>
                    <a:pt x="753" y="477"/>
                  </a:lnTo>
                  <a:lnTo>
                    <a:pt x="757" y="492"/>
                  </a:lnTo>
                  <a:lnTo>
                    <a:pt x="760" y="507"/>
                  </a:lnTo>
                  <a:lnTo>
                    <a:pt x="763" y="520"/>
                  </a:lnTo>
                  <a:lnTo>
                    <a:pt x="765" y="534"/>
                  </a:lnTo>
                  <a:lnTo>
                    <a:pt x="881" y="534"/>
                  </a:lnTo>
                  <a:lnTo>
                    <a:pt x="881" y="285"/>
                  </a:lnTo>
                  <a:lnTo>
                    <a:pt x="767" y="285"/>
                  </a:lnTo>
                  <a:lnTo>
                    <a:pt x="765" y="337"/>
                  </a:lnTo>
                  <a:lnTo>
                    <a:pt x="758" y="328"/>
                  </a:lnTo>
                  <a:lnTo>
                    <a:pt x="753" y="321"/>
                  </a:lnTo>
                  <a:lnTo>
                    <a:pt x="746" y="314"/>
                  </a:lnTo>
                  <a:lnTo>
                    <a:pt x="739" y="307"/>
                  </a:lnTo>
                  <a:lnTo>
                    <a:pt x="732" y="302"/>
                  </a:lnTo>
                  <a:lnTo>
                    <a:pt x="723" y="296"/>
                  </a:lnTo>
                  <a:lnTo>
                    <a:pt x="713" y="290"/>
                  </a:lnTo>
                  <a:lnTo>
                    <a:pt x="702" y="285"/>
                  </a:lnTo>
                  <a:lnTo>
                    <a:pt x="702" y="163"/>
                  </a:lnTo>
                  <a:lnTo>
                    <a:pt x="619" y="163"/>
                  </a:lnTo>
                  <a:lnTo>
                    <a:pt x="533" y="13"/>
                  </a:lnTo>
                  <a:lnTo>
                    <a:pt x="548" y="10"/>
                  </a:lnTo>
                  <a:lnTo>
                    <a:pt x="565" y="7"/>
                  </a:lnTo>
                  <a:lnTo>
                    <a:pt x="580" y="5"/>
                  </a:lnTo>
                  <a:lnTo>
                    <a:pt x="597" y="3"/>
                  </a:lnTo>
                  <a:lnTo>
                    <a:pt x="613" y="2"/>
                  </a:lnTo>
                  <a:lnTo>
                    <a:pt x="630" y="1"/>
                  </a:lnTo>
                  <a:lnTo>
                    <a:pt x="647" y="0"/>
                  </a:lnTo>
                  <a:lnTo>
                    <a:pt x="663" y="0"/>
                  </a:lnTo>
                  <a:lnTo>
                    <a:pt x="731" y="3"/>
                  </a:lnTo>
                  <a:lnTo>
                    <a:pt x="797" y="13"/>
                  </a:lnTo>
                  <a:lnTo>
                    <a:pt x="860" y="30"/>
                  </a:lnTo>
                  <a:lnTo>
                    <a:pt x="921" y="52"/>
                  </a:lnTo>
                  <a:lnTo>
                    <a:pt x="979" y="79"/>
                  </a:lnTo>
                  <a:lnTo>
                    <a:pt x="1033" y="114"/>
                  </a:lnTo>
                  <a:lnTo>
                    <a:pt x="1085" y="151"/>
                  </a:lnTo>
                  <a:lnTo>
                    <a:pt x="1132" y="194"/>
                  </a:lnTo>
                  <a:lnTo>
                    <a:pt x="1175" y="241"/>
                  </a:lnTo>
                  <a:lnTo>
                    <a:pt x="1212" y="293"/>
                  </a:lnTo>
                  <a:lnTo>
                    <a:pt x="1246" y="347"/>
                  </a:lnTo>
                  <a:lnTo>
                    <a:pt x="1274" y="405"/>
                  </a:lnTo>
                  <a:lnTo>
                    <a:pt x="1296" y="466"/>
                  </a:lnTo>
                  <a:lnTo>
                    <a:pt x="1313" y="529"/>
                  </a:lnTo>
                  <a:lnTo>
                    <a:pt x="1323" y="596"/>
                  </a:lnTo>
                  <a:lnTo>
                    <a:pt x="1326" y="663"/>
                  </a:lnTo>
                  <a:lnTo>
                    <a:pt x="1323" y="730"/>
                  </a:lnTo>
                  <a:lnTo>
                    <a:pt x="1313" y="797"/>
                  </a:lnTo>
                  <a:lnTo>
                    <a:pt x="1296" y="861"/>
                  </a:lnTo>
                  <a:lnTo>
                    <a:pt x="1274" y="922"/>
                  </a:lnTo>
                  <a:lnTo>
                    <a:pt x="1246" y="980"/>
                  </a:lnTo>
                  <a:lnTo>
                    <a:pt x="1212" y="1034"/>
                  </a:lnTo>
                  <a:lnTo>
                    <a:pt x="1175" y="1085"/>
                  </a:lnTo>
                  <a:lnTo>
                    <a:pt x="1132" y="1133"/>
                  </a:lnTo>
                  <a:lnTo>
                    <a:pt x="1085" y="1176"/>
                  </a:lnTo>
                  <a:lnTo>
                    <a:pt x="1033" y="1214"/>
                  </a:lnTo>
                  <a:lnTo>
                    <a:pt x="979" y="1247"/>
                  </a:lnTo>
                  <a:lnTo>
                    <a:pt x="921" y="1275"/>
                  </a:lnTo>
                  <a:lnTo>
                    <a:pt x="860" y="1298"/>
                  </a:lnTo>
                  <a:lnTo>
                    <a:pt x="797" y="1314"/>
                  </a:lnTo>
                  <a:lnTo>
                    <a:pt x="731" y="1324"/>
                  </a:lnTo>
                  <a:lnTo>
                    <a:pt x="663" y="1327"/>
                  </a:lnTo>
                  <a:lnTo>
                    <a:pt x="596" y="1324"/>
                  </a:lnTo>
                  <a:lnTo>
                    <a:pt x="529" y="1314"/>
                  </a:lnTo>
                  <a:lnTo>
                    <a:pt x="466" y="1298"/>
                  </a:lnTo>
                  <a:lnTo>
                    <a:pt x="406" y="1275"/>
                  </a:lnTo>
                  <a:lnTo>
                    <a:pt x="347" y="1247"/>
                  </a:lnTo>
                  <a:lnTo>
                    <a:pt x="293" y="1214"/>
                  </a:lnTo>
                  <a:lnTo>
                    <a:pt x="241" y="1176"/>
                  </a:lnTo>
                  <a:lnTo>
                    <a:pt x="195" y="1133"/>
                  </a:lnTo>
                  <a:lnTo>
                    <a:pt x="152" y="1085"/>
                  </a:lnTo>
                  <a:lnTo>
                    <a:pt x="114" y="1034"/>
                  </a:lnTo>
                  <a:lnTo>
                    <a:pt x="80" y="980"/>
                  </a:lnTo>
                  <a:lnTo>
                    <a:pt x="52" y="922"/>
                  </a:lnTo>
                  <a:lnTo>
                    <a:pt x="30" y="861"/>
                  </a:lnTo>
                  <a:lnTo>
                    <a:pt x="14" y="797"/>
                  </a:lnTo>
                  <a:lnTo>
                    <a:pt x="4" y="730"/>
                  </a:lnTo>
                  <a:lnTo>
                    <a:pt x="0" y="663"/>
                  </a:lnTo>
                  <a:lnTo>
                    <a:pt x="2" y="603"/>
                  </a:lnTo>
                  <a:lnTo>
                    <a:pt x="10" y="546"/>
                  </a:lnTo>
                  <a:lnTo>
                    <a:pt x="23" y="489"/>
                  </a:lnTo>
                  <a:lnTo>
                    <a:pt x="41" y="434"/>
                  </a:lnTo>
                  <a:lnTo>
                    <a:pt x="62" y="382"/>
                  </a:lnTo>
                  <a:lnTo>
                    <a:pt x="89" y="332"/>
                  </a:lnTo>
                  <a:lnTo>
                    <a:pt x="118" y="285"/>
                  </a:lnTo>
                  <a:lnTo>
                    <a:pt x="153" y="240"/>
                  </a:lnTo>
                  <a:lnTo>
                    <a:pt x="190" y="199"/>
                  </a:lnTo>
                  <a:lnTo>
                    <a:pt x="231" y="160"/>
                  </a:lnTo>
                  <a:lnTo>
                    <a:pt x="274" y="126"/>
                  </a:lnTo>
                  <a:lnTo>
                    <a:pt x="322" y="95"/>
                  </a:lnTo>
                  <a:lnTo>
                    <a:pt x="370" y="67"/>
                  </a:lnTo>
                  <a:lnTo>
                    <a:pt x="422" y="45"/>
                  </a:lnTo>
                  <a:lnTo>
                    <a:pt x="476" y="26"/>
                  </a:lnTo>
                  <a:lnTo>
                    <a:pt x="533" y="13"/>
                  </a:lnTo>
                  <a:lnTo>
                    <a:pt x="619" y="163"/>
                  </a:lnTo>
                  <a:close/>
                </a:path>
              </a:pathLst>
            </a:custGeom>
            <a:solidFill>
              <a:srgbClr val="53FB2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2415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ATM bank server example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762000"/>
            <a:ext cx="9982199" cy="59436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wanted to implement a server process to handle requests from an ATM network: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while 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ReceiveRequest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(&amp;op, &amp;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&amp;amount);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ProcessRequest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(op,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if (op == deposit) 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else if …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could we speed this up?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More than one request being processed at once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Event driven (overlap computation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Multiple threads (multi-</a:t>
            </a:r>
            <a:r>
              <a:rPr lang="en-US" altLang="ko-KR" dirty="0" err="1" smtClean="0">
                <a:ea typeface="굴림" panose="020B0600000101010101" pitchFamily="34" charset="-127"/>
              </a:rPr>
              <a:t>proc</a:t>
            </a:r>
            <a:r>
              <a:rPr lang="en-US" altLang="ko-KR" dirty="0" smtClean="0">
                <a:ea typeface="굴림" panose="020B0600000101010101" pitchFamily="34" charset="-127"/>
              </a:rPr>
              <a:t>, or overlap comp and I/O)</a:t>
            </a:r>
          </a:p>
          <a:p>
            <a:pPr lvl="1">
              <a:lnSpc>
                <a:spcPct val="75000"/>
              </a:lnSpc>
              <a:spcBef>
                <a:spcPct val="25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07741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Event Driven Version of ATM server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762000"/>
            <a:ext cx="10591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only had one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Still like to overlap I/O with computation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Without threads, we would have to rewrite in event-driven style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BankServer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while(TRUE)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event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WaitForNextEvent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ATMRequest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StartOnRequest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AcctAvail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ContinueRequest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else if (event ==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AcctStored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   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FinishRequest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   }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This technique is used for graphical programming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Complication: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missed a blocking I/O step?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if we have to split code into hundreds of pieces which could be blocking?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09942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Threads </a:t>
            </a:r>
            <a:r>
              <a:rPr lang="en-US" altLang="ko-KR" dirty="0" smtClean="0">
                <a:ea typeface="굴림" panose="020B0600000101010101" pitchFamily="34" charset="-127"/>
              </a:rPr>
              <a:t>(in same Process) Make </a:t>
            </a:r>
            <a:r>
              <a:rPr lang="en-US" altLang="ko-KR" dirty="0" smtClean="0">
                <a:ea typeface="굴림" panose="020B0600000101010101" pitchFamily="34" charset="-127"/>
              </a:rPr>
              <a:t>This Easier?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01687"/>
            <a:ext cx="10210800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Threads yield overlapped I/O and computation without “deconstructing” code into non-blocking fragments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thread per request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Requests proceeds to completion, blocking as required: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, amount) {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(acct); 		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1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2</a:t>
            </a:r>
            <a:br>
              <a:rPr lang="en-US" altLang="ko-KR" sz="2000" u="sng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u="sng" dirty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2595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Problem is at the Lowest </a:t>
            </a:r>
            <a:r>
              <a:rPr lang="en-US" altLang="ko-KR" dirty="0">
                <a:ea typeface="굴림" panose="020B0600000101010101" pitchFamily="34" charset="-127"/>
              </a:rPr>
              <a:t>L</a:t>
            </a:r>
            <a:r>
              <a:rPr lang="en-US" altLang="ko-KR" dirty="0" smtClean="0">
                <a:ea typeface="굴림" panose="020B0600000101010101" pitchFamily="34" charset="-127"/>
              </a:rPr>
              <a:t>evel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684214"/>
            <a:ext cx="10209212" cy="6022975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Most of the time, threads are working on separate data, so scheduling doesn’t matter: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sz="2800" dirty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	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However, what about (Initially, y = 12):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y = 2;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y+1;	y = y*2;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What are the possible values of x?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600" dirty="0">
                <a:ea typeface="굴림" panose="020B0600000101010101" pitchFamily="34" charset="-127"/>
              </a:rPr>
              <a:t>Or, what are the possible values of x below?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		x = 1;	x = 2;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X could be 1 or 2 (non-deterministic!)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Could even be 3 for serial processors:</a:t>
            </a:r>
          </a:p>
          <a:p>
            <a:pPr lvl="2">
              <a:lnSpc>
                <a:spcPct val="85000"/>
              </a:lnSpc>
              <a:spcBef>
                <a:spcPct val="20000"/>
              </a:spcBef>
              <a:tabLst>
                <a:tab pos="2228850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Thread A writes 0001, B writes 0010 → scheduling order ABABABBA yields 3!</a:t>
            </a:r>
          </a:p>
        </p:txBody>
      </p:sp>
    </p:spTree>
    <p:extLst>
      <p:ext uri="{BB962C8B-B14F-4D97-AF65-F5344CB8AC3E}">
        <p14:creationId xmlns:p14="http://schemas.microsoft.com/office/powerpoint/2010/main" val="2196172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Recall: the Dispatch Loop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82400" cy="5105400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Conceptually, the scheduling loop of the operating system looks as follows:</a:t>
            </a:r>
            <a:br>
              <a:rPr lang="en-US" altLang="ko-KR" dirty="0" smtClean="0">
                <a:ea typeface="Gulim" panose="020B0600000101010101" pitchFamily="34" charset="-127"/>
              </a:rPr>
            </a:br>
            <a:endParaRPr lang="en-US" altLang="ko-KR" dirty="0" smtClean="0">
              <a:ea typeface="Gulim" panose="020B0600000101010101" pitchFamily="34" charset="-127"/>
            </a:endParaRP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Gulim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Loop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 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N</a:t>
            </a: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eeds </a:t>
            </a: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to </a:t>
            </a: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 to loop </a:t>
            </a: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every now and then! </a:t>
            </a:r>
            <a:endParaRPr lang="en-US" altLang="ko-KR" sz="2000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ChooseNextThread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SaveStateOfCPU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curTCB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LoadStateOfCPU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newTCB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}</a:t>
            </a:r>
          </a:p>
          <a:p>
            <a:pPr>
              <a:buFontTx/>
              <a:buNone/>
            </a:pPr>
            <a:endParaRPr lang="en-US" altLang="ko-KR" sz="2000" dirty="0">
              <a:latin typeface="Courier New" panose="02070309020205020404" pitchFamily="49" charset="0"/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This is an </a:t>
            </a:r>
            <a:r>
              <a:rPr lang="en-US" altLang="ko-KR" i="1" dirty="0" smtClean="0">
                <a:ea typeface="Gulim" panose="020B0600000101010101" pitchFamily="34" charset="-127"/>
              </a:rPr>
              <a:t>infinite</a:t>
            </a:r>
            <a:r>
              <a:rPr lang="en-US" altLang="ko-KR" dirty="0" smtClean="0">
                <a:ea typeface="Gulim" panose="020B0600000101010101" pitchFamily="34" charset="-127"/>
              </a:rPr>
              <a:t> loop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One could argue that this is all that the OS does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Should we ever exit this loop???</a:t>
            </a:r>
          </a:p>
          <a:p>
            <a:pPr lvl="1"/>
            <a:r>
              <a:rPr lang="en-US" altLang="ko-KR" sz="2400" dirty="0">
                <a:ea typeface="Gulim" panose="020B0600000101010101" pitchFamily="34" charset="-127"/>
              </a:rPr>
              <a:t>When would that be?</a:t>
            </a:r>
          </a:p>
        </p:txBody>
      </p:sp>
    </p:spTree>
    <p:extLst>
      <p:ext uri="{BB962C8B-B14F-4D97-AF65-F5344CB8AC3E}">
        <p14:creationId xmlns:p14="http://schemas.microsoft.com/office/powerpoint/2010/main" val="3167254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Atomic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20970"/>
            <a:ext cx="10895012" cy="5943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To understand a concurrent program, we need to know what the underlying indivisible operations are!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dirty="0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It is </a:t>
            </a:r>
            <a:r>
              <a:rPr lang="en-US" altLang="ko-KR" i="1" dirty="0" smtClean="0">
                <a:ea typeface="굴림" panose="020B0600000101010101" pitchFamily="34" charset="-127"/>
              </a:rPr>
              <a:t>indivisible: </a:t>
            </a:r>
            <a:r>
              <a:rPr lang="en-US" altLang="ko-KR" dirty="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Fundamental building block – if no atomic operations, then have no way for threads to work together</a:t>
            </a: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 most machines, memory references and assignments (i.e. loads and stores) of words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Consequently – weird example that produces “3” on previous slide can’t happen</a:t>
            </a:r>
            <a:endParaRPr lang="en-US" altLang="ko-KR" sz="11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Many instructions are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Double-precision floating point store often not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VAX and IBM 360 had an instruction to copy a whole array</a:t>
            </a:r>
          </a:p>
          <a:p>
            <a:pPr>
              <a:lnSpc>
                <a:spcPct val="100000"/>
              </a:lnSpc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0565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Another Concurrent Program Example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7" y="750888"/>
            <a:ext cx="9394824" cy="5878512"/>
          </a:xfrm>
        </p:spPr>
        <p:txBody>
          <a:bodyPr/>
          <a:lstStyle/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Two threads, A and B, compete with each other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One tries to increment a shared counter</a:t>
            </a:r>
          </a:p>
          <a:p>
            <a:pPr lvl="1"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 other tries to decrement the counter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buNone/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&lt; 10)	while 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&gt; -10)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+ 1;	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– 1;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(“A wins!”);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printf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(“B wins!”);</a:t>
            </a:r>
            <a:endParaRPr lang="en-US" altLang="ko-KR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Assume that memory loads and stores are atomic, but incrementing and decrementing are </a:t>
            </a:r>
            <a:r>
              <a:rPr lang="en-US" altLang="ko-KR" i="1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not</a:t>
            </a:r>
            <a:r>
              <a:rPr lang="en-US" altLang="ko-KR" dirty="0" smtClean="0">
                <a:ea typeface="굴림" panose="020B0600000101010101" pitchFamily="34" charset="-127"/>
              </a:rPr>
              <a:t> atomic 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Who wins? Could be either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 it guaranteed that someone wins? Why or why not?</a:t>
            </a:r>
          </a:p>
          <a:p>
            <a:pPr>
              <a:tabLst>
                <a:tab pos="1541463" algn="l"/>
                <a:tab pos="2517775" algn="ctr"/>
                <a:tab pos="4684713" algn="l"/>
                <a:tab pos="55991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both threads have their own CPU running at same speed?  Is it guaranteed that it goes on forever?</a:t>
            </a:r>
          </a:p>
        </p:txBody>
      </p:sp>
    </p:spTree>
    <p:extLst>
      <p:ext uri="{BB962C8B-B14F-4D97-AF65-F5344CB8AC3E}">
        <p14:creationId xmlns:p14="http://schemas.microsoft.com/office/powerpoint/2010/main" val="3304476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077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Hand Simulation Multiprocessor Example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815975"/>
            <a:ext cx="86868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Inner loop looks like this: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r1=0	load	 r1, 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	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		r1=0	load r1, 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r1=1	add 	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		r1=-1	sub r1, r1, 1</a:t>
            </a:r>
          </a:p>
          <a:p>
            <a:pPr>
              <a:lnSpc>
                <a:spcPct val="8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]=1	store r1, 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</a:p>
          <a:p>
            <a:pPr>
              <a:lnSpc>
                <a:spcPct val="50000"/>
              </a:lnSpc>
              <a:spcBef>
                <a:spcPct val="20000"/>
              </a:spcBef>
              <a:buNone/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			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]=-1	store r1, M[</a:t>
            </a:r>
            <a:r>
              <a:rPr lang="en-US" altLang="ko-KR" sz="2000" dirty="0" err="1">
                <a:latin typeface="Courier New" panose="02070309020205020404" pitchFamily="49" charset="0"/>
                <a:ea typeface="굴림" panose="020B0600000101010101" pitchFamily="34" charset="-127"/>
              </a:rPr>
              <a:t>i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Hand 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And we’re off.  A gets off to an early start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says “</a:t>
            </a:r>
            <a:r>
              <a:rPr lang="en-US" altLang="ko-KR" dirty="0" err="1" smtClean="0">
                <a:ea typeface="굴림" panose="020B0600000101010101" pitchFamily="34" charset="-127"/>
              </a:rPr>
              <a:t>hmph</a:t>
            </a:r>
            <a:r>
              <a:rPr lang="en-US" altLang="ko-KR" dirty="0" smtClean="0">
                <a:ea typeface="굴림" panose="020B0600000101010101" pitchFamily="34" charset="-127"/>
              </a:rPr>
              <a:t>, better go fast” and tries really hard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goes ahead and writes “1”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 goes and writes “-1”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says “HUH??? I could have sworn I put a 1 there”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Could this happen on a uniprocessor?  With </a:t>
            </a:r>
            <a:r>
              <a:rPr lang="en-US" altLang="ko-KR" dirty="0" err="1" smtClean="0">
                <a:ea typeface="굴림" panose="020B0600000101010101" pitchFamily="34" charset="-127"/>
              </a:rPr>
              <a:t>Hyperthreads</a:t>
            </a:r>
            <a:r>
              <a:rPr lang="en-US" altLang="ko-KR" dirty="0" smtClean="0">
                <a:ea typeface="굴림" panose="020B0600000101010101" pitchFamily="34" charset="-127"/>
              </a:rPr>
              <a:t>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Yes!  Unlikely, but if you are depending on it not happening, it will and your system will break…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400050" algn="l"/>
                <a:tab pos="1603375" algn="l"/>
                <a:tab pos="2405063" algn="ctr"/>
                <a:tab pos="4510088" algn="l"/>
                <a:tab pos="5773738" algn="l"/>
                <a:tab pos="6513513" algn="ctr"/>
              </a:tabLst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5887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7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Definitions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714375"/>
            <a:ext cx="94234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Synchronization</a:t>
            </a:r>
            <a:r>
              <a:rPr lang="en-US" altLang="ko-KR" dirty="0" smtClean="0">
                <a:ea typeface="굴림" panose="020B0600000101010101" pitchFamily="34" charset="-127"/>
              </a:rPr>
              <a:t>: using atomic operations to ensure cooperation between threads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For now, only loads and stores are atomic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We are going to show that its hard to build anything useful with only reads and writes</a:t>
            </a:r>
          </a:p>
          <a:p>
            <a:pPr lvl="1">
              <a:lnSpc>
                <a:spcPct val="100000"/>
              </a:lnSpc>
            </a:pPr>
            <a:endParaRPr lang="en-US" altLang="ko-KR" sz="12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  <a:r>
              <a:rPr lang="en-US" altLang="ko-KR" dirty="0" smtClean="0">
                <a:ea typeface="굴림" panose="020B0600000101010101" pitchFamily="34" charset="-127"/>
              </a:rPr>
              <a:t>: ensuring that only one thread does a particular thing at a time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One thread </a:t>
            </a:r>
            <a:r>
              <a:rPr lang="en-US" altLang="ko-KR" i="1" dirty="0" smtClean="0">
                <a:ea typeface="굴림" panose="020B0600000101010101" pitchFamily="34" charset="-127"/>
              </a:rPr>
              <a:t>excludes</a:t>
            </a:r>
            <a:r>
              <a:rPr lang="en-US" altLang="ko-KR" dirty="0" smtClean="0">
                <a:ea typeface="굴림" panose="020B0600000101010101" pitchFamily="34" charset="-127"/>
              </a:rPr>
              <a:t> the other while doing its task</a:t>
            </a:r>
          </a:p>
          <a:p>
            <a:pPr lvl="1">
              <a:lnSpc>
                <a:spcPct val="100000"/>
              </a:lnSpc>
            </a:pPr>
            <a:endParaRPr lang="en-US" altLang="ko-KR" sz="1000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: piece of code that only one thread can execute at once. Only one thread at a time will get into this section of code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Critical section is the result of mutual exclusion</a:t>
            </a:r>
          </a:p>
          <a:p>
            <a:pPr lvl="1">
              <a:lnSpc>
                <a:spcPct val="10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3791324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ADB2-8FB5-4EF2-B74E-E4317618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BFF8-25C7-4F66-91F9-90FF9CBB0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5800"/>
            <a:ext cx="11430000" cy="5943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Lock()</a:t>
            </a: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before entering critical section and </a:t>
            </a:r>
            <a:r>
              <a:rPr lang="en-US" altLang="ko-KR" dirty="0" smtClean="0">
                <a:ea typeface="굴림" panose="020B0600000101010101" pitchFamily="34" charset="-127"/>
              </a:rPr>
              <a:t>before accessing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shared </a:t>
            </a:r>
            <a:r>
              <a:rPr lang="en-US" altLang="ko-KR" dirty="0">
                <a:ea typeface="굴림" panose="020B0600000101010101" pitchFamily="34" charset="-127"/>
              </a:rPr>
              <a:t>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Unlock()</a:t>
            </a:r>
            <a:r>
              <a:rPr lang="en-US" altLang="ko-KR" dirty="0" smtClean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when leaving, after accessing shared data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Wait</a:t>
            </a:r>
            <a:r>
              <a:rPr lang="en-US" altLang="ko-KR" dirty="0">
                <a:ea typeface="굴림" panose="020B0600000101010101" pitchFamily="34" charset="-127"/>
              </a:rPr>
              <a:t> if locked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r>
              <a:rPr lang="en-US" dirty="0" smtClean="0"/>
              <a:t>Locks need to be allocated and initialized: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s</a:t>
            </a:r>
            <a:r>
              <a:rPr lang="en-US" dirty="0" smtClean="0">
                <a:latin typeface="Consolas" panose="020B0609020204030204" pitchFamily="49" charset="0"/>
              </a:rPr>
              <a:t>tructure Lock 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	or	</a:t>
            </a:r>
            <a:r>
              <a:rPr lang="en-US" dirty="0" err="1" smtClean="0">
                <a:latin typeface="Consolas" panose="020B0609020204030204" pitchFamily="49" charset="0"/>
              </a:rPr>
              <a:t>pthread_mutex_t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>
                <a:latin typeface="Consolas" panose="020B0609020204030204" pitchFamily="49" charset="0"/>
              </a:rPr>
              <a:t>;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</a:rPr>
              <a:t>lock_init</a:t>
            </a:r>
            <a:r>
              <a:rPr lang="en-US" dirty="0" smtClean="0">
                <a:latin typeface="Consolas" panose="020B0609020204030204" pitchFamily="49" charset="0"/>
              </a:rPr>
              <a:t>(&amp;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)  	or 	</a:t>
            </a:r>
            <a:r>
              <a:rPr lang="en-US" dirty="0" err="1" smtClean="0">
                <a:latin typeface="Consolas" panose="020B0609020204030204" pitchFamily="49" charset="0"/>
              </a:rPr>
              <a:t>mylock</a:t>
            </a:r>
            <a:r>
              <a:rPr lang="en-US" dirty="0" smtClean="0">
                <a:latin typeface="Consolas" panose="020B0609020204030204" pitchFamily="49" charset="0"/>
              </a:rPr>
              <a:t> = PTHREAD_MUTEX_INITIALIZER;</a:t>
            </a:r>
          </a:p>
          <a:p>
            <a:r>
              <a:rPr lang="en-US" dirty="0" smtClean="0"/>
              <a:t>Locks </a:t>
            </a:r>
            <a:r>
              <a:rPr lang="en-US" dirty="0"/>
              <a:t>provide two </a:t>
            </a:r>
            <a:r>
              <a:rPr lang="en-US" b="1" dirty="0"/>
              <a:t>atomic</a:t>
            </a:r>
            <a:r>
              <a:rPr lang="en-US" dirty="0"/>
              <a:t> operations: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acquire(&amp;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mylock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 </a:t>
            </a:r>
            <a:r>
              <a:rPr lang="en-US" dirty="0"/>
              <a:t>– wait until lock is free; then mark it as busy</a:t>
            </a:r>
          </a:p>
          <a:p>
            <a:pPr lvl="2"/>
            <a:r>
              <a:rPr lang="en-US" dirty="0"/>
              <a:t>After this returns, we say the calling thread </a:t>
            </a:r>
            <a:r>
              <a:rPr lang="en-US" i="1" dirty="0"/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release(&amp;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mylock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 </a:t>
            </a:r>
            <a:r>
              <a:rPr lang="en-US" dirty="0"/>
              <a:t>– mark lock as free</a:t>
            </a:r>
          </a:p>
          <a:p>
            <a:pPr lvl="2"/>
            <a:r>
              <a:rPr lang="en-US" dirty="0"/>
              <a:t>Should only be called by a thread that currently holds the lock</a:t>
            </a:r>
          </a:p>
          <a:p>
            <a:pPr lvl="2"/>
            <a:r>
              <a:rPr lang="en-US" dirty="0"/>
              <a:t>After this returns, the calling thread no longer holds the </a:t>
            </a:r>
            <a:r>
              <a:rPr lang="en-US" dirty="0" smtClean="0"/>
              <a:t>lock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372600" y="762000"/>
            <a:ext cx="853735" cy="960452"/>
            <a:chOff x="10119065" y="3459148"/>
            <a:chExt cx="853735" cy="960452"/>
          </a:xfrm>
        </p:grpSpPr>
        <p:sp>
          <p:nvSpPr>
            <p:cNvPr id="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0119065" y="3459148"/>
              <a:ext cx="853735" cy="960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0194395" y="3682586"/>
              <a:ext cx="778405" cy="737014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10599739" y="4094447"/>
              <a:ext cx="170388" cy="228441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10119065" y="3459148"/>
              <a:ext cx="563178" cy="463551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0382718" y="3500834"/>
              <a:ext cx="145278" cy="48356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10861599" y="3961051"/>
              <a:ext cx="60981" cy="18342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10339673" y="4174485"/>
              <a:ext cx="89678" cy="121724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8449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C</a:t>
            </a:r>
            <a:endParaRPr lang="en-US" dirty="0">
              <a:latin typeface="Gill Sans Light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685800"/>
            <a:ext cx="11087100" cy="6019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Identify critical sections (atomic instruction sequences) and add locking:</a:t>
            </a: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Deposit(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amount)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</a:p>
          <a:p>
            <a:pPr indent="0">
              <a:lnSpc>
                <a:spcPct val="95000"/>
              </a:lnSpc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Wait if someone else in critical section!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acct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actId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acct-&gt;balance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StoreAccount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(acct); 		</a:t>
            </a:r>
            <a:endParaRPr lang="en-US" altLang="ko-KR" sz="2000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indent="0">
              <a:spcBef>
                <a:spcPts val="0"/>
              </a:spcBef>
              <a:spcAft>
                <a:spcPts val="25"/>
              </a:spcAft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  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)          // Release someone into critical section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spcBef>
                <a:spcPts val="2400"/>
              </a:spcBef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SAME lock (</a:t>
            </a:r>
            <a:r>
              <a:rPr lang="en-US" altLang="ko-KR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ea typeface="굴림" panose="020B0600000101010101" pitchFamily="34" charset="-127"/>
              </a:rPr>
              <a:t>) with all of the methods (Withdraw, etc…)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Shared with all threads!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80696" y="4271080"/>
            <a:ext cx="117634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A</a:t>
            </a:r>
            <a:endParaRPr lang="en-US" dirty="0">
              <a:latin typeface="Gill Sans Ligh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4271080"/>
            <a:ext cx="11849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</a:rPr>
              <a:t>Thread B</a:t>
            </a:r>
            <a:endParaRPr lang="en-US" dirty="0">
              <a:latin typeface="Gill Sans Ligh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05711" y="4781836"/>
            <a:ext cx="1610283" cy="918975"/>
            <a:chOff x="3574680" y="5127826"/>
            <a:chExt cx="1610283" cy="873831"/>
          </a:xfrm>
        </p:grpSpPr>
        <p:sp>
          <p:nvSpPr>
            <p:cNvPr id="14" name="Freeform 13"/>
            <p:cNvSpPr/>
            <p:nvPr/>
          </p:nvSpPr>
          <p:spPr bwMode="auto">
            <a:xfrm rot="1170167" flipH="1">
              <a:off x="4420296" y="5127826"/>
              <a:ext cx="764667" cy="688979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74680" y="5650468"/>
              <a:ext cx="1176348" cy="35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Fix banking problem with Locks!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704190" y="3135109"/>
            <a:ext cx="1978018" cy="817658"/>
            <a:chOff x="1758713" y="3704465"/>
            <a:chExt cx="1978018" cy="1081481"/>
          </a:xfrm>
        </p:grpSpPr>
        <p:sp>
          <p:nvSpPr>
            <p:cNvPr id="5" name="Freeform 4"/>
            <p:cNvSpPr/>
            <p:nvPr/>
          </p:nvSpPr>
          <p:spPr bwMode="auto">
            <a:xfrm>
              <a:off x="2936434" y="3889131"/>
              <a:ext cx="800297" cy="896815"/>
            </a:xfrm>
            <a:custGeom>
              <a:avLst/>
              <a:gdLst>
                <a:gd name="connsiteX0" fmla="*/ 0 w 800297"/>
                <a:gd name="connsiteY0" fmla="*/ 0 h 896815"/>
                <a:gd name="connsiteX1" fmla="*/ 219808 w 800297"/>
                <a:gd name="connsiteY1" fmla="*/ 17584 h 896815"/>
                <a:gd name="connsiteX2" fmla="*/ 298938 w 800297"/>
                <a:gd name="connsiteY2" fmla="*/ 26377 h 896815"/>
                <a:gd name="connsiteX3" fmla="*/ 325315 w 800297"/>
                <a:gd name="connsiteY3" fmla="*/ 96715 h 896815"/>
                <a:gd name="connsiteX4" fmla="*/ 334108 w 800297"/>
                <a:gd name="connsiteY4" fmla="*/ 439615 h 896815"/>
                <a:gd name="connsiteX5" fmla="*/ 351692 w 800297"/>
                <a:gd name="connsiteY5" fmla="*/ 501161 h 896815"/>
                <a:gd name="connsiteX6" fmla="*/ 386861 w 800297"/>
                <a:gd name="connsiteY6" fmla="*/ 518746 h 896815"/>
                <a:gd name="connsiteX7" fmla="*/ 422031 w 800297"/>
                <a:gd name="connsiteY7" fmla="*/ 553915 h 896815"/>
                <a:gd name="connsiteX8" fmla="*/ 483577 w 800297"/>
                <a:gd name="connsiteY8" fmla="*/ 589084 h 896815"/>
                <a:gd name="connsiteX9" fmla="*/ 509954 w 800297"/>
                <a:gd name="connsiteY9" fmla="*/ 606669 h 896815"/>
                <a:gd name="connsiteX10" fmla="*/ 553915 w 800297"/>
                <a:gd name="connsiteY10" fmla="*/ 615461 h 896815"/>
                <a:gd name="connsiteX11" fmla="*/ 615461 w 800297"/>
                <a:gd name="connsiteY11" fmla="*/ 659423 h 896815"/>
                <a:gd name="connsiteX12" fmla="*/ 650631 w 800297"/>
                <a:gd name="connsiteY12" fmla="*/ 677008 h 896815"/>
                <a:gd name="connsiteX13" fmla="*/ 677008 w 800297"/>
                <a:gd name="connsiteY13" fmla="*/ 703384 h 896815"/>
                <a:gd name="connsiteX14" fmla="*/ 729761 w 800297"/>
                <a:gd name="connsiteY14" fmla="*/ 738554 h 896815"/>
                <a:gd name="connsiteX15" fmla="*/ 756138 w 800297"/>
                <a:gd name="connsiteY15" fmla="*/ 764931 h 896815"/>
                <a:gd name="connsiteX16" fmla="*/ 791308 w 800297"/>
                <a:gd name="connsiteY16" fmla="*/ 817684 h 896815"/>
                <a:gd name="connsiteX17" fmla="*/ 800100 w 800297"/>
                <a:gd name="connsiteY17" fmla="*/ 896815 h 896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297" h="896815">
                  <a:moveTo>
                    <a:pt x="0" y="0"/>
                  </a:moveTo>
                  <a:lnTo>
                    <a:pt x="219808" y="17584"/>
                  </a:lnTo>
                  <a:cubicBezTo>
                    <a:pt x="246244" y="19917"/>
                    <a:pt x="277707" y="10453"/>
                    <a:pt x="298938" y="26377"/>
                  </a:cubicBezTo>
                  <a:cubicBezTo>
                    <a:pt x="318970" y="41401"/>
                    <a:pt x="316523" y="73269"/>
                    <a:pt x="325315" y="96715"/>
                  </a:cubicBezTo>
                  <a:cubicBezTo>
                    <a:pt x="328246" y="211015"/>
                    <a:pt x="328796" y="325401"/>
                    <a:pt x="334108" y="439615"/>
                  </a:cubicBezTo>
                  <a:cubicBezTo>
                    <a:pt x="334119" y="439854"/>
                    <a:pt x="347538" y="497006"/>
                    <a:pt x="351692" y="501161"/>
                  </a:cubicBezTo>
                  <a:cubicBezTo>
                    <a:pt x="360960" y="510429"/>
                    <a:pt x="376376" y="510882"/>
                    <a:pt x="386861" y="518746"/>
                  </a:cubicBezTo>
                  <a:cubicBezTo>
                    <a:pt x="400124" y="528693"/>
                    <a:pt x="409443" y="543126"/>
                    <a:pt x="422031" y="553915"/>
                  </a:cubicBezTo>
                  <a:cubicBezTo>
                    <a:pt x="443456" y="572279"/>
                    <a:pt x="458624" y="574825"/>
                    <a:pt x="483577" y="589084"/>
                  </a:cubicBezTo>
                  <a:cubicBezTo>
                    <a:pt x="492752" y="594327"/>
                    <a:pt x="500060" y="602959"/>
                    <a:pt x="509954" y="606669"/>
                  </a:cubicBezTo>
                  <a:cubicBezTo>
                    <a:pt x="523946" y="611916"/>
                    <a:pt x="539261" y="612530"/>
                    <a:pt x="553915" y="615461"/>
                  </a:cubicBezTo>
                  <a:cubicBezTo>
                    <a:pt x="569001" y="626775"/>
                    <a:pt x="597471" y="649143"/>
                    <a:pt x="615461" y="659423"/>
                  </a:cubicBezTo>
                  <a:cubicBezTo>
                    <a:pt x="626841" y="665926"/>
                    <a:pt x="639965" y="669390"/>
                    <a:pt x="650631" y="677008"/>
                  </a:cubicBezTo>
                  <a:cubicBezTo>
                    <a:pt x="660749" y="684235"/>
                    <a:pt x="667193" y="695750"/>
                    <a:pt x="677008" y="703384"/>
                  </a:cubicBezTo>
                  <a:cubicBezTo>
                    <a:pt x="693690" y="716359"/>
                    <a:pt x="714817" y="723610"/>
                    <a:pt x="729761" y="738554"/>
                  </a:cubicBezTo>
                  <a:cubicBezTo>
                    <a:pt x="738553" y="747346"/>
                    <a:pt x="748504" y="755116"/>
                    <a:pt x="756138" y="764931"/>
                  </a:cubicBezTo>
                  <a:cubicBezTo>
                    <a:pt x="769113" y="781613"/>
                    <a:pt x="791308" y="817684"/>
                    <a:pt x="791308" y="817684"/>
                  </a:cubicBezTo>
                  <a:cubicBezTo>
                    <a:pt x="802399" y="873141"/>
                    <a:pt x="800100" y="846702"/>
                    <a:pt x="800100" y="896815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8713" y="3704465"/>
              <a:ext cx="1176348" cy="488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A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84077" y="3206271"/>
            <a:ext cx="2044778" cy="746495"/>
            <a:chOff x="4038600" y="3598956"/>
            <a:chExt cx="2044778" cy="1186990"/>
          </a:xfrm>
        </p:grpSpPr>
        <p:sp>
          <p:nvSpPr>
            <p:cNvPr id="6" name="Freeform 5"/>
            <p:cNvSpPr/>
            <p:nvPr/>
          </p:nvSpPr>
          <p:spPr bwMode="auto">
            <a:xfrm>
              <a:off x="4038600" y="3651564"/>
              <a:ext cx="808892" cy="1134382"/>
            </a:xfrm>
            <a:custGeom>
              <a:avLst/>
              <a:gdLst>
                <a:gd name="connsiteX0" fmla="*/ 808892 w 808892"/>
                <a:gd name="connsiteY0" fmla="*/ 79305 h 1134382"/>
                <a:gd name="connsiteX1" fmla="*/ 580292 w 808892"/>
                <a:gd name="connsiteY1" fmla="*/ 174 h 1134382"/>
                <a:gd name="connsiteX2" fmla="*/ 509954 w 808892"/>
                <a:gd name="connsiteY2" fmla="*/ 8966 h 1134382"/>
                <a:gd name="connsiteX3" fmla="*/ 448407 w 808892"/>
                <a:gd name="connsiteY3" fmla="*/ 44136 h 1134382"/>
                <a:gd name="connsiteX4" fmla="*/ 386861 w 808892"/>
                <a:gd name="connsiteY4" fmla="*/ 114474 h 1134382"/>
                <a:gd name="connsiteX5" fmla="*/ 342900 w 808892"/>
                <a:gd name="connsiteY5" fmla="*/ 263943 h 1134382"/>
                <a:gd name="connsiteX6" fmla="*/ 334107 w 808892"/>
                <a:gd name="connsiteY6" fmla="*/ 395828 h 1134382"/>
                <a:gd name="connsiteX7" fmla="*/ 325315 w 808892"/>
                <a:gd name="connsiteY7" fmla="*/ 879405 h 1134382"/>
                <a:gd name="connsiteX8" fmla="*/ 272561 w 808892"/>
                <a:gd name="connsiteY8" fmla="*/ 896989 h 1134382"/>
                <a:gd name="connsiteX9" fmla="*/ 246184 w 808892"/>
                <a:gd name="connsiteY9" fmla="*/ 905782 h 1134382"/>
                <a:gd name="connsiteX10" fmla="*/ 211015 w 808892"/>
                <a:gd name="connsiteY10" fmla="*/ 932159 h 1134382"/>
                <a:gd name="connsiteX11" fmla="*/ 175846 w 808892"/>
                <a:gd name="connsiteY11" fmla="*/ 940951 h 1134382"/>
                <a:gd name="connsiteX12" fmla="*/ 149469 w 808892"/>
                <a:gd name="connsiteY12" fmla="*/ 967328 h 1134382"/>
                <a:gd name="connsiteX13" fmla="*/ 140677 w 808892"/>
                <a:gd name="connsiteY13" fmla="*/ 993705 h 1134382"/>
                <a:gd name="connsiteX14" fmla="*/ 87923 w 808892"/>
                <a:gd name="connsiteY14" fmla="*/ 1011289 h 1134382"/>
                <a:gd name="connsiteX15" fmla="*/ 79131 w 808892"/>
                <a:gd name="connsiteY15" fmla="*/ 1037666 h 1134382"/>
                <a:gd name="connsiteX16" fmla="*/ 35169 w 808892"/>
                <a:gd name="connsiteY16" fmla="*/ 1090420 h 1134382"/>
                <a:gd name="connsiteX17" fmla="*/ 8792 w 808892"/>
                <a:gd name="connsiteY17" fmla="*/ 1108005 h 1134382"/>
                <a:gd name="connsiteX18" fmla="*/ 0 w 808892"/>
                <a:gd name="connsiteY18" fmla="*/ 1134382 h 113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8892" h="1134382">
                  <a:moveTo>
                    <a:pt x="808892" y="79305"/>
                  </a:moveTo>
                  <a:cubicBezTo>
                    <a:pt x="756051" y="57547"/>
                    <a:pt x="651035" y="4336"/>
                    <a:pt x="580292" y="174"/>
                  </a:cubicBezTo>
                  <a:cubicBezTo>
                    <a:pt x="556704" y="-1214"/>
                    <a:pt x="533400" y="6035"/>
                    <a:pt x="509954" y="8966"/>
                  </a:cubicBezTo>
                  <a:cubicBezTo>
                    <a:pt x="488454" y="19716"/>
                    <a:pt x="467049" y="28601"/>
                    <a:pt x="448407" y="44136"/>
                  </a:cubicBezTo>
                  <a:cubicBezTo>
                    <a:pt x="424624" y="63956"/>
                    <a:pt x="405859" y="90728"/>
                    <a:pt x="386861" y="114474"/>
                  </a:cubicBezTo>
                  <a:cubicBezTo>
                    <a:pt x="352842" y="216532"/>
                    <a:pt x="367227" y="166631"/>
                    <a:pt x="342900" y="263943"/>
                  </a:cubicBezTo>
                  <a:cubicBezTo>
                    <a:pt x="339969" y="307905"/>
                    <a:pt x="335365" y="351787"/>
                    <a:pt x="334107" y="395828"/>
                  </a:cubicBezTo>
                  <a:cubicBezTo>
                    <a:pt x="329503" y="556981"/>
                    <a:pt x="344966" y="719388"/>
                    <a:pt x="325315" y="879405"/>
                  </a:cubicBezTo>
                  <a:cubicBezTo>
                    <a:pt x="323056" y="897803"/>
                    <a:pt x="290146" y="891127"/>
                    <a:pt x="272561" y="896989"/>
                  </a:cubicBezTo>
                  <a:lnTo>
                    <a:pt x="246184" y="905782"/>
                  </a:lnTo>
                  <a:cubicBezTo>
                    <a:pt x="234461" y="914574"/>
                    <a:pt x="224122" y="925606"/>
                    <a:pt x="211015" y="932159"/>
                  </a:cubicBezTo>
                  <a:cubicBezTo>
                    <a:pt x="200207" y="937563"/>
                    <a:pt x="186338" y="934956"/>
                    <a:pt x="175846" y="940951"/>
                  </a:cubicBezTo>
                  <a:cubicBezTo>
                    <a:pt x="165050" y="947120"/>
                    <a:pt x="158261" y="958536"/>
                    <a:pt x="149469" y="967328"/>
                  </a:cubicBezTo>
                  <a:cubicBezTo>
                    <a:pt x="146538" y="976120"/>
                    <a:pt x="148219" y="988318"/>
                    <a:pt x="140677" y="993705"/>
                  </a:cubicBezTo>
                  <a:cubicBezTo>
                    <a:pt x="125594" y="1004479"/>
                    <a:pt x="87923" y="1011289"/>
                    <a:pt x="87923" y="1011289"/>
                  </a:cubicBezTo>
                  <a:cubicBezTo>
                    <a:pt x="84992" y="1020081"/>
                    <a:pt x="83276" y="1029377"/>
                    <a:pt x="79131" y="1037666"/>
                  </a:cubicBezTo>
                  <a:cubicBezTo>
                    <a:pt x="69251" y="1057426"/>
                    <a:pt x="51836" y="1076531"/>
                    <a:pt x="35169" y="1090420"/>
                  </a:cubicBezTo>
                  <a:cubicBezTo>
                    <a:pt x="27051" y="1097185"/>
                    <a:pt x="17584" y="1102143"/>
                    <a:pt x="8792" y="1108005"/>
                  </a:cubicBezTo>
                  <a:lnTo>
                    <a:pt x="0" y="1134382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98438" y="3598956"/>
              <a:ext cx="1184940" cy="5872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C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988002" y="2667000"/>
            <a:ext cx="1184940" cy="1256458"/>
            <a:chOff x="3064202" y="3083681"/>
            <a:chExt cx="1184940" cy="1484695"/>
          </a:xfrm>
        </p:grpSpPr>
        <p:sp>
          <p:nvSpPr>
            <p:cNvPr id="7" name="Freeform 6"/>
            <p:cNvSpPr/>
            <p:nvPr/>
          </p:nvSpPr>
          <p:spPr bwMode="auto">
            <a:xfrm>
              <a:off x="3656672" y="3516204"/>
              <a:ext cx="277582" cy="1052172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64202" y="3083681"/>
              <a:ext cx="1184940" cy="4364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2105711" y="4838219"/>
            <a:ext cx="1709298" cy="828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581400" y="4959474"/>
            <a:ext cx="1184940" cy="846871"/>
            <a:chOff x="3885272" y="5275783"/>
            <a:chExt cx="1184940" cy="758057"/>
          </a:xfrm>
        </p:grpSpPr>
        <p:sp>
          <p:nvSpPr>
            <p:cNvPr id="31" name="Freeform 30"/>
            <p:cNvSpPr/>
            <p:nvPr/>
          </p:nvSpPr>
          <p:spPr bwMode="auto">
            <a:xfrm>
              <a:off x="4262552" y="5275783"/>
              <a:ext cx="361950" cy="479923"/>
            </a:xfrm>
            <a:custGeom>
              <a:avLst/>
              <a:gdLst>
                <a:gd name="connsiteX0" fmla="*/ 0 w 175846"/>
                <a:gd name="connsiteY0" fmla="*/ 0 h 1160584"/>
                <a:gd name="connsiteX1" fmla="*/ 26377 w 175846"/>
                <a:gd name="connsiteY1" fmla="*/ 246184 h 1160584"/>
                <a:gd name="connsiteX2" fmla="*/ 35169 w 175846"/>
                <a:gd name="connsiteY2" fmla="*/ 290146 h 1160584"/>
                <a:gd name="connsiteX3" fmla="*/ 43961 w 175846"/>
                <a:gd name="connsiteY3" fmla="*/ 395654 h 1160584"/>
                <a:gd name="connsiteX4" fmla="*/ 61546 w 175846"/>
                <a:gd name="connsiteY4" fmla="*/ 430823 h 1160584"/>
                <a:gd name="connsiteX5" fmla="*/ 70338 w 175846"/>
                <a:gd name="connsiteY5" fmla="*/ 509954 h 1160584"/>
                <a:gd name="connsiteX6" fmla="*/ 96715 w 175846"/>
                <a:gd name="connsiteY6" fmla="*/ 597877 h 1160584"/>
                <a:gd name="connsiteX7" fmla="*/ 114300 w 175846"/>
                <a:gd name="connsiteY7" fmla="*/ 650631 h 1160584"/>
                <a:gd name="connsiteX8" fmla="*/ 123092 w 175846"/>
                <a:gd name="connsiteY8" fmla="*/ 677008 h 1160584"/>
                <a:gd name="connsiteX9" fmla="*/ 140677 w 175846"/>
                <a:gd name="connsiteY9" fmla="*/ 703384 h 1160584"/>
                <a:gd name="connsiteX10" fmla="*/ 158261 w 175846"/>
                <a:gd name="connsiteY10" fmla="*/ 782515 h 1160584"/>
                <a:gd name="connsiteX11" fmla="*/ 167054 w 175846"/>
                <a:gd name="connsiteY11" fmla="*/ 861646 h 1160584"/>
                <a:gd name="connsiteX12" fmla="*/ 175846 w 175846"/>
                <a:gd name="connsiteY12" fmla="*/ 923192 h 1160584"/>
                <a:gd name="connsiteX13" fmla="*/ 158261 w 175846"/>
                <a:gd name="connsiteY13" fmla="*/ 1099038 h 1160584"/>
                <a:gd name="connsiteX14" fmla="*/ 140677 w 175846"/>
                <a:gd name="connsiteY14" fmla="*/ 1160584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5846" h="1160584">
                  <a:moveTo>
                    <a:pt x="0" y="0"/>
                  </a:moveTo>
                  <a:cubicBezTo>
                    <a:pt x="2741" y="27412"/>
                    <a:pt x="17173" y="186362"/>
                    <a:pt x="26377" y="246184"/>
                  </a:cubicBezTo>
                  <a:cubicBezTo>
                    <a:pt x="28649" y="260954"/>
                    <a:pt x="32238" y="275492"/>
                    <a:pt x="35169" y="290146"/>
                  </a:cubicBezTo>
                  <a:cubicBezTo>
                    <a:pt x="38100" y="325315"/>
                    <a:pt x="37457" y="360967"/>
                    <a:pt x="43961" y="395654"/>
                  </a:cubicBezTo>
                  <a:cubicBezTo>
                    <a:pt x="46376" y="408536"/>
                    <a:pt x="58599" y="418052"/>
                    <a:pt x="61546" y="430823"/>
                  </a:cubicBezTo>
                  <a:cubicBezTo>
                    <a:pt x="67514" y="456683"/>
                    <a:pt x="66302" y="483723"/>
                    <a:pt x="70338" y="509954"/>
                  </a:cubicBezTo>
                  <a:cubicBezTo>
                    <a:pt x="74133" y="534624"/>
                    <a:pt x="89872" y="577348"/>
                    <a:pt x="96715" y="597877"/>
                  </a:cubicBezTo>
                  <a:lnTo>
                    <a:pt x="114300" y="650631"/>
                  </a:lnTo>
                  <a:cubicBezTo>
                    <a:pt x="117231" y="659423"/>
                    <a:pt x="117951" y="669297"/>
                    <a:pt x="123092" y="677008"/>
                  </a:cubicBezTo>
                  <a:lnTo>
                    <a:pt x="140677" y="703384"/>
                  </a:lnTo>
                  <a:cubicBezTo>
                    <a:pt x="147076" y="728982"/>
                    <a:pt x="154540" y="756471"/>
                    <a:pt x="158261" y="782515"/>
                  </a:cubicBezTo>
                  <a:cubicBezTo>
                    <a:pt x="162014" y="808788"/>
                    <a:pt x="163762" y="835312"/>
                    <a:pt x="167054" y="861646"/>
                  </a:cubicBezTo>
                  <a:cubicBezTo>
                    <a:pt x="169625" y="882210"/>
                    <a:pt x="172915" y="902677"/>
                    <a:pt x="175846" y="923192"/>
                  </a:cubicBezTo>
                  <a:cubicBezTo>
                    <a:pt x="175571" y="927036"/>
                    <a:pt x="169575" y="1065095"/>
                    <a:pt x="158261" y="1099038"/>
                  </a:cubicBezTo>
                  <a:cubicBezTo>
                    <a:pt x="134174" y="1171298"/>
                    <a:pt x="140677" y="1074767"/>
                    <a:pt x="140677" y="1160584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5272" y="5703241"/>
              <a:ext cx="1184940" cy="3305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 Light"/>
                </a:rPr>
                <a:t>Thread B</a:t>
              </a:r>
              <a:endParaRPr lang="en-US" dirty="0">
                <a:latin typeface="Gill Sans Ligh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66611" y="1597762"/>
            <a:ext cx="6288206" cy="764438"/>
            <a:chOff x="1366611" y="1717140"/>
            <a:chExt cx="6288206" cy="813254"/>
          </a:xfrm>
        </p:grpSpPr>
        <p:grpSp>
          <p:nvGrpSpPr>
            <p:cNvPr id="4" name="Group 3"/>
            <p:cNvGrpSpPr/>
            <p:nvPr/>
          </p:nvGrpSpPr>
          <p:grpSpPr>
            <a:xfrm>
              <a:off x="5105400" y="1772678"/>
              <a:ext cx="2549417" cy="741922"/>
              <a:chOff x="5562600" y="2971800"/>
              <a:chExt cx="2549417" cy="990600"/>
            </a:xfrm>
          </p:grpSpPr>
          <p:sp>
            <p:nvSpPr>
              <p:cNvPr id="2" name="Right Brace 1"/>
              <p:cNvSpPr/>
              <p:nvPr/>
            </p:nvSpPr>
            <p:spPr bwMode="auto">
              <a:xfrm>
                <a:off x="5562600" y="2971800"/>
                <a:ext cx="685800" cy="990600"/>
              </a:xfrm>
              <a:prstGeom prst="rightBrace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215344" y="3156401"/>
                <a:ext cx="1896673" cy="568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dirty="0" smtClean="0">
                    <a:solidFill>
                      <a:srgbClr val="FF0000"/>
                    </a:solidFill>
                    <a:latin typeface="Gill Sans Light"/>
                  </a:rPr>
                  <a:t>Critical Section</a:t>
                </a:r>
                <a:endParaRPr lang="en-US" sz="2000" b="0" dirty="0">
                  <a:solidFill>
                    <a:srgbClr val="FF0000"/>
                  </a:solidFill>
                  <a:latin typeface="Gill Sans Light"/>
                </a:endParaRPr>
              </a:p>
            </p:txBody>
          </p:sp>
        </p:grpSp>
        <p:sp>
          <p:nvSpPr>
            <p:cNvPr id="35" name="Rectangle 34"/>
            <p:cNvSpPr/>
            <p:nvPr/>
          </p:nvSpPr>
          <p:spPr bwMode="auto">
            <a:xfrm>
              <a:off x="1366611" y="1717140"/>
              <a:ext cx="3637453" cy="813254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764680" y="3923459"/>
            <a:ext cx="4931520" cy="997927"/>
            <a:chOff x="3221880" y="4224379"/>
            <a:chExt cx="4931520" cy="997927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314636" y="4541647"/>
              <a:ext cx="1986479" cy="393471"/>
            </a:xfrm>
            <a:prstGeom prst="rect">
              <a:avLst/>
            </a:prstGeom>
            <a:solidFill>
              <a:srgbClr val="FF0000">
                <a:alpha val="34902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221880" y="4224379"/>
              <a:ext cx="4931520" cy="997927"/>
              <a:chOff x="3221880" y="4224379"/>
              <a:chExt cx="4931520" cy="99792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232020" y="4224379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acquire(&amp;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 bwMode="auto">
              <a:xfrm>
                <a:off x="4294602" y="4578431"/>
                <a:ext cx="0" cy="341407"/>
              </a:xfrm>
              <a:prstGeom prst="straightConnector1">
                <a:avLst/>
              </a:prstGeom>
              <a:solidFill>
                <a:schemeClr val="bg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" name="TextBox 12"/>
              <p:cNvSpPr txBox="1"/>
              <p:nvPr/>
            </p:nvSpPr>
            <p:spPr>
              <a:xfrm>
                <a:off x="3221880" y="4852974"/>
                <a:ext cx="22108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release(&amp;</a:t>
                </a:r>
                <a:r>
                  <a:rPr lang="en-US" dirty="0" err="1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mylock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330706" y="4549075"/>
                <a:ext cx="2822694" cy="400110"/>
                <a:chOff x="5935053" y="3218652"/>
                <a:chExt cx="2822694" cy="520144"/>
              </a:xfrm>
            </p:grpSpPr>
            <p:sp>
              <p:nvSpPr>
                <p:cNvPr id="24" name="Right Brace 23"/>
                <p:cNvSpPr/>
                <p:nvPr/>
              </p:nvSpPr>
              <p:spPr bwMode="auto">
                <a:xfrm>
                  <a:off x="5935053" y="3225322"/>
                  <a:ext cx="386253" cy="506802"/>
                </a:xfrm>
                <a:prstGeom prst="rightBrace">
                  <a:avLst/>
                </a:prstGeom>
                <a:solidFill>
                  <a:schemeClr val="bg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316053" y="3218652"/>
                  <a:ext cx="2441694" cy="5201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0" dirty="0" smtClean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Critical Section</a:t>
                  </a:r>
                  <a:endParaRPr lang="en-US" sz="2000" b="0" dirty="0">
                    <a:solidFill>
                      <a:srgbClr val="FF0000"/>
                    </a:solidFill>
                    <a:latin typeface="Consolas" panose="020B0609020204030204" pitchFamily="49" charset="0"/>
                  </a:endParaRPr>
                </a:p>
              </p:txBody>
            </p:sp>
          </p:grpSp>
        </p:grpSp>
      </p:grpSp>
      <p:sp>
        <p:nvSpPr>
          <p:cNvPr id="9" name="TextBox 8"/>
          <p:cNvSpPr txBox="1"/>
          <p:nvPr/>
        </p:nvSpPr>
        <p:spPr>
          <a:xfrm>
            <a:off x="7896591" y="3727360"/>
            <a:ext cx="3746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latin typeface="Gill Sans Light"/>
              </a:rPr>
              <a:t>Threads serialized by lock</a:t>
            </a:r>
            <a:br>
              <a:rPr lang="en-US" sz="2400" b="0" dirty="0" smtClean="0">
                <a:latin typeface="Gill Sans Light"/>
              </a:rPr>
            </a:br>
            <a:r>
              <a:rPr lang="en-US" sz="2400" b="0" dirty="0" smtClean="0">
                <a:latin typeface="Gill Sans Light"/>
              </a:rPr>
              <a:t>through critical section.</a:t>
            </a:r>
          </a:p>
          <a:p>
            <a:r>
              <a:rPr lang="en-US" sz="2400" b="0" dirty="0" smtClean="0">
                <a:latin typeface="Gill Sans Light"/>
              </a:rPr>
              <a:t>Only one thread at a time</a:t>
            </a:r>
            <a:endParaRPr lang="en-US" sz="2400" b="0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127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6771" grpId="0" uiExpand="1" build="p"/>
      <p:bldP spid="22" grpId="0" animBg="1"/>
      <p:bldP spid="22" grpId="1" animBg="1"/>
      <p:bldP spid="33" grpId="0" animBg="1"/>
      <p:bldP spid="33" grpId="1" animBg="1"/>
      <p:bldP spid="34" grpId="0" animBg="1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856" name="Picture 4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4" y="2057400"/>
            <a:ext cx="3989387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788" y="688976"/>
            <a:ext cx="10336212" cy="61325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Threaded programs must work for all </a:t>
            </a:r>
            <a:r>
              <a:rPr lang="en-US" altLang="ko-KR" dirty="0" err="1" smtClean="0">
                <a:ea typeface="굴림" panose="020B0600000101010101" pitchFamily="34" charset="-127"/>
              </a:rPr>
              <a:t>interleavings</a:t>
            </a:r>
            <a:r>
              <a:rPr lang="en-US" altLang="ko-KR" dirty="0" smtClean="0">
                <a:ea typeface="굴림" panose="020B0600000101010101" pitchFamily="34" charset="-127"/>
              </a:rPr>
              <a:t> of thread instruction sequences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Cooperating threads inherently non-deterministic and non-reproducible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Really hard to debug unless carefully designed!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Example: Therac-25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for radiation therapy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control of electron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accelerator and electron beam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/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Xray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 production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Software control of dosage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Software errors caused the </a:t>
            </a:r>
            <a:b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death of several patients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series of race conditions on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shared variables and poor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software design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“They determined that data entry speed during editing was the key factor in producing the error condition: If the prescription data was edited at a fast pace, the overdose occurred.”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Correctness Requirements</a:t>
            </a:r>
          </a:p>
        </p:txBody>
      </p:sp>
    </p:spTree>
    <p:extLst>
      <p:ext uri="{BB962C8B-B14F-4D97-AF65-F5344CB8AC3E}">
        <p14:creationId xmlns:p14="http://schemas.microsoft.com/office/powerpoint/2010/main" val="2788478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11277600" cy="5105400"/>
          </a:xfrm>
        </p:spPr>
        <p:txBody>
          <a:bodyPr/>
          <a:lstStyle/>
          <a:p>
            <a:r>
              <a:rPr lang="en-US" altLang="ko-KR" dirty="0" smtClean="0"/>
              <a:t>Every thread has both a user and kernel stack</a:t>
            </a:r>
          </a:p>
          <a:p>
            <a:pPr lvl="1"/>
            <a:r>
              <a:rPr lang="en-US" altLang="ko-KR" dirty="0" smtClean="0"/>
              <a:t>Showed more details about context-switching mechanisms</a:t>
            </a:r>
          </a:p>
          <a:p>
            <a:r>
              <a:rPr lang="en-US" altLang="ko-KR" dirty="0" smtClean="0"/>
              <a:t>Concurrent </a:t>
            </a:r>
            <a:r>
              <a:rPr lang="en-US" altLang="ko-KR" dirty="0"/>
              <a:t>threads introduce problems when accessing shared data</a:t>
            </a:r>
          </a:p>
          <a:p>
            <a:pPr lvl="1"/>
            <a:r>
              <a:rPr lang="en-US" altLang="ko-KR" dirty="0"/>
              <a:t>Programs must be insensitive to arbitrary </a:t>
            </a:r>
            <a:r>
              <a:rPr lang="en-US" altLang="ko-KR" dirty="0" err="1"/>
              <a:t>interleavings</a:t>
            </a:r>
            <a:endParaRPr lang="en-US" altLang="ko-KR" dirty="0"/>
          </a:p>
          <a:p>
            <a:pPr lvl="1"/>
            <a:r>
              <a:rPr lang="en-US" altLang="ko-KR" dirty="0"/>
              <a:t>Without careful design, shared variables can become completely inconsistent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Important concept: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An </a:t>
            </a:r>
            <a:r>
              <a:rPr lang="en-US" altLang="ko-KR" dirty="0">
                <a:ea typeface="굴림" panose="020B0600000101010101" pitchFamily="34" charset="-127"/>
              </a:rPr>
              <a:t>operation that runs to completion or not at all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These are the primitives on which to construct various synchronization </a:t>
            </a:r>
            <a:r>
              <a:rPr lang="en-US" altLang="ko-KR" dirty="0" smtClean="0">
                <a:ea typeface="굴림" panose="020B0600000101010101" pitchFamily="34" charset="-127"/>
              </a:rPr>
              <a:t>primitives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Introduced the Lock API: </a:t>
            </a:r>
            <a:r>
              <a:rPr lang="en-US" altLang="ko-KR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 and </a:t>
            </a:r>
            <a:r>
              <a:rPr lang="en-US" altLang="ko-KR" dirty="0" smtClean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Next time: How do we make a lock?</a:t>
            </a:r>
            <a:endParaRPr lang="en-US" altLang="ko-KR" dirty="0">
              <a:ea typeface="굴림" panose="020B0600000101010101" pitchFamily="34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32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Running a thread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914400"/>
            <a:ext cx="9296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Consider first portion:  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RunThread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 I run a thread?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its state (registers, PC, stack </a:t>
            </a:r>
            <a:r>
              <a:rPr lang="en-US" altLang="ko-KR" dirty="0" smtClean="0">
                <a:ea typeface="Gulim" panose="020B0600000101010101" pitchFamily="34" charset="-127"/>
              </a:rPr>
              <a:t>pointer) </a:t>
            </a:r>
            <a:r>
              <a:rPr lang="en-US" altLang="ko-KR" dirty="0" smtClean="0">
                <a:ea typeface="Gulim" panose="020B0600000101010101" pitchFamily="34" charset="-127"/>
              </a:rPr>
              <a:t>into CPU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Load environment (virtual memory space, </a:t>
            </a:r>
            <a:r>
              <a:rPr lang="en-US" altLang="ko-KR" dirty="0" err="1" smtClean="0">
                <a:ea typeface="Gulim" panose="020B0600000101010101" pitchFamily="34" charset="-127"/>
              </a:rPr>
              <a:t>etc</a:t>
            </a:r>
            <a:r>
              <a:rPr lang="en-US" altLang="ko-KR" dirty="0" smtClean="0">
                <a:ea typeface="Gulim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Jump to the </a:t>
            </a:r>
            <a:r>
              <a:rPr lang="en-US" altLang="ko-KR" dirty="0" smtClean="0">
                <a:ea typeface="Gulim" panose="020B0600000101010101" pitchFamily="34" charset="-127"/>
              </a:rPr>
              <a:t>PC</a:t>
            </a:r>
          </a:p>
          <a:p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Note: We give control of processor/core to user code!!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OS is </a:t>
            </a:r>
            <a:r>
              <a:rPr lang="en-US" altLang="ko-KR" i="1" dirty="0" smtClean="0">
                <a:solidFill>
                  <a:srgbClr val="FF0000"/>
                </a:solidFill>
                <a:ea typeface="Gulim" panose="020B0600000101010101" pitchFamily="34" charset="-127"/>
              </a:rPr>
              <a:t>not</a:t>
            </a: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 </a:t>
            </a:r>
            <a:r>
              <a:rPr lang="en-US" altLang="ko-KR" i="1" dirty="0" smtClean="0">
                <a:solidFill>
                  <a:srgbClr val="FF0000"/>
                </a:solidFill>
                <a:ea typeface="Gulim" panose="020B0600000101010101" pitchFamily="34" charset="-127"/>
              </a:rPr>
              <a:t>running</a:t>
            </a:r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 because user code </a:t>
            </a:r>
            <a:r>
              <a:rPr lang="en-US" altLang="ko-KR" i="1" dirty="0" smtClean="0">
                <a:solidFill>
                  <a:srgbClr val="FF0000"/>
                </a:solidFill>
                <a:ea typeface="Gulim" panose="020B0600000101010101" pitchFamily="34" charset="-127"/>
              </a:rPr>
              <a:t>is running</a:t>
            </a:r>
          </a:p>
          <a:p>
            <a:pPr lvl="1"/>
            <a:endParaRPr lang="en-US" altLang="ko-KR" i="1" dirty="0" smtClean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How does the </a:t>
            </a:r>
            <a:r>
              <a:rPr lang="en-US" altLang="ko-KR" dirty="0" smtClean="0">
                <a:ea typeface="Gulim" panose="020B0600000101010101" pitchFamily="34" charset="-127"/>
              </a:rPr>
              <a:t>OS </a:t>
            </a:r>
            <a:r>
              <a:rPr lang="en-US" altLang="ko-KR" dirty="0" smtClean="0">
                <a:ea typeface="Gulim" panose="020B0600000101010101" pitchFamily="34" charset="-127"/>
              </a:rPr>
              <a:t>get control back?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Internal events: </a:t>
            </a:r>
            <a:r>
              <a:rPr lang="en-US" altLang="ko-KR" dirty="0" smtClean="0">
                <a:ea typeface="Gulim" panose="020B0600000101010101" pitchFamily="34" charset="-127"/>
              </a:rPr>
              <a:t>thread returns control </a:t>
            </a:r>
            <a:r>
              <a:rPr lang="en-US" altLang="ko-KR" i="1" dirty="0" smtClean="0">
                <a:ea typeface="Gulim" panose="020B0600000101010101" pitchFamily="34" charset="-127"/>
              </a:rPr>
              <a:t>voluntarily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Gulim" panose="020B0600000101010101" pitchFamily="34" charset="-127"/>
              </a:rPr>
              <a:t>External events: </a:t>
            </a:r>
            <a:r>
              <a:rPr lang="en-US" altLang="ko-KR" dirty="0" smtClean="0">
                <a:ea typeface="Gulim" panose="020B0600000101010101" pitchFamily="34" charset="-127"/>
              </a:rPr>
              <a:t>thread gets </a:t>
            </a:r>
            <a:r>
              <a:rPr lang="en-US" altLang="ko-KR" i="1" dirty="0" smtClean="0">
                <a:ea typeface="Gulim" panose="020B0600000101010101" pitchFamily="34" charset="-127"/>
              </a:rPr>
              <a:t>preempted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endParaRPr lang="en-US" altLang="ko-KR" dirty="0" smtClean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1292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Internal Events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14400"/>
            <a:ext cx="8534400" cy="54102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Blocking on I/O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The act of requesting I/O implicitly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Waiting on a “signal” from other thread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asks to wait and thus yields the CPU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Thread executes a 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yield()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 volunteers to give up CPU</a:t>
            </a: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</a:rPr>
              <a:t>	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dirty="0" err="1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computePI</a:t>
            </a: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while(TRUE) {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   </a:t>
            </a:r>
            <a:r>
              <a:rPr lang="en-US" altLang="ko-KR" dirty="0" err="1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ComputeNextDigit</a:t>
            </a: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   yield();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 }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881409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Stack for Yielding Thread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3900" y="3049588"/>
            <a:ext cx="86741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How do we run a new thread?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run_new_thread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PickNewThread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curThread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,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newThread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ThreadHouseKeeping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(); /* Do any cleanup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lnSpc>
                <a:spcPct val="80000"/>
              </a:lnSpc>
            </a:pPr>
            <a:r>
              <a:rPr lang="en-US" altLang="ko-KR" sz="2600" dirty="0">
                <a:ea typeface="Gulim" panose="020B0600000101010101" pitchFamily="34" charset="-127"/>
              </a:rPr>
              <a:t>How does dispatcher switch to a new thread?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Save anything next thread may trash: PC, </a:t>
            </a:r>
            <a:r>
              <a:rPr lang="en-US" altLang="ko-KR" dirty="0" err="1" smtClean="0">
                <a:ea typeface="Gulim" panose="020B0600000101010101" pitchFamily="34" charset="-127"/>
              </a:rPr>
              <a:t>regs</a:t>
            </a:r>
            <a:r>
              <a:rPr lang="en-US" altLang="ko-KR" dirty="0" smtClean="0">
                <a:ea typeface="Gulim" panose="020B0600000101010101" pitchFamily="34" charset="-127"/>
              </a:rPr>
              <a:t>, stack pointer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Gulim" panose="020B0600000101010101" pitchFamily="34" charset="-127"/>
              </a:rPr>
              <a:t>Maintain isolation for each thread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 flipV="1">
            <a:off x="5334000" y="12192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 flipV="1">
            <a:off x="5335588" y="762000"/>
            <a:ext cx="1974850" cy="484188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ComputePI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1510" name="Group 15"/>
          <p:cNvGrpSpPr>
            <a:grpSpLocks/>
          </p:cNvGrpSpPr>
          <p:nvPr/>
        </p:nvGrpSpPr>
        <p:grpSpPr bwMode="auto">
          <a:xfrm>
            <a:off x="7542213" y="1066218"/>
            <a:ext cx="369874" cy="1661108"/>
            <a:chOff x="4606" y="816"/>
            <a:chExt cx="234" cy="1152"/>
          </a:xfrm>
        </p:grpSpPr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 rot="5400000">
              <a:off x="4196" y="1273"/>
              <a:ext cx="1053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Stack growth</a:t>
              </a:r>
            </a:p>
          </p:txBody>
        </p:sp>
        <p:sp>
          <p:nvSpPr>
            <p:cNvPr id="21518" name="Line 10"/>
            <p:cNvSpPr>
              <a:spLocks noChangeShapeType="1"/>
            </p:cNvSpPr>
            <p:nvPr/>
          </p:nvSpPr>
          <p:spPr bwMode="auto">
            <a:xfrm>
              <a:off x="4608" y="816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urier New"/>
                <a:cs typeface="Courier New"/>
              </a:endParaRPr>
            </a:p>
          </p:txBody>
        </p:sp>
      </p:grpSp>
      <p:sp>
        <p:nvSpPr>
          <p:cNvPr id="21512" name="Rectangle 5"/>
          <p:cNvSpPr>
            <a:spLocks noChangeArrowheads="1"/>
          </p:cNvSpPr>
          <p:nvPr/>
        </p:nvSpPr>
        <p:spPr bwMode="auto">
          <a:xfrm flipV="1">
            <a:off x="5329237" y="2196308"/>
            <a:ext cx="1974853" cy="346003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433505" y="1435101"/>
            <a:ext cx="3870585" cy="761206"/>
            <a:chOff x="3433505" y="1435101"/>
            <a:chExt cx="3870585" cy="761206"/>
          </a:xfrm>
        </p:grpSpPr>
        <p:sp>
          <p:nvSpPr>
            <p:cNvPr id="21513" name="Rectangle 6"/>
            <p:cNvSpPr>
              <a:spLocks noChangeArrowheads="1"/>
            </p:cNvSpPr>
            <p:nvPr/>
          </p:nvSpPr>
          <p:spPr bwMode="auto">
            <a:xfrm flipV="1">
              <a:off x="5329237" y="1711903"/>
              <a:ext cx="1974853" cy="484404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dirty="0" err="1">
                  <a:latin typeface="Consolas" charset="0"/>
                  <a:ea typeface="Consolas" charset="0"/>
                  <a:cs typeface="Consolas" charset="0"/>
                </a:rPr>
                <a:t>kernel_yield</a:t>
              </a:r>
              <a:endParaRPr lang="en-US" altLang="ko-KR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4" name="Arc 13"/>
            <p:cNvSpPr>
              <a:spLocks/>
            </p:cNvSpPr>
            <p:nvPr/>
          </p:nvSpPr>
          <p:spPr bwMode="auto">
            <a:xfrm flipH="1">
              <a:off x="4873502" y="1435101"/>
              <a:ext cx="455735" cy="553605"/>
            </a:xfrm>
            <a:custGeom>
              <a:avLst/>
              <a:gdLst>
                <a:gd name="T0" fmla="*/ 0 w 21600"/>
                <a:gd name="T1" fmla="*/ 0 h 43068"/>
                <a:gd name="T2" fmla="*/ 0 w 21600"/>
                <a:gd name="T3" fmla="*/ 3 h 43068"/>
                <a:gd name="T4" fmla="*/ 0 w 21600"/>
                <a:gd name="T5" fmla="*/ 2 h 4306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306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</a:path>
                <a:path w="21600" h="4306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607"/>
                    <a:pt x="13322" y="41853"/>
                    <a:pt x="2383" y="4306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21515" name="Text Box 14"/>
            <p:cNvSpPr txBox="1">
              <a:spLocks noChangeArrowheads="1"/>
            </p:cNvSpPr>
            <p:nvPr/>
          </p:nvSpPr>
          <p:spPr bwMode="auto">
            <a:xfrm>
              <a:off x="3433505" y="1573502"/>
              <a:ext cx="1303909" cy="3690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Trap to OS</a:t>
              </a:r>
            </a:p>
          </p:txBody>
        </p:sp>
      </p:grpSp>
      <p:sp>
        <p:nvSpPr>
          <p:cNvPr id="21516" name="Rectangle 19"/>
          <p:cNvSpPr>
            <a:spLocks noChangeArrowheads="1"/>
          </p:cNvSpPr>
          <p:nvPr/>
        </p:nvSpPr>
        <p:spPr bwMode="auto">
          <a:xfrm>
            <a:off x="5329237" y="2542310"/>
            <a:ext cx="1974853" cy="415204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grpSp>
        <p:nvGrpSpPr>
          <p:cNvPr id="18" name="Group 17"/>
          <p:cNvGrpSpPr/>
          <p:nvPr/>
        </p:nvGrpSpPr>
        <p:grpSpPr>
          <a:xfrm flipH="1">
            <a:off x="1671638" y="762000"/>
            <a:ext cx="3586162" cy="582902"/>
            <a:chOff x="7310438" y="712498"/>
            <a:chExt cx="3586162" cy="582902"/>
          </a:xfrm>
        </p:grpSpPr>
        <p:sp>
          <p:nvSpPr>
            <p:cNvPr id="3" name="Rectangle 2"/>
            <p:cNvSpPr/>
            <p:nvPr/>
          </p:nvSpPr>
          <p:spPr bwMode="auto">
            <a:xfrm>
              <a:off x="8534400" y="712498"/>
              <a:ext cx="2362200" cy="582902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</a:rPr>
                <a:t>User-Level Stack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cxnSp>
          <p:nvCxnSpPr>
            <p:cNvPr id="5" name="Straight Arrow Connector 4"/>
            <p:cNvCxnSpPr>
              <a:stCxn id="3" idx="1"/>
              <a:endCxn id="21509" idx="3"/>
            </p:cNvCxnSpPr>
            <p:nvPr/>
          </p:nvCxnSpPr>
          <p:spPr bwMode="auto">
            <a:xfrm flipH="1">
              <a:off x="7310438" y="1003949"/>
              <a:ext cx="1223962" cy="14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up 18"/>
          <p:cNvGrpSpPr/>
          <p:nvPr/>
        </p:nvGrpSpPr>
        <p:grpSpPr>
          <a:xfrm flipH="1">
            <a:off x="1665290" y="2084098"/>
            <a:ext cx="3592510" cy="582902"/>
            <a:chOff x="7304090" y="2465098"/>
            <a:chExt cx="3592510" cy="582902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536206" y="2465098"/>
              <a:ext cx="2360394" cy="582902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Light"/>
                </a:rPr>
                <a:t>Kernel-Level Stack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cxnSp>
          <p:nvCxnSpPr>
            <p:cNvPr id="22" name="Straight Arrow Connector 21"/>
            <p:cNvCxnSpPr>
              <a:stCxn id="17" idx="1"/>
            </p:cNvCxnSpPr>
            <p:nvPr/>
          </p:nvCxnSpPr>
          <p:spPr bwMode="auto">
            <a:xfrm flipH="1" flipV="1">
              <a:off x="7304090" y="2514600"/>
              <a:ext cx="1232116" cy="241949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47147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uiExpand="1" build="p"/>
      <p:bldP spid="21508" grpId="0" animBg="1"/>
      <p:bldP spid="21512" grpId="0" animBg="1"/>
      <p:bldP spid="215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6782593" y="5410200"/>
            <a:ext cx="3429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S's switch </a:t>
            </a:r>
            <a:endParaRPr lang="en-US" altLang="ko-KR" b="0" dirty="0" smtClean="0">
              <a:latin typeface="Gill Sans Light"/>
              <a:ea typeface="Consolas" charset="0"/>
              <a:cs typeface="Consolas" panose="020B0609020204030204" pitchFamily="49" charset="0"/>
            </a:endParaRPr>
          </a:p>
          <a:p>
            <a:pPr indent="0">
              <a:buFontTx/>
              <a:buNone/>
            </a:pP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returns to Thread T</a:t>
            </a:r>
            <a:endParaRPr lang="en-US" altLang="ko-KR" b="0" dirty="0">
              <a:latin typeface="Gill Sans Light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68D1C425-8AE5-614A-9EFB-68101E25797B}"/>
              </a:ext>
            </a:extLst>
          </p:cNvPr>
          <p:cNvSpPr txBox="1">
            <a:spLocks noChangeArrowheads="1"/>
          </p:cNvSpPr>
          <p:nvPr/>
        </p:nvSpPr>
        <p:spPr>
          <a:xfrm>
            <a:off x="6782593" y="5410200"/>
            <a:ext cx="3429000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Tx/>
              <a:buNone/>
            </a:pP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Thread </a:t>
            </a: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T's </a:t>
            </a:r>
            <a:r>
              <a:rPr lang="en-US" altLang="ko-KR" b="0" dirty="0">
                <a:latin typeface="Gill Sans Light"/>
                <a:ea typeface="Consolas" charset="0"/>
                <a:cs typeface="Consolas" panose="020B0609020204030204" pitchFamily="49" charset="0"/>
              </a:rPr>
              <a:t>switch </a:t>
            </a:r>
            <a:endParaRPr lang="en-US" altLang="ko-KR" b="0" dirty="0" smtClean="0">
              <a:latin typeface="Gill Sans Light"/>
              <a:ea typeface="Consolas" charset="0"/>
              <a:cs typeface="Consolas" panose="020B0609020204030204" pitchFamily="49" charset="0"/>
            </a:endParaRPr>
          </a:p>
          <a:p>
            <a:pPr indent="0">
              <a:buFontTx/>
              <a:buNone/>
            </a:pPr>
            <a:r>
              <a:rPr lang="en-US" altLang="ko-KR" b="0" dirty="0" smtClean="0">
                <a:latin typeface="Gill Sans Light"/>
                <a:ea typeface="Consolas" charset="0"/>
                <a:cs typeface="Consolas" panose="020B0609020204030204" pitchFamily="49" charset="0"/>
              </a:rPr>
              <a:t>returns to Thread S</a:t>
            </a:r>
            <a:endParaRPr lang="en-US" altLang="ko-KR" b="0" dirty="0">
              <a:latin typeface="Gill Sans Light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382000" cy="533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Stacks for Yield with Multiple Threads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2466" y="914400"/>
            <a:ext cx="4572000" cy="5486400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Consider the following code blocks:</a:t>
            </a:r>
          </a:p>
          <a:p>
            <a:pPr>
              <a:buFontTx/>
              <a:buNone/>
            </a:pPr>
            <a:r>
              <a:rPr lang="en-US" altLang="ko-KR" dirty="0" smtClean="0">
                <a:ea typeface="Gulim" panose="020B0600000101010101" pitchFamily="34" charset="-127"/>
              </a:rPr>
              <a:t>	    </a:t>
            </a:r>
            <a:r>
              <a:rPr lang="en-US" altLang="ko-KR" dirty="0" smtClean="0">
                <a:latin typeface="Courier New" panose="02070309020205020404" pitchFamily="49" charset="0"/>
                <a:ea typeface="Gulim" panose="020B0600000101010101" pitchFamily="34" charset="-127"/>
                <a:cs typeface="Courier New" panose="02070309020205020404" pitchFamily="49" charset="0"/>
              </a:rPr>
              <a:t>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A() {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B();		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proc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B()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while(TRUE)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   yield();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   }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}</a:t>
            </a:r>
          </a:p>
          <a:p>
            <a:r>
              <a:rPr lang="en-US" altLang="ko-KR" dirty="0" smtClean="0">
                <a:ea typeface="Gulim" panose="020B0600000101010101" pitchFamily="34" charset="-127"/>
              </a:rPr>
              <a:t>Suppose we have 2 threads: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Threads S and </a:t>
            </a:r>
            <a:r>
              <a:rPr lang="en-US" altLang="ko-KR" dirty="0" smtClean="0">
                <a:ea typeface="Gulim" panose="020B0600000101010101" pitchFamily="34" charset="-127"/>
              </a:rPr>
              <a:t>T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Assume that both have been running for a while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366606" name="AutoShape 14"/>
          <p:cNvSpPr>
            <a:spLocks noChangeArrowheads="1"/>
          </p:cNvSpPr>
          <p:nvPr/>
        </p:nvSpPr>
        <p:spPr bwMode="auto">
          <a:xfrm>
            <a:off x="7772400" y="4648200"/>
            <a:ext cx="1828800" cy="533400"/>
          </a:xfrm>
          <a:prstGeom prst="curvedUpArrow">
            <a:avLst>
              <a:gd name="adj1" fmla="val 68571"/>
              <a:gd name="adj2" fmla="val 137143"/>
              <a:gd name="adj3" fmla="val 33333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endParaRPr lang="en-US" altLang="en-US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49939" y="1104900"/>
            <a:ext cx="2532063" cy="2400300"/>
            <a:chOff x="5392739" y="1562100"/>
            <a:chExt cx="2532063" cy="2400300"/>
          </a:xfrm>
        </p:grpSpPr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6399214" y="1562100"/>
              <a:ext cx="1133475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Thread S</a:t>
              </a:r>
            </a:p>
          </p:txBody>
        </p:sp>
        <p:grpSp>
          <p:nvGrpSpPr>
            <p:cNvPr id="22542" name="Group 15"/>
            <p:cNvGrpSpPr>
              <a:grpSpLocks/>
            </p:cNvGrpSpPr>
            <p:nvPr/>
          </p:nvGrpSpPr>
          <p:grpSpPr bwMode="auto">
            <a:xfrm flipH="1">
              <a:off x="5392739" y="2133600"/>
              <a:ext cx="400050" cy="1828800"/>
              <a:chOff x="4598" y="816"/>
              <a:chExt cx="252" cy="1152"/>
            </a:xfrm>
          </p:grpSpPr>
          <p:sp>
            <p:nvSpPr>
              <p:cNvPr id="22548" name="Text Box 16"/>
              <p:cNvSpPr txBox="1">
                <a:spLocks noChangeArrowheads="1"/>
              </p:cNvSpPr>
              <p:nvPr/>
            </p:nvSpPr>
            <p:spPr bwMode="auto">
              <a:xfrm rot="5400000">
                <a:off x="4157" y="1262"/>
                <a:ext cx="1134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1pPr>
                <a:lvl2pPr marL="742950" indent="-28575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2pPr>
                <a:lvl3pPr marL="11430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3pPr>
                <a:lvl4pPr marL="16002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4pPr>
                <a:lvl5pPr marL="2057400" indent="-228600" algn="ctr" eaLnBrk="0" hangingPunct="0"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urier New" panose="02070309020205020404" pitchFamily="49" charset="0"/>
                  </a:defRPr>
                </a:lvl9pPr>
              </a:lstStyle>
              <a:p>
                <a:r>
                  <a:rPr lang="en-US" altLang="ko-KR" sz="2000" dirty="0">
                    <a:latin typeface="Consolas" charset="0"/>
                    <a:ea typeface="Consolas" charset="0"/>
                    <a:cs typeface="Consolas" charset="0"/>
                  </a:rPr>
                  <a:t>Stack </a:t>
                </a:r>
                <a:r>
                  <a:rPr lang="en-US" altLang="ko-KR" sz="2000" b="0" dirty="0">
                    <a:latin typeface="Gill Sans" charset="0"/>
                    <a:ea typeface="Gill Sans" charset="0"/>
                    <a:cs typeface="Gill Sans" charset="0"/>
                  </a:rPr>
                  <a:t>growth</a:t>
                </a:r>
              </a:p>
            </p:txBody>
          </p:sp>
          <p:sp>
            <p:nvSpPr>
              <p:cNvPr id="22549" name="Line 17"/>
              <p:cNvSpPr>
                <a:spLocks noChangeShapeType="1"/>
              </p:cNvSpPr>
              <p:nvPr/>
            </p:nvSpPr>
            <p:spPr bwMode="auto">
              <a:xfrm>
                <a:off x="4608" y="816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5943602" y="1905000"/>
              <a:ext cx="1981200" cy="6096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A</a:t>
              </a:r>
            </a:p>
          </p:txBody>
        </p:sp>
        <p:sp>
          <p:nvSpPr>
            <p:cNvPr id="22544" name="Rectangle 5"/>
            <p:cNvSpPr>
              <a:spLocks noChangeArrowheads="1"/>
            </p:cNvSpPr>
            <p:nvPr/>
          </p:nvSpPr>
          <p:spPr bwMode="auto">
            <a:xfrm>
              <a:off x="5943602" y="2514600"/>
              <a:ext cx="1981200" cy="533400"/>
            </a:xfrm>
            <a:prstGeom prst="rect">
              <a:avLst/>
            </a:prstGeom>
            <a:solidFill>
              <a:srgbClr val="00FF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r>
                <a:rPr lang="en-US" altLang="ko-KR">
                  <a:latin typeface="Consolas" charset="0"/>
                  <a:ea typeface="Consolas" charset="0"/>
                  <a:cs typeface="Consolas" charset="0"/>
                </a:rPr>
                <a:t>B(while)</a:t>
              </a:r>
            </a:p>
          </p:txBody>
        </p:sp>
      </p:grpSp>
      <p:sp>
        <p:nvSpPr>
          <p:cNvPr id="22545" name="Rectangle 6"/>
          <p:cNvSpPr>
            <a:spLocks noChangeArrowheads="1"/>
          </p:cNvSpPr>
          <p:nvPr/>
        </p:nvSpPr>
        <p:spPr bwMode="auto">
          <a:xfrm>
            <a:off x="6400802" y="2590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yield</a:t>
            </a:r>
          </a:p>
        </p:txBody>
      </p:sp>
      <p:sp>
        <p:nvSpPr>
          <p:cNvPr id="22546" name="Rectangle 7"/>
          <p:cNvSpPr>
            <a:spLocks noChangeArrowheads="1"/>
          </p:cNvSpPr>
          <p:nvPr/>
        </p:nvSpPr>
        <p:spPr bwMode="auto">
          <a:xfrm>
            <a:off x="6400802" y="36576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5" name="Text Box 22"/>
          <p:cNvSpPr txBox="1">
            <a:spLocks noChangeArrowheads="1"/>
          </p:cNvSpPr>
          <p:nvPr/>
        </p:nvSpPr>
        <p:spPr bwMode="auto">
          <a:xfrm>
            <a:off x="9186863" y="1092200"/>
            <a:ext cx="1116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Thread T</a:t>
            </a:r>
          </a:p>
        </p:txBody>
      </p:sp>
      <p:sp>
        <p:nvSpPr>
          <p:cNvPr id="22536" name="Rectangle 30"/>
          <p:cNvSpPr>
            <a:spLocks noChangeArrowheads="1"/>
          </p:cNvSpPr>
          <p:nvPr/>
        </p:nvSpPr>
        <p:spPr bwMode="auto">
          <a:xfrm>
            <a:off x="8763000" y="1447800"/>
            <a:ext cx="1981200" cy="6096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A</a:t>
            </a:r>
          </a:p>
        </p:txBody>
      </p:sp>
      <p:sp>
        <p:nvSpPr>
          <p:cNvPr id="22537" name="Rectangle 31"/>
          <p:cNvSpPr>
            <a:spLocks noChangeArrowheads="1"/>
          </p:cNvSpPr>
          <p:nvPr/>
        </p:nvSpPr>
        <p:spPr bwMode="auto">
          <a:xfrm>
            <a:off x="8763000" y="20574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B(while)</a:t>
            </a:r>
          </a:p>
        </p:txBody>
      </p:sp>
      <p:sp>
        <p:nvSpPr>
          <p:cNvPr id="22538" name="Rectangle 32"/>
          <p:cNvSpPr>
            <a:spLocks noChangeArrowheads="1"/>
          </p:cNvSpPr>
          <p:nvPr/>
        </p:nvSpPr>
        <p:spPr bwMode="auto">
          <a:xfrm>
            <a:off x="8763000" y="2590800"/>
            <a:ext cx="1981200" cy="533400"/>
          </a:xfrm>
          <a:prstGeom prst="rect">
            <a:avLst/>
          </a:prstGeom>
          <a:solidFill>
            <a:srgbClr val="00FFFF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9" name="Rectangle 33"/>
          <p:cNvSpPr>
            <a:spLocks noChangeArrowheads="1"/>
          </p:cNvSpPr>
          <p:nvPr/>
        </p:nvSpPr>
        <p:spPr bwMode="auto">
          <a:xfrm>
            <a:off x="8763000" y="36576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run_new_thread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391402" y="4648200"/>
            <a:ext cx="2438398" cy="609600"/>
            <a:chOff x="6934202" y="4572000"/>
            <a:chExt cx="2438398" cy="609600"/>
          </a:xfrm>
        </p:grpSpPr>
        <p:sp>
          <p:nvSpPr>
            <p:cNvPr id="3" name="Rectangle 2"/>
            <p:cNvSpPr/>
            <p:nvPr/>
          </p:nvSpPr>
          <p:spPr bwMode="auto">
            <a:xfrm>
              <a:off x="6934202" y="4572000"/>
              <a:ext cx="2438398" cy="609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23" name="AutoShape 14">
              <a:extLst>
                <a:ext uri="{FF2B5EF4-FFF2-40B4-BE49-F238E27FC236}">
                  <a16:creationId xmlns:a16="http://schemas.microsoft.com/office/drawing/2014/main" id="{BF913E49-B133-4143-970D-66400D63EF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125493" y="4572000"/>
              <a:ext cx="1828800" cy="533400"/>
            </a:xfrm>
            <a:prstGeom prst="curvedUpArrow">
              <a:avLst>
                <a:gd name="adj1" fmla="val 68571"/>
                <a:gd name="adj2" fmla="val 137143"/>
                <a:gd name="adj3" fmla="val 33333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1pPr>
              <a:lvl2pPr marL="742950" indent="-28575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2pPr>
              <a:lvl3pPr marL="11430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3pPr>
              <a:lvl4pPr marL="16002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4pPr>
              <a:lvl5pPr marL="2057400" indent="-228600" algn="ctr" eaLnBrk="0" hangingPunct="0"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urier New" panose="02070309020205020404" pitchFamily="49" charset="0"/>
                </a:defRPr>
              </a:lvl9pPr>
            </a:lstStyle>
            <a:p>
              <a:endParaRPr lang="en-US" altLang="en-US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22547" name="Rectangle 25"/>
          <p:cNvSpPr>
            <a:spLocks noChangeArrowheads="1"/>
          </p:cNvSpPr>
          <p:nvPr/>
        </p:nvSpPr>
        <p:spPr bwMode="auto">
          <a:xfrm>
            <a:off x="6400802" y="4114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22540" name="Rectangle 34"/>
          <p:cNvSpPr>
            <a:spLocks noChangeArrowheads="1"/>
          </p:cNvSpPr>
          <p:nvPr/>
        </p:nvSpPr>
        <p:spPr bwMode="auto">
          <a:xfrm>
            <a:off x="8763000" y="41148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switch</a:t>
            </a: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6400800" y="31242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kernel_yield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8762998" y="3124200"/>
            <a:ext cx="1981200" cy="533400"/>
          </a:xfrm>
          <a:prstGeom prst="rect">
            <a:avLst/>
          </a:prstGeom>
          <a:solidFill>
            <a:srgbClr val="FF000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 marL="742950" indent="-28575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2pPr>
            <a:lvl3pPr marL="11430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3pPr>
            <a:lvl4pPr marL="16002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4pPr>
            <a:lvl5pPr marL="2057400" indent="-228600" algn="ctr" eaLnBrk="0" hangingPunct="0"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 New" panose="02070309020205020404" pitchFamily="49" charset="0"/>
              </a:defRPr>
            </a:lvl9pPr>
          </a:lstStyle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k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ernel_yield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33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1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"/>
                            </p:stCondLst>
                            <p:childTnLst>
                              <p:par>
                                <p:cTn id="92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1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"/>
                            </p:stCondLst>
                            <p:childTnLst>
                              <p:par>
                                <p:cTn id="9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"/>
                            </p:stCondLst>
                            <p:childTnLst>
                              <p:par>
                                <p:cTn id="100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"/>
                            </p:stCondLst>
                            <p:childTnLst>
                              <p:par>
                                <p:cTn id="10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"/>
                            </p:stCondLst>
                            <p:childTnLst>
                              <p:par>
                                <p:cTn id="11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"/>
                            </p:stCondLst>
                            <p:childTnLst>
                              <p:par>
                                <p:cTn id="11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"/>
                            </p:stCondLst>
                            <p:childTnLst>
                              <p:par>
                                <p:cTn id="1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2" animBg="1"/>
      <p:bldP spid="366595" grpId="0" uiExpand="1" build="p"/>
      <p:bldP spid="366606" grpId="0" animBg="1"/>
      <p:bldP spid="366606" grpId="1" animBg="1"/>
      <p:bldP spid="22545" grpId="0" animBg="1"/>
      <p:bldP spid="22546" grpId="0" animBg="1"/>
      <p:bldP spid="22535" grpId="0"/>
      <p:bldP spid="22536" grpId="0" animBg="1"/>
      <p:bldP spid="22537" grpId="0" animBg="1"/>
      <p:bldP spid="22538" grpId="0" animBg="1"/>
      <p:bldP spid="22538" grpId="1" animBg="1"/>
      <p:bldP spid="22538" grpId="2" animBg="1"/>
      <p:bldP spid="22539" grpId="0" animBg="1"/>
      <p:bldP spid="22539" grpId="1" animBg="1"/>
      <p:bldP spid="22539" grpId="2" animBg="1"/>
      <p:bldP spid="22547" grpId="0" animBg="1"/>
      <p:bldP spid="22540" grpId="0" animBg="1"/>
      <p:bldP spid="22540" grpId="1" animBg="1"/>
      <p:bldP spid="22540" grpId="2" animBg="1"/>
      <p:bldP spid="30" grpId="0" animBg="1"/>
      <p:bldP spid="31" grpId="0" animBg="1"/>
      <p:bldP spid="31" grpId="1" animBg="1"/>
      <p:bldP spid="3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9296400" cy="533400"/>
          </a:xfrm>
        </p:spPr>
        <p:txBody>
          <a:bodyPr/>
          <a:lstStyle/>
          <a:p>
            <a:r>
              <a:rPr lang="en-US" altLang="ko-KR" sz="3000" dirty="0">
                <a:ea typeface="Gulim" panose="020B0600000101010101" pitchFamily="34" charset="-127"/>
              </a:rPr>
              <a:t>Saving/Restoring state (often called “Context Switch)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5344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Switch(</a:t>
            </a:r>
            <a:r>
              <a:rPr lang="en-US" altLang="ko-KR" sz="2000" dirty="0" err="1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tCur,tNew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/* Unload old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 = CPU.r7;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 = CPU.r0;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 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TCB[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tCur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 /*return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addr</a:t>
            </a:r>
            <a:r>
              <a:rPr lang="en-US" altLang="ko-KR" sz="2000" dirty="0">
                <a:solidFill>
                  <a:schemeClr val="accent2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*/</a:t>
            </a:r>
          </a:p>
          <a:p>
            <a:pPr>
              <a:buFontTx/>
              <a:buNone/>
            </a:pPr>
            <a:endParaRPr lang="en-US" altLang="ko-KR" sz="2000" dirty="0">
              <a:solidFill>
                <a:schemeClr val="accent2"/>
              </a:solidFill>
              <a:latin typeface="Courier New" panose="02070309020205020404" pitchFamily="49" charset="0"/>
              <a:ea typeface="Consolas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ko-KR" sz="2000" dirty="0">
                <a:solidFill>
                  <a:srgbClr val="53FB25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/* Load and execute new thread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CPU.r7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].regs.r7;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		…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CPU.r0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].regs.r0;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regs.sp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= TCB[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tNew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].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regs.retpc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   return; /* Return to </a:t>
            </a:r>
            <a:r>
              <a:rPr lang="en-US" altLang="ko-KR" sz="2000" dirty="0" err="1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CPU.retpc</a:t>
            </a:r>
            <a:r>
              <a:rPr lang="en-US" altLang="ko-KR" sz="2000" dirty="0">
                <a:solidFill>
                  <a:schemeClr val="hlink"/>
                </a:solidFill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 */</a:t>
            </a:r>
          </a:p>
          <a:p>
            <a:pPr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Consolas" charset="0"/>
                <a:cs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560429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Switch Details (continued)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11125199" cy="6019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if you make a mistake in implementing switch?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Suppose you forget to save/restore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Get intermittent failures depending on when context switch occurred and whether new thread uses register 32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System will give wrong result without warning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Can you devise an exhaustive test to test switch code?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No! Too many combinations and inter-leavings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Cautionary tale: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For speed, Topaz kernel saved one instruction in switch()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Carefully documented! Only works as long as kernel size &lt; 1MB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What happened? 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Time passed, People forgot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Later, they added features to kernel (no one removes features!)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Very weird behavior started happening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Gulim" panose="020B0600000101010101" pitchFamily="34" charset="-127"/>
              </a:rPr>
              <a:t>Moral of story: Design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1828987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82661</TotalTime>
  <Pages>60</Pages>
  <Words>3936</Words>
  <Application>Microsoft Office PowerPoint</Application>
  <PresentationFormat>Widescreen</PresentationFormat>
  <Paragraphs>582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ＭＳ Ｐゴシック</vt:lpstr>
      <vt:lpstr>Arial</vt:lpstr>
      <vt:lpstr>Comic Sans MS</vt:lpstr>
      <vt:lpstr>Consolas</vt:lpstr>
      <vt:lpstr>Courier New</vt:lpstr>
      <vt:lpstr>Gill Sans</vt:lpstr>
      <vt:lpstr>Gill Sans Light</vt:lpstr>
      <vt:lpstr>Gulim</vt:lpstr>
      <vt:lpstr>Gulim</vt:lpstr>
      <vt:lpstr>Symbol</vt:lpstr>
      <vt:lpstr>Office</vt:lpstr>
      <vt:lpstr>CS162 Operating Systems and Systems Programming Lecture 7  Synchronization 1:  Concurrency, Mutual Exclusion, and Atomic Operations</vt:lpstr>
      <vt:lpstr>Recall: Use of Threads</vt:lpstr>
      <vt:lpstr>Recall: the Dispatch Loop</vt:lpstr>
      <vt:lpstr>Running a thread</vt:lpstr>
      <vt:lpstr>Internal Events</vt:lpstr>
      <vt:lpstr>Stack for Yielding Thread</vt:lpstr>
      <vt:lpstr>Stacks for Yield with Multiple Threads</vt:lpstr>
      <vt:lpstr>Saving/Restoring state (often called “Context Switch)</vt:lpstr>
      <vt:lpstr>Switch Details (continued)</vt:lpstr>
      <vt:lpstr>How expensive is context switching?</vt:lpstr>
      <vt:lpstr>What happens when thread blocks on I/O?</vt:lpstr>
      <vt:lpstr>External Events</vt:lpstr>
      <vt:lpstr>Recall: Interrupt Controller</vt:lpstr>
      <vt:lpstr>Example: Network Interrupt</vt:lpstr>
      <vt:lpstr>Use of Timer Interrupt to Return Control</vt:lpstr>
      <vt:lpstr>ThreadFork(): Create a New Thread</vt:lpstr>
      <vt:lpstr>How do we initialize TCB and Stack?</vt:lpstr>
      <vt:lpstr>How does Thread get started?</vt:lpstr>
      <vt:lpstr>How does a thread get started?</vt:lpstr>
      <vt:lpstr>What does ThreadRoot() look like?</vt:lpstr>
      <vt:lpstr>Threads vs Address Spaces: Options</vt:lpstr>
      <vt:lpstr>Administrivia</vt:lpstr>
      <vt:lpstr>Goals for Rest of Today</vt:lpstr>
      <vt:lpstr>Concurrency vs Parallelism</vt:lpstr>
      <vt:lpstr>ATM Bank Server</vt:lpstr>
      <vt:lpstr>ATM bank server example</vt:lpstr>
      <vt:lpstr>Event Driven Version of ATM server</vt:lpstr>
      <vt:lpstr>Can Threads (in same Process) Make This Easier?</vt:lpstr>
      <vt:lpstr>Problem is at the Lowest Level</vt:lpstr>
      <vt:lpstr>Atomic Operations</vt:lpstr>
      <vt:lpstr>Another Concurrent Program Example</vt:lpstr>
      <vt:lpstr>Hand Simulation Multiprocessor Example</vt:lpstr>
      <vt:lpstr>Definitions</vt:lpstr>
      <vt:lpstr>Locks</vt:lpstr>
      <vt:lpstr>Fix banking problem with Locks!</vt:lpstr>
      <vt:lpstr>Correctness Requirements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887</cp:revision>
  <cp:lastPrinted>2024-02-07T20:54:45Z</cp:lastPrinted>
  <dcterms:created xsi:type="dcterms:W3CDTF">1995-08-12T11:37:26Z</dcterms:created>
  <dcterms:modified xsi:type="dcterms:W3CDTF">2024-02-07T20:55:16Z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