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256" r:id="rId2"/>
    <p:sldId id="736" r:id="rId3"/>
    <p:sldId id="737" r:id="rId4"/>
    <p:sldId id="738" r:id="rId5"/>
    <p:sldId id="740" r:id="rId6"/>
    <p:sldId id="741" r:id="rId7"/>
    <p:sldId id="739" r:id="rId8"/>
    <p:sldId id="762" r:id="rId9"/>
    <p:sldId id="745" r:id="rId10"/>
    <p:sldId id="744" r:id="rId11"/>
    <p:sldId id="747" r:id="rId12"/>
    <p:sldId id="750" r:id="rId13"/>
    <p:sldId id="749" r:id="rId14"/>
    <p:sldId id="751" r:id="rId15"/>
    <p:sldId id="752" r:id="rId16"/>
    <p:sldId id="753" r:id="rId17"/>
    <p:sldId id="754" r:id="rId18"/>
    <p:sldId id="734" r:id="rId19"/>
    <p:sldId id="763" r:id="rId20"/>
    <p:sldId id="755" r:id="rId21"/>
    <p:sldId id="756" r:id="rId22"/>
    <p:sldId id="728" r:id="rId23"/>
    <p:sldId id="729" r:id="rId24"/>
    <p:sldId id="730" r:id="rId25"/>
    <p:sldId id="731" r:id="rId26"/>
    <p:sldId id="732" r:id="rId27"/>
    <p:sldId id="733" r:id="rId28"/>
    <p:sldId id="644" r:id="rId29"/>
    <p:sldId id="645" r:id="rId30"/>
    <p:sldId id="646" r:id="rId31"/>
    <p:sldId id="648" r:id="rId32"/>
    <p:sldId id="649" r:id="rId33"/>
    <p:sldId id="652" r:id="rId34"/>
    <p:sldId id="650" r:id="rId35"/>
    <p:sldId id="653" r:id="rId36"/>
    <p:sldId id="654" r:id="rId37"/>
    <p:sldId id="655" r:id="rId38"/>
    <p:sldId id="598" r:id="rId39"/>
    <p:sldId id="620" r:id="rId40"/>
    <p:sldId id="656" r:id="rId41"/>
    <p:sldId id="658" r:id="rId42"/>
    <p:sldId id="657" r:id="rId43"/>
    <p:sldId id="659" r:id="rId44"/>
    <p:sldId id="660" r:id="rId45"/>
    <p:sldId id="661" r:id="rId46"/>
    <p:sldId id="663" r:id="rId47"/>
    <p:sldId id="664" r:id="rId48"/>
    <p:sldId id="665" r:id="rId49"/>
    <p:sldId id="666" r:id="rId50"/>
    <p:sldId id="667" r:id="rId51"/>
    <p:sldId id="764" r:id="rId52"/>
    <p:sldId id="669" r:id="rId53"/>
    <p:sldId id="670" r:id="rId54"/>
    <p:sldId id="695" r:id="rId55"/>
    <p:sldId id="673" r:id="rId56"/>
    <p:sldId id="674" r:id="rId57"/>
    <p:sldId id="675" r:id="rId58"/>
    <p:sldId id="676" r:id="rId59"/>
    <p:sldId id="677" r:id="rId60"/>
    <p:sldId id="678" r:id="rId61"/>
    <p:sldId id="679" r:id="rId62"/>
    <p:sldId id="760" r:id="rId63"/>
    <p:sldId id="761" r:id="rId64"/>
    <p:sldId id="682" r:id="rId65"/>
    <p:sldId id="572" r:id="rId66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18FFD"/>
    <a:srgbClr val="00AE00"/>
    <a:srgbClr val="3151F0"/>
    <a:srgbClr val="2A40E2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1" autoAdjust="0"/>
    <p:restoredTop sz="95545" autoAdjust="0"/>
  </p:normalViewPr>
  <p:slideViewPr>
    <p:cSldViewPr>
      <p:cViewPr varScale="1">
        <p:scale>
          <a:sx n="96" d="100"/>
          <a:sy n="96" d="100"/>
        </p:scale>
        <p:origin x="43" y="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92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362593" y="6956426"/>
            <a:ext cx="8776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362593" y="6956426"/>
            <a:ext cx="8776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83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4" y="3475040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50" tIns="46988" rIns="95650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8388" cy="2744787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8388" cy="2744787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4884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lIns="91419" tIns="45711" rIns="91419" bIns="45711"/>
          <a:lstStyle/>
          <a:p>
            <a:fld id="{6BA52372-3169-3E47-91B9-B9FD4415589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78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8388" cy="2744787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812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151556" y="6551613"/>
            <a:ext cx="888044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Lec</a:t>
            </a:r>
            <a:r>
              <a:rPr lang="en-US" altLang="en-US" sz="1400" b="0" i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4.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" y="6550025"/>
            <a:ext cx="979733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1/26/2023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437545" y="6550025"/>
            <a:ext cx="3316911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err="1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Kubiatowicz</a:t>
            </a:r>
            <a:r>
              <a:rPr lang="en-US" sz="1400" b="0" i="0" baseline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CS162 ©UCB Spring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ubs.opengroup.org/onlinepubs/7908799/xsh/pthread_exit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/>
              <a:t>CS162</a:t>
            </a:r>
            <a:br>
              <a:rPr lang="en-US" altLang="en-US" sz="3000" dirty="0"/>
            </a:br>
            <a:r>
              <a:rPr lang="en-US" altLang="en-US" sz="3000" dirty="0"/>
              <a:t>Operating Systems and</a:t>
            </a:r>
            <a:br>
              <a:rPr lang="en-US" altLang="en-US" sz="3000" dirty="0"/>
            </a:br>
            <a:r>
              <a:rPr lang="en-US" altLang="en-US" sz="3000" dirty="0"/>
              <a:t>Systems Programming</a:t>
            </a:r>
            <a:br>
              <a:rPr lang="en-US" altLang="en-US" sz="3000" dirty="0"/>
            </a:br>
            <a:r>
              <a:rPr lang="en-US" altLang="en-US" sz="3000" dirty="0"/>
              <a:t>Lecture 4</a:t>
            </a:r>
            <a:br>
              <a:rPr lang="en-US" altLang="en-US" sz="3000" dirty="0"/>
            </a:br>
            <a:r>
              <a:rPr lang="en-US" altLang="en-US" sz="3000" dirty="0"/>
              <a:t> </a:t>
            </a:r>
            <a:br>
              <a:rPr lang="en-US" altLang="en-US" sz="3000" dirty="0"/>
            </a:br>
            <a:r>
              <a:rPr lang="en-US" sz="3000" dirty="0"/>
              <a:t>Abstractions 2: Process Management,</a:t>
            </a:r>
            <a:br>
              <a:rPr lang="en-US" sz="3000" dirty="0"/>
            </a:br>
            <a:r>
              <a:rPr lang="en-US" sz="3000" dirty="0"/>
              <a:t>Files and I/O</a:t>
            </a:r>
            <a:br>
              <a:rPr lang="en-US" sz="3000" dirty="0"/>
            </a:br>
            <a:r>
              <a:rPr lang="en-US" sz="3000" dirty="0"/>
              <a:t>A quick programmer’s viewpoint</a:t>
            </a:r>
            <a:endParaRPr lang="en-US" altLang="en-US" sz="3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January 26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2023</a:t>
            </a:r>
          </a:p>
          <a:p>
            <a:pPr marL="285750" indent="-285750"/>
            <a:r>
              <a:rPr lang="en-US" altLang="en-US" dirty="0" smtClean="0"/>
              <a:t>Prof. John Kubiatowicz</a:t>
            </a:r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8686800" cy="533400"/>
          </a:xfrm>
        </p:spPr>
        <p:txBody>
          <a:bodyPr/>
          <a:lstStyle/>
          <a:p>
            <a:r>
              <a:rPr lang="en-US" dirty="0" smtClean="0"/>
              <a:t>3 types of Kernel Mode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9677400" cy="5638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Syscall</a:t>
            </a:r>
            <a:endParaRPr lang="en-US" dirty="0" smtClean="0"/>
          </a:p>
          <a:p>
            <a:pPr lvl="1"/>
            <a:r>
              <a:rPr lang="en-US" dirty="0" smtClean="0"/>
              <a:t>Process requests a system service, e.g., exit</a:t>
            </a:r>
          </a:p>
          <a:p>
            <a:pPr lvl="1"/>
            <a:r>
              <a:rPr lang="en-US" dirty="0" smtClean="0"/>
              <a:t>Like a function call, but “outside” the process</a:t>
            </a:r>
          </a:p>
          <a:p>
            <a:pPr lvl="1"/>
            <a:r>
              <a:rPr lang="en-US" dirty="0" smtClean="0"/>
              <a:t>Does not have the address of the system function to call</a:t>
            </a:r>
          </a:p>
          <a:p>
            <a:pPr lvl="1"/>
            <a:r>
              <a:rPr lang="en-US" dirty="0" smtClean="0"/>
              <a:t>Like a Remote Procedure </a:t>
            </a:r>
            <a:r>
              <a:rPr lang="en-US" dirty="0"/>
              <a:t>C</a:t>
            </a:r>
            <a:r>
              <a:rPr lang="en-US" dirty="0" smtClean="0"/>
              <a:t>all (RPC) – for later</a:t>
            </a:r>
          </a:p>
          <a:p>
            <a:pPr lvl="1"/>
            <a:r>
              <a:rPr lang="en-US" dirty="0" smtClean="0"/>
              <a:t>Marshall the </a:t>
            </a:r>
            <a:r>
              <a:rPr lang="en-US" dirty="0" err="1" smtClean="0"/>
              <a:t>syscall</a:t>
            </a:r>
            <a:r>
              <a:rPr lang="en-US" dirty="0" smtClean="0"/>
              <a:t> id and </a:t>
            </a:r>
            <a:r>
              <a:rPr lang="en-US" dirty="0" err="1" smtClean="0"/>
              <a:t>args</a:t>
            </a:r>
            <a:r>
              <a:rPr lang="en-US" dirty="0" smtClean="0"/>
              <a:t> in registers and exec </a:t>
            </a:r>
            <a:r>
              <a:rPr lang="en-US" dirty="0" err="1" smtClean="0"/>
              <a:t>syscall</a:t>
            </a:r>
            <a:endParaRPr lang="en-US" dirty="0" smtClean="0"/>
          </a:p>
          <a:p>
            <a:r>
              <a:rPr lang="en-US" dirty="0" smtClean="0"/>
              <a:t>Interrupt</a:t>
            </a:r>
          </a:p>
          <a:p>
            <a:pPr lvl="1"/>
            <a:r>
              <a:rPr lang="en-US" dirty="0" smtClean="0"/>
              <a:t>External asynchronous event triggers context switch</a:t>
            </a:r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g</a:t>
            </a:r>
            <a:r>
              <a:rPr lang="en-US" dirty="0" smtClean="0"/>
              <a:t>. Timer, I/O device</a:t>
            </a:r>
          </a:p>
          <a:p>
            <a:pPr lvl="1"/>
            <a:r>
              <a:rPr lang="en-US" dirty="0" smtClean="0"/>
              <a:t>Independent of user process</a:t>
            </a:r>
          </a:p>
          <a:p>
            <a:r>
              <a:rPr lang="en-US" dirty="0" smtClean="0"/>
              <a:t>Trap or Exception</a:t>
            </a:r>
          </a:p>
          <a:p>
            <a:pPr lvl="1"/>
            <a:r>
              <a:rPr lang="en-US" dirty="0" smtClean="0"/>
              <a:t>Internal synchronous event in process triggers context switch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Protection violation (segmentation fault), Divide by zero, …</a:t>
            </a:r>
          </a:p>
        </p:txBody>
      </p:sp>
    </p:spTree>
    <p:extLst>
      <p:ext uri="{BB962C8B-B14F-4D97-AF65-F5344CB8AC3E}">
        <p14:creationId xmlns:p14="http://schemas.microsoft.com/office/powerpoint/2010/main" val="825387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</a:t>
            </a:r>
            <a:r>
              <a:rPr lang="en-US" baseline="0" dirty="0" smtClean="0"/>
              <a:t> System Calls</a:t>
            </a:r>
            <a:r>
              <a:rPr lang="en-US" dirty="0" smtClean="0"/>
              <a:t> safely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914400"/>
            <a:ext cx="10566400" cy="556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Vector through well-defined </a:t>
            </a:r>
            <a:r>
              <a:rPr lang="en-US" dirty="0" err="1" smtClean="0">
                <a:solidFill>
                  <a:srgbClr val="FF0000"/>
                </a:solidFill>
              </a:rPr>
              <a:t>syscall</a:t>
            </a:r>
            <a:r>
              <a:rPr lang="en-US" dirty="0" smtClean="0">
                <a:solidFill>
                  <a:srgbClr val="FF0000"/>
                </a:solidFill>
              </a:rPr>
              <a:t> entry points!</a:t>
            </a:r>
          </a:p>
          <a:p>
            <a:pPr lvl="1"/>
            <a:r>
              <a:rPr lang="en-US" dirty="0" smtClean="0"/>
              <a:t>Table mapping </a:t>
            </a:r>
            <a:r>
              <a:rPr lang="en-US" i="1" dirty="0" smtClean="0"/>
              <a:t>system call number </a:t>
            </a:r>
            <a:r>
              <a:rPr lang="en-US" dirty="0" smtClean="0"/>
              <a:t>to </a:t>
            </a:r>
            <a:r>
              <a:rPr lang="en-US" i="1" dirty="0" smtClean="0"/>
              <a:t>handler	</a:t>
            </a:r>
          </a:p>
          <a:p>
            <a:pPr lvl="1"/>
            <a:r>
              <a:rPr lang="en-US" dirty="0" err="1" smtClean="0"/>
              <a:t>Atomicly</a:t>
            </a:r>
            <a:r>
              <a:rPr lang="en-US" dirty="0" smtClean="0"/>
              <a:t> set to kernel mode at same time as jump to </a:t>
            </a:r>
            <a:r>
              <a:rPr lang="en-US" dirty="0" err="1" smtClean="0"/>
              <a:t>systemcall</a:t>
            </a:r>
            <a:r>
              <a:rPr lang="en-US" dirty="0" smtClean="0"/>
              <a:t> code in kernel</a:t>
            </a:r>
          </a:p>
          <a:p>
            <a:pPr lvl="1"/>
            <a:r>
              <a:rPr lang="en-US" dirty="0" smtClean="0"/>
              <a:t>Separate Kernel Stack in kernel memory during </a:t>
            </a:r>
            <a:r>
              <a:rPr lang="en-US" dirty="0" err="1" smtClean="0"/>
              <a:t>syscall</a:t>
            </a:r>
            <a:r>
              <a:rPr lang="en-US" dirty="0" smtClean="0"/>
              <a:t> execution</a:t>
            </a:r>
          </a:p>
          <a:p>
            <a:r>
              <a:rPr lang="en-US" dirty="0" smtClean="0"/>
              <a:t>System call handler must never trust user and must validate everything!</a:t>
            </a:r>
          </a:p>
          <a:p>
            <a:r>
              <a:rPr lang="en-US" dirty="0" smtClean="0"/>
              <a:t>On entry: Copy arguments</a:t>
            </a:r>
          </a:p>
          <a:p>
            <a:pPr lvl="1"/>
            <a:r>
              <a:rPr lang="en-US" dirty="0" smtClean="0"/>
              <a:t>From user memory/registers/stack into kernel memory</a:t>
            </a:r>
          </a:p>
          <a:p>
            <a:pPr lvl="1"/>
            <a:r>
              <a:rPr lang="en-US" dirty="0" smtClean="0"/>
              <a:t>Protect kernel from malicious code evading checks</a:t>
            </a:r>
          </a:p>
          <a:p>
            <a:r>
              <a:rPr lang="en-US" dirty="0" smtClean="0"/>
              <a:t>On entry: Validate arguments</a:t>
            </a:r>
          </a:p>
          <a:p>
            <a:pPr lvl="1"/>
            <a:r>
              <a:rPr lang="en-US" dirty="0" smtClean="0"/>
              <a:t>Protect kernel from errors in user code</a:t>
            </a:r>
          </a:p>
          <a:p>
            <a:pPr lvl="1"/>
            <a:r>
              <a:rPr lang="en-US" dirty="0" smtClean="0"/>
              <a:t>Protect kernel from invalid values and addresses</a:t>
            </a:r>
          </a:p>
          <a:p>
            <a:r>
              <a:rPr lang="en-US" dirty="0" smtClean="0"/>
              <a:t>On exit: Copy results back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nto user memory</a:t>
            </a:r>
          </a:p>
        </p:txBody>
      </p:sp>
    </p:spTree>
    <p:extLst>
      <p:ext uri="{BB962C8B-B14F-4D97-AF65-F5344CB8AC3E}">
        <p14:creationId xmlns:p14="http://schemas.microsoft.com/office/powerpoint/2010/main" val="28457314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take interrupts safely?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115824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Interrupt processing not visible to the user process:</a:t>
            </a:r>
          </a:p>
          <a:p>
            <a:pPr lvl="1"/>
            <a:r>
              <a:rPr lang="en-US" dirty="0"/>
              <a:t>Occurs between instructions, restarted transparently</a:t>
            </a:r>
          </a:p>
          <a:p>
            <a:pPr lvl="1"/>
            <a:r>
              <a:rPr lang="en-US" dirty="0"/>
              <a:t>No change to process state</a:t>
            </a:r>
          </a:p>
          <a:p>
            <a:pPr lvl="1"/>
            <a:r>
              <a:rPr lang="en-US" dirty="0"/>
              <a:t>What can be observed even with perfect interrupt processing?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Interrupt vector</a:t>
            </a:r>
          </a:p>
          <a:p>
            <a:pPr lvl="1"/>
            <a:r>
              <a:rPr lang="en-US" dirty="0" smtClean="0"/>
              <a:t>Limited number of entry points into kernel</a:t>
            </a:r>
          </a:p>
          <a:p>
            <a:r>
              <a:rPr lang="en-US" dirty="0" smtClean="0"/>
              <a:t>Kernel interrupt stack</a:t>
            </a:r>
          </a:p>
          <a:p>
            <a:pPr lvl="1"/>
            <a:r>
              <a:rPr lang="en-US" dirty="0" smtClean="0"/>
              <a:t>Handler works regardless of state of user code</a:t>
            </a:r>
          </a:p>
          <a:p>
            <a:r>
              <a:rPr lang="en-US" dirty="0" smtClean="0"/>
              <a:t>Interrupt masking</a:t>
            </a:r>
          </a:p>
          <a:p>
            <a:pPr lvl="1"/>
            <a:r>
              <a:rPr lang="en-US" dirty="0" smtClean="0"/>
              <a:t>Handler is non-blocking</a:t>
            </a:r>
          </a:p>
          <a:p>
            <a:r>
              <a:rPr lang="en-US" dirty="0" smtClean="0"/>
              <a:t>Atomic transfer of control</a:t>
            </a:r>
          </a:p>
          <a:p>
            <a:pPr lvl="1"/>
            <a:r>
              <a:rPr lang="en-US" dirty="0" smtClean="0"/>
              <a:t>“Single instruction”-like to change: 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rogram counter</a:t>
            </a:r>
          </a:p>
          <a:p>
            <a:pPr lvl="2"/>
            <a:r>
              <a:rPr lang="en-US" dirty="0" smtClean="0"/>
              <a:t>Stack pointer</a:t>
            </a:r>
          </a:p>
          <a:p>
            <a:pPr lvl="2"/>
            <a:r>
              <a:rPr lang="en-US" dirty="0" smtClean="0"/>
              <a:t>Memory protection</a:t>
            </a:r>
          </a:p>
          <a:p>
            <a:pPr lvl="2"/>
            <a:r>
              <a:rPr lang="en-US" dirty="0" smtClean="0"/>
              <a:t>Kernel/user mode</a:t>
            </a:r>
          </a:p>
          <a:p>
            <a:r>
              <a:rPr lang="en-US" dirty="0" smtClean="0"/>
              <a:t>Exceptions handled similarly, except </a:t>
            </a:r>
            <a:r>
              <a:rPr lang="en-US" i="1" dirty="0" smtClean="0"/>
              <a:t>synchronously </a:t>
            </a:r>
            <a:r>
              <a:rPr lang="en-US" dirty="0" smtClean="0"/>
              <a:t>(attached to particular instruction)</a:t>
            </a:r>
          </a:p>
        </p:txBody>
      </p:sp>
    </p:spTree>
    <p:extLst>
      <p:ext uri="{BB962C8B-B14F-4D97-AF65-F5344CB8AC3E}">
        <p14:creationId xmlns:p14="http://schemas.microsoft.com/office/powerpoint/2010/main" val="3608897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1" y="1524000"/>
            <a:ext cx="1749425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Interrupt Controller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843338"/>
            <a:ext cx="8839200" cy="2913062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Interrupts invoked with interrupt lines from devices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Interrupt controller chooses interrupt request to honor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Interrupt identity specified with ID line 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Mask enables/disables interrupts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Priority encoder picks highest enabled interrupt 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Software Interrupt Set/Cleared by Software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CPU can disable all interrupts with internal flag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Non-</a:t>
            </a:r>
            <a:r>
              <a:rPr lang="en-US" altLang="ko-KR" sz="2200" dirty="0" err="1">
                <a:ea typeface="굴림" panose="020B0600000101010101" pitchFamily="34" charset="-127"/>
              </a:rPr>
              <a:t>Maskable</a:t>
            </a:r>
            <a:r>
              <a:rPr lang="en-US" altLang="ko-KR" sz="2200" dirty="0">
                <a:ea typeface="굴림" panose="020B0600000101010101" pitchFamily="34" charset="-127"/>
              </a:rPr>
              <a:t> Interrupt line (NMI) can’t be disabled</a:t>
            </a:r>
          </a:p>
        </p:txBody>
      </p:sp>
      <p:sp>
        <p:nvSpPr>
          <p:cNvPr id="9221" name="Text Box 55"/>
          <p:cNvSpPr txBox="1">
            <a:spLocks noChangeArrowheads="1"/>
          </p:cNvSpPr>
          <p:nvPr/>
        </p:nvSpPr>
        <p:spPr bwMode="auto">
          <a:xfrm>
            <a:off x="1828801" y="3429000"/>
            <a:ext cx="10424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Network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4805364" y="1993384"/>
            <a:ext cx="2503487" cy="369332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9223" name="Group 60"/>
          <p:cNvGrpSpPr>
            <a:grpSpLocks/>
          </p:cNvGrpSpPr>
          <p:nvPr/>
        </p:nvGrpSpPr>
        <p:grpSpPr bwMode="auto">
          <a:xfrm>
            <a:off x="7202488" y="1465264"/>
            <a:ext cx="1155700" cy="293687"/>
            <a:chOff x="3527" y="1190"/>
            <a:chExt cx="710" cy="178"/>
          </a:xfrm>
        </p:grpSpPr>
        <p:sp>
          <p:nvSpPr>
            <p:cNvPr id="9251" name="Line 11"/>
            <p:cNvSpPr>
              <a:spLocks noChangeShapeType="1"/>
            </p:cNvSpPr>
            <p:nvPr/>
          </p:nvSpPr>
          <p:spPr bwMode="auto">
            <a:xfrm>
              <a:off x="3527" y="1190"/>
              <a:ext cx="71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52" name="Line 12"/>
            <p:cNvSpPr>
              <a:spLocks noChangeShapeType="1"/>
            </p:cNvSpPr>
            <p:nvPr/>
          </p:nvSpPr>
          <p:spPr bwMode="auto">
            <a:xfrm>
              <a:off x="3527" y="1368"/>
              <a:ext cx="66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9224" name="Line 13"/>
          <p:cNvSpPr>
            <a:spLocks noChangeShapeType="1"/>
          </p:cNvSpPr>
          <p:nvPr/>
        </p:nvSpPr>
        <p:spPr bwMode="auto">
          <a:xfrm flipH="1">
            <a:off x="7720014" y="1335088"/>
            <a:ext cx="130175" cy="258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25" name="Text Box 14"/>
          <p:cNvSpPr txBox="1">
            <a:spLocks noChangeArrowheads="1"/>
          </p:cNvSpPr>
          <p:nvPr/>
        </p:nvSpPr>
        <p:spPr bwMode="auto">
          <a:xfrm>
            <a:off x="7381876" y="1011238"/>
            <a:ext cx="6655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IntID</a:t>
            </a:r>
          </a:p>
        </p:txBody>
      </p:sp>
      <p:sp>
        <p:nvSpPr>
          <p:cNvPr id="9226" name="Text Box 15"/>
          <p:cNvSpPr txBox="1">
            <a:spLocks noChangeArrowheads="1"/>
          </p:cNvSpPr>
          <p:nvPr/>
        </p:nvSpPr>
        <p:spPr bwMode="auto">
          <a:xfrm>
            <a:off x="7178676" y="1828800"/>
            <a:ext cx="10338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</a:t>
            </a:r>
          </a:p>
        </p:txBody>
      </p:sp>
      <p:sp>
        <p:nvSpPr>
          <p:cNvPr id="9227" name="Rectangle 16"/>
          <p:cNvSpPr>
            <a:spLocks noChangeArrowheads="1"/>
          </p:cNvSpPr>
          <p:nvPr/>
        </p:nvSpPr>
        <p:spPr bwMode="auto">
          <a:xfrm>
            <a:off x="6327776" y="779464"/>
            <a:ext cx="455613" cy="18129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 Mask</a:t>
            </a:r>
          </a:p>
        </p:txBody>
      </p:sp>
      <p:sp>
        <p:nvSpPr>
          <p:cNvPr id="9228" name="Freeform 36"/>
          <p:cNvSpPr>
            <a:spLocks/>
          </p:cNvSpPr>
          <p:nvPr/>
        </p:nvSpPr>
        <p:spPr bwMode="auto">
          <a:xfrm>
            <a:off x="6021389" y="2303464"/>
            <a:ext cx="306387" cy="714375"/>
          </a:xfrm>
          <a:custGeom>
            <a:avLst/>
            <a:gdLst>
              <a:gd name="T0" fmla="*/ 0 w 240"/>
              <a:gd name="T1" fmla="*/ 714375 h 624"/>
              <a:gd name="T2" fmla="*/ 0 w 240"/>
              <a:gd name="T3" fmla="*/ 0 h 624"/>
              <a:gd name="T4" fmla="*/ 306387 w 240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0" h="624">
                <a:moveTo>
                  <a:pt x="0" y="624"/>
                </a:move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29" name="AutoShape 41"/>
          <p:cNvSpPr>
            <a:spLocks noChangeArrowheads="1"/>
          </p:cNvSpPr>
          <p:nvPr/>
        </p:nvSpPr>
        <p:spPr bwMode="auto">
          <a:xfrm rot="-8552390">
            <a:off x="7308851" y="2039939"/>
            <a:ext cx="1133475" cy="1011237"/>
          </a:xfrm>
          <a:custGeom>
            <a:avLst/>
            <a:gdLst>
              <a:gd name="T0" fmla="*/ 756122 w 21600"/>
              <a:gd name="T1" fmla="*/ 0 h 21600"/>
              <a:gd name="T2" fmla="*/ 756122 w 21600"/>
              <a:gd name="T3" fmla="*/ 569195 h 21600"/>
              <a:gd name="T4" fmla="*/ 76877 w 21600"/>
              <a:gd name="T5" fmla="*/ 1011237 h 21600"/>
              <a:gd name="T6" fmla="*/ 1133475 w 21600"/>
              <a:gd name="T7" fmla="*/ 28459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646 h 21600"/>
              <a:gd name="T14" fmla="*/ 19905 w 21600"/>
              <a:gd name="T15" fmla="*/ 751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409" y="0"/>
                </a:lnTo>
                <a:lnTo>
                  <a:pt x="14409" y="4646"/>
                </a:lnTo>
                <a:lnTo>
                  <a:pt x="12427" y="4646"/>
                </a:lnTo>
                <a:cubicBezTo>
                  <a:pt x="5564" y="4646"/>
                  <a:pt x="0" y="8009"/>
                  <a:pt x="0" y="12158"/>
                </a:cubicBezTo>
                <a:lnTo>
                  <a:pt x="0" y="21600"/>
                </a:lnTo>
                <a:lnTo>
                  <a:pt x="2929" y="21600"/>
                </a:lnTo>
                <a:lnTo>
                  <a:pt x="2929" y="12158"/>
                </a:lnTo>
                <a:cubicBezTo>
                  <a:pt x="2929" y="9592"/>
                  <a:pt x="7181" y="7512"/>
                  <a:pt x="12427" y="7512"/>
                </a:cubicBezTo>
                <a:lnTo>
                  <a:pt x="14409" y="7512"/>
                </a:lnTo>
                <a:lnTo>
                  <a:pt x="14409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0" name="Text Box 42"/>
          <p:cNvSpPr txBox="1">
            <a:spLocks noChangeArrowheads="1"/>
          </p:cNvSpPr>
          <p:nvPr/>
        </p:nvSpPr>
        <p:spPr bwMode="auto">
          <a:xfrm>
            <a:off x="7620000" y="2949575"/>
            <a:ext cx="9309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Control</a:t>
            </a:r>
          </a:p>
        </p:txBody>
      </p:sp>
      <p:sp>
        <p:nvSpPr>
          <p:cNvPr id="9231" name="Rectangle 44"/>
          <p:cNvSpPr>
            <a:spLocks noChangeArrowheads="1"/>
          </p:cNvSpPr>
          <p:nvPr/>
        </p:nvSpPr>
        <p:spPr bwMode="auto">
          <a:xfrm>
            <a:off x="5656264" y="3021013"/>
            <a:ext cx="1271587" cy="646112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Software</a:t>
            </a:r>
          </a:p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</a:t>
            </a:r>
          </a:p>
        </p:txBody>
      </p:sp>
      <p:grpSp>
        <p:nvGrpSpPr>
          <p:cNvPr id="9232" name="Group 61"/>
          <p:cNvGrpSpPr>
            <a:grpSpLocks/>
          </p:cNvGrpSpPr>
          <p:nvPr/>
        </p:nvGrpSpPr>
        <p:grpSpPr bwMode="auto">
          <a:xfrm>
            <a:off x="8893176" y="2670177"/>
            <a:ext cx="602032" cy="950659"/>
            <a:chOff x="4578" y="2034"/>
            <a:chExt cx="413" cy="651"/>
          </a:xfrm>
        </p:grpSpPr>
        <p:sp>
          <p:nvSpPr>
            <p:cNvPr id="9249" name="Line 46"/>
            <p:cNvSpPr>
              <a:spLocks noChangeShapeType="1"/>
            </p:cNvSpPr>
            <p:nvPr/>
          </p:nvSpPr>
          <p:spPr bwMode="auto">
            <a:xfrm flipV="1">
              <a:off x="4815" y="2034"/>
              <a:ext cx="0" cy="39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50" name="Text Box 47"/>
            <p:cNvSpPr txBox="1">
              <a:spLocks noChangeArrowheads="1"/>
            </p:cNvSpPr>
            <p:nvPr/>
          </p:nvSpPr>
          <p:spPr bwMode="auto">
            <a:xfrm>
              <a:off x="4578" y="2432"/>
              <a:ext cx="413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NMI</a:t>
              </a:r>
            </a:p>
          </p:txBody>
        </p:sp>
      </p:grpSp>
      <p:sp>
        <p:nvSpPr>
          <p:cNvPr id="9233" name="Oval 8"/>
          <p:cNvSpPr>
            <a:spLocks noChangeArrowheads="1"/>
          </p:cNvSpPr>
          <p:nvPr/>
        </p:nvSpPr>
        <p:spPr bwMode="auto">
          <a:xfrm>
            <a:off x="8288338" y="685801"/>
            <a:ext cx="1922462" cy="2036763"/>
          </a:xfrm>
          <a:prstGeom prst="ellipse">
            <a:avLst/>
          </a:prstGeom>
          <a:solidFill>
            <a:srgbClr val="00FFFF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4" name="Text Box 6"/>
          <p:cNvSpPr txBox="1">
            <a:spLocks noChangeArrowheads="1"/>
          </p:cNvSpPr>
          <p:nvPr/>
        </p:nvSpPr>
        <p:spPr bwMode="auto">
          <a:xfrm>
            <a:off x="8839200" y="1143001"/>
            <a:ext cx="685800" cy="4476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32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</p:txBody>
      </p:sp>
      <p:sp>
        <p:nvSpPr>
          <p:cNvPr id="9235" name="Line 40"/>
          <p:cNvSpPr>
            <a:spLocks noChangeShapeType="1"/>
          </p:cNvSpPr>
          <p:nvPr/>
        </p:nvSpPr>
        <p:spPr bwMode="auto">
          <a:xfrm>
            <a:off x="5116513" y="1982788"/>
            <a:ext cx="12001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6" name="Line 37"/>
          <p:cNvSpPr>
            <a:spLocks noChangeShapeType="1"/>
          </p:cNvSpPr>
          <p:nvPr/>
        </p:nvSpPr>
        <p:spPr bwMode="auto">
          <a:xfrm>
            <a:off x="4495801" y="1012825"/>
            <a:ext cx="18208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7" name="Line 38"/>
          <p:cNvSpPr>
            <a:spLocks noChangeShapeType="1"/>
          </p:cNvSpPr>
          <p:nvPr/>
        </p:nvSpPr>
        <p:spPr bwMode="auto">
          <a:xfrm>
            <a:off x="3962401" y="1336675"/>
            <a:ext cx="2354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8" name="Line 39"/>
          <p:cNvSpPr>
            <a:spLocks noChangeShapeType="1"/>
          </p:cNvSpPr>
          <p:nvPr/>
        </p:nvSpPr>
        <p:spPr bwMode="auto">
          <a:xfrm>
            <a:off x="4038601" y="1658938"/>
            <a:ext cx="22780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9" name="Line 52"/>
          <p:cNvSpPr>
            <a:spLocks noChangeShapeType="1"/>
          </p:cNvSpPr>
          <p:nvPr/>
        </p:nvSpPr>
        <p:spPr bwMode="auto">
          <a:xfrm>
            <a:off x="2362200" y="457200"/>
            <a:ext cx="0" cy="294163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0" name="Line 53"/>
          <p:cNvSpPr>
            <a:spLocks noChangeShapeType="1"/>
          </p:cNvSpPr>
          <p:nvPr/>
        </p:nvSpPr>
        <p:spPr bwMode="auto">
          <a:xfrm flipV="1">
            <a:off x="2362200" y="2112963"/>
            <a:ext cx="533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1" name="Rectangle 59"/>
          <p:cNvSpPr>
            <a:spLocks noChangeArrowheads="1"/>
          </p:cNvSpPr>
          <p:nvPr/>
        </p:nvSpPr>
        <p:spPr bwMode="auto">
          <a:xfrm>
            <a:off x="6748464" y="779464"/>
            <a:ext cx="454025" cy="18129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Priority Encoder</a:t>
            </a:r>
          </a:p>
        </p:txBody>
      </p:sp>
      <p:sp>
        <p:nvSpPr>
          <p:cNvPr id="9242" name="Rectangle 45"/>
          <p:cNvSpPr>
            <a:spLocks noChangeArrowheads="1"/>
          </p:cNvSpPr>
          <p:nvPr/>
        </p:nvSpPr>
        <p:spPr bwMode="auto">
          <a:xfrm rot="5400000">
            <a:off x="4546601" y="2244726"/>
            <a:ext cx="1358900" cy="4540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Timer</a:t>
            </a:r>
          </a:p>
        </p:txBody>
      </p:sp>
      <p:sp>
        <p:nvSpPr>
          <p:cNvPr id="9243" name="cddrive"/>
          <p:cNvSpPr>
            <a:spLocks noEditPoints="1" noChangeArrowheads="1"/>
          </p:cNvSpPr>
          <p:nvPr/>
        </p:nvSpPr>
        <p:spPr bwMode="auto">
          <a:xfrm>
            <a:off x="2971800" y="228600"/>
            <a:ext cx="1295400" cy="647700"/>
          </a:xfrm>
          <a:custGeom>
            <a:avLst/>
            <a:gdLst>
              <a:gd name="T0" fmla="*/ 647700 w 21600"/>
              <a:gd name="T1" fmla="*/ 0 h 21600"/>
              <a:gd name="T2" fmla="*/ 1295400 w 21600"/>
              <a:gd name="T3" fmla="*/ 323850 h 21600"/>
              <a:gd name="T4" fmla="*/ 647700 w 21600"/>
              <a:gd name="T5" fmla="*/ 647700 h 21600"/>
              <a:gd name="T6" fmla="*/ 0 w 21600"/>
              <a:gd name="T7" fmla="*/ 323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86 w 21600"/>
              <a:gd name="T13" fmla="*/ 23059 h 21600"/>
              <a:gd name="T14" fmla="*/ 21005 w 21600"/>
              <a:gd name="T15" fmla="*/ 3050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563" y="12259"/>
                </a:moveTo>
                <a:lnTo>
                  <a:pt x="2563" y="12843"/>
                </a:lnTo>
                <a:lnTo>
                  <a:pt x="2746" y="13427"/>
                </a:lnTo>
                <a:lnTo>
                  <a:pt x="2929" y="14303"/>
                </a:lnTo>
                <a:lnTo>
                  <a:pt x="3112" y="14886"/>
                </a:lnTo>
                <a:lnTo>
                  <a:pt x="3478" y="15470"/>
                </a:lnTo>
                <a:lnTo>
                  <a:pt x="3844" y="16054"/>
                </a:lnTo>
                <a:lnTo>
                  <a:pt x="4393" y="16638"/>
                </a:lnTo>
                <a:lnTo>
                  <a:pt x="4942" y="17222"/>
                </a:lnTo>
                <a:lnTo>
                  <a:pt x="5492" y="17514"/>
                </a:lnTo>
                <a:lnTo>
                  <a:pt x="6224" y="18097"/>
                </a:lnTo>
                <a:lnTo>
                  <a:pt x="6773" y="18389"/>
                </a:lnTo>
                <a:lnTo>
                  <a:pt x="7505" y="18681"/>
                </a:lnTo>
                <a:lnTo>
                  <a:pt x="8237" y="18973"/>
                </a:lnTo>
                <a:lnTo>
                  <a:pt x="9153" y="18973"/>
                </a:lnTo>
                <a:lnTo>
                  <a:pt x="9885" y="19265"/>
                </a:lnTo>
                <a:lnTo>
                  <a:pt x="10800" y="19265"/>
                </a:lnTo>
                <a:lnTo>
                  <a:pt x="11532" y="19265"/>
                </a:lnTo>
                <a:lnTo>
                  <a:pt x="12447" y="18973"/>
                </a:lnTo>
                <a:lnTo>
                  <a:pt x="13180" y="18973"/>
                </a:lnTo>
                <a:lnTo>
                  <a:pt x="13912" y="18681"/>
                </a:lnTo>
                <a:lnTo>
                  <a:pt x="14644" y="18389"/>
                </a:lnTo>
                <a:lnTo>
                  <a:pt x="15376" y="18097"/>
                </a:lnTo>
                <a:lnTo>
                  <a:pt x="16108" y="17514"/>
                </a:lnTo>
                <a:lnTo>
                  <a:pt x="16658" y="17222"/>
                </a:lnTo>
                <a:lnTo>
                  <a:pt x="17207" y="16638"/>
                </a:lnTo>
                <a:lnTo>
                  <a:pt x="17573" y="16054"/>
                </a:lnTo>
                <a:lnTo>
                  <a:pt x="18122" y="15470"/>
                </a:lnTo>
                <a:lnTo>
                  <a:pt x="18305" y="14886"/>
                </a:lnTo>
                <a:lnTo>
                  <a:pt x="18671" y="14303"/>
                </a:lnTo>
                <a:lnTo>
                  <a:pt x="18854" y="13427"/>
                </a:lnTo>
                <a:lnTo>
                  <a:pt x="19037" y="12843"/>
                </a:lnTo>
                <a:lnTo>
                  <a:pt x="19037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563" y="12259"/>
                </a:moveTo>
                <a:lnTo>
                  <a:pt x="9153" y="12259"/>
                </a:lnTo>
                <a:lnTo>
                  <a:pt x="9153" y="12551"/>
                </a:lnTo>
                <a:lnTo>
                  <a:pt x="9336" y="12843"/>
                </a:lnTo>
                <a:lnTo>
                  <a:pt x="9519" y="13135"/>
                </a:lnTo>
                <a:lnTo>
                  <a:pt x="9702" y="13135"/>
                </a:lnTo>
                <a:lnTo>
                  <a:pt x="9885" y="13427"/>
                </a:lnTo>
                <a:lnTo>
                  <a:pt x="10068" y="13719"/>
                </a:lnTo>
                <a:lnTo>
                  <a:pt x="10434" y="13719"/>
                </a:lnTo>
                <a:lnTo>
                  <a:pt x="10800" y="13719"/>
                </a:lnTo>
                <a:lnTo>
                  <a:pt x="10983" y="13719"/>
                </a:lnTo>
                <a:lnTo>
                  <a:pt x="11349" y="13719"/>
                </a:lnTo>
                <a:lnTo>
                  <a:pt x="11715" y="13427"/>
                </a:lnTo>
                <a:lnTo>
                  <a:pt x="11898" y="13135"/>
                </a:lnTo>
                <a:lnTo>
                  <a:pt x="12081" y="13135"/>
                </a:lnTo>
                <a:lnTo>
                  <a:pt x="12264" y="12843"/>
                </a:lnTo>
                <a:lnTo>
                  <a:pt x="12264" y="12551"/>
                </a:lnTo>
                <a:lnTo>
                  <a:pt x="12264" y="12259"/>
                </a:lnTo>
                <a:lnTo>
                  <a:pt x="9153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1600" y="7589"/>
                </a:moveTo>
                <a:lnTo>
                  <a:pt x="17756" y="0"/>
                </a:lnTo>
                <a:lnTo>
                  <a:pt x="10800" y="0"/>
                </a:lnTo>
                <a:lnTo>
                  <a:pt x="3844" y="0"/>
                </a:lnTo>
                <a:lnTo>
                  <a:pt x="0" y="7589"/>
                </a:lnTo>
                <a:lnTo>
                  <a:pt x="0" y="10800"/>
                </a:lnTo>
                <a:lnTo>
                  <a:pt x="0" y="18097"/>
                </a:lnTo>
                <a:lnTo>
                  <a:pt x="1464" y="18097"/>
                </a:lnTo>
                <a:lnTo>
                  <a:pt x="1464" y="21600"/>
                </a:lnTo>
                <a:lnTo>
                  <a:pt x="10800" y="21600"/>
                </a:lnTo>
                <a:lnTo>
                  <a:pt x="19953" y="21600"/>
                </a:lnTo>
                <a:lnTo>
                  <a:pt x="19953" y="18097"/>
                </a:lnTo>
                <a:lnTo>
                  <a:pt x="21600" y="18097"/>
                </a:lnTo>
                <a:lnTo>
                  <a:pt x="21600" y="11092"/>
                </a:lnTo>
                <a:lnTo>
                  <a:pt x="21600" y="7589"/>
                </a:lnTo>
              </a:path>
              <a:path w="21600" h="21600" extrusionOk="0">
                <a:moveTo>
                  <a:pt x="1647" y="18097"/>
                </a:moveTo>
                <a:lnTo>
                  <a:pt x="6407" y="18097"/>
                </a:lnTo>
                <a:moveTo>
                  <a:pt x="19953" y="18097"/>
                </a:moveTo>
                <a:lnTo>
                  <a:pt x="15010" y="18097"/>
                </a:lnTo>
                <a:moveTo>
                  <a:pt x="0" y="7589"/>
                </a:moveTo>
                <a:lnTo>
                  <a:pt x="21417" y="7589"/>
                </a:lnTo>
                <a:lnTo>
                  <a:pt x="21600" y="7589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9244" name="Line 64"/>
          <p:cNvSpPr>
            <a:spLocks noChangeShapeType="1"/>
          </p:cNvSpPr>
          <p:nvPr/>
        </p:nvSpPr>
        <p:spPr bwMode="auto">
          <a:xfrm flipH="1" flipV="1">
            <a:off x="4203700" y="785813"/>
            <a:ext cx="3048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5" name="printer2"/>
          <p:cNvSpPr>
            <a:spLocks noEditPoints="1" noChangeArrowheads="1"/>
          </p:cNvSpPr>
          <p:nvPr/>
        </p:nvSpPr>
        <p:spPr bwMode="auto">
          <a:xfrm>
            <a:off x="2667001" y="990600"/>
            <a:ext cx="1285875" cy="604838"/>
          </a:xfrm>
          <a:custGeom>
            <a:avLst/>
            <a:gdLst>
              <a:gd name="T0" fmla="*/ 635377 w 21600"/>
              <a:gd name="T1" fmla="*/ 0 h 21600"/>
              <a:gd name="T2" fmla="*/ 1142167 w 21600"/>
              <a:gd name="T3" fmla="*/ 0 h 21600"/>
              <a:gd name="T4" fmla="*/ 1285875 w 21600"/>
              <a:gd name="T5" fmla="*/ 131692 h 21600"/>
              <a:gd name="T6" fmla="*/ 1285875 w 21600"/>
              <a:gd name="T7" fmla="*/ 302419 h 21600"/>
              <a:gd name="T8" fmla="*/ 1285875 w 21600"/>
              <a:gd name="T9" fmla="*/ 463373 h 21600"/>
              <a:gd name="T10" fmla="*/ 1074063 w 21600"/>
              <a:gd name="T11" fmla="*/ 604838 h 21600"/>
              <a:gd name="T12" fmla="*/ 635377 w 21600"/>
              <a:gd name="T13" fmla="*/ 604838 h 21600"/>
              <a:gd name="T14" fmla="*/ 189071 w 21600"/>
              <a:gd name="T15" fmla="*/ 604838 h 21600"/>
              <a:gd name="T16" fmla="*/ 0 w 21600"/>
              <a:gd name="T17" fmla="*/ 463373 h 21600"/>
              <a:gd name="T18" fmla="*/ 0 w 21600"/>
              <a:gd name="T19" fmla="*/ 302419 h 21600"/>
              <a:gd name="T20" fmla="*/ 0 w 21600"/>
              <a:gd name="T21" fmla="*/ 131692 h 21600"/>
              <a:gd name="T22" fmla="*/ 143708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397 w 21600"/>
              <a:gd name="T37" fmla="*/ 23298 h 21600"/>
              <a:gd name="T38" fmla="*/ 20266 w 21600"/>
              <a:gd name="T39" fmla="*/ 31137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9246" name="Group 68"/>
          <p:cNvGrpSpPr>
            <a:grpSpLocks/>
          </p:cNvGrpSpPr>
          <p:nvPr/>
        </p:nvGrpSpPr>
        <p:grpSpPr bwMode="auto">
          <a:xfrm>
            <a:off x="8458206" y="1828800"/>
            <a:ext cx="1479551" cy="369888"/>
            <a:chOff x="4377" y="758"/>
            <a:chExt cx="932" cy="233"/>
          </a:xfrm>
        </p:grpSpPr>
        <p:sp>
          <p:nvSpPr>
            <p:cNvPr id="9247" name="Rectangle 66"/>
            <p:cNvSpPr>
              <a:spLocks noChangeArrowheads="1"/>
            </p:cNvSpPr>
            <p:nvPr/>
          </p:nvSpPr>
          <p:spPr bwMode="auto">
            <a:xfrm>
              <a:off x="4377" y="807"/>
              <a:ext cx="144" cy="14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48" name="Text Box 67"/>
            <p:cNvSpPr txBox="1">
              <a:spLocks noChangeArrowheads="1"/>
            </p:cNvSpPr>
            <p:nvPr/>
          </p:nvSpPr>
          <p:spPr bwMode="auto">
            <a:xfrm>
              <a:off x="4506" y="758"/>
              <a:ext cx="80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Int Disable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61381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Vector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09800" y="5181601"/>
            <a:ext cx="7620000" cy="1142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Where else do you see this dispatch pattern?</a:t>
            </a:r>
          </a:p>
          <a:p>
            <a:pPr lvl="1"/>
            <a:r>
              <a:rPr lang="en-US" dirty="0" smtClean="0"/>
              <a:t>System Call</a:t>
            </a:r>
          </a:p>
          <a:p>
            <a:pPr lvl="1"/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638800" y="1295400"/>
            <a:ext cx="1219200" cy="3352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 Light"/>
              <a:cs typeface="Gill Sans Ligh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638800" y="1600200"/>
            <a:ext cx="1219200" cy="30480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638800" y="2209800"/>
            <a:ext cx="1219200" cy="30480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638800" y="2819400"/>
            <a:ext cx="1219200" cy="30480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638800" y="3429000"/>
            <a:ext cx="1219200" cy="30480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 Light"/>
              <a:cs typeface="Gill Sans Light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4038600" y="1295400"/>
            <a:ext cx="1371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4343400" y="1295400"/>
            <a:ext cx="0" cy="1524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676401" y="1676400"/>
            <a:ext cx="257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i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nterrupt number (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i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)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4038600" y="2895600"/>
            <a:ext cx="1524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Curved Connector 20"/>
          <p:cNvCxnSpPr/>
          <p:nvPr/>
        </p:nvCxnSpPr>
        <p:spPr bwMode="auto">
          <a:xfrm>
            <a:off x="6477000" y="2971800"/>
            <a:ext cx="1295400" cy="83820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 w="sm" len="sm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7848600" y="3657601"/>
            <a:ext cx="266700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intrpHandler_i</a:t>
            </a:r>
            <a:r>
              <a:rPr lang="en-US" sz="1600" dirty="0">
                <a:latin typeface="Courier New"/>
                <a:cs typeface="Courier New"/>
              </a:rPr>
              <a:t> () {</a:t>
            </a:r>
          </a:p>
          <a:p>
            <a:r>
              <a:rPr lang="en-US" sz="1600" dirty="0">
                <a:latin typeface="Courier New"/>
                <a:cs typeface="Courier New"/>
              </a:rPr>
              <a:t> ….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10400" y="1295401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Address and properties of each interrupt handler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4652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Separate Kernel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needs space to work</a:t>
            </a:r>
          </a:p>
          <a:p>
            <a:r>
              <a:rPr lang="en-US" dirty="0" smtClean="0"/>
              <a:t>Cannot put anything on the user stack (Why?)</a:t>
            </a:r>
          </a:p>
          <a:p>
            <a:r>
              <a:rPr lang="en-US" dirty="0" smtClean="0"/>
              <a:t>Two-stack model</a:t>
            </a:r>
          </a:p>
          <a:p>
            <a:pPr lvl="1"/>
            <a:r>
              <a:rPr lang="en-US" dirty="0" smtClean="0"/>
              <a:t>OS thread has interrupt stack (located in kernel memory) plus User stack (located in user memory)</a:t>
            </a:r>
          </a:p>
          <a:p>
            <a:pPr lvl="1"/>
            <a:r>
              <a:rPr lang="en-US" dirty="0" err="1" smtClean="0"/>
              <a:t>Syscall</a:t>
            </a:r>
            <a:r>
              <a:rPr lang="en-US" dirty="0" smtClean="0"/>
              <a:t> handler copies user </a:t>
            </a:r>
            <a:r>
              <a:rPr lang="en-US" dirty="0" err="1" smtClean="0"/>
              <a:t>args</a:t>
            </a:r>
            <a:r>
              <a:rPr lang="en-US" dirty="0" smtClean="0"/>
              <a:t> to kernel space before invoking specific function (e.g., open)</a:t>
            </a:r>
          </a:p>
          <a:p>
            <a:pPr lvl="1"/>
            <a:r>
              <a:rPr lang="en-US" dirty="0" smtClean="0"/>
              <a:t>Interrupts (???)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3" descr="kernelUserStacks.pdf"/>
          <p:cNvPicPr>
            <a:picLocks noChangeAspect="1"/>
          </p:cNvPicPr>
          <p:nvPr/>
        </p:nvPicPr>
        <p:blipFill>
          <a:blip r:embed="rId2"/>
          <a:srcRect l="-19846" r="-19846"/>
          <a:stretch>
            <a:fillRect/>
          </a:stretch>
        </p:blipFill>
        <p:spPr bwMode="auto">
          <a:xfrm>
            <a:off x="4114801" y="3505200"/>
            <a:ext cx="5703951" cy="3136954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5617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pic>
        <p:nvPicPr>
          <p:cNvPr id="4" name="Content Placeholder 3" descr="beforeInterrupt.pdf"/>
          <p:cNvPicPr>
            <a:picLocks noGrp="1" noChangeAspect="1"/>
          </p:cNvPicPr>
          <p:nvPr>
            <p:ph idx="1"/>
          </p:nvPr>
        </p:nvPicPr>
        <p:blipFill>
          <a:blip r:embed="rId2"/>
          <a:srcRect l="-20712" r="-20712"/>
          <a:stretch>
            <a:fillRect/>
          </a:stretch>
        </p:blipFill>
        <p:spPr>
          <a:xfrm>
            <a:off x="1828800" y="1066800"/>
            <a:ext cx="8229600" cy="5257800"/>
          </a:xfrm>
        </p:spPr>
      </p:pic>
    </p:spTree>
    <p:extLst>
      <p:ext uri="{BB962C8B-B14F-4D97-AF65-F5344CB8AC3E}">
        <p14:creationId xmlns:p14="http://schemas.microsoft.com/office/powerpoint/2010/main" val="3483457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Interrupt/System Call</a:t>
            </a:r>
            <a:endParaRPr lang="en-US" dirty="0"/>
          </a:p>
        </p:txBody>
      </p:sp>
      <p:pic>
        <p:nvPicPr>
          <p:cNvPr id="4" name="Content Placeholder 3" descr="duringInterrupt.pdf"/>
          <p:cNvPicPr>
            <a:picLocks noGrp="1" noChangeAspect="1"/>
          </p:cNvPicPr>
          <p:nvPr>
            <p:ph idx="1"/>
          </p:nvPr>
        </p:nvPicPr>
        <p:blipFill>
          <a:blip r:embed="rId2"/>
          <a:srcRect l="-27639" r="-27639"/>
          <a:stretch>
            <a:fillRect/>
          </a:stretch>
        </p:blipFill>
        <p:spPr>
          <a:xfrm>
            <a:off x="1447800" y="1066800"/>
            <a:ext cx="9071114" cy="5638800"/>
          </a:xfrm>
        </p:spPr>
      </p:pic>
    </p:spTree>
    <p:extLst>
      <p:ext uri="{BB962C8B-B14F-4D97-AF65-F5344CB8AC3E}">
        <p14:creationId xmlns:p14="http://schemas.microsoft.com/office/powerpoint/2010/main" val="3359218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11430000" cy="5943600"/>
          </a:xfrm>
        </p:spPr>
        <p:txBody>
          <a:bodyPr>
            <a:normAutofit/>
          </a:bodyPr>
          <a:lstStyle/>
          <a:p>
            <a:r>
              <a:rPr lang="en-US" dirty="0"/>
              <a:t>Kubiatowicz Office </a:t>
            </a:r>
            <a:r>
              <a:rPr lang="en-US" dirty="0" smtClean="0"/>
              <a:t>Hours</a:t>
            </a:r>
          </a:p>
          <a:p>
            <a:pPr lvl="1"/>
            <a:r>
              <a:rPr lang="en-US" dirty="0" smtClean="0"/>
              <a:t>3pm-4pm, Tuesday/Thursday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TOMORROW </a:t>
            </a:r>
            <a:r>
              <a:rPr lang="en-US" dirty="0">
                <a:solidFill>
                  <a:srgbClr val="FF0000"/>
                </a:solidFill>
              </a:rPr>
              <a:t>(Friday) is Drop Deadline!  </a:t>
            </a:r>
            <a:r>
              <a:rPr lang="en-US" dirty="0" smtClean="0">
                <a:solidFill>
                  <a:srgbClr val="FF0000"/>
                </a:solidFill>
              </a:rPr>
              <a:t>VERY </a:t>
            </a:r>
            <a:r>
              <a:rPr lang="en-US" dirty="0">
                <a:solidFill>
                  <a:srgbClr val="FF0000"/>
                </a:solidFill>
              </a:rPr>
              <a:t>HARD TO DROP LATER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 smtClean="0"/>
          </a:p>
          <a:p>
            <a:r>
              <a:rPr lang="en-US" dirty="0" smtClean="0"/>
              <a:t>Recommendation: Read assigned readings </a:t>
            </a:r>
            <a:r>
              <a:rPr lang="en-US" i="1" dirty="0" smtClean="0"/>
              <a:t>before</a:t>
            </a:r>
            <a:r>
              <a:rPr lang="en-US" dirty="0" smtClean="0"/>
              <a:t> lecture</a:t>
            </a:r>
          </a:p>
          <a:p>
            <a:endParaRPr lang="en-US" dirty="0" smtClean="0"/>
          </a:p>
          <a:p>
            <a:r>
              <a:rPr lang="en-US" dirty="0" smtClean="0"/>
              <a:t>You should </a:t>
            </a:r>
            <a:r>
              <a:rPr lang="en-US" dirty="0"/>
              <a:t>be going to sections </a:t>
            </a:r>
            <a:r>
              <a:rPr lang="en-US" dirty="0" smtClean="0"/>
              <a:t>– </a:t>
            </a:r>
            <a:r>
              <a:rPr lang="en-US" dirty="0"/>
              <a:t>Important information </a:t>
            </a:r>
            <a:r>
              <a:rPr lang="en-US" dirty="0" smtClean="0"/>
              <a:t>covered in section</a:t>
            </a:r>
            <a:endParaRPr lang="en-US" dirty="0"/>
          </a:p>
          <a:p>
            <a:pPr lvl="1"/>
            <a:r>
              <a:rPr lang="en-US" dirty="0"/>
              <a:t>Any section will do until groups </a:t>
            </a:r>
            <a:r>
              <a:rPr lang="en-US" dirty="0" smtClean="0"/>
              <a:t>assigned</a:t>
            </a:r>
          </a:p>
          <a:p>
            <a:r>
              <a:rPr lang="en-US" dirty="0" smtClean="0"/>
              <a:t>Get </a:t>
            </a:r>
            <a:r>
              <a:rPr lang="en-US" dirty="0"/>
              <a:t>finding groups of 4 people ASAP</a:t>
            </a:r>
          </a:p>
          <a:p>
            <a:pPr lvl="1"/>
            <a:r>
              <a:rPr lang="en-US" dirty="0"/>
              <a:t>Priority for same section; if cannot make this work, keep same TA</a:t>
            </a:r>
          </a:p>
          <a:p>
            <a:pPr lvl="1"/>
            <a:r>
              <a:rPr lang="en-US" dirty="0"/>
              <a:t>Remember: Your TA needs to see you in section!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280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10769600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Starting next week, we will be adhering to strict slip-day policies for non-DSP students</a:t>
            </a:r>
          </a:p>
          <a:p>
            <a:pPr lvl="1"/>
            <a:r>
              <a:rPr lang="en-US" dirty="0"/>
              <a:t>Slip days are no-questions asked (or justification needed) extensions</a:t>
            </a:r>
          </a:p>
          <a:p>
            <a:pPr lvl="1"/>
            <a:r>
              <a:rPr lang="en-US" dirty="0"/>
              <a:t>Anything beyond this requires documentation (i.e. doctor’s note,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you run out of slip days, assignments will be discounted </a:t>
            </a:r>
            <a:endParaRPr lang="en-US" dirty="0" smtClean="0"/>
          </a:p>
          <a:p>
            <a:pPr lvl="2"/>
            <a:r>
              <a:rPr lang="en-US" dirty="0" smtClean="0"/>
              <a:t>10% first day, 20% second day, 40% third day, 80% fourth day</a:t>
            </a:r>
          </a:p>
          <a:p>
            <a:r>
              <a:rPr lang="en-US" dirty="0" smtClean="0"/>
              <a:t>You </a:t>
            </a:r>
            <a:r>
              <a:rPr lang="en-US" dirty="0"/>
              <a:t>get 4 slip days for homework and 5 slip days for group </a:t>
            </a:r>
            <a:r>
              <a:rPr lang="en-US" dirty="0" smtClean="0"/>
              <a:t>projects</a:t>
            </a:r>
          </a:p>
          <a:p>
            <a:pPr lvl="1"/>
            <a:r>
              <a:rPr lang="en-US" dirty="0"/>
              <a:t>No project extensions on design documents, since we need to keep design reviews on track</a:t>
            </a:r>
          </a:p>
          <a:p>
            <a:pPr lvl="1"/>
            <a:r>
              <a:rPr lang="en-US" dirty="0" smtClean="0"/>
              <a:t>Conserve your slip days!</a:t>
            </a:r>
          </a:p>
          <a:p>
            <a:r>
              <a:rPr lang="en-US" dirty="0"/>
              <a:t>Midterm 1 will be on 2/15 from 8-10pm</a:t>
            </a:r>
          </a:p>
          <a:p>
            <a:pPr lvl="1"/>
            <a:r>
              <a:rPr lang="en-US" dirty="0" smtClean="0"/>
              <a:t>No class on day of midterm (extra office hours!)</a:t>
            </a:r>
          </a:p>
          <a:p>
            <a:pPr lvl="1"/>
            <a:r>
              <a:rPr lang="en-US" dirty="0" smtClean="0"/>
              <a:t>Closed book</a:t>
            </a:r>
          </a:p>
          <a:p>
            <a:pPr lvl="1"/>
            <a:r>
              <a:rPr lang="en-US" dirty="0" smtClean="0"/>
              <a:t>One page of </a:t>
            </a:r>
            <a:r>
              <a:rPr lang="en-US" i="1" dirty="0" smtClean="0"/>
              <a:t>handwritten </a:t>
            </a:r>
            <a:r>
              <a:rPr lang="en-US" dirty="0" smtClean="0"/>
              <a:t>notes – both sides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107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9A20E-2D48-4075-A178-B5A3DD85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OS </a:t>
            </a:r>
            <a:r>
              <a:rPr lang="en-US" dirty="0"/>
              <a:t>Library API for Threads: </a:t>
            </a:r>
            <a:r>
              <a:rPr lang="en-US" i="1" dirty="0" err="1"/>
              <a:t>pthreads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969DC-F260-44FC-B2A7-202D721A5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14400"/>
            <a:ext cx="10515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i="1" dirty="0" smtClean="0">
                <a:solidFill>
                  <a:srgbClr val="FF0000"/>
                </a:solidFill>
                <a:latin typeface="Gill Sans Light"/>
              </a:rPr>
              <a:t>Here: the “p” is for “POSIX” which is a part of a standardized API</a:t>
            </a:r>
          </a:p>
          <a:p>
            <a:pPr marL="0" indent="0">
              <a:buNone/>
            </a:pPr>
            <a:endParaRPr lang="en-US" sz="22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 err="1" smtClean="0">
                <a:latin typeface="Consolas" panose="020B0609020204030204" pitchFamily="49" charset="0"/>
              </a:rPr>
              <a:t>int</a:t>
            </a:r>
            <a:r>
              <a:rPr lang="en-US" sz="2200" dirty="0" smtClean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pthread_create</a:t>
            </a:r>
            <a:r>
              <a:rPr lang="en-US" sz="2200" dirty="0">
                <a:latin typeface="Consolas" panose="020B0609020204030204" pitchFamily="49" charset="0"/>
              </a:rPr>
              <a:t>(</a:t>
            </a:r>
            <a:r>
              <a:rPr lang="en-US" sz="2200" dirty="0" err="1">
                <a:latin typeface="Consolas" panose="020B0609020204030204" pitchFamily="49" charset="0"/>
              </a:rPr>
              <a:t>pthread_t</a:t>
            </a:r>
            <a:r>
              <a:rPr lang="en-US" sz="2200" dirty="0">
                <a:latin typeface="Consolas" panose="020B0609020204030204" pitchFamily="49" charset="0"/>
              </a:rPr>
              <a:t> *</a:t>
            </a:r>
            <a:r>
              <a:rPr lang="en-US" sz="2200" i="1" dirty="0">
                <a:latin typeface="Consolas" panose="020B0609020204030204" pitchFamily="49" charset="0"/>
              </a:rPr>
              <a:t>thread</a:t>
            </a:r>
            <a:r>
              <a:rPr lang="en-US" sz="2200" dirty="0">
                <a:latin typeface="Consolas" panose="020B0609020204030204" pitchFamily="49" charset="0"/>
              </a:rPr>
              <a:t>, const </a:t>
            </a:r>
            <a:r>
              <a:rPr lang="en-US" sz="2200" dirty="0" err="1">
                <a:latin typeface="Consolas" panose="020B0609020204030204" pitchFamily="49" charset="0"/>
              </a:rPr>
              <a:t>pthread_attr_t</a:t>
            </a:r>
            <a:r>
              <a:rPr lang="en-US" sz="2200" dirty="0">
                <a:latin typeface="Consolas" panose="020B0609020204030204" pitchFamily="49" charset="0"/>
              </a:rPr>
              <a:t> *</a:t>
            </a:r>
            <a:r>
              <a:rPr lang="en-US" sz="2200" i="1" dirty="0" err="1">
                <a:latin typeface="Consolas" panose="020B0609020204030204" pitchFamily="49" charset="0"/>
              </a:rPr>
              <a:t>attr</a:t>
            </a:r>
            <a:r>
              <a:rPr lang="en-US" sz="2200" dirty="0">
                <a:latin typeface="Consolas" panose="020B0609020204030204" pitchFamily="49" charset="0"/>
              </a:rPr>
              <a:t>,</a:t>
            </a:r>
            <a:br>
              <a:rPr lang="en-US" sz="2200" dirty="0">
                <a:latin typeface="Consolas" panose="020B0609020204030204" pitchFamily="49" charset="0"/>
              </a:rPr>
            </a:br>
            <a:r>
              <a:rPr lang="en-US" sz="2200" dirty="0" smtClean="0">
                <a:latin typeface="Consolas" panose="020B0609020204030204" pitchFamily="49" charset="0"/>
              </a:rPr>
              <a:t>			 void </a:t>
            </a:r>
            <a:r>
              <a:rPr lang="en-US" sz="2200" dirty="0">
                <a:latin typeface="Consolas" panose="020B0609020204030204" pitchFamily="49" charset="0"/>
              </a:rPr>
              <a:t>*(*</a:t>
            </a:r>
            <a:r>
              <a:rPr lang="en-US" sz="2200" i="1" dirty="0" err="1">
                <a:latin typeface="Consolas" panose="020B0609020204030204" pitchFamily="49" charset="0"/>
              </a:rPr>
              <a:t>start_routine</a:t>
            </a:r>
            <a:r>
              <a:rPr lang="en-US" sz="2200" dirty="0">
                <a:latin typeface="Consolas" panose="020B0609020204030204" pitchFamily="49" charset="0"/>
              </a:rPr>
              <a:t>)(void*), void *</a:t>
            </a:r>
            <a:r>
              <a:rPr lang="en-US" sz="2200" i="1" dirty="0" err="1">
                <a:latin typeface="Consolas" panose="020B0609020204030204" pitchFamily="49" charset="0"/>
              </a:rPr>
              <a:t>arg</a:t>
            </a:r>
            <a:r>
              <a:rPr lang="en-US" sz="2200" dirty="0"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/>
              <a:t>thread is created executing </a:t>
            </a:r>
            <a:r>
              <a:rPr lang="en-US" i="1" dirty="0" err="1"/>
              <a:t>start_routine</a:t>
            </a:r>
            <a:r>
              <a:rPr lang="en-US" dirty="0"/>
              <a:t> with </a:t>
            </a:r>
            <a:r>
              <a:rPr lang="en-US" i="1" dirty="0" err="1"/>
              <a:t>arg</a:t>
            </a:r>
            <a:r>
              <a:rPr lang="en-US" dirty="0"/>
              <a:t> as its sole </a:t>
            </a:r>
            <a:r>
              <a:rPr lang="en-US" dirty="0" smtClean="0"/>
              <a:t>argument.</a:t>
            </a:r>
          </a:p>
          <a:p>
            <a:pPr lvl="1"/>
            <a:r>
              <a:rPr lang="en-US" dirty="0" smtClean="0"/>
              <a:t>return </a:t>
            </a:r>
            <a:r>
              <a:rPr lang="en-US" dirty="0"/>
              <a:t>is implicit call to </a:t>
            </a:r>
            <a:r>
              <a:rPr lang="en-US" dirty="0" err="1"/>
              <a:t>pthread_exit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void </a:t>
            </a:r>
            <a:r>
              <a:rPr lang="en-US" sz="2200" dirty="0" err="1">
                <a:latin typeface="Consolas" panose="020B0609020204030204" pitchFamily="49" charset="0"/>
              </a:rPr>
              <a:t>pthread_exit</a:t>
            </a:r>
            <a:r>
              <a:rPr lang="en-US" sz="2200" dirty="0">
                <a:latin typeface="Consolas" panose="020B0609020204030204" pitchFamily="49" charset="0"/>
              </a:rPr>
              <a:t>(void *</a:t>
            </a:r>
            <a:r>
              <a:rPr lang="en-US" sz="2200" i="1" dirty="0" err="1">
                <a:latin typeface="Consolas" panose="020B0609020204030204" pitchFamily="49" charset="0"/>
              </a:rPr>
              <a:t>value_ptr</a:t>
            </a:r>
            <a:r>
              <a:rPr lang="en-US" sz="2200" dirty="0"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/>
              <a:t>terminates the thread and makes </a:t>
            </a:r>
            <a:r>
              <a:rPr lang="en-US" i="1" dirty="0" err="1"/>
              <a:t>value_ptr</a:t>
            </a:r>
            <a:r>
              <a:rPr lang="en-US" dirty="0"/>
              <a:t> available to any successful join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int </a:t>
            </a:r>
            <a:r>
              <a:rPr lang="en-US" sz="2200" dirty="0" err="1">
                <a:latin typeface="Consolas" panose="020B0609020204030204" pitchFamily="49" charset="0"/>
              </a:rPr>
              <a:t>pthread_join</a:t>
            </a:r>
            <a:r>
              <a:rPr lang="en-US" sz="2200" dirty="0">
                <a:latin typeface="Consolas" panose="020B0609020204030204" pitchFamily="49" charset="0"/>
              </a:rPr>
              <a:t>(</a:t>
            </a:r>
            <a:r>
              <a:rPr lang="en-US" sz="2200" dirty="0" err="1">
                <a:latin typeface="Consolas" panose="020B0609020204030204" pitchFamily="49" charset="0"/>
              </a:rPr>
              <a:t>pthread_t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i="1" dirty="0">
                <a:latin typeface="Consolas" panose="020B0609020204030204" pitchFamily="49" charset="0"/>
              </a:rPr>
              <a:t>thread</a:t>
            </a:r>
            <a:r>
              <a:rPr lang="en-US" sz="2200" dirty="0">
                <a:latin typeface="Consolas" panose="020B0609020204030204" pitchFamily="49" charset="0"/>
              </a:rPr>
              <a:t>, void **</a:t>
            </a:r>
            <a:r>
              <a:rPr lang="en-US" sz="2200" i="1" dirty="0" err="1">
                <a:latin typeface="Consolas" panose="020B0609020204030204" pitchFamily="49" charset="0"/>
              </a:rPr>
              <a:t>value_ptr</a:t>
            </a:r>
            <a:r>
              <a:rPr lang="en-US" sz="2200" dirty="0"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/>
              <a:t>suspends execution of the calling thread until the target </a:t>
            </a:r>
            <a:r>
              <a:rPr lang="en-US" i="1" dirty="0"/>
              <a:t>thread</a:t>
            </a:r>
            <a:r>
              <a:rPr lang="en-US" dirty="0"/>
              <a:t> terminates.</a:t>
            </a:r>
          </a:p>
          <a:p>
            <a:pPr lvl="1"/>
            <a:r>
              <a:rPr lang="en-US" dirty="0"/>
              <a:t>On return with a non-NULL </a:t>
            </a:r>
            <a:r>
              <a:rPr lang="en-US" i="1" dirty="0" err="1"/>
              <a:t>value_ptr</a:t>
            </a:r>
            <a:r>
              <a:rPr lang="en-US" dirty="0"/>
              <a:t>  the value passed to </a:t>
            </a:r>
            <a:r>
              <a:rPr lang="en-US" i="1" dirty="0" err="1">
                <a:hlinkClick r:id="rId2"/>
              </a:rPr>
              <a:t>pthread_exit</a:t>
            </a:r>
            <a:r>
              <a:rPr lang="en-US" i="1" dirty="0">
                <a:hlinkClick r:id="rId2"/>
              </a:rPr>
              <a:t>()</a:t>
            </a:r>
            <a:r>
              <a:rPr lang="en-US" dirty="0"/>
              <a:t> by the terminating thread is made available in the location referenced by </a:t>
            </a:r>
            <a:r>
              <a:rPr lang="en-US" i="1" dirty="0" err="1"/>
              <a:t>value_ptr</a:t>
            </a:r>
            <a:r>
              <a:rPr lang="en-US" dirty="0"/>
              <a:t>. </a:t>
            </a:r>
            <a:endParaRPr lang="en-US" sz="18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6436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2D6E9-C897-4821-9F0A-EFEA91504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Processes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04792-2D99-47C8-9BC4-6C1D534BC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5410200" cy="5105400"/>
          </a:xfrm>
        </p:spPr>
        <p:txBody>
          <a:bodyPr/>
          <a:lstStyle/>
          <a:p>
            <a:r>
              <a:rPr lang="en-US" dirty="0"/>
              <a:t>How to manage process state?</a:t>
            </a:r>
          </a:p>
          <a:p>
            <a:pPr lvl="1"/>
            <a:r>
              <a:rPr lang="en-US" dirty="0"/>
              <a:t>How to create a process?</a:t>
            </a:r>
          </a:p>
          <a:p>
            <a:pPr lvl="1"/>
            <a:r>
              <a:rPr lang="en-US" dirty="0"/>
              <a:t>How to exit from a process?</a:t>
            </a:r>
          </a:p>
          <a:p>
            <a:pPr lvl="1"/>
            <a:endParaRPr lang="en-US" dirty="0"/>
          </a:p>
          <a:p>
            <a:r>
              <a:rPr lang="en-US" dirty="0"/>
              <a:t>Remember: Everything outside of the kernel is running in a process!</a:t>
            </a:r>
          </a:p>
          <a:p>
            <a:pPr lvl="1"/>
            <a:r>
              <a:rPr lang="en-US" dirty="0"/>
              <a:t>Including the shell! (Homework 2)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Processes are created and managed… by processes!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t="11746" r="392" b="11746"/>
          <a:stretch>
            <a:fillRect/>
          </a:stretch>
        </p:blipFill>
        <p:spPr bwMode="auto">
          <a:xfrm>
            <a:off x="6096000" y="899746"/>
            <a:ext cx="5791200" cy="3438409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889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2566A-94CB-4A74-945F-41320F0F7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E7046-2B2B-47EA-AA6C-C8ECE108B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914400"/>
            <a:ext cx="9398000" cy="5105400"/>
          </a:xfrm>
        </p:spPr>
        <p:txBody>
          <a:bodyPr/>
          <a:lstStyle/>
          <a:p>
            <a:r>
              <a:rPr lang="en-US" dirty="0"/>
              <a:t>If processes are created by other processes, how does the first process start?</a:t>
            </a:r>
          </a:p>
          <a:p>
            <a:endParaRPr lang="en-US" dirty="0"/>
          </a:p>
          <a:p>
            <a:r>
              <a:rPr lang="en-US" dirty="0"/>
              <a:t>First process is started by the kernel</a:t>
            </a:r>
          </a:p>
          <a:p>
            <a:pPr lvl="1"/>
            <a:r>
              <a:rPr lang="en-US" dirty="0"/>
              <a:t>Often configured as an argument to the kernel </a:t>
            </a:r>
            <a:r>
              <a:rPr lang="en-US" i="1" dirty="0"/>
              <a:t>before</a:t>
            </a:r>
            <a:r>
              <a:rPr lang="en-US" dirty="0"/>
              <a:t> the kernel </a:t>
            </a:r>
            <a:r>
              <a:rPr lang="en-US" dirty="0" smtClean="0"/>
              <a:t>boots</a:t>
            </a:r>
          </a:p>
          <a:p>
            <a:pPr lvl="1"/>
            <a:r>
              <a:rPr lang="en-US" dirty="0" smtClean="0"/>
              <a:t>Often called the “</a:t>
            </a:r>
            <a:r>
              <a:rPr lang="en-US" dirty="0" err="1" smtClean="0"/>
              <a:t>init</a:t>
            </a:r>
            <a:r>
              <a:rPr lang="en-US" dirty="0" smtClean="0"/>
              <a:t>” process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After this, all processes on the system are created by other processes</a:t>
            </a:r>
          </a:p>
        </p:txBody>
      </p:sp>
    </p:spTree>
    <p:extLst>
      <p:ext uri="{BB962C8B-B14F-4D97-AF65-F5344CB8AC3E}">
        <p14:creationId xmlns:p14="http://schemas.microsoft.com/office/powerpoint/2010/main" val="28536674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5F5D-8905-4251-A7C7-DD879E0E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Management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BBD9-2675-4D0E-994A-A8A7CA0F6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exit</a:t>
            </a:r>
            <a:r>
              <a:rPr lang="en-US" dirty="0">
                <a:ea typeface="Consolas" charset="0"/>
                <a:cs typeface="Calibri" panose="020F0502020204030204" pitchFamily="34" charset="0"/>
              </a:rPr>
              <a:t> – terminate a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dirty="0"/>
              <a:t> – copy the current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exec</a:t>
            </a:r>
            <a:r>
              <a:rPr lang="en-US" dirty="0"/>
              <a:t> – change the </a:t>
            </a:r>
            <a:r>
              <a:rPr lang="en-US" i="1" dirty="0"/>
              <a:t>program </a:t>
            </a:r>
            <a:r>
              <a:rPr lang="en-US" dirty="0"/>
              <a:t>being run by the current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wait</a:t>
            </a:r>
            <a:r>
              <a:rPr lang="en-US" dirty="0"/>
              <a:t> – wait for a process to finish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kill</a:t>
            </a:r>
            <a:r>
              <a:rPr lang="en-US" dirty="0"/>
              <a:t> – send a </a:t>
            </a:r>
            <a:r>
              <a:rPr lang="en-US" i="1" dirty="0"/>
              <a:t>signal</a:t>
            </a:r>
            <a:r>
              <a:rPr lang="en-US" dirty="0"/>
              <a:t> (interrupt-like notification) to another process</a:t>
            </a:r>
          </a:p>
          <a:p>
            <a:pPr>
              <a:spcAft>
                <a:spcPts val="800"/>
              </a:spcAft>
            </a:pPr>
            <a:r>
              <a:rPr lang="en-US" dirty="0" err="1">
                <a:latin typeface="Consolas" panose="020B0609020204030204" pitchFamily="49" charset="0"/>
              </a:rPr>
              <a:t>sigaction</a:t>
            </a:r>
            <a:r>
              <a:rPr lang="en-US" dirty="0"/>
              <a:t> – set handlers for signals</a:t>
            </a:r>
          </a:p>
        </p:txBody>
      </p:sp>
    </p:spTree>
    <p:extLst>
      <p:ext uri="{BB962C8B-B14F-4D97-AF65-F5344CB8AC3E}">
        <p14:creationId xmlns:p14="http://schemas.microsoft.com/office/powerpoint/2010/main" val="3532212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5F5D-8905-4251-A7C7-DD879E0E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Management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BBD9-2675-4D0E-994A-A8A7CA0F6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exit</a:t>
            </a:r>
            <a:r>
              <a:rPr lang="en-US" dirty="0">
                <a:solidFill>
                  <a:srgbClr val="FF0000"/>
                </a:solidFill>
                <a:ea typeface="Consolas" charset="0"/>
                <a:cs typeface="Calibri" panose="020F0502020204030204" pitchFamily="34" charset="0"/>
              </a:rPr>
              <a:t> – terminate a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dirty="0"/>
              <a:t> – copy the current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exec</a:t>
            </a:r>
            <a:r>
              <a:rPr lang="en-US" dirty="0"/>
              <a:t> – change the </a:t>
            </a:r>
            <a:r>
              <a:rPr lang="en-US" i="1" dirty="0"/>
              <a:t>program </a:t>
            </a:r>
            <a:r>
              <a:rPr lang="en-US" dirty="0"/>
              <a:t>being run by the current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wait</a:t>
            </a:r>
            <a:r>
              <a:rPr lang="en-US" dirty="0"/>
              <a:t> – wait for a process to finish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kill</a:t>
            </a:r>
            <a:r>
              <a:rPr lang="en-US" dirty="0"/>
              <a:t> – send a </a:t>
            </a:r>
            <a:r>
              <a:rPr lang="en-US" i="1" dirty="0"/>
              <a:t>signal</a:t>
            </a:r>
            <a:r>
              <a:rPr lang="en-US" dirty="0"/>
              <a:t> (interrupt-like notification) to another process</a:t>
            </a:r>
          </a:p>
          <a:p>
            <a:pPr>
              <a:spcAft>
                <a:spcPts val="800"/>
              </a:spcAft>
            </a:pPr>
            <a:r>
              <a:rPr lang="en-US" dirty="0" err="1">
                <a:latin typeface="Consolas" panose="020B0609020204030204" pitchFamily="49" charset="0"/>
              </a:rPr>
              <a:t>sigaction</a:t>
            </a:r>
            <a:r>
              <a:rPr lang="en-US" dirty="0"/>
              <a:t> – set handlers for signals</a:t>
            </a:r>
          </a:p>
        </p:txBody>
      </p:sp>
    </p:spTree>
    <p:extLst>
      <p:ext uri="{BB962C8B-B14F-4D97-AF65-F5344CB8AC3E}">
        <p14:creationId xmlns:p14="http://schemas.microsoft.com/office/powerpoint/2010/main" val="3365460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70239-C6FF-4F0A-809B-54039926E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pid.c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0C09F-DC94-4B0E-9A5B-4051375C5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90600"/>
            <a:ext cx="5054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</a:rPr>
              <a:t>stdlib.h</a:t>
            </a:r>
            <a:r>
              <a:rPr lang="en-US" sz="18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</a:rPr>
              <a:t>stdio.h</a:t>
            </a:r>
            <a:r>
              <a:rPr lang="en-US" sz="18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</a:rPr>
              <a:t>string.h</a:t>
            </a:r>
            <a:r>
              <a:rPr lang="en-US" sz="18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</a:rPr>
              <a:t>unistd.h</a:t>
            </a:r>
            <a:r>
              <a:rPr lang="en-US" sz="18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#include &lt;sys/</a:t>
            </a:r>
            <a:r>
              <a:rPr lang="en-US" sz="1800" b="1" dirty="0" err="1">
                <a:latin typeface="Consolas" panose="020B0609020204030204" pitchFamily="49" charset="0"/>
              </a:rPr>
              <a:t>types.h</a:t>
            </a:r>
            <a:r>
              <a:rPr lang="en-US" sz="18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int main(int </a:t>
            </a:r>
            <a:r>
              <a:rPr lang="en-US" sz="1800" b="1" dirty="0" err="1">
                <a:latin typeface="Consolas" panose="020B0609020204030204" pitchFamily="49" charset="0"/>
              </a:rPr>
              <a:t>argc</a:t>
            </a:r>
            <a:r>
              <a:rPr lang="en-US" sz="1800" b="1" dirty="0">
                <a:latin typeface="Consolas" panose="020B0609020204030204" pitchFamily="49" charset="0"/>
              </a:rPr>
              <a:t>, char *</a:t>
            </a:r>
            <a:r>
              <a:rPr lang="en-US" sz="1800" b="1" dirty="0" err="1">
                <a:latin typeface="Consolas" panose="020B0609020204030204" pitchFamily="49" charset="0"/>
              </a:rPr>
              <a:t>argv</a:t>
            </a:r>
            <a:r>
              <a:rPr lang="en-US" sz="1800" b="1" dirty="0">
                <a:latin typeface="Consolas" panose="020B0609020204030204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  /* get current processes PID */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</a:rPr>
              <a:t>pid_t</a:t>
            </a:r>
            <a:r>
              <a:rPr lang="en-US" sz="1800" b="1" dirty="0"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latin typeface="Consolas" panose="020B0609020204030204" pitchFamily="49" charset="0"/>
              </a:rPr>
              <a:t>pid</a:t>
            </a:r>
            <a:r>
              <a:rPr lang="en-US" sz="1800" b="1" dirty="0">
                <a:latin typeface="Consolas" panose="020B0609020204030204" pitchFamily="49" charset="0"/>
              </a:rPr>
              <a:t> = </a:t>
            </a:r>
            <a:r>
              <a:rPr lang="en-US" sz="1800" b="1" dirty="0" err="1">
                <a:latin typeface="Consolas" panose="020B0609020204030204" pitchFamily="49" charset="0"/>
              </a:rPr>
              <a:t>getpid</a:t>
            </a:r>
            <a:r>
              <a:rPr lang="en-US" sz="18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</a:rPr>
              <a:t>printf</a:t>
            </a:r>
            <a:r>
              <a:rPr lang="en-US" sz="1800" b="1" dirty="0">
                <a:latin typeface="Consolas" panose="020B0609020204030204" pitchFamily="49" charset="0"/>
              </a:rPr>
              <a:t>("My </a:t>
            </a:r>
            <a:r>
              <a:rPr lang="en-US" sz="1800" b="1" dirty="0" err="1">
                <a:latin typeface="Consolas" panose="020B0609020204030204" pitchFamily="49" charset="0"/>
              </a:rPr>
              <a:t>pid</a:t>
            </a:r>
            <a:r>
              <a:rPr lang="en-US" sz="1800" b="1" dirty="0">
                <a:latin typeface="Consolas" panose="020B0609020204030204" pitchFamily="49" charset="0"/>
              </a:rPr>
              <a:t>: %d\n", </a:t>
            </a:r>
            <a:r>
              <a:rPr lang="en-US" sz="1800" b="1" dirty="0" err="1">
                <a:latin typeface="Consolas" panose="020B0609020204030204" pitchFamily="49" charset="0"/>
              </a:rPr>
              <a:t>pid</a:t>
            </a:r>
            <a:r>
              <a:rPr lang="en-US" sz="1800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sz="18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exit(0);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8E13E0-436F-40C8-AB32-E86DFE655CD1}"/>
              </a:ext>
            </a:extLst>
          </p:cNvPr>
          <p:cNvSpPr txBox="1"/>
          <p:nvPr/>
        </p:nvSpPr>
        <p:spPr>
          <a:xfrm>
            <a:off x="6395400" y="990600"/>
            <a:ext cx="5415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>
                <a:solidFill>
                  <a:srgbClr val="FF0000"/>
                </a:solidFill>
                <a:latin typeface="Gill Sans Light"/>
              </a:rPr>
              <a:t>Q: What if we let main return without ever calling exit?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>
                <a:latin typeface="Gill Sans Light"/>
              </a:rPr>
              <a:t>The OS Library calls exit() </a:t>
            </a:r>
            <a:r>
              <a:rPr lang="en-US" sz="2400" b="0" dirty="0">
                <a:latin typeface="Gill Sans Light"/>
                <a:cs typeface="Calibri" panose="020F0502020204030204" pitchFamily="34" charset="0"/>
              </a:rPr>
              <a:t>for us!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>
                <a:latin typeface="Gill Sans Light"/>
                <a:cs typeface="Calibri" panose="020F0502020204030204" pitchFamily="34" charset="0"/>
              </a:rPr>
              <a:t>The </a:t>
            </a:r>
            <a:r>
              <a:rPr lang="en-US" sz="2400" b="0" dirty="0" err="1">
                <a:latin typeface="Gill Sans Light"/>
                <a:cs typeface="Calibri" panose="020F0502020204030204" pitchFamily="34" charset="0"/>
              </a:rPr>
              <a:t>entrypoint</a:t>
            </a:r>
            <a:r>
              <a:rPr lang="en-US" sz="2400" b="0" dirty="0">
                <a:latin typeface="Gill Sans Light"/>
                <a:cs typeface="Calibri" panose="020F0502020204030204" pitchFamily="34" charset="0"/>
              </a:rPr>
              <a:t> of the executable is in the OS library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>
                <a:latin typeface="Gill Sans Light"/>
                <a:cs typeface="Calibri" panose="020F0502020204030204" pitchFamily="34" charset="0"/>
              </a:rPr>
              <a:t>OS library calls 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>
                <a:latin typeface="Gill Sans Light"/>
                <a:cs typeface="Calibri" panose="020F0502020204030204" pitchFamily="34" charset="0"/>
              </a:rPr>
              <a:t>If main returns, OS library calls exit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>
                <a:latin typeface="Gill Sans Light"/>
                <a:cs typeface="Calibri" panose="020F0502020204030204" pitchFamily="34" charset="0"/>
              </a:rPr>
              <a:t>You’ll see this in Project 0: </a:t>
            </a:r>
            <a:r>
              <a:rPr lang="en-US" sz="2400" b="0" dirty="0" err="1">
                <a:latin typeface="Gill Sans Light"/>
                <a:cs typeface="Calibri" panose="020F0502020204030204" pitchFamily="34" charset="0"/>
              </a:rPr>
              <a:t>init.c</a:t>
            </a:r>
            <a:endParaRPr lang="en-US" sz="2400" b="0" dirty="0">
              <a:latin typeface="Gill Sans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0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8417307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5F5D-8905-4251-A7C7-DD879E0E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Management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BBD9-2675-4D0E-994A-A8A7CA0F6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exit</a:t>
            </a:r>
            <a:r>
              <a:rPr lang="en-US" dirty="0">
                <a:ea typeface="Consolas" charset="0"/>
                <a:cs typeface="Calibri" panose="020F0502020204030204" pitchFamily="34" charset="0"/>
              </a:rPr>
              <a:t> – terminate a process</a:t>
            </a:r>
          </a:p>
          <a:p>
            <a:pPr>
              <a:spcAft>
                <a:spcPts val="800"/>
              </a:spcAft>
            </a:pP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dirty="0">
                <a:solidFill>
                  <a:srgbClr val="FF0000"/>
                </a:solidFill>
              </a:rPr>
              <a:t> – copy the current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exec</a:t>
            </a:r>
            <a:r>
              <a:rPr lang="en-US" dirty="0"/>
              <a:t> – change the </a:t>
            </a:r>
            <a:r>
              <a:rPr lang="en-US" i="1" dirty="0"/>
              <a:t>program </a:t>
            </a:r>
            <a:r>
              <a:rPr lang="en-US" dirty="0"/>
              <a:t>being run by the current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wait</a:t>
            </a:r>
            <a:r>
              <a:rPr lang="en-US" dirty="0"/>
              <a:t> – wait for a process to finish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kill</a:t>
            </a:r>
            <a:r>
              <a:rPr lang="en-US" dirty="0"/>
              <a:t> – send a </a:t>
            </a:r>
            <a:r>
              <a:rPr lang="en-US" i="1" dirty="0"/>
              <a:t>signal</a:t>
            </a:r>
            <a:r>
              <a:rPr lang="en-US" dirty="0"/>
              <a:t> (interrupt-like notification) to another process</a:t>
            </a:r>
          </a:p>
          <a:p>
            <a:pPr>
              <a:spcAft>
                <a:spcPts val="800"/>
              </a:spcAft>
            </a:pPr>
            <a:r>
              <a:rPr lang="en-US" dirty="0" err="1">
                <a:latin typeface="Consolas" panose="020B0609020204030204" pitchFamily="49" charset="0"/>
              </a:rPr>
              <a:t>sigaction</a:t>
            </a:r>
            <a:r>
              <a:rPr lang="en-US" dirty="0"/>
              <a:t> – set handlers for signals</a:t>
            </a:r>
          </a:p>
        </p:txBody>
      </p:sp>
    </p:spTree>
    <p:extLst>
      <p:ext uri="{BB962C8B-B14F-4D97-AF65-F5344CB8AC3E}">
        <p14:creationId xmlns:p14="http://schemas.microsoft.com/office/powerpoint/2010/main" val="12434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5E7C5-0FC6-4EA1-940E-EB676A1D7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7DBF8-5E0D-4E3F-8A58-20AD2BD4C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90600"/>
            <a:ext cx="10515600" cy="475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pid_t</a:t>
            </a:r>
            <a:r>
              <a:rPr lang="en-US" dirty="0">
                <a:latin typeface="Consolas" panose="020B0609020204030204" pitchFamily="49" charset="0"/>
              </a:rPr>
              <a:t> fork()</a:t>
            </a:r>
            <a:r>
              <a:rPr lang="en-US" dirty="0"/>
              <a:t> – copy the current process</a:t>
            </a:r>
          </a:p>
          <a:p>
            <a:pPr lvl="1"/>
            <a:r>
              <a:rPr lang="en-US" dirty="0"/>
              <a:t>New process has different </a:t>
            </a:r>
            <a:r>
              <a:rPr lang="en-US" dirty="0" err="1"/>
              <a:t>pid</a:t>
            </a:r>
            <a:endParaRPr lang="en-US" dirty="0"/>
          </a:p>
          <a:p>
            <a:pPr lvl="1"/>
            <a:r>
              <a:rPr lang="en-US" dirty="0"/>
              <a:t>New process contains a single thread</a:t>
            </a:r>
          </a:p>
          <a:p>
            <a:r>
              <a:rPr lang="en-US" dirty="0"/>
              <a:t>Return value from </a:t>
            </a:r>
            <a:r>
              <a:rPr lang="en-US" b="1" dirty="0">
                <a:latin typeface="Consolas" panose="020B0609020204030204" pitchFamily="49" charset="0"/>
              </a:rPr>
              <a:t>fork()</a:t>
            </a:r>
            <a:r>
              <a:rPr lang="en-US" dirty="0"/>
              <a:t>: </a:t>
            </a:r>
            <a:r>
              <a:rPr lang="en-US" dirty="0" err="1"/>
              <a:t>pid</a:t>
            </a:r>
            <a:r>
              <a:rPr lang="en-US" dirty="0"/>
              <a:t> (like an integer)</a:t>
            </a:r>
          </a:p>
          <a:p>
            <a:pPr lvl="1"/>
            <a:r>
              <a:rPr lang="en-US" dirty="0"/>
              <a:t>When &gt; 0: </a:t>
            </a:r>
          </a:p>
          <a:p>
            <a:pPr lvl="2"/>
            <a:r>
              <a:rPr lang="en-US" dirty="0"/>
              <a:t>Running in (original) </a:t>
            </a:r>
            <a:r>
              <a:rPr lang="en-US" dirty="0">
                <a:solidFill>
                  <a:srgbClr val="FF0000"/>
                </a:solidFill>
              </a:rPr>
              <a:t>Parent</a:t>
            </a:r>
            <a:r>
              <a:rPr lang="en-US" dirty="0"/>
              <a:t> process</a:t>
            </a:r>
          </a:p>
          <a:p>
            <a:pPr lvl="2"/>
            <a:r>
              <a:rPr lang="en-US" dirty="0"/>
              <a:t>return value is </a:t>
            </a:r>
            <a:r>
              <a:rPr lang="en-US" dirty="0" err="1">
                <a:solidFill>
                  <a:srgbClr val="FF0000"/>
                </a:solidFill>
              </a:rPr>
              <a:t>pid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new child</a:t>
            </a:r>
          </a:p>
          <a:p>
            <a:pPr lvl="1"/>
            <a:r>
              <a:rPr lang="en-US" dirty="0"/>
              <a:t>When = 0: </a:t>
            </a:r>
          </a:p>
          <a:p>
            <a:pPr lvl="2"/>
            <a:r>
              <a:rPr lang="en-US" dirty="0"/>
              <a:t>Running in new </a:t>
            </a:r>
            <a:r>
              <a:rPr lang="en-US" dirty="0">
                <a:solidFill>
                  <a:srgbClr val="FF0000"/>
                </a:solidFill>
              </a:rPr>
              <a:t>Child</a:t>
            </a:r>
            <a:r>
              <a:rPr lang="en-US" dirty="0"/>
              <a:t> process</a:t>
            </a:r>
          </a:p>
          <a:p>
            <a:pPr lvl="1"/>
            <a:r>
              <a:rPr lang="en-US" dirty="0"/>
              <a:t>When &lt; 0:</a:t>
            </a:r>
          </a:p>
          <a:p>
            <a:pPr lvl="2"/>
            <a:r>
              <a:rPr lang="en-US" dirty="0"/>
              <a:t>Error!  Must handle somehow</a:t>
            </a:r>
          </a:p>
          <a:p>
            <a:pPr lvl="2"/>
            <a:r>
              <a:rPr lang="en-US" dirty="0"/>
              <a:t>Running in original process</a:t>
            </a:r>
          </a:p>
          <a:p>
            <a:r>
              <a:rPr lang="en-US" dirty="0">
                <a:solidFill>
                  <a:srgbClr val="FF0000"/>
                </a:solidFill>
              </a:rPr>
              <a:t>State of original process duplicated in </a:t>
            </a:r>
            <a:r>
              <a:rPr lang="en-US" i="1" dirty="0">
                <a:solidFill>
                  <a:srgbClr val="FF0000"/>
                </a:solidFill>
              </a:rPr>
              <a:t>both</a:t>
            </a:r>
            <a:r>
              <a:rPr lang="en-US" dirty="0">
                <a:solidFill>
                  <a:srgbClr val="FF0000"/>
                </a:solidFill>
              </a:rPr>
              <a:t> Parent and Child!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Address Space (Memory), File Descriptors (covered later), </a:t>
            </a:r>
            <a:r>
              <a:rPr lang="en-US" dirty="0" err="1">
                <a:solidFill>
                  <a:srgbClr val="FF0000"/>
                </a:solidFill>
              </a:rPr>
              <a:t>etc</a:t>
            </a:r>
            <a:r>
              <a:rPr lang="en-US" dirty="0">
                <a:solidFill>
                  <a:srgbClr val="FF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901809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D372-028F-401E-A250-4227EF9CC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fork1.c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85D9E-08D1-4276-BE86-39FCD3A37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628" y="685800"/>
            <a:ext cx="9602972" cy="516742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stdlib.h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stdio.h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unistd.h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&lt;sys/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types.h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b="1" dirty="0">
              <a:latin typeface="Consolas" panose="020B0609020204030204" pitchFamily="49" charset="0"/>
              <a:cs typeface="Courier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int main(int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argc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, char *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argv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[])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pid_t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pid_t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getpid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();            /* get current processes PID */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("Parent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: %d\n",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 = fork();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if (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&gt; 0) {		     /* Parent Process */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getpid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("[%d] parent of [%d]\n",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} else if (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== 0) {	     /* Child Process */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getpid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("[%d] child\n",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} else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perror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("Fork failed");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}</a:t>
            </a:r>
          </a:p>
          <a:p>
            <a:pPr marL="0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715429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D372-028F-401E-A250-4227EF9CC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</a:rPr>
              <a:t>fork1.c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85D9E-08D1-4276-BE86-39FCD3A37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699977"/>
            <a:ext cx="9602972" cy="516742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stdlib.h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stdio.h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unistd.h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&lt;sys/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types.h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b="1" dirty="0">
              <a:latin typeface="Consolas" panose="020B0609020204030204" pitchFamily="49" charset="0"/>
              <a:cs typeface="Courier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int main(int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argc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, char *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argv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[])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pid_t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pid_t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getpid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();            /* get current processes PID */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("Parent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: %d\n",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 = fork();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if (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&gt; 0) {		     /* Parent Process */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getpid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("[%d] parent of [%d]\n",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} else if (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== 0) {	     /* Child Process */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getpid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("[%d] child\n",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} else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perror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("Fork failed");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}</a:t>
            </a:r>
          </a:p>
          <a:p>
            <a:pPr marL="0" indent="0">
              <a:buNone/>
            </a:pPr>
            <a:endParaRPr lang="en-US" sz="1800" b="1" dirty="0"/>
          </a:p>
        </p:txBody>
      </p:sp>
      <p:sp>
        <p:nvSpPr>
          <p:cNvPr id="7" name="Right Arrow 3">
            <a:extLst>
              <a:ext uri="{FF2B5EF4-FFF2-40B4-BE49-F238E27FC236}">
                <a16:creationId xmlns:a16="http://schemas.microsoft.com/office/drawing/2014/main" id="{00B01891-223E-45AD-A9AB-776C7E96571B}"/>
              </a:ext>
            </a:extLst>
          </p:cNvPr>
          <p:cNvSpPr/>
          <p:nvPr/>
        </p:nvSpPr>
        <p:spPr>
          <a:xfrm>
            <a:off x="1171580" y="3410062"/>
            <a:ext cx="765876" cy="4761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8" name="Right Arrow 4">
            <a:extLst>
              <a:ext uri="{FF2B5EF4-FFF2-40B4-BE49-F238E27FC236}">
                <a16:creationId xmlns:a16="http://schemas.microsoft.com/office/drawing/2014/main" id="{2E6C7BA0-FA93-4040-B0D7-36779A5E0B0E}"/>
              </a:ext>
            </a:extLst>
          </p:cNvPr>
          <p:cNvSpPr/>
          <p:nvPr/>
        </p:nvSpPr>
        <p:spPr>
          <a:xfrm>
            <a:off x="381000" y="3410061"/>
            <a:ext cx="765876" cy="47613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957075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D372-028F-401E-A250-4227EF9CC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</a:rPr>
              <a:t>fork1.c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85D9E-08D1-4276-BE86-39FCD3A37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685800"/>
            <a:ext cx="9602972" cy="516742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stdlib.h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stdio.h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unistd.h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&lt;sys/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types.h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b="1" dirty="0">
              <a:latin typeface="Consolas" panose="020B0609020204030204" pitchFamily="49" charset="0"/>
              <a:cs typeface="Courier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int main(int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argc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, char *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argv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[])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pid_t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pid_t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getpid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();            /* get current processes PID */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("Parent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: %d\n",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 = fork();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if (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&gt; 0) {		     /* Parent Process */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getpid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("[%d] parent of [%d]\n",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} else if (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== 0) {	     /* Child Process */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getpid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("[%d] child\n",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} else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perror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("Fork failed");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}</a:t>
            </a:r>
          </a:p>
        </p:txBody>
      </p:sp>
      <p:sp>
        <p:nvSpPr>
          <p:cNvPr id="7" name="Right Arrow 3">
            <a:extLst>
              <a:ext uri="{FF2B5EF4-FFF2-40B4-BE49-F238E27FC236}">
                <a16:creationId xmlns:a16="http://schemas.microsoft.com/office/drawing/2014/main" id="{00B01891-223E-45AD-A9AB-776C7E96571B}"/>
              </a:ext>
            </a:extLst>
          </p:cNvPr>
          <p:cNvSpPr/>
          <p:nvPr/>
        </p:nvSpPr>
        <p:spPr>
          <a:xfrm>
            <a:off x="1219200" y="4007259"/>
            <a:ext cx="718256" cy="48854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8" name="Right Arrow 4">
            <a:extLst>
              <a:ext uri="{FF2B5EF4-FFF2-40B4-BE49-F238E27FC236}">
                <a16:creationId xmlns:a16="http://schemas.microsoft.com/office/drawing/2014/main" id="{2E6C7BA0-FA93-4040-B0D7-36779A5E0B0E}"/>
              </a:ext>
            </a:extLst>
          </p:cNvPr>
          <p:cNvSpPr/>
          <p:nvPr/>
        </p:nvSpPr>
        <p:spPr>
          <a:xfrm>
            <a:off x="504820" y="4921659"/>
            <a:ext cx="718256" cy="48854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12679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6096000" y="436685"/>
            <a:ext cx="5272442" cy="419100"/>
          </a:xfrm>
          <a:prstGeom prst="rect">
            <a:avLst/>
          </a:prstGeom>
          <a:solidFill>
            <a:schemeClr val="bg1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52D427-0C0A-43B9-8B23-F8086D017F2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29350" y="161228"/>
            <a:ext cx="5962650" cy="6544372"/>
          </a:xfrm>
          <a:prstGeom prst="rect">
            <a:avLst/>
          </a:prstGeom>
          <a:noFill/>
          <a:ln w="76200">
            <a:noFill/>
          </a:ln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C5F1C339-F5E0-45C2-ABA9-14DD1D063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16" y="152400"/>
            <a:ext cx="5480184" cy="533400"/>
          </a:xfrm>
        </p:spPr>
        <p:txBody>
          <a:bodyPr/>
          <a:lstStyle/>
          <a:p>
            <a:r>
              <a:rPr lang="en-US" smtClean="0"/>
              <a:t>Recall: pThreads Example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876CDD-4866-46A2-97F2-CCAAC113DDDF}"/>
              </a:ext>
            </a:extLst>
          </p:cNvPr>
          <p:cNvSpPr/>
          <p:nvPr/>
        </p:nvSpPr>
        <p:spPr>
          <a:xfrm>
            <a:off x="10141707" y="1985240"/>
            <a:ext cx="1773105" cy="268677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1B9D0B-EEBE-456D-BAEC-00C91F3D852C}"/>
              </a:ext>
            </a:extLst>
          </p:cNvPr>
          <p:cNvSpPr txBox="1"/>
          <p:nvPr/>
        </p:nvSpPr>
        <p:spPr>
          <a:xfrm>
            <a:off x="307502" y="838200"/>
            <a:ext cx="563121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>
                <a:latin typeface="Gill Sans Light"/>
              </a:rPr>
              <a:t>How many threads are in this program?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Light"/>
              </a:rPr>
              <a:t>What function does each thread run?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Light"/>
              </a:rPr>
              <a:t>One possible result: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>
              <a:latin typeface="Gill Sans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 smtClean="0">
              <a:latin typeface="Gill Sans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>
              <a:latin typeface="Gill Sans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 smtClean="0">
              <a:latin typeface="Gill Sans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Light"/>
              </a:rPr>
              <a:t>Does </a:t>
            </a:r>
            <a:r>
              <a:rPr lang="en-US" sz="2000" b="0" dirty="0">
                <a:latin typeface="Gill Sans Light"/>
              </a:rPr>
              <a:t>the main thread join with the threads in the same order that they were created</a:t>
            </a:r>
            <a:r>
              <a:rPr lang="en-US" sz="2000" b="0" dirty="0" smtClean="0">
                <a:latin typeface="Gill Sans Light"/>
              </a:rPr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Light"/>
              </a:rPr>
              <a:t>Yes: Loop calls Join in thread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Light"/>
              </a:rPr>
              <a:t>Do </a:t>
            </a:r>
            <a:r>
              <a:rPr lang="en-US" sz="2000" b="0" dirty="0">
                <a:latin typeface="Gill Sans Light"/>
              </a:rPr>
              <a:t>the threads exit in the same order they were created</a:t>
            </a:r>
            <a:r>
              <a:rPr lang="en-US" sz="2000" b="0" dirty="0" smtClean="0">
                <a:latin typeface="Gill Sans Light"/>
              </a:rPr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Light"/>
              </a:rPr>
              <a:t>No: Depends on scheduling order!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Light"/>
              </a:rPr>
              <a:t>Would </a:t>
            </a:r>
            <a:r>
              <a:rPr lang="en-US" sz="2000" b="0" dirty="0">
                <a:latin typeface="Gill Sans Light"/>
              </a:rPr>
              <a:t>the result </a:t>
            </a:r>
            <a:r>
              <a:rPr lang="en-US" sz="2000" b="0" dirty="0" smtClean="0">
                <a:latin typeface="Gill Sans Light"/>
              </a:rPr>
              <a:t>change</a:t>
            </a:r>
            <a:r>
              <a:rPr lang="en-US" sz="2000" b="0" dirty="0">
                <a:latin typeface="Gill Sans Light"/>
              </a:rPr>
              <a:t> </a:t>
            </a:r>
            <a:r>
              <a:rPr lang="en-US" sz="2000" b="0" dirty="0" smtClean="0">
                <a:latin typeface="Gill Sans Light"/>
              </a:rPr>
              <a:t>if run again?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Light"/>
              </a:rPr>
              <a:t>Yes: Depends on scheduling order!</a:t>
            </a:r>
            <a:endParaRPr lang="en-US" sz="2000" b="0" dirty="0">
              <a:latin typeface="Gill Sans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Light"/>
              </a:rPr>
              <a:t>Is this code safe/correct???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Light"/>
              </a:rPr>
              <a:t>No – threads share are variable that is used without locking and there is a race condition!</a:t>
            </a:r>
            <a:endParaRPr lang="en-US" sz="2000" b="0" dirty="0">
              <a:latin typeface="Gill Sans Light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431E881-4861-4B98-AF35-C99B2F0414ED}"/>
              </a:ext>
            </a:extLst>
          </p:cNvPr>
          <p:cNvSpPr/>
          <p:nvPr/>
        </p:nvSpPr>
        <p:spPr>
          <a:xfrm>
            <a:off x="5713553" y="2331509"/>
            <a:ext cx="1043088" cy="3668888"/>
          </a:xfrm>
          <a:custGeom>
            <a:avLst/>
            <a:gdLst>
              <a:gd name="connsiteX0" fmla="*/ 930199 w 1043088"/>
              <a:gd name="connsiteY0" fmla="*/ 0 h 3668888"/>
              <a:gd name="connsiteX1" fmla="*/ 399621 w 1043088"/>
              <a:gd name="connsiteY1" fmla="*/ 530577 h 3668888"/>
              <a:gd name="connsiteX2" fmla="*/ 4510 w 1043088"/>
              <a:gd name="connsiteY2" fmla="*/ 1625600 h 3668888"/>
              <a:gd name="connsiteX3" fmla="*/ 241576 w 1043088"/>
              <a:gd name="connsiteY3" fmla="*/ 2698044 h 3668888"/>
              <a:gd name="connsiteX4" fmla="*/ 1043088 w 1043088"/>
              <a:gd name="connsiteY4" fmla="*/ 3668888 h 366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88" h="3668888">
                <a:moveTo>
                  <a:pt x="930199" y="0"/>
                </a:moveTo>
                <a:cubicBezTo>
                  <a:pt x="742050" y="129822"/>
                  <a:pt x="553902" y="259644"/>
                  <a:pt x="399621" y="530577"/>
                </a:cubicBezTo>
                <a:cubicBezTo>
                  <a:pt x="245340" y="801510"/>
                  <a:pt x="30851" y="1264356"/>
                  <a:pt x="4510" y="1625600"/>
                </a:cubicBezTo>
                <a:cubicBezTo>
                  <a:pt x="-21831" y="1986845"/>
                  <a:pt x="68480" y="2357496"/>
                  <a:pt x="241576" y="2698044"/>
                </a:cubicBezTo>
                <a:cubicBezTo>
                  <a:pt x="414672" y="3038592"/>
                  <a:pt x="728880" y="3353740"/>
                  <a:pt x="1043088" y="3668888"/>
                </a:cubicBezTo>
              </a:path>
            </a:pathLst>
          </a:custGeom>
          <a:noFill/>
          <a:ln w="38100"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8714BF-14FF-4343-A787-0F33E610FB33}"/>
              </a:ext>
            </a:extLst>
          </p:cNvPr>
          <p:cNvSpPr/>
          <p:nvPr/>
        </p:nvSpPr>
        <p:spPr>
          <a:xfrm>
            <a:off x="7285036" y="4551207"/>
            <a:ext cx="4906964" cy="258222"/>
          </a:xfrm>
          <a:prstGeom prst="rect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579131B-36B8-4FDF-A3E3-2731841F96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187" y="1813476"/>
            <a:ext cx="4876800" cy="11557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46900C0-C865-4AB0-8A38-3E7B56254D53}"/>
              </a:ext>
            </a:extLst>
          </p:cNvPr>
          <p:cNvSpPr/>
          <p:nvPr/>
        </p:nvSpPr>
        <p:spPr>
          <a:xfrm>
            <a:off x="6229350" y="1345881"/>
            <a:ext cx="5836534" cy="1333023"/>
          </a:xfrm>
          <a:prstGeom prst="rect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61FB9C-47CF-480C-A588-ADFBBBAF687D}"/>
              </a:ext>
            </a:extLst>
          </p:cNvPr>
          <p:cNvSpPr/>
          <p:nvPr/>
        </p:nvSpPr>
        <p:spPr>
          <a:xfrm>
            <a:off x="6431911" y="3843412"/>
            <a:ext cx="4906964" cy="280216"/>
          </a:xfrm>
          <a:prstGeom prst="rect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6200042" y="89069"/>
            <a:ext cx="5991958" cy="92304"/>
          </a:xfrm>
          <a:prstGeom prst="rect">
            <a:avLst/>
          </a:prstGeom>
          <a:solidFill>
            <a:schemeClr val="bg1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61FB9C-47CF-480C-A588-ADFBBBAF687D}"/>
              </a:ext>
            </a:extLst>
          </p:cNvPr>
          <p:cNvSpPr/>
          <p:nvPr/>
        </p:nvSpPr>
        <p:spPr>
          <a:xfrm>
            <a:off x="6433486" y="3200400"/>
            <a:ext cx="1491314" cy="280216"/>
          </a:xfrm>
          <a:prstGeom prst="rect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761FB9C-47CF-480C-A588-ADFBBBAF687D}"/>
              </a:ext>
            </a:extLst>
          </p:cNvPr>
          <p:cNvSpPr/>
          <p:nvPr/>
        </p:nvSpPr>
        <p:spPr>
          <a:xfrm>
            <a:off x="6585886" y="5867400"/>
            <a:ext cx="2710514" cy="280216"/>
          </a:xfrm>
          <a:prstGeom prst="rect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8431E881-4861-4B98-AF35-C99B2F0414ED}"/>
              </a:ext>
            </a:extLst>
          </p:cNvPr>
          <p:cNvSpPr/>
          <p:nvPr/>
        </p:nvSpPr>
        <p:spPr>
          <a:xfrm rot="7823720">
            <a:off x="8603740" y="178804"/>
            <a:ext cx="1803903" cy="4425045"/>
          </a:xfrm>
          <a:custGeom>
            <a:avLst/>
            <a:gdLst>
              <a:gd name="connsiteX0" fmla="*/ 930199 w 1043088"/>
              <a:gd name="connsiteY0" fmla="*/ 0 h 3668888"/>
              <a:gd name="connsiteX1" fmla="*/ 399621 w 1043088"/>
              <a:gd name="connsiteY1" fmla="*/ 530577 h 3668888"/>
              <a:gd name="connsiteX2" fmla="*/ 4510 w 1043088"/>
              <a:gd name="connsiteY2" fmla="*/ 1625600 h 3668888"/>
              <a:gd name="connsiteX3" fmla="*/ 241576 w 1043088"/>
              <a:gd name="connsiteY3" fmla="*/ 2698044 h 3668888"/>
              <a:gd name="connsiteX4" fmla="*/ 1043088 w 1043088"/>
              <a:gd name="connsiteY4" fmla="*/ 3668888 h 3668888"/>
              <a:gd name="connsiteX0" fmla="*/ 1111408 w 1224297"/>
              <a:gd name="connsiteY0" fmla="*/ 0 h 3668888"/>
              <a:gd name="connsiteX1" fmla="*/ 580830 w 1224297"/>
              <a:gd name="connsiteY1" fmla="*/ 530577 h 3668888"/>
              <a:gd name="connsiteX2" fmla="*/ 185719 w 1224297"/>
              <a:gd name="connsiteY2" fmla="*/ 1625600 h 3668888"/>
              <a:gd name="connsiteX3" fmla="*/ 67199 w 1224297"/>
              <a:gd name="connsiteY3" fmla="*/ 2882206 h 3668888"/>
              <a:gd name="connsiteX4" fmla="*/ 1224297 w 1224297"/>
              <a:gd name="connsiteY4" fmla="*/ 3668888 h 3668888"/>
              <a:gd name="connsiteX0" fmla="*/ 1111408 w 1111408"/>
              <a:gd name="connsiteY0" fmla="*/ 0 h 3889929"/>
              <a:gd name="connsiteX1" fmla="*/ 580830 w 1111408"/>
              <a:gd name="connsiteY1" fmla="*/ 530577 h 3889929"/>
              <a:gd name="connsiteX2" fmla="*/ 185719 w 1111408"/>
              <a:gd name="connsiteY2" fmla="*/ 1625600 h 3889929"/>
              <a:gd name="connsiteX3" fmla="*/ 67199 w 1111408"/>
              <a:gd name="connsiteY3" fmla="*/ 2882206 h 3889929"/>
              <a:gd name="connsiteX4" fmla="*/ 860305 w 1111408"/>
              <a:gd name="connsiteY4" fmla="*/ 3889929 h 3889929"/>
              <a:gd name="connsiteX0" fmla="*/ 1111408 w 1111408"/>
              <a:gd name="connsiteY0" fmla="*/ 0 h 3889929"/>
              <a:gd name="connsiteX1" fmla="*/ 580830 w 1111408"/>
              <a:gd name="connsiteY1" fmla="*/ 530577 h 3889929"/>
              <a:gd name="connsiteX2" fmla="*/ 185719 w 1111408"/>
              <a:gd name="connsiteY2" fmla="*/ 1625600 h 3889929"/>
              <a:gd name="connsiteX3" fmla="*/ 67199 w 1111408"/>
              <a:gd name="connsiteY3" fmla="*/ 2882206 h 3889929"/>
              <a:gd name="connsiteX4" fmla="*/ 860305 w 1111408"/>
              <a:gd name="connsiteY4" fmla="*/ 3889929 h 3889929"/>
              <a:gd name="connsiteX0" fmla="*/ 1139437 w 1139437"/>
              <a:gd name="connsiteY0" fmla="*/ 0 h 3889929"/>
              <a:gd name="connsiteX1" fmla="*/ 608859 w 1139437"/>
              <a:gd name="connsiteY1" fmla="*/ 530577 h 3889929"/>
              <a:gd name="connsiteX2" fmla="*/ 107180 w 1139437"/>
              <a:gd name="connsiteY2" fmla="*/ 1552559 h 3889929"/>
              <a:gd name="connsiteX3" fmla="*/ 95228 w 1139437"/>
              <a:gd name="connsiteY3" fmla="*/ 2882206 h 3889929"/>
              <a:gd name="connsiteX4" fmla="*/ 888334 w 1139437"/>
              <a:gd name="connsiteY4" fmla="*/ 3889929 h 388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437" h="3889929">
                <a:moveTo>
                  <a:pt x="1139437" y="0"/>
                </a:moveTo>
                <a:cubicBezTo>
                  <a:pt x="951288" y="129822"/>
                  <a:pt x="780902" y="271817"/>
                  <a:pt x="608859" y="530577"/>
                </a:cubicBezTo>
                <a:cubicBezTo>
                  <a:pt x="436816" y="789337"/>
                  <a:pt x="192785" y="1160621"/>
                  <a:pt x="107180" y="1552559"/>
                </a:cubicBezTo>
                <a:cubicBezTo>
                  <a:pt x="21575" y="1944497"/>
                  <a:pt x="-77868" y="2541658"/>
                  <a:pt x="95228" y="2882206"/>
                </a:cubicBezTo>
                <a:cubicBezTo>
                  <a:pt x="268324" y="3222754"/>
                  <a:pt x="491756" y="3661557"/>
                  <a:pt x="888334" y="3889929"/>
                </a:cubicBezTo>
              </a:path>
            </a:pathLst>
          </a:custGeom>
          <a:noFill/>
          <a:ln w="38100"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3962400" y="2253918"/>
            <a:ext cx="6179307" cy="3531995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151709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uiExpand="1" build="p"/>
      <p:bldP spid="8" grpId="0" animBg="1"/>
      <p:bldP spid="8" grpId="1" animBg="1"/>
      <p:bldP spid="9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8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E8FEF-F894-4504-8507-F3A6AD5DC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</a:rPr>
              <a:t>Mystery: </a:t>
            </a:r>
            <a:r>
              <a:rPr lang="en-US" dirty="0" err="1" smtClean="0">
                <a:latin typeface="Consolas" panose="020B0609020204030204" pitchFamily="49" charset="0"/>
              </a:rPr>
              <a:t>fork_race.c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BE2A5-AAF6-43A8-B10B-8A46F0AF0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int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pid_t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= fork();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if (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&gt; 0) {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for (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= 0;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&lt; 10;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++) {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("Parent: %d\n",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  // sleep(1);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}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} else if (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== 0) {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for (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= 0;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&gt; -10;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--) {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("Child: %d\n",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  // sleep(1);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}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}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800" b="1" dirty="0">
              <a:solidFill>
                <a:srgbClr val="000000"/>
              </a:solidFill>
              <a:latin typeface="Consolas" panose="020B0609020204030204" pitchFamily="49" charset="0"/>
              <a:cs typeface="Courier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cs typeface="Courier"/>
              </a:rPr>
              <a:t>What does this </a:t>
            </a:r>
            <a:r>
              <a:rPr lang="en-US" sz="2800" dirty="0">
                <a:solidFill>
                  <a:srgbClr val="FF0000"/>
                </a:solidFill>
              </a:rPr>
              <a:t>print</a:t>
            </a:r>
            <a:r>
              <a:rPr lang="en-US" sz="2800" dirty="0">
                <a:solidFill>
                  <a:srgbClr val="FF0000"/>
                </a:solidFill>
                <a:cs typeface="Courier"/>
              </a:rPr>
              <a:t>?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cs typeface="Courier"/>
              </a:rPr>
              <a:t>Would adding the calls to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sleep()</a:t>
            </a:r>
            <a:r>
              <a:rPr lang="en-US" sz="2800" dirty="0" smtClean="0">
                <a:solidFill>
                  <a:srgbClr val="FF0000"/>
                </a:solidFill>
                <a:cs typeface="Courier"/>
              </a:rPr>
              <a:t> </a:t>
            </a:r>
            <a:r>
              <a:rPr lang="en-US" sz="2800" dirty="0">
                <a:solidFill>
                  <a:srgbClr val="FF0000"/>
                </a:solidFill>
                <a:cs typeface="Courier"/>
              </a:rPr>
              <a:t>matter?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371BC3-3BB2-4E83-A465-C74D2FDF8535}"/>
              </a:ext>
            </a:extLst>
          </p:cNvPr>
          <p:cNvSpPr/>
          <p:nvPr/>
        </p:nvSpPr>
        <p:spPr>
          <a:xfrm>
            <a:off x="5562600" y="1143000"/>
            <a:ext cx="6553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0" dirty="0">
                <a:latin typeface="Gill Sans Light"/>
              </a:rPr>
              <a:t>Recall: a process consists of one or more threads executing in an address space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Gill Sans Light"/>
              </a:rPr>
              <a:t>Here, </a:t>
            </a:r>
            <a:r>
              <a:rPr lang="en-US" sz="2400" b="0" dirty="0">
                <a:latin typeface="Gill Sans Light"/>
              </a:rPr>
              <a:t>each process has a single thread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latin typeface="Gill Sans Light"/>
              </a:rPr>
              <a:t>These threads execute concurrently</a:t>
            </a:r>
          </a:p>
        </p:txBody>
      </p:sp>
    </p:spTree>
    <p:extLst>
      <p:ext uri="{BB962C8B-B14F-4D97-AF65-F5344CB8AC3E}">
        <p14:creationId xmlns:p14="http://schemas.microsoft.com/office/powerpoint/2010/main" val="18137243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5F5D-8905-4251-A7C7-DD879E0E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Management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BBD9-2675-4D0E-994A-A8A7CA0F6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exit</a:t>
            </a:r>
            <a:r>
              <a:rPr lang="en-US" dirty="0">
                <a:ea typeface="Consolas" charset="0"/>
                <a:cs typeface="Calibri" panose="020F0502020204030204" pitchFamily="34" charset="0"/>
              </a:rPr>
              <a:t> – terminate a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dirty="0"/>
              <a:t> – copy the current process</a:t>
            </a:r>
          </a:p>
          <a:p>
            <a:pPr>
              <a:spcAft>
                <a:spcPts val="800"/>
              </a:spcAft>
            </a:pP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exec</a:t>
            </a:r>
            <a:r>
              <a:rPr lang="en-US" dirty="0">
                <a:solidFill>
                  <a:srgbClr val="FF0000"/>
                </a:solidFill>
              </a:rPr>
              <a:t> – change the </a:t>
            </a:r>
            <a:r>
              <a:rPr lang="en-US" i="1" dirty="0">
                <a:solidFill>
                  <a:srgbClr val="FF0000"/>
                </a:solidFill>
              </a:rPr>
              <a:t>program </a:t>
            </a:r>
            <a:r>
              <a:rPr lang="en-US" dirty="0">
                <a:solidFill>
                  <a:srgbClr val="FF0000"/>
                </a:solidFill>
              </a:rPr>
              <a:t>being run by the current process</a:t>
            </a:r>
          </a:p>
          <a:p>
            <a:pPr>
              <a:spcAft>
                <a:spcPts val="800"/>
              </a:spcAft>
            </a:pP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wait</a:t>
            </a:r>
            <a:r>
              <a:rPr lang="en-US" dirty="0">
                <a:solidFill>
                  <a:srgbClr val="FF0000"/>
                </a:solidFill>
              </a:rPr>
              <a:t> – wait for a process to finish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kill</a:t>
            </a:r>
            <a:r>
              <a:rPr lang="en-US" dirty="0"/>
              <a:t> – send a </a:t>
            </a:r>
            <a:r>
              <a:rPr lang="en-US" i="1" dirty="0"/>
              <a:t>signal</a:t>
            </a:r>
            <a:r>
              <a:rPr lang="en-US" dirty="0"/>
              <a:t> (interrupt-like notification) to another process</a:t>
            </a:r>
          </a:p>
          <a:p>
            <a:pPr>
              <a:spcAft>
                <a:spcPts val="800"/>
              </a:spcAft>
            </a:pPr>
            <a:r>
              <a:rPr lang="en-US" dirty="0" err="1">
                <a:latin typeface="Consolas" panose="020B0609020204030204" pitchFamily="49" charset="0"/>
              </a:rPr>
              <a:t>sigaction</a:t>
            </a:r>
            <a:r>
              <a:rPr lang="en-US" dirty="0"/>
              <a:t> – set handlers for signals</a:t>
            </a:r>
          </a:p>
        </p:txBody>
      </p:sp>
    </p:spTree>
    <p:extLst>
      <p:ext uri="{BB962C8B-B14F-4D97-AF65-F5344CB8AC3E}">
        <p14:creationId xmlns:p14="http://schemas.microsoft.com/office/powerpoint/2010/main" val="1428563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9EE2-C0BB-4A86-B559-92185F0B7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new Program: variants of exec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24517-19E3-41C4-9603-74109426D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762000"/>
            <a:ext cx="10287000" cy="5223946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…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= fork();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if (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&gt; 0) {               /* Parent Process */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tcpid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 wait(&amp;status);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} else if (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== 0) {      /* Child Process */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  char *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args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[] = {“ls”, “-l”, NULL};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execv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(“/bin/ls”,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args</a:t>
            </a: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800" b="1" dirty="0">
              <a:solidFill>
                <a:srgbClr val="FF0000"/>
              </a:solidFill>
              <a:latin typeface="Consolas" panose="020B0609020204030204" pitchFamily="49" charset="0"/>
              <a:cs typeface="Courier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/*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execv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doesn’t return when it works.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   So, if we got here, it failed! */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800" b="1" dirty="0" smtClean="0">
              <a:solidFill>
                <a:srgbClr val="000000"/>
              </a:solidFill>
              <a:latin typeface="Consolas" panose="020B0609020204030204" pitchFamily="49" charset="0"/>
              <a:cs typeface="Courier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perror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(“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execv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”);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exit(1);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}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…</a:t>
            </a:r>
            <a:endParaRPr lang="en-US" sz="18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159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7624-A85A-4614-9E7E-615D39670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fork2.c</a:t>
            </a:r>
            <a:r>
              <a:rPr lang="en-US" dirty="0"/>
              <a:t> – parent waits for child to finish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F504B-B021-48AA-B3E5-59AF141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200"/>
            <a:ext cx="10033000" cy="4752200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int status;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pid_t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tcpid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…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= fork();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if (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&gt; 0) {               /* Parent Process */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=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getpid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();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("[%d] parent of [%d]\n",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,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tcpid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 = wait(&amp;status);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("[%d] bye %d(%d)\n",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,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tcpid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, status);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} else if (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== 0) {      /* Child Process */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=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getpid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();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("[%d] child\n",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exit(42);</a:t>
            </a:r>
            <a:endParaRPr lang="en-US" sz="1800" b="1" dirty="0">
              <a:solidFill>
                <a:srgbClr val="FF0000"/>
              </a:solidFill>
              <a:latin typeface="Consolas" panose="020B0609020204030204" pitchFamily="49" charset="0"/>
              <a:cs typeface="Courier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}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…</a:t>
            </a:r>
            <a:endParaRPr lang="en-US" sz="18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2415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Arrow 16"/>
          <p:cNvSpPr/>
          <p:nvPr/>
        </p:nvSpPr>
        <p:spPr bwMode="auto">
          <a:xfrm>
            <a:off x="6526472" y="5542656"/>
            <a:ext cx="1066800" cy="460273"/>
          </a:xfrm>
          <a:prstGeom prst="rightArrow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69472" y="1233120"/>
            <a:ext cx="2133600" cy="14773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m</a:t>
            </a:r>
            <a:r>
              <a:rPr lang="en-US" dirty="0" smtClean="0">
                <a:latin typeface="Consolas" panose="020B0609020204030204" pitchFamily="49" charset="0"/>
              </a:rPr>
              <a:t>ain()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</a:rPr>
              <a:t>  …</a:t>
            </a:r>
          </a:p>
          <a:p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6687078" y="1803928"/>
            <a:ext cx="1066800" cy="460273"/>
          </a:xfrm>
          <a:prstGeom prst="rightArrow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</a:t>
            </a:r>
            <a:r>
              <a:rPr lang="en-US" dirty="0" smtClean="0"/>
              <a:t>Management: The Shell pattern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545272" y="4475537"/>
            <a:ext cx="2133600" cy="1477328"/>
            <a:chOff x="3505200" y="4648200"/>
            <a:chExt cx="2133600" cy="1477328"/>
          </a:xfrm>
          <a:solidFill>
            <a:schemeClr val="bg1"/>
          </a:solidFill>
        </p:grpSpPr>
        <p:sp>
          <p:nvSpPr>
            <p:cNvPr id="8" name="TextBox 7"/>
            <p:cNvSpPr txBox="1"/>
            <p:nvPr/>
          </p:nvSpPr>
          <p:spPr>
            <a:xfrm>
              <a:off x="3505200" y="4648200"/>
              <a:ext cx="2133600" cy="147732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latin typeface="Consolas" panose="020B0609020204030204" pitchFamily="49" charset="0"/>
                </a:rPr>
                <a:t>p</a:t>
              </a:r>
              <a:r>
                <a:rPr lang="en-US" dirty="0" err="1" smtClean="0">
                  <a:latin typeface="Consolas" panose="020B0609020204030204" pitchFamily="49" charset="0"/>
                </a:rPr>
                <a:t>id</a:t>
              </a:r>
              <a:r>
                <a:rPr lang="en-US" dirty="0" smtClean="0">
                  <a:latin typeface="Consolas" panose="020B0609020204030204" pitchFamily="49" charset="0"/>
                </a:rPr>
                <a:t>=fork();</a:t>
              </a:r>
            </a:p>
            <a:p>
              <a:r>
                <a:rPr lang="en-US" dirty="0">
                  <a:latin typeface="Consolas" panose="020B0609020204030204" pitchFamily="49" charset="0"/>
                </a:rPr>
                <a:t>i</a:t>
              </a:r>
              <a:r>
                <a:rPr lang="en-US" dirty="0" smtClean="0">
                  <a:latin typeface="Consolas" panose="020B0609020204030204" pitchFamily="49" charset="0"/>
                </a:rPr>
                <a:t>f (</a:t>
              </a:r>
              <a:r>
                <a:rPr lang="en-US" dirty="0" err="1" smtClean="0">
                  <a:latin typeface="Consolas" panose="020B0609020204030204" pitchFamily="49" charset="0"/>
                </a:rPr>
                <a:t>pid</a:t>
              </a:r>
              <a:r>
                <a:rPr lang="en-US" dirty="0" smtClean="0">
                  <a:latin typeface="Consolas" panose="020B0609020204030204" pitchFamily="49" charset="0"/>
                </a:rPr>
                <a:t>==0)</a:t>
              </a:r>
            </a:p>
            <a:p>
              <a:r>
                <a:rPr lang="en-US" dirty="0" smtClean="0">
                  <a:latin typeface="Consolas" panose="020B0609020204030204" pitchFamily="49" charset="0"/>
                </a:rPr>
                <a:t>  exec(…);</a:t>
              </a:r>
            </a:p>
            <a:p>
              <a:r>
                <a:rPr lang="en-US" dirty="0" smtClean="0">
                  <a:latin typeface="Consolas" panose="020B0609020204030204" pitchFamily="49" charset="0"/>
                </a:rPr>
                <a:t>else</a:t>
              </a:r>
            </a:p>
            <a:p>
              <a:r>
                <a:rPr lang="en-US" dirty="0" smtClean="0">
                  <a:latin typeface="Consolas" panose="020B0609020204030204" pitchFamily="49" charset="0"/>
                </a:rPr>
                <a:t>  wait(&amp;stat)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3760444" y="5819725"/>
              <a:ext cx="1524083" cy="25146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A00780B-10FD-B247-929D-BAED76044F6C}"/>
              </a:ext>
            </a:extLst>
          </p:cNvPr>
          <p:cNvSpPr txBox="1"/>
          <p:nvPr/>
        </p:nvSpPr>
        <p:spPr>
          <a:xfrm>
            <a:off x="4545273" y="89868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child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4DC2E4-5B2C-9E4B-8576-E82C1EDA296C}"/>
              </a:ext>
            </a:extLst>
          </p:cNvPr>
          <p:cNvSpPr txBox="1"/>
          <p:nvPr/>
        </p:nvSpPr>
        <p:spPr>
          <a:xfrm>
            <a:off x="4461916" y="4106205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parent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1295400"/>
            <a:ext cx="2133600" cy="14773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p</a:t>
            </a:r>
            <a:r>
              <a:rPr lang="en-US" dirty="0" err="1" smtClean="0">
                <a:latin typeface="Consolas" panose="020B0609020204030204" pitchFamily="49" charset="0"/>
              </a:rPr>
              <a:t>id</a:t>
            </a:r>
            <a:r>
              <a:rPr lang="en-US" dirty="0" smtClean="0">
                <a:latin typeface="Consolas" panose="020B0609020204030204" pitchFamily="49" charset="0"/>
              </a:rPr>
              <a:t>=fork();</a:t>
            </a:r>
          </a:p>
          <a:p>
            <a:r>
              <a:rPr lang="en-US" dirty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f (</a:t>
            </a:r>
            <a:r>
              <a:rPr lang="en-US" dirty="0" err="1" smtClean="0">
                <a:latin typeface="Consolas" panose="020B0609020204030204" pitchFamily="49" charset="0"/>
              </a:rPr>
              <a:t>pid</a:t>
            </a:r>
            <a:r>
              <a:rPr lang="en-US" dirty="0" smtClean="0">
                <a:latin typeface="Consolas" panose="020B0609020204030204" pitchFamily="49" charset="0"/>
              </a:rPr>
              <a:t>==0)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  exec(…);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else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  wait(&amp;stat)</a:t>
            </a:r>
          </a:p>
        </p:txBody>
      </p:sp>
      <p:sp>
        <p:nvSpPr>
          <p:cNvPr id="13" name="Right Arrow 12"/>
          <p:cNvSpPr/>
          <p:nvPr/>
        </p:nvSpPr>
        <p:spPr bwMode="auto">
          <a:xfrm rot="19408573">
            <a:off x="3362678" y="2304379"/>
            <a:ext cx="1442521" cy="460273"/>
          </a:xfrm>
          <a:prstGeom prst="rightArrow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 rot="2191427" flipV="1">
            <a:off x="3264944" y="4325756"/>
            <a:ext cx="1442521" cy="460273"/>
          </a:xfrm>
          <a:prstGeom prst="rightArrow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9247" y="2875337"/>
            <a:ext cx="2133600" cy="14773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p</a:t>
            </a:r>
            <a:r>
              <a:rPr lang="en-US" dirty="0" err="1" smtClean="0">
                <a:latin typeface="Consolas" panose="020B0609020204030204" pitchFamily="49" charset="0"/>
              </a:rPr>
              <a:t>id</a:t>
            </a:r>
            <a:r>
              <a:rPr lang="en-US" dirty="0" smtClean="0">
                <a:latin typeface="Consolas" panose="020B0609020204030204" pitchFamily="49" charset="0"/>
              </a:rPr>
              <a:t>=fork();</a:t>
            </a:r>
          </a:p>
          <a:p>
            <a:r>
              <a:rPr lang="en-US" dirty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f (</a:t>
            </a:r>
            <a:r>
              <a:rPr lang="en-US" dirty="0" err="1" smtClean="0">
                <a:latin typeface="Consolas" panose="020B0609020204030204" pitchFamily="49" charset="0"/>
              </a:rPr>
              <a:t>pid</a:t>
            </a:r>
            <a:r>
              <a:rPr lang="en-US" dirty="0" smtClean="0">
                <a:latin typeface="Consolas" panose="020B0609020204030204" pitchFamily="49" charset="0"/>
              </a:rPr>
              <a:t>==0)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  exec(…);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else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  wait(&amp;stat)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02273" y="1920311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ork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69625" y="484633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ork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705600" y="5237585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wait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93373" y="1513568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598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5F5D-8905-4251-A7C7-DD879E0E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Management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BBD9-2675-4D0E-994A-A8A7CA0F6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exit</a:t>
            </a:r>
            <a:r>
              <a:rPr lang="en-US" dirty="0">
                <a:ea typeface="Consolas" charset="0"/>
                <a:cs typeface="Calibri" panose="020F0502020204030204" pitchFamily="34" charset="0"/>
              </a:rPr>
              <a:t> – terminate a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dirty="0"/>
              <a:t> – copy the current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exec</a:t>
            </a:r>
            <a:r>
              <a:rPr lang="en-US" dirty="0"/>
              <a:t> – change the </a:t>
            </a:r>
            <a:r>
              <a:rPr lang="en-US" i="1" dirty="0"/>
              <a:t>program </a:t>
            </a:r>
            <a:r>
              <a:rPr lang="en-US" dirty="0"/>
              <a:t>being run by the current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wait</a:t>
            </a:r>
            <a:r>
              <a:rPr lang="en-US" dirty="0"/>
              <a:t> – wait for a process to finish</a:t>
            </a:r>
          </a:p>
          <a:p>
            <a:pPr>
              <a:spcAft>
                <a:spcPts val="800"/>
              </a:spcAft>
            </a:pP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kill</a:t>
            </a:r>
            <a:r>
              <a:rPr lang="en-US" dirty="0">
                <a:solidFill>
                  <a:srgbClr val="FF0000"/>
                </a:solidFill>
              </a:rPr>
              <a:t> – send a </a:t>
            </a:r>
            <a:r>
              <a:rPr lang="en-US" i="1" dirty="0">
                <a:solidFill>
                  <a:srgbClr val="FF0000"/>
                </a:solidFill>
              </a:rPr>
              <a:t>signal</a:t>
            </a:r>
            <a:r>
              <a:rPr lang="en-US" dirty="0">
                <a:solidFill>
                  <a:srgbClr val="FF0000"/>
                </a:solidFill>
              </a:rPr>
              <a:t> (interrupt-like notification) to another process</a:t>
            </a:r>
          </a:p>
          <a:p>
            <a:pPr>
              <a:spcAft>
                <a:spcPts val="800"/>
              </a:spcAft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sigaction</a:t>
            </a:r>
            <a:r>
              <a:rPr lang="en-US" dirty="0">
                <a:solidFill>
                  <a:srgbClr val="FF0000"/>
                </a:solidFill>
              </a:rPr>
              <a:t> – set handlers for signals</a:t>
            </a:r>
          </a:p>
        </p:txBody>
      </p:sp>
    </p:spTree>
    <p:extLst>
      <p:ext uri="{BB962C8B-B14F-4D97-AF65-F5344CB8AC3E}">
        <p14:creationId xmlns:p14="http://schemas.microsoft.com/office/powerpoint/2010/main" val="1619945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D1D95-5DFD-4B4C-9EBB-9D6ADB71F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inf_loop.c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0D1FD-F6B9-47C4-B7AD-A5E133A8F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latin typeface="Consolas" panose="020B0609020204030204" pitchFamily="49" charset="0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</a:rPr>
              <a:t>stdlib.h</a:t>
            </a:r>
            <a:r>
              <a:rPr lang="en-US" sz="1800" b="1" dirty="0">
                <a:latin typeface="Consolas" panose="020B0609020204030204" pitchFamily="49" charset="0"/>
              </a:rPr>
              <a:t>&gt;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latin typeface="Consolas" panose="020B0609020204030204" pitchFamily="49" charset="0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</a:rPr>
              <a:t>stdio.h</a:t>
            </a:r>
            <a:r>
              <a:rPr lang="en-US" sz="1800" b="1" dirty="0">
                <a:latin typeface="Consolas" panose="020B0609020204030204" pitchFamily="49" charset="0"/>
              </a:rPr>
              <a:t>&gt;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latin typeface="Consolas" panose="020B0609020204030204" pitchFamily="49" charset="0"/>
              </a:rPr>
              <a:t>#include &lt;sys/</a:t>
            </a:r>
            <a:r>
              <a:rPr lang="en-US" sz="1800" b="1" dirty="0" err="1">
                <a:latin typeface="Consolas" panose="020B0609020204030204" pitchFamily="49" charset="0"/>
              </a:rPr>
              <a:t>types.h</a:t>
            </a:r>
            <a:r>
              <a:rPr lang="en-US" sz="1800" b="1" dirty="0">
                <a:latin typeface="Consolas" panose="020B0609020204030204" pitchFamily="49" charset="0"/>
              </a:rPr>
              <a:t>&gt;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#include &lt;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unistd.h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&gt;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#include &lt;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signal.h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&gt;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800" b="1" dirty="0">
              <a:latin typeface="Consolas" panose="020B06090202040302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void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signal_callback_handler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(int signum) {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printf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(“Caught signal!\n”);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 exit(1);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}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latin typeface="Consolas" panose="020B0609020204030204" pitchFamily="49" charset="0"/>
              </a:rPr>
              <a:t>int main() {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 struct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sigaction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sa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</a:rPr>
              <a:t>sa.sa_flags</a:t>
            </a:r>
            <a:r>
              <a:rPr lang="en-US" sz="1800" b="1" dirty="0">
                <a:latin typeface="Consolas" panose="020B0609020204030204" pitchFamily="49" charset="0"/>
              </a:rPr>
              <a:t> = 0;</a:t>
            </a:r>
            <a:endParaRPr lang="en-US" sz="18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latin typeface="Consolas" panose="020B0609020204030204" pitchFamily="49" charset="0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</a:rPr>
              <a:t>sigemptyset</a:t>
            </a:r>
            <a:r>
              <a:rPr lang="en-US" sz="1800" b="1" dirty="0">
                <a:latin typeface="Consolas" panose="020B0609020204030204" pitchFamily="49" charset="0"/>
              </a:rPr>
              <a:t>(&amp;</a:t>
            </a:r>
            <a:r>
              <a:rPr lang="en-US" sz="1800" b="1" dirty="0" err="1">
                <a:latin typeface="Consolas" panose="020B0609020204030204" pitchFamily="49" charset="0"/>
              </a:rPr>
              <a:t>sa.sa_mask</a:t>
            </a:r>
            <a:r>
              <a:rPr lang="en-US" sz="1800" b="1" dirty="0">
                <a:latin typeface="Consolas" panose="020B0609020204030204" pitchFamily="49" charset="0"/>
              </a:rPr>
              <a:t>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sa.sa_handler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signal_callback_handler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sigaction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(SIGINT, &amp;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sa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, NULL);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latin typeface="Consolas" panose="020B0609020204030204" pitchFamily="49" charset="0"/>
              </a:rPr>
              <a:t>  while (1) {}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0842C0-8F29-4D54-91B5-DAD36E064746}"/>
              </a:ext>
            </a:extLst>
          </p:cNvPr>
          <p:cNvSpPr txBox="1"/>
          <p:nvPr/>
        </p:nvSpPr>
        <p:spPr>
          <a:xfrm>
            <a:off x="6629400" y="1143000"/>
            <a:ext cx="52929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Gill Sans Light"/>
              </a:rPr>
              <a:t>Q: What would happen if the process receives a SIGINT signal, but does not register a signal handler?</a:t>
            </a:r>
          </a:p>
          <a:p>
            <a:r>
              <a:rPr lang="en-US" sz="2400" b="0" dirty="0">
                <a:latin typeface="Gill Sans Light"/>
              </a:rPr>
              <a:t>A: The process dies!</a:t>
            </a:r>
            <a:br>
              <a:rPr lang="en-US" sz="2400" b="0" dirty="0">
                <a:latin typeface="Gill Sans Light"/>
              </a:rPr>
            </a:br>
            <a:endParaRPr lang="en-US" sz="2400" b="0" dirty="0">
              <a:latin typeface="Gill Sans Light"/>
            </a:endParaRPr>
          </a:p>
          <a:p>
            <a:r>
              <a:rPr lang="en-US" sz="2400" b="0" dirty="0">
                <a:latin typeface="Gill Sans Light"/>
              </a:rPr>
              <a:t>For each signal, there is a default handler defined by the system</a:t>
            </a:r>
          </a:p>
        </p:txBody>
      </p:sp>
    </p:spTree>
    <p:extLst>
      <p:ext uri="{BB962C8B-B14F-4D97-AF65-F5344CB8AC3E}">
        <p14:creationId xmlns:p14="http://schemas.microsoft.com/office/powerpoint/2010/main" val="1766411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7F73E-1BB9-42C3-9E6A-A457F04B8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POSIX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42824-ECB1-4EE0-A5B4-A66F09034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SIGINT</a:t>
            </a:r>
            <a:r>
              <a:rPr lang="en-US" dirty="0"/>
              <a:t> – control-C</a:t>
            </a:r>
          </a:p>
          <a:p>
            <a:r>
              <a:rPr lang="en-US" dirty="0">
                <a:latin typeface="Consolas" panose="020B0609020204030204" pitchFamily="49" charset="0"/>
              </a:rPr>
              <a:t>SIGTERM</a:t>
            </a:r>
            <a:r>
              <a:rPr lang="en-US" dirty="0"/>
              <a:t> – default for </a:t>
            </a:r>
            <a:r>
              <a:rPr lang="en-US" dirty="0">
                <a:latin typeface="Consolas" panose="020B0609020204030204" pitchFamily="49" charset="0"/>
              </a:rPr>
              <a:t>kill</a:t>
            </a:r>
            <a:r>
              <a:rPr lang="en-US" dirty="0"/>
              <a:t> shell command</a:t>
            </a:r>
          </a:p>
          <a:p>
            <a:r>
              <a:rPr lang="en-US" dirty="0">
                <a:latin typeface="Consolas" panose="020B0609020204030204" pitchFamily="49" charset="0"/>
              </a:rPr>
              <a:t>SIGSTP</a:t>
            </a:r>
            <a:r>
              <a:rPr lang="en-US" dirty="0"/>
              <a:t> – control-Z (default action: stop process)</a:t>
            </a:r>
          </a:p>
          <a:p>
            <a:endParaRPr lang="en-US" dirty="0"/>
          </a:p>
          <a:p>
            <a:r>
              <a:rPr lang="en-US" dirty="0">
                <a:latin typeface="Consolas" panose="020B0609020204030204" pitchFamily="49" charset="0"/>
              </a:rPr>
              <a:t>SIGKILL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SIGSTOP</a:t>
            </a:r>
            <a:r>
              <a:rPr lang="en-US" dirty="0"/>
              <a:t> – terminate/stop process</a:t>
            </a:r>
          </a:p>
          <a:p>
            <a:pPr lvl="1"/>
            <a:r>
              <a:rPr lang="en-US" dirty="0"/>
              <a:t>Can’t be changed with </a:t>
            </a:r>
            <a:r>
              <a:rPr lang="en-US" dirty="0" err="1">
                <a:latin typeface="Consolas" panose="020B0609020204030204" pitchFamily="49" charset="0"/>
              </a:rPr>
              <a:t>sigaction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377877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Recall: UNIX System Structure</a:t>
            </a:r>
          </a:p>
        </p:txBody>
      </p:sp>
      <p:grpSp>
        <p:nvGrpSpPr>
          <p:cNvPr id="46083" name="Group 12"/>
          <p:cNvGrpSpPr>
            <a:grpSpLocks/>
          </p:cNvGrpSpPr>
          <p:nvPr/>
        </p:nvGrpSpPr>
        <p:grpSpPr bwMode="auto">
          <a:xfrm>
            <a:off x="1828800" y="1447800"/>
            <a:ext cx="8491538" cy="3994150"/>
            <a:chOff x="191" y="720"/>
            <a:chExt cx="5349" cy="2516"/>
          </a:xfrm>
        </p:grpSpPr>
        <p:pic>
          <p:nvPicPr>
            <p:cNvPr id="4608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0" t="10139" r="380" b="10139"/>
            <a:stretch>
              <a:fillRect/>
            </a:stretch>
          </p:blipFill>
          <p:spPr bwMode="auto">
            <a:xfrm>
              <a:off x="1344" y="720"/>
              <a:ext cx="4176" cy="2516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6085" name="Text Box 4"/>
            <p:cNvSpPr txBox="1">
              <a:spLocks noChangeArrowheads="1"/>
            </p:cNvSpPr>
            <p:nvPr/>
          </p:nvSpPr>
          <p:spPr bwMode="auto">
            <a:xfrm>
              <a:off x="260" y="945"/>
              <a:ext cx="9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User Mode</a:t>
              </a:r>
            </a:p>
          </p:txBody>
        </p:sp>
        <p:sp>
          <p:nvSpPr>
            <p:cNvPr id="46086" name="Text Box 5"/>
            <p:cNvSpPr txBox="1">
              <a:spLocks noChangeArrowheads="1"/>
            </p:cNvSpPr>
            <p:nvPr/>
          </p:nvSpPr>
          <p:spPr bwMode="auto">
            <a:xfrm>
              <a:off x="207" y="1972"/>
              <a:ext cx="10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Kernel Mode</a:t>
              </a:r>
            </a:p>
          </p:txBody>
        </p:sp>
        <p:sp>
          <p:nvSpPr>
            <p:cNvPr id="46087" name="Line 6"/>
            <p:cNvSpPr>
              <a:spLocks noChangeShapeType="1"/>
            </p:cNvSpPr>
            <p:nvPr/>
          </p:nvSpPr>
          <p:spPr bwMode="auto">
            <a:xfrm flipV="1">
              <a:off x="191" y="1555"/>
              <a:ext cx="534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6088" name="Line 7"/>
            <p:cNvSpPr>
              <a:spLocks noChangeShapeType="1"/>
            </p:cNvSpPr>
            <p:nvPr/>
          </p:nvSpPr>
          <p:spPr bwMode="auto">
            <a:xfrm flipV="1">
              <a:off x="192" y="2784"/>
              <a:ext cx="534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6089" name="Text Box 8"/>
            <p:cNvSpPr txBox="1">
              <a:spLocks noChangeArrowheads="1"/>
            </p:cNvSpPr>
            <p:nvPr/>
          </p:nvSpPr>
          <p:spPr bwMode="auto">
            <a:xfrm>
              <a:off x="301" y="2913"/>
              <a:ext cx="81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Hardware</a:t>
              </a:r>
            </a:p>
          </p:txBody>
        </p:sp>
        <p:sp>
          <p:nvSpPr>
            <p:cNvPr id="46090" name="Text Box 9"/>
            <p:cNvSpPr txBox="1">
              <a:spLocks noChangeArrowheads="1"/>
            </p:cNvSpPr>
            <p:nvPr/>
          </p:nvSpPr>
          <p:spPr bwMode="auto">
            <a:xfrm>
              <a:off x="1776" y="816"/>
              <a:ext cx="90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Applications</a:t>
              </a:r>
            </a:p>
          </p:txBody>
        </p:sp>
        <p:sp>
          <p:nvSpPr>
            <p:cNvPr id="46091" name="Text Box 10"/>
            <p:cNvSpPr txBox="1">
              <a:spLocks noChangeArrowheads="1"/>
            </p:cNvSpPr>
            <p:nvPr/>
          </p:nvSpPr>
          <p:spPr bwMode="auto">
            <a:xfrm>
              <a:off x="1776" y="1152"/>
              <a:ext cx="101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Standard Libs</a:t>
              </a:r>
            </a:p>
          </p:txBody>
        </p:sp>
      </p:grpSp>
      <p:sp>
        <p:nvSpPr>
          <p:cNvPr id="12" name="Rounded Rectangle 11"/>
          <p:cNvSpPr/>
          <p:nvPr/>
        </p:nvSpPr>
        <p:spPr bwMode="auto">
          <a:xfrm>
            <a:off x="3962400" y="1981200"/>
            <a:ext cx="6400800" cy="8382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46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5169016" y="3295425"/>
            <a:ext cx="2115555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Kind of Narrow Waist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01384" y="139432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Compilers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2266" y="2084471"/>
            <a:ext cx="1514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Web Servers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4666" y="1394328"/>
            <a:ext cx="1680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Web Browsers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4736" y="218839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Databases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5346" y="181818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Email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2851" y="1209662"/>
            <a:ext cx="1937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Word Processing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69015" y="2919163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Portable OS Library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53451" y="3295425"/>
            <a:ext cx="1479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System Call </a:t>
            </a:r>
          </a:p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Interface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3834" y="3941755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Portable OS Kernel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3916" y="4385235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Platform support,  Device Drivers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84287" y="4881022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x86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16722" y="488102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ARM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22252" y="4881022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PowerPC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1" y="5483679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Ethernet (1Gbs/10Gbs)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1585" y="5483679"/>
            <a:ext cx="1757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802.11 a/g/n/ac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73924" y="5483679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SCSI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17732" y="5498068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Thunderbolt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15201" y="54864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Graphics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68299" y="513235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PCI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2774563" y="1240961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7" name="Freeform 26"/>
          <p:cNvSpPr/>
          <p:nvPr/>
        </p:nvSpPr>
        <p:spPr>
          <a:xfrm flipH="1">
            <a:off x="7284571" y="1150986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4783916" y="2772770"/>
            <a:ext cx="2759884" cy="299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81201" y="4842242"/>
            <a:ext cx="7075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182357" y="488102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Hardware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82357" y="4333116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Software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64987" y="371996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System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63780" y="317205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User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207848" y="3700072"/>
            <a:ext cx="251440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678108" y="2918287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OS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071997" y="2269137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Application / Service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062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1ADB2-8FB5-4EF2-B74E-E43176185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Locks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0BFF8-25C7-4F66-91F9-90FF9CBB0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Locks provide two </a:t>
            </a:r>
            <a:r>
              <a:rPr lang="en-US" b="1" dirty="0"/>
              <a:t>atomic</a:t>
            </a:r>
            <a:r>
              <a:rPr lang="en-US" dirty="0"/>
              <a:t> operations: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Lock.Acquire</a:t>
            </a:r>
            <a:r>
              <a:rPr lang="en-US" dirty="0">
                <a:solidFill>
                  <a:srgbClr val="FF0000"/>
                </a:solidFill>
              </a:rPr>
              <a:t>() </a:t>
            </a:r>
            <a:r>
              <a:rPr lang="en-US" dirty="0"/>
              <a:t>– wait until lock is free; then mark it as busy</a:t>
            </a:r>
          </a:p>
          <a:p>
            <a:pPr lvl="2"/>
            <a:r>
              <a:rPr lang="en-US" dirty="0"/>
              <a:t>After this returns, we say the calling thread </a:t>
            </a:r>
            <a:r>
              <a:rPr lang="en-US" i="1" dirty="0"/>
              <a:t>holds</a:t>
            </a:r>
            <a:r>
              <a:rPr lang="en-US" dirty="0"/>
              <a:t> the lock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Lock.Release</a:t>
            </a:r>
            <a:r>
              <a:rPr lang="en-US" dirty="0">
                <a:solidFill>
                  <a:srgbClr val="FF0000"/>
                </a:solidFill>
              </a:rPr>
              <a:t>() </a:t>
            </a:r>
            <a:r>
              <a:rPr lang="en-US" dirty="0"/>
              <a:t>– mark lock as free</a:t>
            </a:r>
          </a:p>
          <a:p>
            <a:pPr lvl="2"/>
            <a:r>
              <a:rPr lang="en-US" dirty="0"/>
              <a:t>Should only be called by a thread that currently holds the lock</a:t>
            </a:r>
          </a:p>
          <a:p>
            <a:pPr lvl="2"/>
            <a:r>
              <a:rPr lang="en-US" dirty="0"/>
              <a:t>After this returns, the calling thread no longer holds the lock</a:t>
            </a:r>
          </a:p>
          <a:p>
            <a:pPr lvl="2"/>
            <a:endParaRPr lang="en-US" dirty="0"/>
          </a:p>
          <a:p>
            <a:r>
              <a:rPr lang="en-US" dirty="0"/>
              <a:t>For now, don’t worry about how to implement locks!</a:t>
            </a:r>
          </a:p>
          <a:p>
            <a:pPr lvl="1"/>
            <a:r>
              <a:rPr lang="en-US" dirty="0"/>
              <a:t>We’ll cover that in substantial depth later on in the class</a:t>
            </a:r>
          </a:p>
        </p:txBody>
      </p:sp>
    </p:spTree>
    <p:extLst>
      <p:ext uri="{BB962C8B-B14F-4D97-AF65-F5344CB8AC3E}">
        <p14:creationId xmlns:p14="http://schemas.microsoft.com/office/powerpoint/2010/main" val="39107395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24C99-CDC4-43E2-9006-4B9A8D90E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OS </a:t>
            </a:r>
            <a:r>
              <a:rPr lang="en-US" dirty="0"/>
              <a:t>Library </a:t>
            </a:r>
            <a:r>
              <a:rPr lang="en-US" dirty="0" smtClean="0"/>
              <a:t>(</a:t>
            </a:r>
            <a:r>
              <a:rPr lang="en-US" dirty="0" err="1" smtClean="0"/>
              <a:t>libc</a:t>
            </a:r>
            <a:r>
              <a:rPr lang="en-US" dirty="0" smtClean="0"/>
              <a:t>) Issues </a:t>
            </a:r>
            <a:r>
              <a:rPr lang="en-US" dirty="0" err="1"/>
              <a:t>Syscalls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271480"/>
            <a:ext cx="11277600" cy="1053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OS Library: Code linked into the user-level application that provides a clean or more functional API to the user than just the raw </a:t>
            </a:r>
            <a:r>
              <a:rPr lang="en-US" dirty="0" err="1" smtClean="0"/>
              <a:t>syscalls</a:t>
            </a:r>
            <a:endParaRPr lang="en-US" dirty="0"/>
          </a:p>
          <a:p>
            <a:pPr lvl="1"/>
            <a:r>
              <a:rPr lang="en-US" dirty="0" smtClean="0"/>
              <a:t>Most of this code runs at user level, but makes </a:t>
            </a:r>
            <a:r>
              <a:rPr lang="en-US" dirty="0" err="1" smtClean="0"/>
              <a:t>syscalls</a:t>
            </a:r>
            <a:r>
              <a:rPr lang="en-US" dirty="0" smtClean="0"/>
              <a:t> (which run at kernel level)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609676-EF72-4881-BF1A-CFABABA1B6F8}"/>
              </a:ext>
            </a:extLst>
          </p:cNvPr>
          <p:cNvSpPr/>
          <p:nvPr/>
        </p:nvSpPr>
        <p:spPr bwMode="auto">
          <a:xfrm>
            <a:off x="1788042" y="17526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5B6F349-85B2-468E-A21A-98FDC9BEE2F2}"/>
              </a:ext>
            </a:extLst>
          </p:cNvPr>
          <p:cNvSpPr/>
          <p:nvPr/>
        </p:nvSpPr>
        <p:spPr bwMode="auto">
          <a:xfrm>
            <a:off x="1711842" y="9144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1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7BB6A20-D40B-41FC-9F8A-E51F1168C510}"/>
              </a:ext>
            </a:extLst>
          </p:cNvPr>
          <p:cNvSpPr/>
          <p:nvPr/>
        </p:nvSpPr>
        <p:spPr bwMode="auto">
          <a:xfrm>
            <a:off x="2626242" y="914400"/>
            <a:ext cx="762000" cy="762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2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BB2680B-F4B8-4AFE-A4DE-5286049B7C18}"/>
              </a:ext>
            </a:extLst>
          </p:cNvPr>
          <p:cNvSpPr/>
          <p:nvPr/>
        </p:nvSpPr>
        <p:spPr bwMode="auto">
          <a:xfrm>
            <a:off x="3769242" y="9144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90D51E-38CE-4462-9F80-007CB4646741}"/>
              </a:ext>
            </a:extLst>
          </p:cNvPr>
          <p:cNvSpPr txBox="1"/>
          <p:nvPr/>
        </p:nvSpPr>
        <p:spPr>
          <a:xfrm>
            <a:off x="3353744" y="1295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4B886C-D4BD-4F08-AFFA-E7A80401435F}"/>
              </a:ext>
            </a:extLst>
          </p:cNvPr>
          <p:cNvSpPr/>
          <p:nvPr/>
        </p:nvSpPr>
        <p:spPr bwMode="auto">
          <a:xfrm>
            <a:off x="5140842" y="4377213"/>
            <a:ext cx="4298635" cy="5757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079D8D0-6DCD-4775-B8F9-39BBE60A8DCC}"/>
              </a:ext>
            </a:extLst>
          </p:cNvPr>
          <p:cNvSpPr/>
          <p:nvPr/>
        </p:nvSpPr>
        <p:spPr bwMode="auto">
          <a:xfrm>
            <a:off x="5052645" y="2359750"/>
            <a:ext cx="1335159" cy="1960405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Appln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BCA98B5C-DC18-4855-B247-867CAAD383AC}"/>
              </a:ext>
            </a:extLst>
          </p:cNvPr>
          <p:cNvSpPr/>
          <p:nvPr/>
        </p:nvSpPr>
        <p:spPr bwMode="auto">
          <a:xfrm>
            <a:off x="6511284" y="2359750"/>
            <a:ext cx="1235760" cy="1960405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login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2D622F97-4C64-4941-89E8-6564E3841EC1}"/>
              </a:ext>
            </a:extLst>
          </p:cNvPr>
          <p:cNvSpPr/>
          <p:nvPr/>
        </p:nvSpPr>
        <p:spPr bwMode="auto">
          <a:xfrm>
            <a:off x="8125362" y="2359750"/>
            <a:ext cx="1328983" cy="1960405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Window Manager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865E72-0ABD-43F6-B74F-7F1840E6650D}"/>
              </a:ext>
            </a:extLst>
          </p:cNvPr>
          <p:cNvSpPr txBox="1"/>
          <p:nvPr/>
        </p:nvSpPr>
        <p:spPr>
          <a:xfrm>
            <a:off x="7675044" y="3033057"/>
            <a:ext cx="589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43073E4-344F-4968-8DD3-7CE13B40E8B5}"/>
              </a:ext>
            </a:extLst>
          </p:cNvPr>
          <p:cNvSpPr/>
          <p:nvPr/>
        </p:nvSpPr>
        <p:spPr>
          <a:xfrm>
            <a:off x="5052646" y="3650376"/>
            <a:ext cx="1335158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OS library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E345714-23A9-40C7-AF96-61D39C5C4549}"/>
              </a:ext>
            </a:extLst>
          </p:cNvPr>
          <p:cNvSpPr/>
          <p:nvPr/>
        </p:nvSpPr>
        <p:spPr>
          <a:xfrm>
            <a:off x="6511284" y="3650376"/>
            <a:ext cx="1235760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OS library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4FB5A4-949E-4FCA-9337-F7419C63A3BF}"/>
              </a:ext>
            </a:extLst>
          </p:cNvPr>
          <p:cNvSpPr/>
          <p:nvPr/>
        </p:nvSpPr>
        <p:spPr>
          <a:xfrm>
            <a:off x="8125361" y="3650376"/>
            <a:ext cx="1314115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OS library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0A472A-2A4C-4AB6-A2FF-F0D3C1024EAB}"/>
              </a:ext>
            </a:extLst>
          </p:cNvPr>
          <p:cNvSpPr txBox="1"/>
          <p:nvPr/>
        </p:nvSpPr>
        <p:spPr>
          <a:xfrm>
            <a:off x="4384511" y="3683000"/>
            <a:ext cx="625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err="1">
                <a:solidFill>
                  <a:srgbClr val="FF0000"/>
                </a:solidFill>
                <a:latin typeface="Gill Sans Light"/>
              </a:rPr>
              <a:t>libc</a:t>
            </a:r>
            <a:endParaRPr lang="en-US" sz="2000" b="1" dirty="0">
              <a:solidFill>
                <a:srgbClr val="FF0000"/>
              </a:solidFill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7005498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CB933-0C70-42DA-B87B-AA277ADB9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Unix/POSIX Idea: Everything is a “File”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A3584-0544-4ED2-A7D9-48DE6859E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Identical interface for:</a:t>
            </a:r>
          </a:p>
          <a:p>
            <a:pPr lvl="1"/>
            <a:r>
              <a:rPr lang="en-US" dirty="0"/>
              <a:t>Files on disk</a:t>
            </a:r>
          </a:p>
          <a:p>
            <a:pPr lvl="1"/>
            <a:r>
              <a:rPr lang="en-US" dirty="0"/>
              <a:t>Devices (terminals, printers, etc.)</a:t>
            </a:r>
          </a:p>
          <a:p>
            <a:pPr lvl="1"/>
            <a:r>
              <a:rPr lang="en-US" dirty="0"/>
              <a:t>Regular files on disk</a:t>
            </a:r>
          </a:p>
          <a:p>
            <a:pPr lvl="1"/>
            <a:r>
              <a:rPr lang="en-US" dirty="0"/>
              <a:t>Networking (sockets)</a:t>
            </a:r>
          </a:p>
          <a:p>
            <a:pPr lvl="1"/>
            <a:r>
              <a:rPr lang="en-US" dirty="0"/>
              <a:t>Local </a:t>
            </a:r>
            <a:r>
              <a:rPr lang="en-US" dirty="0" err="1"/>
              <a:t>interprocess</a:t>
            </a:r>
            <a:r>
              <a:rPr lang="en-US" dirty="0"/>
              <a:t> communication (pipes, sockets)</a:t>
            </a:r>
          </a:p>
          <a:p>
            <a:r>
              <a:rPr lang="en-US" dirty="0" smtClean="0"/>
              <a:t>Based </a:t>
            </a:r>
            <a:r>
              <a:rPr lang="en-US" dirty="0"/>
              <a:t>on the system calls </a:t>
            </a:r>
            <a:r>
              <a:rPr lang="en-US" b="1" dirty="0">
                <a:latin typeface="Consolas" panose="020B0609020204030204" pitchFamily="49" charset="0"/>
              </a:rPr>
              <a:t>open</a:t>
            </a:r>
            <a:r>
              <a:rPr lang="en-US" b="1" dirty="0" smtClean="0">
                <a:latin typeface="Consolas" panose="020B06090202040302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>
                <a:latin typeface="Consolas" panose="020B0609020204030204" pitchFamily="49" charset="0"/>
              </a:rPr>
              <a:t>read</a:t>
            </a:r>
            <a:r>
              <a:rPr lang="en-US" b="1" dirty="0" smtClean="0">
                <a:latin typeface="Consolas" panose="020B06090202040302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>
                <a:latin typeface="Consolas" panose="020B0609020204030204" pitchFamily="49" charset="0"/>
              </a:rPr>
              <a:t>write</a:t>
            </a:r>
            <a:r>
              <a:rPr lang="en-US" b="1" dirty="0" smtClean="0">
                <a:latin typeface="Consolas" panose="020B06090202040302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b="1" dirty="0">
                <a:latin typeface="Consolas" panose="020B0609020204030204" pitchFamily="49" charset="0"/>
              </a:rPr>
              <a:t>close</a:t>
            </a:r>
            <a:r>
              <a:rPr lang="en-US" b="1" dirty="0" smtClean="0">
                <a:latin typeface="Consolas" panose="020B0609020204030204" pitchFamily="49" charset="0"/>
              </a:rPr>
              <a:t>()</a:t>
            </a:r>
          </a:p>
          <a:p>
            <a:r>
              <a:rPr lang="en-US" dirty="0" smtClean="0"/>
              <a:t>Additional: </a:t>
            </a:r>
            <a:r>
              <a:rPr lang="en-US" b="1" dirty="0" err="1" smtClean="0">
                <a:latin typeface="Consolas" panose="020B0609020204030204" pitchFamily="49" charset="0"/>
              </a:rPr>
              <a:t>ioctl</a:t>
            </a:r>
            <a:r>
              <a:rPr lang="en-US" b="1" dirty="0" smtClean="0">
                <a:latin typeface="Consolas" panose="020B0609020204030204" pitchFamily="49" charset="0"/>
              </a:rPr>
              <a:t>() </a:t>
            </a:r>
            <a:r>
              <a:rPr lang="en-US" dirty="0" smtClean="0"/>
              <a:t>for custom configuration that doesn’t quite fit</a:t>
            </a:r>
            <a:endParaRPr lang="en-US" dirty="0"/>
          </a:p>
          <a:p>
            <a:r>
              <a:rPr lang="en-US" dirty="0" smtClean="0"/>
              <a:t>Note that the “Everything is a File” idea was a radical idea when proposed</a:t>
            </a:r>
          </a:p>
          <a:p>
            <a:pPr lvl="1"/>
            <a:r>
              <a:rPr lang="en-US" dirty="0" smtClean="0"/>
              <a:t>Dennis Ritchie and Ken Thompson described this idea in their seminal paper on UNIX called “The UNIX Time-Sharing System” from 1974</a:t>
            </a:r>
          </a:p>
          <a:p>
            <a:pPr lvl="1"/>
            <a:r>
              <a:rPr lang="en-US" dirty="0" smtClean="0"/>
              <a:t>I posted this on the resources page if you are curious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0101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DD3C-E8FF-45AA-ADDF-C312F1358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POSIX interfaces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5C60A-E5BB-4E70-BDD1-647FCCABE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769600" cy="5105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POSIX</a:t>
            </a:r>
            <a:r>
              <a:rPr lang="en-US" dirty="0">
                <a:solidFill>
                  <a:srgbClr val="FF0000"/>
                </a:solidFill>
              </a:rPr>
              <a:t>: P</a:t>
            </a:r>
            <a:r>
              <a:rPr lang="en-US" dirty="0"/>
              <a:t>ortable 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/>
              <a:t>perating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ystem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/>
              <a:t>nterface </a:t>
            </a:r>
            <a:r>
              <a:rPr lang="en-US" dirty="0" smtClean="0"/>
              <a:t>(for </a:t>
            </a:r>
            <a:r>
              <a:rPr lang="en-US" dirty="0" err="1" smtClean="0"/>
              <a:t>uni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/>
              <a:t>?)</a:t>
            </a:r>
          </a:p>
          <a:p>
            <a:pPr lvl="1"/>
            <a:r>
              <a:rPr lang="en-US" dirty="0"/>
              <a:t>Interface for application programmers (mostly)</a:t>
            </a:r>
          </a:p>
          <a:p>
            <a:pPr lvl="1"/>
            <a:r>
              <a:rPr lang="en-US" dirty="0"/>
              <a:t>Defines the term “Unix,” derived from AT&amp;T Unix</a:t>
            </a:r>
          </a:p>
          <a:p>
            <a:pPr lvl="1"/>
            <a:r>
              <a:rPr lang="en-US" dirty="0"/>
              <a:t>Created to bring order to many Unix-derived OSes, so applications are </a:t>
            </a:r>
            <a:r>
              <a:rPr lang="en-US" dirty="0" smtClean="0"/>
              <a:t>portable</a:t>
            </a:r>
          </a:p>
          <a:p>
            <a:pPr lvl="2"/>
            <a:r>
              <a:rPr lang="en-US" dirty="0" smtClean="0"/>
              <a:t>Partially available on non-Unix OSes, like Windows</a:t>
            </a:r>
            <a:endParaRPr lang="en-US" dirty="0"/>
          </a:p>
          <a:p>
            <a:pPr lvl="1"/>
            <a:r>
              <a:rPr lang="en-US" dirty="0"/>
              <a:t>Requires standard system call </a:t>
            </a:r>
            <a:r>
              <a:rPr lang="en-US" dirty="0" smtClean="0"/>
              <a:t>interface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720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96203-5CDA-44A8-941F-D745581D2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File System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31460-44EA-4150-B73C-ECF77EB90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8200"/>
            <a:ext cx="10566400" cy="5105400"/>
          </a:xfrm>
        </p:spPr>
        <p:txBody>
          <a:bodyPr>
            <a:normAutofit/>
          </a:bodyPr>
          <a:lstStyle/>
          <a:p>
            <a:r>
              <a:rPr lang="en-US" dirty="0"/>
              <a:t>File</a:t>
            </a:r>
          </a:p>
          <a:p>
            <a:pPr lvl="1"/>
            <a:r>
              <a:rPr lang="en-US" dirty="0"/>
              <a:t>Named collection of data in a file system</a:t>
            </a:r>
          </a:p>
          <a:p>
            <a:pPr lvl="1"/>
            <a:r>
              <a:rPr lang="en-US" dirty="0"/>
              <a:t>POSIX File data: sequence of bytes</a:t>
            </a:r>
          </a:p>
          <a:p>
            <a:pPr lvl="2"/>
            <a:r>
              <a:rPr lang="en-US" dirty="0"/>
              <a:t>Could be text, binary, serialized objects, …</a:t>
            </a:r>
          </a:p>
          <a:p>
            <a:pPr lvl="1"/>
            <a:r>
              <a:rPr lang="en-US" dirty="0"/>
              <a:t>File Metadata: information about the file</a:t>
            </a:r>
          </a:p>
          <a:p>
            <a:pPr lvl="2"/>
            <a:r>
              <a:rPr lang="en-US" dirty="0"/>
              <a:t>Size, Modification Time, Owner, Security info, Access control</a:t>
            </a:r>
          </a:p>
          <a:p>
            <a:r>
              <a:rPr lang="en-US" dirty="0"/>
              <a:t>Directory</a:t>
            </a:r>
          </a:p>
          <a:p>
            <a:pPr lvl="1"/>
            <a:r>
              <a:rPr lang="en-US" dirty="0"/>
              <a:t>“Folder” containing files &amp; directories</a:t>
            </a:r>
          </a:p>
          <a:p>
            <a:pPr lvl="1"/>
            <a:r>
              <a:rPr lang="en-US" dirty="0" err="1"/>
              <a:t>Hierachical</a:t>
            </a:r>
            <a:r>
              <a:rPr lang="en-US" dirty="0"/>
              <a:t> (graphical) naming</a:t>
            </a:r>
          </a:p>
          <a:p>
            <a:pPr lvl="2"/>
            <a:r>
              <a:rPr lang="en-US" dirty="0"/>
              <a:t>Path through the directory graph</a:t>
            </a:r>
          </a:p>
          <a:p>
            <a:pPr lvl="2"/>
            <a:r>
              <a:rPr lang="en-US" dirty="0"/>
              <a:t>Uniquely identifies a file or directory</a:t>
            </a:r>
          </a:p>
          <a:p>
            <a:pPr lvl="3"/>
            <a:r>
              <a:rPr lang="en-US" dirty="0"/>
              <a:t>/home/ff/cs162/</a:t>
            </a:r>
            <a:r>
              <a:rPr lang="en-US" dirty="0" err="1"/>
              <a:t>public_html</a:t>
            </a:r>
            <a:r>
              <a:rPr lang="en-US" dirty="0"/>
              <a:t>/fa14/index.html</a:t>
            </a:r>
          </a:p>
          <a:p>
            <a:pPr lvl="1"/>
            <a:r>
              <a:rPr lang="en-US" dirty="0"/>
              <a:t>Links and Volumes (later)</a:t>
            </a:r>
          </a:p>
        </p:txBody>
      </p:sp>
    </p:spTree>
    <p:extLst>
      <p:ext uri="{BB962C8B-B14F-4D97-AF65-F5344CB8AC3E}">
        <p14:creationId xmlns:p14="http://schemas.microsoft.com/office/powerpoint/2010/main" val="2694804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E2CA6-E521-4D7D-A752-4D040F22A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Processes, File Systems, and Users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8F2C4-498B-4582-B164-E410BBABA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62000"/>
            <a:ext cx="10566400" cy="5105400"/>
          </a:xfrm>
        </p:spPr>
        <p:txBody>
          <a:bodyPr/>
          <a:lstStyle/>
          <a:p>
            <a:r>
              <a:rPr lang="en-US" b="1" dirty="0"/>
              <a:t>Every process has a </a:t>
            </a:r>
            <a:r>
              <a:rPr lang="en-US" b="1" i="1" dirty="0">
                <a:solidFill>
                  <a:srgbClr val="FF0000"/>
                </a:solidFill>
              </a:rPr>
              <a:t>current working </a:t>
            </a:r>
            <a:r>
              <a:rPr lang="en-US" b="1" i="1" dirty="0" smtClean="0">
                <a:solidFill>
                  <a:srgbClr val="FF0000"/>
                </a:solidFill>
              </a:rPr>
              <a:t>directory </a:t>
            </a:r>
            <a:r>
              <a:rPr lang="en-US" b="1" dirty="0" smtClean="0">
                <a:solidFill>
                  <a:srgbClr val="FF0000"/>
                </a:solidFill>
              </a:rPr>
              <a:t>(CWD)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tabLst>
                <a:tab pos="2462213" algn="l"/>
              </a:tabLst>
            </a:pPr>
            <a:r>
              <a:rPr lang="en-US" dirty="0" smtClean="0"/>
              <a:t>Can be set with system call:  </a:t>
            </a:r>
            <a:br>
              <a:rPr lang="en-US" dirty="0" smtClean="0"/>
            </a:br>
            <a:r>
              <a:rPr 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</a:rPr>
              <a:t>chdir</a:t>
            </a:r>
            <a:r>
              <a:rPr lang="en-US" sz="2000" dirty="0" smtClean="0">
                <a:latin typeface="Consolas" panose="020B0609020204030204" pitchFamily="49" charset="0"/>
              </a:rPr>
              <a:t>(</a:t>
            </a:r>
            <a:r>
              <a:rPr lang="en-US" sz="2000" dirty="0" err="1" smtClean="0">
                <a:latin typeface="Consolas" panose="020B0609020204030204" pitchFamily="49" charset="0"/>
              </a:rPr>
              <a:t>const</a:t>
            </a:r>
            <a:r>
              <a:rPr lang="en-US" sz="2000" dirty="0" smtClean="0">
                <a:latin typeface="Consolas" panose="020B0609020204030204" pitchFamily="49" charset="0"/>
              </a:rPr>
              <a:t> char *path); //change CWD</a:t>
            </a:r>
          </a:p>
          <a:p>
            <a:r>
              <a:rPr lang="en-US" dirty="0" smtClean="0"/>
              <a:t>Absolute paths ignore CWD</a:t>
            </a:r>
            <a:endParaRPr lang="en-US" dirty="0"/>
          </a:p>
          <a:p>
            <a:pPr lvl="1"/>
            <a:r>
              <a:rPr lang="en-US" dirty="0"/>
              <a:t>/home/</a:t>
            </a:r>
            <a:r>
              <a:rPr lang="en-US" dirty="0" err="1"/>
              <a:t>oski</a:t>
            </a:r>
            <a:r>
              <a:rPr lang="en-US" dirty="0"/>
              <a:t>/cs162</a:t>
            </a:r>
          </a:p>
          <a:p>
            <a:r>
              <a:rPr lang="en-US" dirty="0"/>
              <a:t>Relative </a:t>
            </a:r>
            <a:r>
              <a:rPr lang="en-US" dirty="0" smtClean="0"/>
              <a:t>paths are relative to CWD</a:t>
            </a:r>
            <a:endParaRPr lang="en-US" dirty="0"/>
          </a:p>
          <a:p>
            <a:pPr lvl="1"/>
            <a:r>
              <a:rPr lang="en-US" dirty="0"/>
              <a:t>index.html, ./index.html</a:t>
            </a:r>
          </a:p>
          <a:p>
            <a:pPr lvl="2"/>
            <a:r>
              <a:rPr lang="en-US" dirty="0"/>
              <a:t>Refers to index.html in current working directory</a:t>
            </a:r>
          </a:p>
          <a:p>
            <a:pPr lvl="1"/>
            <a:r>
              <a:rPr lang="en-US" dirty="0"/>
              <a:t>../index.html</a:t>
            </a:r>
          </a:p>
          <a:p>
            <a:pPr lvl="2"/>
            <a:r>
              <a:rPr lang="en-US" dirty="0"/>
              <a:t>Refers to index.html in parent of current working directory</a:t>
            </a:r>
          </a:p>
          <a:p>
            <a:pPr lvl="1"/>
            <a:r>
              <a:rPr lang="en-US" dirty="0"/>
              <a:t>~/index.html, ~cs162/index.html</a:t>
            </a:r>
          </a:p>
          <a:p>
            <a:pPr lvl="2"/>
            <a:r>
              <a:rPr lang="en-US" dirty="0"/>
              <a:t>Refers to index.html in the home directory</a:t>
            </a:r>
          </a:p>
        </p:txBody>
      </p:sp>
    </p:spTree>
    <p:extLst>
      <p:ext uri="{BB962C8B-B14F-4D97-AF65-F5344CB8AC3E}">
        <p14:creationId xmlns:p14="http://schemas.microsoft.com/office/powerpoint/2010/main" val="1542947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325FE-65DE-49A1-9370-FE5D4684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and Storage Layers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279F43-4ECD-42C1-A69B-8048DD400AB9}"/>
              </a:ext>
            </a:extLst>
          </p:cNvPr>
          <p:cNvSpPr txBox="1"/>
          <p:nvPr/>
        </p:nvSpPr>
        <p:spPr>
          <a:xfrm>
            <a:off x="2501858" y="1436681"/>
            <a:ext cx="16129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Gill Sans Light"/>
              </a:rPr>
              <a:t>High Level I/O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07F4B25-481D-4305-9AD3-FDDE7CCB42F9}"/>
              </a:ext>
            </a:extLst>
          </p:cNvPr>
          <p:cNvSpPr/>
          <p:nvPr/>
        </p:nvSpPr>
        <p:spPr>
          <a:xfrm>
            <a:off x="2438368" y="1403866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D642D22-9956-46E5-B343-7394EDD388D8}"/>
              </a:ext>
            </a:extLst>
          </p:cNvPr>
          <p:cNvSpPr txBox="1"/>
          <p:nvPr/>
        </p:nvSpPr>
        <p:spPr>
          <a:xfrm>
            <a:off x="2527506" y="1823559"/>
            <a:ext cx="1568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Low Level I/O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2C27D80-6CEF-4F17-A507-F1C3FD6736BB}"/>
              </a:ext>
            </a:extLst>
          </p:cNvPr>
          <p:cNvSpPr/>
          <p:nvPr/>
        </p:nvSpPr>
        <p:spPr>
          <a:xfrm>
            <a:off x="2592676" y="1868305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C8A51D6-6FBD-42AD-95DC-EBC1E0B853B9}"/>
              </a:ext>
            </a:extLst>
          </p:cNvPr>
          <p:cNvSpPr txBox="1"/>
          <p:nvPr/>
        </p:nvSpPr>
        <p:spPr>
          <a:xfrm>
            <a:off x="2994781" y="2169859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Gill Sans Light"/>
              </a:rPr>
              <a:t>Syscall</a:t>
            </a:r>
            <a:endParaRPr lang="en-US" sz="1600" dirty="0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8849ADB-D868-4857-BD9B-F22463E0D9EA}"/>
              </a:ext>
            </a:extLst>
          </p:cNvPr>
          <p:cNvSpPr/>
          <p:nvPr/>
        </p:nvSpPr>
        <p:spPr>
          <a:xfrm>
            <a:off x="2946444" y="2137045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D60CAF0-B19C-400D-A02F-06FAA45F3E62}"/>
              </a:ext>
            </a:extLst>
          </p:cNvPr>
          <p:cNvSpPr txBox="1"/>
          <p:nvPr/>
        </p:nvSpPr>
        <p:spPr>
          <a:xfrm>
            <a:off x="2662158" y="2709446"/>
            <a:ext cx="1326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File System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1369394-D956-4C15-BEB9-C1AAC24B2E34}"/>
              </a:ext>
            </a:extLst>
          </p:cNvPr>
          <p:cNvSpPr/>
          <p:nvPr/>
        </p:nvSpPr>
        <p:spPr>
          <a:xfrm>
            <a:off x="2639665" y="2513352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DE6B799-E83B-4316-96A7-BCE2ABB96BA0}"/>
              </a:ext>
            </a:extLst>
          </p:cNvPr>
          <p:cNvSpPr txBox="1"/>
          <p:nvPr/>
        </p:nvSpPr>
        <p:spPr>
          <a:xfrm>
            <a:off x="2783986" y="3166646"/>
            <a:ext cx="1111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I/O Driver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FBF8D8F-FED8-4073-8D05-16EBEC765DE9}"/>
              </a:ext>
            </a:extLst>
          </p:cNvPr>
          <p:cNvSpPr/>
          <p:nvPr/>
        </p:nvSpPr>
        <p:spPr>
          <a:xfrm>
            <a:off x="2438368" y="3160197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73810F6-703E-417A-A828-2A4DE936F782}"/>
              </a:ext>
            </a:extLst>
          </p:cNvPr>
          <p:cNvCxnSpPr/>
          <p:nvPr/>
        </p:nvCxnSpPr>
        <p:spPr>
          <a:xfrm>
            <a:off x="3053061" y="3696012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878B0D6-35C8-4617-A382-9B9E9B3DB541}"/>
              </a:ext>
            </a:extLst>
          </p:cNvPr>
          <p:cNvCxnSpPr/>
          <p:nvPr/>
        </p:nvCxnSpPr>
        <p:spPr>
          <a:xfrm>
            <a:off x="3205461" y="351724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05DB80D-8A08-4677-8733-D3DE640BCBBC}"/>
              </a:ext>
            </a:extLst>
          </p:cNvPr>
          <p:cNvCxnSpPr/>
          <p:nvPr/>
        </p:nvCxnSpPr>
        <p:spPr>
          <a:xfrm>
            <a:off x="3653383" y="369601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8477048F-1F6D-4C27-8C5A-7D339B8FE64D}"/>
              </a:ext>
            </a:extLst>
          </p:cNvPr>
          <p:cNvSpPr/>
          <p:nvPr/>
        </p:nvSpPr>
        <p:spPr>
          <a:xfrm>
            <a:off x="3530062" y="3874777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D3E5F83-E4BD-4A3A-B317-E68A5ECC3734}"/>
              </a:ext>
            </a:extLst>
          </p:cNvPr>
          <p:cNvSpPr/>
          <p:nvPr/>
        </p:nvSpPr>
        <p:spPr>
          <a:xfrm>
            <a:off x="3910961" y="3874777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BFBF192-0CCD-4261-96E6-D997A6C65C55}"/>
              </a:ext>
            </a:extLst>
          </p:cNvPr>
          <p:cNvCxnSpPr>
            <a:stCxn id="50" idx="3"/>
            <a:endCxn id="51" idx="2"/>
          </p:cNvCxnSpPr>
          <p:nvPr/>
        </p:nvCxnSpPr>
        <p:spPr>
          <a:xfrm>
            <a:off x="3772671" y="3972320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23AFC0C7-CF30-414D-BCEC-6FA71D813809}"/>
              </a:ext>
            </a:extLst>
          </p:cNvPr>
          <p:cNvSpPr/>
          <p:nvPr/>
        </p:nvSpPr>
        <p:spPr>
          <a:xfrm>
            <a:off x="2754530" y="3679692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FB6A30F-4ADF-407C-88EB-BB4F9189EB7C}"/>
              </a:ext>
            </a:extLst>
          </p:cNvPr>
          <p:cNvCxnSpPr/>
          <p:nvPr/>
        </p:nvCxnSpPr>
        <p:spPr>
          <a:xfrm>
            <a:off x="2861166" y="350092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A6915486-EF93-4D27-87F4-475AFC09E8FC}"/>
              </a:ext>
            </a:extLst>
          </p:cNvPr>
          <p:cNvSpPr txBox="1"/>
          <p:nvPr/>
        </p:nvSpPr>
        <p:spPr>
          <a:xfrm>
            <a:off x="2272748" y="902296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Application / Service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2050D77-6FC7-40E2-9066-21710653F497}"/>
              </a:ext>
            </a:extLst>
          </p:cNvPr>
          <p:cNvSpPr txBox="1"/>
          <p:nvPr/>
        </p:nvSpPr>
        <p:spPr>
          <a:xfrm>
            <a:off x="4269672" y="1371600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  <a:latin typeface="Gill Sans Light"/>
              </a:rPr>
              <a:t>Streams (buffered I/O)</a:t>
            </a:r>
            <a:endParaRPr lang="en-US" i="1" dirty="0">
              <a:solidFill>
                <a:srgbClr val="3366FF"/>
              </a:solidFill>
              <a:latin typeface="Gill Sans Light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715E189-2EB2-4E67-B7D8-B1BB0DB1621E}"/>
              </a:ext>
            </a:extLst>
          </p:cNvPr>
          <p:cNvSpPr txBox="1"/>
          <p:nvPr/>
        </p:nvSpPr>
        <p:spPr>
          <a:xfrm>
            <a:off x="4269672" y="1739601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File Descriptors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FCEBA4A-1E12-4838-8630-140BBA79DE20}"/>
              </a:ext>
            </a:extLst>
          </p:cNvPr>
          <p:cNvSpPr txBox="1"/>
          <p:nvPr/>
        </p:nvSpPr>
        <p:spPr>
          <a:xfrm>
            <a:off x="4269672" y="2048454"/>
            <a:ext cx="371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open(), read(), write(), close(), …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6911332-70A9-4285-AD22-2A8BB5E07C56}"/>
              </a:ext>
            </a:extLst>
          </p:cNvPr>
          <p:cNvSpPr txBox="1"/>
          <p:nvPr/>
        </p:nvSpPr>
        <p:spPr>
          <a:xfrm>
            <a:off x="4269672" y="2715816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Files/Directories/Indexes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E570497-B785-42C7-894D-A94155FD68BC}"/>
              </a:ext>
            </a:extLst>
          </p:cNvPr>
          <p:cNvSpPr txBox="1"/>
          <p:nvPr/>
        </p:nvSpPr>
        <p:spPr>
          <a:xfrm>
            <a:off x="4269672" y="3161467"/>
            <a:ext cx="3591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Commands and Data Transfers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38A7D03-29DB-49B8-AEC9-5E83FCCABC2B}"/>
              </a:ext>
            </a:extLst>
          </p:cNvPr>
          <p:cNvSpPr txBox="1"/>
          <p:nvPr/>
        </p:nvSpPr>
        <p:spPr>
          <a:xfrm>
            <a:off x="4308186" y="3700530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Disks, Flash, Controllers, DMA</a:t>
            </a:r>
          </a:p>
        </p:txBody>
      </p:sp>
      <p:pic>
        <p:nvPicPr>
          <p:cNvPr id="62" name="Picture 61" descr="imgres.jpg">
            <a:extLst>
              <a:ext uri="{FF2B5EF4-FFF2-40B4-BE49-F238E27FC236}">
                <a16:creationId xmlns:a16="http://schemas.microsoft.com/office/drawing/2014/main" id="{EE276A6E-8C4A-4669-B475-509D13FA83A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960" y="4207455"/>
            <a:ext cx="903312" cy="736435"/>
          </a:xfrm>
          <a:prstGeom prst="rect">
            <a:avLst/>
          </a:prstGeom>
        </p:spPr>
      </p:pic>
      <p:pic>
        <p:nvPicPr>
          <p:cNvPr id="63" name="Picture 62" descr="imgres.jpg">
            <a:extLst>
              <a:ext uri="{FF2B5EF4-FFF2-40B4-BE49-F238E27FC236}">
                <a16:creationId xmlns:a16="http://schemas.microsoft.com/office/drawing/2014/main" id="{EC10626C-A864-4D63-A0F3-EAE2B4DB6DE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424" y="4207455"/>
            <a:ext cx="1757619" cy="1206336"/>
          </a:xfrm>
          <a:prstGeom prst="rect">
            <a:avLst/>
          </a:prstGeom>
        </p:spPr>
      </p:pic>
      <p:pic>
        <p:nvPicPr>
          <p:cNvPr id="64" name="Picture 63" descr="images.jpg">
            <a:extLst>
              <a:ext uri="{FF2B5EF4-FFF2-40B4-BE49-F238E27FC236}">
                <a16:creationId xmlns:a16="http://schemas.microsoft.com/office/drawing/2014/main" id="{AFABA44E-5B19-421F-ADED-445A0AF5A08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470" y="4579987"/>
            <a:ext cx="942084" cy="727806"/>
          </a:xfrm>
          <a:prstGeom prst="rect">
            <a:avLst/>
          </a:prstGeom>
        </p:spPr>
      </p:pic>
      <p:pic>
        <p:nvPicPr>
          <p:cNvPr id="65" name="Picture 64" descr="images.jpg">
            <a:extLst>
              <a:ext uri="{FF2B5EF4-FFF2-40B4-BE49-F238E27FC236}">
                <a16:creationId xmlns:a16="http://schemas.microsoft.com/office/drawing/2014/main" id="{90CD4FCF-9943-4E7F-AE62-51E05C1CE97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376" y="4874295"/>
            <a:ext cx="1388686" cy="672780"/>
          </a:xfrm>
          <a:prstGeom prst="rect">
            <a:avLst/>
          </a:prstGeom>
        </p:spPr>
      </p:pic>
      <p:pic>
        <p:nvPicPr>
          <p:cNvPr id="66" name="Picture 65" descr="imgres.jpg">
            <a:extLst>
              <a:ext uri="{FF2B5EF4-FFF2-40B4-BE49-F238E27FC236}">
                <a16:creationId xmlns:a16="http://schemas.microsoft.com/office/drawing/2014/main" id="{453D04BD-1A35-4317-9AD0-311CE9B541A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847" y="4420964"/>
            <a:ext cx="886829" cy="886829"/>
          </a:xfrm>
          <a:prstGeom prst="rect">
            <a:avLst/>
          </a:prstGeom>
        </p:spPr>
      </p:pic>
      <p:pic>
        <p:nvPicPr>
          <p:cNvPr id="67" name="Picture 66" descr="imgres.jpg">
            <a:extLst>
              <a:ext uri="{FF2B5EF4-FFF2-40B4-BE49-F238E27FC236}">
                <a16:creationId xmlns:a16="http://schemas.microsoft.com/office/drawing/2014/main" id="{531F2D7F-0245-4125-8BC7-5124B980EE8A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48" y="4420646"/>
            <a:ext cx="1265440" cy="907297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29E87EEF-8AE6-421A-81BA-A82E715CD3B9}"/>
              </a:ext>
            </a:extLst>
          </p:cNvPr>
          <p:cNvSpPr txBox="1"/>
          <p:nvPr/>
        </p:nvSpPr>
        <p:spPr>
          <a:xfrm>
            <a:off x="4267200" y="2361664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Open File Descriptions</a:t>
            </a:r>
          </a:p>
        </p:txBody>
      </p:sp>
    </p:spTree>
    <p:extLst>
      <p:ext uri="{BB962C8B-B14F-4D97-AF65-F5344CB8AC3E}">
        <p14:creationId xmlns:p14="http://schemas.microsoft.com/office/powerpoint/2010/main" val="3932246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AC21E-A93C-4FF1-B306-3FDA99E31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</a:t>
            </a:r>
            <a:r>
              <a:rPr lang="en-US" dirty="0">
                <a:solidFill>
                  <a:srgbClr val="FF0000"/>
                </a:solidFill>
              </a:rPr>
              <a:t>High-Level File API </a:t>
            </a:r>
            <a:r>
              <a:rPr lang="en-US" dirty="0"/>
              <a:t>– 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0B2CD-8F0B-4BC2-BFCC-DC9D24298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53" y="762000"/>
            <a:ext cx="10515600" cy="5703625"/>
          </a:xfrm>
        </p:spPr>
        <p:txBody>
          <a:bodyPr/>
          <a:lstStyle/>
          <a:p>
            <a:r>
              <a:rPr lang="en-US" dirty="0"/>
              <a:t>Operates on “streams” – </a:t>
            </a:r>
            <a:r>
              <a:rPr lang="en-US" dirty="0" smtClean="0"/>
              <a:t>unformatted sequences </a:t>
            </a:r>
            <a:r>
              <a:rPr lang="en-US" dirty="0"/>
              <a:t>of </a:t>
            </a:r>
            <a:r>
              <a:rPr lang="en-US" dirty="0" smtClean="0"/>
              <a:t>bytes (wither </a:t>
            </a:r>
            <a:r>
              <a:rPr lang="en-US" dirty="0"/>
              <a:t>text or </a:t>
            </a:r>
            <a:r>
              <a:rPr lang="en-US" dirty="0" smtClean="0"/>
              <a:t>binary data), </a:t>
            </a:r>
            <a:r>
              <a:rPr lang="en-US" dirty="0"/>
              <a:t>with a </a:t>
            </a:r>
            <a:r>
              <a:rPr lang="en-US" dirty="0" smtClean="0"/>
              <a:t>position: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Open stream represented by </a:t>
            </a:r>
            <a:r>
              <a:rPr lang="en-US" dirty="0" smtClean="0">
                <a:solidFill>
                  <a:srgbClr val="FF0000"/>
                </a:solidFill>
              </a:rPr>
              <a:t>pointer</a:t>
            </a:r>
            <a:r>
              <a:rPr lang="en-US" dirty="0" smtClean="0"/>
              <a:t> to a </a:t>
            </a:r>
            <a:r>
              <a:rPr lang="en-US" dirty="0" smtClean="0">
                <a:solidFill>
                  <a:srgbClr val="FF0000"/>
                </a:solidFill>
              </a:rPr>
              <a:t>FILE</a:t>
            </a:r>
            <a:r>
              <a:rPr lang="en-US" dirty="0" smtClean="0"/>
              <a:t> data structure</a:t>
            </a:r>
          </a:p>
          <a:p>
            <a:pPr lvl="1"/>
            <a:r>
              <a:rPr lang="en-US" dirty="0" smtClean="0"/>
              <a:t>Error reported by returning a NULL pointer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CE63D8-FA79-4B46-9EED-DB8AD4309630}"/>
              </a:ext>
            </a:extLst>
          </p:cNvPr>
          <p:cNvSpPr txBox="1"/>
          <p:nvPr/>
        </p:nvSpPr>
        <p:spPr>
          <a:xfrm>
            <a:off x="1471148" y="1828800"/>
            <a:ext cx="7939315" cy="92333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stdio.h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FILE *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fopen</a:t>
            </a:r>
            <a:r>
              <a:rPr lang="en-US" dirty="0">
                <a:latin typeface="Courier"/>
                <a:cs typeface="Courier"/>
              </a:rPr>
              <a:t>(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*filename,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*mode );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fclose</a:t>
            </a:r>
            <a:r>
              <a:rPr lang="en-US" dirty="0">
                <a:latin typeface="Courier"/>
                <a:cs typeface="Courier"/>
              </a:rPr>
              <a:t>( FILE *</a:t>
            </a:r>
            <a:r>
              <a:rPr lang="en-US" dirty="0" err="1">
                <a:latin typeface="Courier"/>
                <a:cs typeface="Courier"/>
              </a:rPr>
              <a:t>fp</a:t>
            </a:r>
            <a:r>
              <a:rPr lang="en-US" dirty="0">
                <a:latin typeface="Courier"/>
                <a:cs typeface="Courier"/>
              </a:rPr>
              <a:t> );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18F85FB-14DE-43CD-A3C9-0B794521224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20800" y="2976442"/>
          <a:ext cx="8697468" cy="23469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307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62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1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Mode </a:t>
                      </a:r>
                      <a:r>
                        <a:rPr lang="en-US" sz="1400" baseline="0" dirty="0">
                          <a:latin typeface="Gill Sans Light"/>
                        </a:rPr>
                        <a:t>Text</a:t>
                      </a:r>
                      <a:endParaRPr lang="en-US" sz="1400" dirty="0">
                        <a:latin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Binary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Descriptions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Gill Sans Light"/>
                        </a:rPr>
                        <a:t>rb</a:t>
                      </a:r>
                      <a:endParaRPr lang="en-US" sz="1400" dirty="0">
                        <a:latin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Open existing</a:t>
                      </a:r>
                      <a:r>
                        <a:rPr lang="en-US" sz="1400" baseline="0" dirty="0">
                          <a:latin typeface="Gill Sans Light"/>
                        </a:rPr>
                        <a:t> file for reading</a:t>
                      </a:r>
                      <a:endParaRPr lang="en-US" sz="1400" dirty="0">
                        <a:latin typeface="Gill Sans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Gill Sans Light"/>
                        </a:rPr>
                        <a:t>wb</a:t>
                      </a:r>
                      <a:endParaRPr lang="en-US" sz="1400" dirty="0">
                        <a:latin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Open</a:t>
                      </a:r>
                      <a:r>
                        <a:rPr lang="en-US" sz="1400" baseline="0" dirty="0">
                          <a:latin typeface="Gill Sans Light"/>
                        </a:rPr>
                        <a:t> for writing; created if does not exist</a:t>
                      </a:r>
                      <a:endParaRPr lang="en-US" sz="1400" dirty="0">
                        <a:latin typeface="Gill Sans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Gill Sans Light"/>
                        </a:rPr>
                        <a:t>ab</a:t>
                      </a:r>
                      <a:endParaRPr lang="en-US" sz="1400" dirty="0">
                        <a:latin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Gill Sans Light"/>
                        </a:rPr>
                        <a:t>Open</a:t>
                      </a:r>
                      <a:r>
                        <a:rPr lang="en-US" sz="1400" baseline="0" dirty="0">
                          <a:latin typeface="Gill Sans Light"/>
                        </a:rPr>
                        <a:t> for appending; created if does not exist</a:t>
                      </a:r>
                      <a:endParaRPr lang="en-US" sz="1400" dirty="0">
                        <a:latin typeface="Gill Sans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49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r+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Gill Sans Light"/>
                        </a:rPr>
                        <a:t>rb</a:t>
                      </a:r>
                      <a:r>
                        <a:rPr lang="en-US" sz="1400" dirty="0">
                          <a:latin typeface="Gill Sans Light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Gill Sans Light"/>
                        </a:rPr>
                        <a:t>Open existing</a:t>
                      </a:r>
                      <a:r>
                        <a:rPr lang="en-US" sz="1400" baseline="0" dirty="0">
                          <a:latin typeface="Gill Sans Light"/>
                        </a:rPr>
                        <a:t> file for reading &amp; writing.</a:t>
                      </a:r>
                      <a:endParaRPr lang="en-US" sz="1400" dirty="0">
                        <a:latin typeface="Gill Sans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w+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Gill Sans Light"/>
                        </a:rPr>
                        <a:t>wb</a:t>
                      </a:r>
                      <a:r>
                        <a:rPr lang="en-US" sz="1400" dirty="0">
                          <a:latin typeface="Gill Sans Light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Open</a:t>
                      </a:r>
                      <a:r>
                        <a:rPr lang="en-US" sz="1400" baseline="0" dirty="0">
                          <a:latin typeface="Gill Sans Light"/>
                        </a:rPr>
                        <a:t> for reading &amp; writing; truncated to zero if exists, create otherwise</a:t>
                      </a:r>
                      <a:endParaRPr lang="en-US" sz="1400" dirty="0">
                        <a:latin typeface="Gill Sans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91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a+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Gill Sans Light"/>
                        </a:rPr>
                        <a:t>ab</a:t>
                      </a:r>
                      <a:r>
                        <a:rPr lang="en-US" sz="1400" dirty="0">
                          <a:latin typeface="Gill Sans Light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Gill Sans Light"/>
                        </a:rPr>
                        <a:t>Open</a:t>
                      </a:r>
                      <a:r>
                        <a:rPr lang="en-US" sz="1400" baseline="0" dirty="0">
                          <a:latin typeface="Gill Sans Light"/>
                        </a:rPr>
                        <a:t> for reading &amp; writing. Created if does not exist. Read from beginning, write as append</a:t>
                      </a:r>
                      <a:endParaRPr lang="en-US" sz="1400" dirty="0">
                        <a:latin typeface="Gill Sans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207C6397-7629-4F6F-BE46-D7BA9347720E}"/>
              </a:ext>
            </a:extLst>
          </p:cNvPr>
          <p:cNvSpPr/>
          <p:nvPr/>
        </p:nvSpPr>
        <p:spPr>
          <a:xfrm>
            <a:off x="5181600" y="1219200"/>
            <a:ext cx="3753889" cy="321005"/>
          </a:xfrm>
          <a:prstGeom prst="rect">
            <a:avLst/>
          </a:prstGeom>
          <a:pattFill prst="ltVert">
            <a:fgClr>
              <a:prstClr val="black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9054F82-F0F0-4A40-8685-1B62F70C9010}"/>
              </a:ext>
            </a:extLst>
          </p:cNvPr>
          <p:cNvCxnSpPr/>
          <p:nvPr/>
        </p:nvCxnSpPr>
        <p:spPr>
          <a:xfrm flipV="1">
            <a:off x="5963079" y="1482155"/>
            <a:ext cx="0" cy="334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CD6AD2D-3D2D-4E1F-BC74-BD1886DD162D}"/>
              </a:ext>
            </a:extLst>
          </p:cNvPr>
          <p:cNvGrpSpPr/>
          <p:nvPr/>
        </p:nvGrpSpPr>
        <p:grpSpPr>
          <a:xfrm>
            <a:off x="2385548" y="2093840"/>
            <a:ext cx="6217920" cy="914400"/>
            <a:chOff x="1524000" y="2971800"/>
            <a:chExt cx="5486400" cy="9144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01E3B74-2279-445E-8BC5-64CA99B380AF}"/>
                </a:ext>
              </a:extLst>
            </p:cNvPr>
            <p:cNvSpPr/>
            <p:nvPr/>
          </p:nvSpPr>
          <p:spPr bwMode="auto">
            <a:xfrm>
              <a:off x="6248400" y="2971800"/>
              <a:ext cx="762000" cy="3048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19CE898-F8BB-4038-A575-B41AB6720C25}"/>
                </a:ext>
              </a:extLst>
            </p:cNvPr>
            <p:cNvCxnSpPr>
              <a:stCxn id="15" idx="2"/>
            </p:cNvCxnSpPr>
            <p:nvPr/>
          </p:nvCxnSpPr>
          <p:spPr bwMode="auto">
            <a:xfrm flipH="1">
              <a:off x="1524000" y="3276600"/>
              <a:ext cx="5105400" cy="6096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19400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375BF-8A5F-4268-8EC1-D60CE1E3B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API Standard Streams – </a:t>
            </a:r>
            <a:r>
              <a:rPr lang="en-US" dirty="0" err="1">
                <a:latin typeface="Consolas" panose="020B0609020204030204" pitchFamily="49" charset="0"/>
              </a:rPr>
              <a:t>stdio.h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4ED81-A662-4639-ADC4-8BAC16090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38200"/>
            <a:ext cx="10566400" cy="5105400"/>
          </a:xfrm>
        </p:spPr>
        <p:txBody>
          <a:bodyPr>
            <a:normAutofit/>
          </a:bodyPr>
          <a:lstStyle/>
          <a:p>
            <a:r>
              <a:rPr lang="en-US" dirty="0"/>
              <a:t>Three predefined streams are opened implicitly when the program is executed.</a:t>
            </a:r>
          </a:p>
          <a:p>
            <a:pPr lvl="1"/>
            <a:r>
              <a:rPr lang="en-US" sz="2000" dirty="0">
                <a:latin typeface="Courier"/>
                <a:cs typeface="Courier"/>
              </a:rPr>
              <a:t>FILE *stdin </a:t>
            </a:r>
            <a:r>
              <a:rPr lang="en-US" dirty="0"/>
              <a:t>– normal source of input, can be redirected</a:t>
            </a:r>
          </a:p>
          <a:p>
            <a:pPr lvl="1"/>
            <a:r>
              <a:rPr lang="en-US" sz="2000" dirty="0">
                <a:latin typeface="Courier"/>
                <a:cs typeface="Courier"/>
              </a:rPr>
              <a:t>FILE *</a:t>
            </a:r>
            <a:r>
              <a:rPr lang="en-US" sz="2000" dirty="0" err="1">
                <a:latin typeface="Courier"/>
                <a:cs typeface="Courier"/>
              </a:rPr>
              <a:t>stdout</a:t>
            </a:r>
            <a:r>
              <a:rPr lang="en-US" sz="2000" dirty="0"/>
              <a:t> </a:t>
            </a:r>
            <a:r>
              <a:rPr lang="en-US" dirty="0"/>
              <a:t>– normal source of output, can too</a:t>
            </a:r>
          </a:p>
          <a:p>
            <a:pPr lvl="1"/>
            <a:r>
              <a:rPr lang="en-US" sz="2000" dirty="0">
                <a:latin typeface="Courier"/>
                <a:cs typeface="Courier"/>
              </a:rPr>
              <a:t>FILE *stderr </a:t>
            </a:r>
            <a:r>
              <a:rPr lang="en-US" dirty="0"/>
              <a:t>– diagnostics and errors</a:t>
            </a:r>
          </a:p>
          <a:p>
            <a:endParaRPr lang="en-US" dirty="0"/>
          </a:p>
          <a:p>
            <a:r>
              <a:rPr lang="en-US" dirty="0"/>
              <a:t>STDIN / STDOUT enable composition in </a:t>
            </a:r>
            <a:r>
              <a:rPr lang="en-US" dirty="0" smtClean="0"/>
              <a:t>Unix</a:t>
            </a:r>
          </a:p>
          <a:p>
            <a:endParaRPr lang="en-US" dirty="0"/>
          </a:p>
          <a:p>
            <a:r>
              <a:rPr lang="en-US" dirty="0"/>
              <a:t>All can be redirected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cat hello.txt | grep “World!”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cat</a:t>
            </a:r>
            <a:r>
              <a:rPr lang="en-US" dirty="0"/>
              <a:t>’s </a:t>
            </a:r>
            <a:r>
              <a:rPr lang="en-US" b="1" dirty="0" err="1">
                <a:latin typeface="Consolas" panose="020B0609020204030204" pitchFamily="49" charset="0"/>
              </a:rPr>
              <a:t>stdout</a:t>
            </a:r>
            <a:r>
              <a:rPr lang="en-US" dirty="0"/>
              <a:t> goes to </a:t>
            </a:r>
            <a:r>
              <a:rPr lang="en-US" b="1" dirty="0">
                <a:latin typeface="Consolas" panose="020B0609020204030204" pitchFamily="49" charset="0"/>
              </a:rPr>
              <a:t>grep</a:t>
            </a:r>
            <a:r>
              <a:rPr lang="en-US" dirty="0"/>
              <a:t>’s </a:t>
            </a:r>
            <a:r>
              <a:rPr lang="en-US" b="1" dirty="0">
                <a:latin typeface="Consolas" panose="020B0609020204030204" pitchFamily="49" charset="0"/>
              </a:rPr>
              <a:t>stdin</a:t>
            </a:r>
          </a:p>
        </p:txBody>
      </p:sp>
    </p:spTree>
    <p:extLst>
      <p:ext uri="{BB962C8B-B14F-4D97-AF65-F5344CB8AC3E}">
        <p14:creationId xmlns:p14="http://schemas.microsoft.com/office/powerpoint/2010/main" val="2020970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EF569-F72A-40E0-8DD0-95EA3C06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38200"/>
            <a:ext cx="10515600" cy="5297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// character oriented 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fputc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( int c, FILE *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fp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);		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	//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rtn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c or EOF on err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fputs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( const char *s, FILE *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fp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);	//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rtn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&gt; 0 or EOF</a:t>
            </a:r>
          </a:p>
          <a:p>
            <a:pPr marL="0" indent="0">
              <a:buNone/>
            </a:pPr>
            <a:endParaRPr lang="en-US" sz="14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fgetc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( FILE *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fp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char *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fgets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( char *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buf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, int n, FILE *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fp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);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// block oriented</a:t>
            </a:r>
          </a:p>
          <a:p>
            <a:pPr marL="0" indent="0">
              <a:buNone/>
            </a:pPr>
            <a:r>
              <a:rPr lang="en-US" sz="1800" dirty="0" err="1">
                <a:latin typeface="Consolas" panose="020B0609020204030204" pitchFamily="49" charset="0"/>
              </a:rPr>
              <a:t>size_t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fread</a:t>
            </a:r>
            <a:r>
              <a:rPr lang="en-US" sz="1800" dirty="0">
                <a:latin typeface="Consolas" panose="020B0609020204030204" pitchFamily="49" charset="0"/>
              </a:rPr>
              <a:t>(void *</a:t>
            </a:r>
            <a:r>
              <a:rPr lang="en-US" sz="1800" dirty="0" err="1">
                <a:latin typeface="Consolas" panose="020B0609020204030204" pitchFamily="49" charset="0"/>
              </a:rPr>
              <a:t>ptr</a:t>
            </a:r>
            <a:r>
              <a:rPr lang="en-US" sz="1800" dirty="0">
                <a:latin typeface="Consolas" panose="020B0609020204030204" pitchFamily="49" charset="0"/>
              </a:rPr>
              <a:t>, </a:t>
            </a:r>
            <a:r>
              <a:rPr lang="en-US" sz="1800" dirty="0" err="1">
                <a:latin typeface="Consolas" panose="020B0609020204030204" pitchFamily="49" charset="0"/>
              </a:rPr>
              <a:t>size_t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size_of_elements</a:t>
            </a:r>
            <a:r>
              <a:rPr lang="en-US" sz="1800" dirty="0">
                <a:latin typeface="Consolas" panose="020B06090202040302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   </a:t>
            </a:r>
            <a:r>
              <a:rPr lang="en-US" sz="1800" dirty="0" err="1">
                <a:latin typeface="Consolas" panose="020B0609020204030204" pitchFamily="49" charset="0"/>
              </a:rPr>
              <a:t>size_t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number_of_elements</a:t>
            </a:r>
            <a:r>
              <a:rPr lang="en-US" sz="1800" dirty="0">
                <a:latin typeface="Consolas" panose="020B0609020204030204" pitchFamily="49" charset="0"/>
              </a:rPr>
              <a:t>, FILE *</a:t>
            </a:r>
            <a:r>
              <a:rPr lang="en-US" sz="1800" dirty="0" err="1">
                <a:latin typeface="Consolas" panose="020B0609020204030204" pitchFamily="49" charset="0"/>
              </a:rPr>
              <a:t>a_file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err="1">
                <a:latin typeface="Consolas" panose="020B0609020204030204" pitchFamily="49" charset="0"/>
              </a:rPr>
              <a:t>size_t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fwrite</a:t>
            </a:r>
            <a:r>
              <a:rPr lang="en-US" sz="1800" dirty="0">
                <a:latin typeface="Consolas" panose="020B0609020204030204" pitchFamily="49" charset="0"/>
              </a:rPr>
              <a:t>(const void *</a:t>
            </a:r>
            <a:r>
              <a:rPr lang="en-US" sz="1800" dirty="0" err="1">
                <a:latin typeface="Consolas" panose="020B0609020204030204" pitchFamily="49" charset="0"/>
              </a:rPr>
              <a:t>ptr</a:t>
            </a:r>
            <a:r>
              <a:rPr lang="en-US" sz="1800" dirty="0">
                <a:latin typeface="Consolas" panose="020B0609020204030204" pitchFamily="49" charset="0"/>
              </a:rPr>
              <a:t>, </a:t>
            </a:r>
            <a:r>
              <a:rPr lang="en-US" sz="1800" dirty="0" err="1">
                <a:latin typeface="Consolas" panose="020B0609020204030204" pitchFamily="49" charset="0"/>
              </a:rPr>
              <a:t>size_t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size_of_elements</a:t>
            </a:r>
            <a:r>
              <a:rPr lang="en-US" sz="1800" dirty="0">
                <a:latin typeface="Consolas" panose="020B06090202040302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   </a:t>
            </a:r>
            <a:r>
              <a:rPr lang="en-US" sz="1800" dirty="0" err="1">
                <a:latin typeface="Consolas" panose="020B0609020204030204" pitchFamily="49" charset="0"/>
              </a:rPr>
              <a:t>size_t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number_of_elements</a:t>
            </a:r>
            <a:r>
              <a:rPr lang="en-US" sz="1800" dirty="0">
                <a:latin typeface="Consolas" panose="020B0609020204030204" pitchFamily="49" charset="0"/>
              </a:rPr>
              <a:t>, FILE *</a:t>
            </a:r>
            <a:r>
              <a:rPr lang="en-US" sz="1800" dirty="0" err="1">
                <a:latin typeface="Consolas" panose="020B0609020204030204" pitchFamily="49" charset="0"/>
              </a:rPr>
              <a:t>a_file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// formatted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</a:rPr>
              <a:t>fprintf</a:t>
            </a:r>
            <a:r>
              <a:rPr lang="en-US" sz="1800" dirty="0">
                <a:latin typeface="Consolas" panose="020B0609020204030204" pitchFamily="49" charset="0"/>
              </a:rPr>
              <a:t>(FILE *restrict stream, const char *restrict format, ...);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</a:rPr>
              <a:t>fscanf</a:t>
            </a:r>
            <a:r>
              <a:rPr lang="en-US" sz="1800" dirty="0">
                <a:latin typeface="Consolas" panose="020B0609020204030204" pitchFamily="49" charset="0"/>
              </a:rPr>
              <a:t>(FILE *restrict stream, const char *restrict format, ... );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High-Level File API</a:t>
            </a:r>
          </a:p>
        </p:txBody>
      </p:sp>
    </p:spTree>
    <p:extLst>
      <p:ext uri="{BB962C8B-B14F-4D97-AF65-F5344CB8AC3E}">
        <p14:creationId xmlns:p14="http://schemas.microsoft.com/office/powerpoint/2010/main" val="3589185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7C759-8578-433B-8DD7-6BC2462E8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Streams: Char-by-Char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2C25C-D65D-4609-8634-E324543B9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38200"/>
            <a:ext cx="10515600" cy="4904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FILE* input = </a:t>
            </a:r>
            <a:r>
              <a:rPr lang="en-US" sz="2000" dirty="0" err="1">
                <a:latin typeface="Consolas" panose="020B0609020204030204" pitchFamily="49" charset="0"/>
              </a:rPr>
              <a:t>fopen</a:t>
            </a:r>
            <a:r>
              <a:rPr lang="en-US" sz="2000" dirty="0">
                <a:latin typeface="Consolas" panose="020B0609020204030204" pitchFamily="49" charset="0"/>
              </a:rPr>
              <a:t>(“input.txt”, “r”);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FILE* output = </a:t>
            </a:r>
            <a:r>
              <a:rPr lang="en-US" sz="2000" dirty="0" err="1">
                <a:latin typeface="Consolas" panose="020B0609020204030204" pitchFamily="49" charset="0"/>
              </a:rPr>
              <a:t>fopen</a:t>
            </a:r>
            <a:r>
              <a:rPr lang="en-US" sz="2000" dirty="0">
                <a:latin typeface="Consolas" panose="020B0609020204030204" pitchFamily="49" charset="0"/>
              </a:rPr>
              <a:t>(“output.txt”, “w”);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int c;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c =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fgetc</a:t>
            </a:r>
            <a:r>
              <a:rPr lang="en-US" sz="2000" dirty="0">
                <a:latin typeface="Consolas" panose="020B0609020204030204" pitchFamily="49" charset="0"/>
              </a:rPr>
              <a:t>(input);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while (c != EOF) 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fputc</a:t>
            </a:r>
            <a:r>
              <a:rPr lang="en-US" sz="2000" dirty="0">
                <a:latin typeface="Consolas" panose="020B0609020204030204" pitchFamily="49" charset="0"/>
              </a:rPr>
              <a:t>(output, c);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c =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fgetc</a:t>
            </a:r>
            <a:r>
              <a:rPr lang="en-US" sz="2000" dirty="0">
                <a:latin typeface="Consolas" panose="020B0609020204030204" pitchFamily="49" charset="0"/>
              </a:rPr>
              <a:t>(input);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</a:rPr>
              <a:t>fclose</a:t>
            </a:r>
            <a:r>
              <a:rPr lang="en-US" sz="2000" dirty="0">
                <a:latin typeface="Consolas" panose="020B0609020204030204" pitchFamily="49" charset="0"/>
              </a:rPr>
              <a:t>(input);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</a:rPr>
              <a:t>fclose</a:t>
            </a:r>
            <a:r>
              <a:rPr lang="en-US" sz="2000" dirty="0">
                <a:latin typeface="Consolas" panose="020B0609020204030204" pitchFamily="49" charset="0"/>
              </a:rPr>
              <a:t>(output);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2445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8F55A-08FB-4716-A9CB-410F03C3C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Library Locks: </a:t>
            </a:r>
            <a:r>
              <a:rPr lang="en-US" i="1" dirty="0" err="1"/>
              <a:t>pthreads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6E8D0-8225-4FCB-9DCF-5D33D02EC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int </a:t>
            </a:r>
            <a:r>
              <a:rPr lang="en-US" sz="2200" dirty="0" err="1">
                <a:latin typeface="Consolas" panose="020B0609020204030204" pitchFamily="49" charset="0"/>
              </a:rPr>
              <a:t>pthread_mutex_init</a:t>
            </a:r>
            <a:r>
              <a:rPr lang="en-US" sz="2200" dirty="0">
                <a:latin typeface="Consolas" panose="020B0609020204030204" pitchFamily="49" charset="0"/>
              </a:rPr>
              <a:t>(</a:t>
            </a:r>
            <a:r>
              <a:rPr lang="en-US" sz="2200" dirty="0" err="1">
                <a:latin typeface="Consolas" panose="020B0609020204030204" pitchFamily="49" charset="0"/>
              </a:rPr>
              <a:t>pthread_mutex_t</a:t>
            </a:r>
            <a:r>
              <a:rPr lang="en-US" sz="2200" dirty="0">
                <a:latin typeface="Consolas" panose="020B0609020204030204" pitchFamily="49" charset="0"/>
              </a:rPr>
              <a:t> *mutex,</a:t>
            </a:r>
            <a:br>
              <a:rPr lang="en-US" sz="2200" dirty="0">
                <a:latin typeface="Consolas" panose="020B0609020204030204" pitchFamily="49" charset="0"/>
              </a:rPr>
            </a:br>
            <a:r>
              <a:rPr lang="en-US" sz="2200" dirty="0" smtClean="0">
                <a:latin typeface="Consolas" panose="020B0609020204030204" pitchFamily="49" charset="0"/>
              </a:rPr>
              <a:t>			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</a:rPr>
              <a:t>    </a:t>
            </a:r>
            <a:r>
              <a:rPr lang="en-US" sz="2200" dirty="0" err="1" smtClean="0">
                <a:latin typeface="Consolas" panose="020B0609020204030204" pitchFamily="49" charset="0"/>
              </a:rPr>
              <a:t>const</a:t>
            </a:r>
            <a:r>
              <a:rPr lang="en-US" sz="2200" dirty="0" smtClean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pthread_mutexattr_t</a:t>
            </a:r>
            <a:r>
              <a:rPr lang="en-US" sz="2200" dirty="0">
                <a:latin typeface="Consolas" panose="020B0609020204030204" pitchFamily="49" charset="0"/>
              </a:rPr>
              <a:t> *</a:t>
            </a:r>
            <a:r>
              <a:rPr lang="en-US" sz="2200" dirty="0" err="1">
                <a:latin typeface="Consolas" panose="020B0609020204030204" pitchFamily="49" charset="0"/>
              </a:rPr>
              <a:t>attr</a:t>
            </a:r>
            <a:r>
              <a:rPr lang="en-US" sz="22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US" sz="2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int </a:t>
            </a:r>
            <a:r>
              <a:rPr lang="en-US" sz="2200" dirty="0" err="1">
                <a:latin typeface="Consolas" panose="020B0609020204030204" pitchFamily="49" charset="0"/>
              </a:rPr>
              <a:t>pthread_mutex_lock</a:t>
            </a:r>
            <a:r>
              <a:rPr lang="en-US" sz="2200" dirty="0">
                <a:latin typeface="Consolas" panose="020B0609020204030204" pitchFamily="49" charset="0"/>
              </a:rPr>
              <a:t>(</a:t>
            </a:r>
            <a:r>
              <a:rPr lang="en-US" sz="2200" dirty="0" err="1">
                <a:latin typeface="Consolas" panose="020B0609020204030204" pitchFamily="49" charset="0"/>
              </a:rPr>
              <a:t>pthread_mutex_t</a:t>
            </a:r>
            <a:r>
              <a:rPr lang="en-US" sz="2200" dirty="0">
                <a:latin typeface="Consolas" panose="020B0609020204030204" pitchFamily="49" charset="0"/>
              </a:rPr>
              <a:t> *</a:t>
            </a:r>
            <a:r>
              <a:rPr lang="en-US" sz="2200" i="1" dirty="0">
                <a:latin typeface="Consolas" panose="020B0609020204030204" pitchFamily="49" charset="0"/>
              </a:rPr>
              <a:t>mutex</a:t>
            </a:r>
            <a:r>
              <a:rPr lang="en-US" sz="2200" dirty="0">
                <a:latin typeface="Consolas" panose="020B0609020204030204" pitchFamily="49" charset="0"/>
              </a:rPr>
              <a:t>);  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int </a:t>
            </a:r>
            <a:r>
              <a:rPr lang="en-US" sz="2200" dirty="0" err="1">
                <a:latin typeface="Consolas" panose="020B0609020204030204" pitchFamily="49" charset="0"/>
              </a:rPr>
              <a:t>pthread_mutex_unlock</a:t>
            </a:r>
            <a:r>
              <a:rPr lang="en-US" sz="2200" dirty="0">
                <a:latin typeface="Consolas" panose="020B0609020204030204" pitchFamily="49" charset="0"/>
              </a:rPr>
              <a:t>(</a:t>
            </a:r>
            <a:r>
              <a:rPr lang="en-US" sz="2200" dirty="0" err="1">
                <a:latin typeface="Consolas" panose="020B0609020204030204" pitchFamily="49" charset="0"/>
              </a:rPr>
              <a:t>pthread_mutex_t</a:t>
            </a:r>
            <a:r>
              <a:rPr lang="en-US" sz="2200" dirty="0">
                <a:latin typeface="Consolas" panose="020B0609020204030204" pitchFamily="49" charset="0"/>
              </a:rPr>
              <a:t> *</a:t>
            </a:r>
            <a:r>
              <a:rPr lang="en-US" sz="2200" i="1" dirty="0">
                <a:latin typeface="Consolas" panose="020B0609020204030204" pitchFamily="49" charset="0"/>
              </a:rPr>
              <a:t>mutex</a:t>
            </a:r>
            <a:r>
              <a:rPr lang="en-US" sz="22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/>
              <a:t>You’ll get a chance to use these in Homework 1</a:t>
            </a:r>
          </a:p>
        </p:txBody>
      </p:sp>
    </p:spTree>
    <p:extLst>
      <p:ext uri="{BB962C8B-B14F-4D97-AF65-F5344CB8AC3E}">
        <p14:creationId xmlns:p14="http://schemas.microsoft.com/office/powerpoint/2010/main" val="3404782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EF569-F72A-40E0-8DD0-95EA3C06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762000"/>
            <a:ext cx="10515600" cy="5297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// character oriented  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</a:rPr>
              <a:t>fputc</a:t>
            </a:r>
            <a:r>
              <a:rPr lang="en-US" sz="1800" dirty="0">
                <a:latin typeface="Consolas" panose="020B0609020204030204" pitchFamily="49" charset="0"/>
              </a:rPr>
              <a:t>( int c, FILE *</a:t>
            </a:r>
            <a:r>
              <a:rPr lang="en-US" sz="1800" dirty="0" err="1">
                <a:latin typeface="Consolas" panose="020B0609020204030204" pitchFamily="49" charset="0"/>
              </a:rPr>
              <a:t>fp</a:t>
            </a:r>
            <a:r>
              <a:rPr lang="en-US" sz="1800" dirty="0">
                <a:latin typeface="Consolas" panose="020B0609020204030204" pitchFamily="49" charset="0"/>
              </a:rPr>
              <a:t> );		// </a:t>
            </a:r>
            <a:r>
              <a:rPr lang="en-US" sz="1800" dirty="0" err="1">
                <a:latin typeface="Consolas" panose="020B0609020204030204" pitchFamily="49" charset="0"/>
              </a:rPr>
              <a:t>rtn</a:t>
            </a:r>
            <a:r>
              <a:rPr lang="en-US" sz="1800" dirty="0">
                <a:latin typeface="Consolas" panose="020B0609020204030204" pitchFamily="49" charset="0"/>
              </a:rPr>
              <a:t> c or EOF on err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</a:rPr>
              <a:t>fputs</a:t>
            </a:r>
            <a:r>
              <a:rPr lang="en-US" sz="1800" dirty="0">
                <a:latin typeface="Consolas" panose="020B0609020204030204" pitchFamily="49" charset="0"/>
              </a:rPr>
              <a:t>( const char *s, FILE *</a:t>
            </a:r>
            <a:r>
              <a:rPr lang="en-US" sz="1800" dirty="0" err="1">
                <a:latin typeface="Consolas" panose="020B0609020204030204" pitchFamily="49" charset="0"/>
              </a:rPr>
              <a:t>fp</a:t>
            </a:r>
            <a:r>
              <a:rPr lang="en-US" sz="1800" dirty="0">
                <a:latin typeface="Consolas" panose="020B0609020204030204" pitchFamily="49" charset="0"/>
              </a:rPr>
              <a:t> );	// </a:t>
            </a:r>
            <a:r>
              <a:rPr lang="en-US" sz="1800" dirty="0" err="1">
                <a:latin typeface="Consolas" panose="020B0609020204030204" pitchFamily="49" charset="0"/>
              </a:rPr>
              <a:t>rtn</a:t>
            </a:r>
            <a:r>
              <a:rPr lang="en-US" sz="1800" dirty="0">
                <a:latin typeface="Consolas" panose="020B0609020204030204" pitchFamily="49" charset="0"/>
              </a:rPr>
              <a:t> &gt; 0 or EOF</a:t>
            </a:r>
          </a:p>
          <a:p>
            <a:pPr marL="0" indent="0"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</a:rPr>
              <a:t>fgetc</a:t>
            </a:r>
            <a:r>
              <a:rPr lang="en-US" sz="1800" dirty="0">
                <a:latin typeface="Consolas" panose="020B0609020204030204" pitchFamily="49" charset="0"/>
              </a:rPr>
              <a:t>( FILE * </a:t>
            </a:r>
            <a:r>
              <a:rPr lang="en-US" sz="1800" dirty="0" err="1">
                <a:latin typeface="Consolas" panose="020B0609020204030204" pitchFamily="49" charset="0"/>
              </a:rPr>
              <a:t>fp</a:t>
            </a:r>
            <a:r>
              <a:rPr lang="en-US" sz="1800" dirty="0">
                <a:latin typeface="Consolas" panose="020B0609020204030204" pitchFamily="49" charset="0"/>
              </a:rPr>
              <a:t> 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char *</a:t>
            </a:r>
            <a:r>
              <a:rPr lang="en-US" sz="1800" dirty="0" err="1">
                <a:latin typeface="Consolas" panose="020B0609020204030204" pitchFamily="49" charset="0"/>
              </a:rPr>
              <a:t>fgets</a:t>
            </a:r>
            <a:r>
              <a:rPr lang="en-US" sz="1800" dirty="0">
                <a:latin typeface="Consolas" panose="020B0609020204030204" pitchFamily="49" charset="0"/>
              </a:rPr>
              <a:t>( char *</a:t>
            </a:r>
            <a:r>
              <a:rPr lang="en-US" sz="1800" dirty="0" err="1">
                <a:latin typeface="Consolas" panose="020B0609020204030204" pitchFamily="49" charset="0"/>
              </a:rPr>
              <a:t>buf</a:t>
            </a:r>
            <a:r>
              <a:rPr lang="en-US" sz="1800" dirty="0">
                <a:latin typeface="Consolas" panose="020B0609020204030204" pitchFamily="49" charset="0"/>
              </a:rPr>
              <a:t>, int n, FILE *</a:t>
            </a:r>
            <a:r>
              <a:rPr lang="en-US" sz="1800" dirty="0" err="1">
                <a:latin typeface="Consolas" panose="020B0609020204030204" pitchFamily="49" charset="0"/>
              </a:rPr>
              <a:t>fp</a:t>
            </a:r>
            <a:r>
              <a:rPr lang="en-US" sz="1800" dirty="0">
                <a:latin typeface="Consolas" panose="020B0609020204030204" pitchFamily="49" charset="0"/>
              </a:rPr>
              <a:t> );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// block oriented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size_t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fread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(void *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ptr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size_t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size_of_elements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           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size_t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number_of_elements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, FILE *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a_file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size_t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fwrite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(const void *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ptr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size_t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size_of_elements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           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size_t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number_of_elements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, FILE *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a_file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// formatted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</a:rPr>
              <a:t>fprintf</a:t>
            </a:r>
            <a:r>
              <a:rPr lang="en-US" sz="1800" dirty="0">
                <a:latin typeface="Consolas" panose="020B0609020204030204" pitchFamily="49" charset="0"/>
              </a:rPr>
              <a:t>(FILE *restrict stream, const char *restrict format, ...);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</a:rPr>
              <a:t>fscanf</a:t>
            </a:r>
            <a:r>
              <a:rPr lang="en-US" sz="1800" dirty="0">
                <a:latin typeface="Consolas" panose="020B0609020204030204" pitchFamily="49" charset="0"/>
              </a:rPr>
              <a:t>(FILE *restrict stream, const char *restrict format, ... );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High-Level File API</a:t>
            </a:r>
          </a:p>
        </p:txBody>
      </p:sp>
    </p:spTree>
    <p:extLst>
      <p:ext uri="{BB962C8B-B14F-4D97-AF65-F5344CB8AC3E}">
        <p14:creationId xmlns:p14="http://schemas.microsoft.com/office/powerpoint/2010/main" val="1925087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7C759-8578-433B-8DD7-6BC2462E8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Streams: Block-by-Block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2C25C-D65D-4609-8634-E324543B9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10515600" cy="49044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#define BUFFER_SIZE 1024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FILE* input = </a:t>
            </a:r>
            <a:r>
              <a:rPr lang="en-US" sz="2000" dirty="0" err="1">
                <a:latin typeface="Consolas" panose="020B0609020204030204" pitchFamily="49" charset="0"/>
              </a:rPr>
              <a:t>fopen</a:t>
            </a:r>
            <a:r>
              <a:rPr lang="en-US" sz="2000" dirty="0">
                <a:latin typeface="Consolas" panose="020B0609020204030204" pitchFamily="49" charset="0"/>
              </a:rPr>
              <a:t>("input.txt", "r");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FILE* output = </a:t>
            </a:r>
            <a:r>
              <a:rPr lang="en-US" sz="2000" dirty="0" err="1">
                <a:latin typeface="Consolas" panose="020B0609020204030204" pitchFamily="49" charset="0"/>
              </a:rPr>
              <a:t>fopen</a:t>
            </a:r>
            <a:r>
              <a:rPr lang="en-US" sz="2000" dirty="0">
                <a:latin typeface="Consolas" panose="020B0609020204030204" pitchFamily="49" charset="0"/>
              </a:rPr>
              <a:t>("output.txt", "w");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char buffer[BUFFER_SIZE];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</a:rPr>
              <a:t>size_t</a:t>
            </a:r>
            <a:r>
              <a:rPr lang="en-US" sz="2000" dirty="0">
                <a:latin typeface="Consolas" panose="020B0609020204030204" pitchFamily="49" charset="0"/>
              </a:rPr>
              <a:t> length;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length =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fread</a:t>
            </a:r>
            <a:r>
              <a:rPr lang="en-US" sz="2000" dirty="0">
                <a:latin typeface="Consolas" panose="020B0609020204030204" pitchFamily="49" charset="0"/>
              </a:rPr>
              <a:t>(buffer, </a:t>
            </a:r>
            <a:r>
              <a:rPr lang="en-US" sz="2000" dirty="0" err="1">
                <a:latin typeface="Consolas" panose="020B0609020204030204" pitchFamily="49" charset="0"/>
              </a:rPr>
              <a:t>sizeof</a:t>
            </a:r>
            <a:r>
              <a:rPr lang="en-US" sz="2000" dirty="0">
                <a:latin typeface="Consolas" panose="020B0609020204030204" pitchFamily="49" charset="0"/>
              </a:rPr>
              <a:t>(char), BUFFER_SIZE, </a:t>
            </a:r>
            <a:r>
              <a:rPr lang="en-US" sz="2000" dirty="0">
                <a:latin typeface="Consolas" panose="020B0609020204030204" pitchFamily="49" charset="0"/>
              </a:rPr>
              <a:t>input);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while (length &gt; 0) 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fwrite</a:t>
            </a:r>
            <a:r>
              <a:rPr lang="en-US" sz="2000" dirty="0">
                <a:latin typeface="Consolas" panose="020B0609020204030204" pitchFamily="49" charset="0"/>
              </a:rPr>
              <a:t>(buffer, </a:t>
            </a:r>
            <a:r>
              <a:rPr lang="en-US" sz="2000" dirty="0" err="1">
                <a:latin typeface="Consolas" panose="020B0609020204030204" pitchFamily="49" charset="0"/>
              </a:rPr>
              <a:t>sizeof</a:t>
            </a:r>
            <a:r>
              <a:rPr lang="en-US" sz="2000" dirty="0">
                <a:latin typeface="Consolas" panose="020B0609020204030204" pitchFamily="49" charset="0"/>
              </a:rPr>
              <a:t>(char), </a:t>
            </a:r>
            <a:r>
              <a:rPr lang="en-US" sz="2000" dirty="0" smtClean="0">
                <a:latin typeface="Consolas" panose="020B0609020204030204" pitchFamily="49" charset="0"/>
              </a:rPr>
              <a:t>length</a:t>
            </a:r>
            <a:r>
              <a:rPr lang="en-US" sz="2000" dirty="0">
                <a:latin typeface="Consolas" panose="020B0609020204030204" pitchFamily="49" charset="0"/>
              </a:rPr>
              <a:t>, </a:t>
            </a:r>
            <a:r>
              <a:rPr lang="en-US" sz="2000" dirty="0" smtClean="0">
                <a:latin typeface="Consolas" panose="020B0609020204030204" pitchFamily="49" charset="0"/>
              </a:rPr>
              <a:t>output</a:t>
            </a:r>
            <a:r>
              <a:rPr lang="en-US" sz="20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length =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fread</a:t>
            </a:r>
            <a:r>
              <a:rPr lang="en-US" sz="2000" dirty="0">
                <a:latin typeface="Consolas" panose="020B0609020204030204" pitchFamily="49" charset="0"/>
              </a:rPr>
              <a:t>(buffer, </a:t>
            </a:r>
            <a:r>
              <a:rPr lang="en-US" sz="2000" dirty="0" err="1">
                <a:latin typeface="Consolas" panose="020B0609020204030204" pitchFamily="49" charset="0"/>
              </a:rPr>
              <a:t>sizeof</a:t>
            </a:r>
            <a:r>
              <a:rPr lang="en-US" sz="2000" dirty="0">
                <a:latin typeface="Consolas" panose="020B0609020204030204" pitchFamily="49" charset="0"/>
              </a:rPr>
              <a:t>(char), </a:t>
            </a:r>
            <a:r>
              <a:rPr lang="en-US" sz="2000" dirty="0" smtClean="0">
                <a:latin typeface="Consolas" panose="020B0609020204030204" pitchFamily="49" charset="0"/>
              </a:rPr>
              <a:t>BUFFER_SIZE, </a:t>
            </a:r>
            <a:r>
              <a:rPr lang="en-US" sz="2000" dirty="0">
                <a:latin typeface="Consolas" panose="020B0609020204030204" pitchFamily="49" charset="0"/>
              </a:rPr>
              <a:t>input);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</a:rPr>
              <a:t>fclose</a:t>
            </a:r>
            <a:r>
              <a:rPr lang="en-US" sz="2000" dirty="0">
                <a:latin typeface="Consolas" panose="020B0609020204030204" pitchFamily="49" charset="0"/>
              </a:rPr>
              <a:t>(input);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</a:rPr>
              <a:t>fclose</a:t>
            </a:r>
            <a:r>
              <a:rPr lang="en-US" sz="2000" dirty="0">
                <a:latin typeface="Consolas" panose="020B0609020204030204" pitchFamily="49" charset="0"/>
              </a:rPr>
              <a:t>(output);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70542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404C6-A673-4BE9-8E7C-9C3971B7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</a:t>
            </a:r>
            <a:r>
              <a:rPr lang="en-US" dirty="0" smtClean="0"/>
              <a:t>Check your Errors!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7FF0F-4D71-4B8C-82FD-C0F98B6F8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38200"/>
            <a:ext cx="112014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Systems programmers </a:t>
            </a:r>
            <a:r>
              <a:rPr lang="en-US" dirty="0" smtClean="0"/>
              <a:t>should always be paranoid!</a:t>
            </a:r>
          </a:p>
          <a:p>
            <a:pPr lvl="1"/>
            <a:r>
              <a:rPr lang="en-US" dirty="0" smtClean="0"/>
              <a:t>Otherwise you get intermittently buggy code</a:t>
            </a:r>
            <a:endParaRPr lang="en-US" dirty="0"/>
          </a:p>
          <a:p>
            <a:r>
              <a:rPr lang="en-US" dirty="0"/>
              <a:t>We should really be writing things like:</a:t>
            </a:r>
          </a:p>
          <a:p>
            <a:pPr marL="457200" lvl="1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FILE* input = </a:t>
            </a:r>
            <a:r>
              <a:rPr lang="en-US" sz="2000" dirty="0" err="1">
                <a:latin typeface="Consolas" panose="020B0609020204030204" pitchFamily="49" charset="0"/>
              </a:rPr>
              <a:t>fopen</a:t>
            </a:r>
            <a:r>
              <a:rPr lang="en-US" sz="2000" dirty="0">
                <a:latin typeface="Consolas" panose="020B0609020204030204" pitchFamily="49" charset="0"/>
              </a:rPr>
              <a:t>(“input.txt”, “r”);</a:t>
            </a:r>
          </a:p>
          <a:p>
            <a:pPr marL="457200" lvl="1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if (input == NULL) {</a:t>
            </a:r>
          </a:p>
          <a:p>
            <a:pPr marL="457200" lvl="1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// Prints our string and error msg.</a:t>
            </a:r>
          </a:p>
          <a:p>
            <a:pPr marL="457200" lvl="1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</a:rPr>
              <a:t>perror</a:t>
            </a:r>
            <a:r>
              <a:rPr lang="en-US" sz="2000" dirty="0">
                <a:latin typeface="Consolas" panose="020B0609020204030204" pitchFamily="49" charset="0"/>
              </a:rPr>
              <a:t>(“Failed to open input file”)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Be </a:t>
            </a:r>
            <a:r>
              <a:rPr lang="en-US" b="1" dirty="0"/>
              <a:t>thorough about checking return </a:t>
            </a:r>
            <a:r>
              <a:rPr lang="en-US" b="1" dirty="0" smtClean="0"/>
              <a:t>values!</a:t>
            </a:r>
            <a:endParaRPr lang="en-US" dirty="0"/>
          </a:p>
          <a:p>
            <a:pPr lvl="1"/>
            <a:r>
              <a:rPr lang="en-US" dirty="0"/>
              <a:t>Want failures to be systematically caught and dealt </a:t>
            </a:r>
            <a:r>
              <a:rPr lang="en-US" dirty="0" smtClean="0"/>
              <a:t>with</a:t>
            </a:r>
          </a:p>
          <a:p>
            <a:r>
              <a:rPr lang="en-US" dirty="0" smtClean="0"/>
              <a:t>I may be a bit loose with error checking for examples in class (to keep short)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 as I say, not as I show in class!</a:t>
            </a:r>
          </a:p>
        </p:txBody>
      </p:sp>
    </p:spTree>
    <p:extLst>
      <p:ext uri="{BB962C8B-B14F-4D97-AF65-F5344CB8AC3E}">
        <p14:creationId xmlns:p14="http://schemas.microsoft.com/office/powerpoint/2010/main" val="20147369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9C4CC-7928-4E67-8A08-338C26551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High-Level File API: </a:t>
            </a:r>
            <a:r>
              <a:rPr lang="en-US" dirty="0" smtClean="0"/>
              <a:t>Positioning The Pointer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3A1A3-4750-4CDB-8617-46173AE04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20325"/>
            <a:ext cx="10677939" cy="5985275"/>
          </a:xfrm>
        </p:spPr>
        <p:txBody>
          <a:bodyPr/>
          <a:lstStyle/>
          <a:p>
            <a:pPr marL="0" indent="0">
              <a:buNone/>
              <a:tabLst>
                <a:tab pos="1485900" algn="l"/>
              </a:tabLst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int </a:t>
            </a:r>
            <a:r>
              <a:rPr lang="en-US" sz="20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fseek</a:t>
            </a:r>
            <a:r>
              <a:rPr lang="en-US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(FILE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sz="2000" i="1" dirty="0">
                <a:latin typeface="Consolas" charset="0"/>
                <a:ea typeface="Consolas" charset="0"/>
                <a:cs typeface="Consolas" charset="0"/>
              </a:rPr>
              <a:t>stream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, long int </a:t>
            </a:r>
            <a:r>
              <a:rPr lang="en-US" sz="2000" i="1" dirty="0">
                <a:latin typeface="Consolas" charset="0"/>
                <a:ea typeface="Consolas" charset="0"/>
                <a:cs typeface="Consolas" charset="0"/>
              </a:rPr>
              <a:t>offset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, int </a:t>
            </a:r>
            <a:r>
              <a:rPr lang="en-US" sz="2000" i="1" dirty="0">
                <a:latin typeface="Consolas" charset="0"/>
                <a:ea typeface="Consolas" charset="0"/>
                <a:cs typeface="Consolas" charset="0"/>
              </a:rPr>
              <a:t>whence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  <a:tabLst>
                <a:tab pos="1485900" algn="l"/>
              </a:tabLst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long int </a:t>
            </a:r>
            <a:r>
              <a:rPr lang="en-US" sz="20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ftell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(FILE *stream)</a:t>
            </a:r>
          </a:p>
          <a:p>
            <a:pPr marL="0" indent="0">
              <a:buNone/>
              <a:tabLst>
                <a:tab pos="1485900" algn="l"/>
              </a:tabLst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void </a:t>
            </a:r>
            <a:r>
              <a:rPr lang="en-US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rewind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(FILE *stream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br>
              <a:rPr lang="en-US" sz="2000" dirty="0" smtClean="0">
                <a:latin typeface="Consolas" charset="0"/>
                <a:ea typeface="Consolas" charset="0"/>
                <a:cs typeface="Consolas" charset="0"/>
              </a:rPr>
            </a:b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Gill Sans Light"/>
                <a:ea typeface="Consolas" charset="0"/>
                <a:cs typeface="Consolas" charset="0"/>
              </a:rPr>
              <a:t>For </a:t>
            </a:r>
            <a:r>
              <a:rPr lang="en-US" dirty="0" err="1" smtClean="0">
                <a:latin typeface="Consolas" panose="020B0609020204030204" pitchFamily="49" charset="0"/>
                <a:ea typeface="Consolas" charset="0"/>
                <a:cs typeface="Consolas" charset="0"/>
              </a:rPr>
              <a:t>fseek</a:t>
            </a:r>
            <a:r>
              <a:rPr lang="en-US" dirty="0" smtClean="0">
                <a:latin typeface="Consolas" panose="020B0609020204030204" pitchFamily="49" charset="0"/>
                <a:ea typeface="Consolas" charset="0"/>
                <a:cs typeface="Consolas" charset="0"/>
              </a:rPr>
              <a:t>()</a:t>
            </a:r>
            <a:r>
              <a:rPr lang="en-US" dirty="0" smtClean="0">
                <a:latin typeface="Gill Sans Light"/>
                <a:ea typeface="Consolas" charset="0"/>
                <a:cs typeface="Consolas" charset="0"/>
              </a:rPr>
              <a:t>, the </a:t>
            </a:r>
            <a:r>
              <a:rPr lang="en-US" dirty="0" smtClean="0">
                <a:latin typeface="Consolas" panose="020B0609020204030204" pitchFamily="49" charset="0"/>
                <a:ea typeface="Consolas" charset="0"/>
                <a:cs typeface="Consolas" charset="0"/>
              </a:rPr>
              <a:t>offset</a:t>
            </a:r>
            <a:r>
              <a:rPr lang="en-US" dirty="0" smtClean="0">
                <a:latin typeface="Gill Sans Light"/>
                <a:ea typeface="Consolas" charset="0"/>
                <a:cs typeface="Consolas" charset="0"/>
              </a:rPr>
              <a:t> is interpreted based on the </a:t>
            </a:r>
            <a:r>
              <a:rPr lang="en-US" dirty="0" smtClean="0">
                <a:latin typeface="Consolas" panose="020B0609020204030204" pitchFamily="49" charset="0"/>
                <a:ea typeface="Consolas" charset="0"/>
                <a:cs typeface="Consolas" charset="0"/>
              </a:rPr>
              <a:t>whence</a:t>
            </a:r>
            <a:r>
              <a:rPr lang="en-US" dirty="0" smtClean="0">
                <a:latin typeface="Gill Sans Light"/>
                <a:ea typeface="Consolas" charset="0"/>
                <a:cs typeface="Consolas" charset="0"/>
              </a:rPr>
              <a:t> argument (constants in </a:t>
            </a:r>
            <a:r>
              <a:rPr lang="en-US" dirty="0" err="1" smtClean="0">
                <a:latin typeface="Consolas" panose="020B0609020204030204" pitchFamily="49" charset="0"/>
                <a:ea typeface="Consolas" charset="0"/>
                <a:cs typeface="Consolas" charset="0"/>
              </a:rPr>
              <a:t>stdio.h</a:t>
            </a:r>
            <a:r>
              <a:rPr lang="en-US" dirty="0">
                <a:latin typeface="Gill Sans Light"/>
                <a:ea typeface="Consolas" charset="0"/>
                <a:cs typeface="Consolas" charset="0"/>
              </a:rPr>
              <a:t>)</a:t>
            </a:r>
            <a:r>
              <a:rPr lang="en-US" dirty="0" smtClean="0">
                <a:latin typeface="Gill Sans Light"/>
                <a:ea typeface="Consolas" charset="0"/>
                <a:cs typeface="Consolas" charset="0"/>
              </a:rPr>
              <a:t>: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ea typeface="Consolas" charset="0"/>
                <a:cs typeface="Consolas" charset="0"/>
              </a:rPr>
              <a:t>SEEK_SET</a:t>
            </a:r>
            <a:r>
              <a:rPr lang="en-US" dirty="0" smtClean="0">
                <a:latin typeface="Gill Sans Light"/>
                <a:ea typeface="Consolas" charset="0"/>
                <a:cs typeface="Consolas" charset="0"/>
              </a:rPr>
              <a:t>: Then offset interpreted from beginning (position 0)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ea typeface="Consolas" charset="0"/>
                <a:cs typeface="Consolas" charset="0"/>
              </a:rPr>
              <a:t>SEEK_END</a:t>
            </a:r>
            <a:r>
              <a:rPr lang="en-US" dirty="0" smtClean="0">
                <a:latin typeface="Gill Sans Light"/>
                <a:ea typeface="Consolas" charset="0"/>
                <a:cs typeface="Consolas" charset="0"/>
              </a:rPr>
              <a:t>: Then offset interpreted backwards from end of file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ea typeface="Consolas" charset="0"/>
                <a:cs typeface="Consolas" charset="0"/>
              </a:rPr>
              <a:t>SEEK_CUR</a:t>
            </a:r>
            <a:r>
              <a:rPr lang="en-US" dirty="0" smtClean="0">
                <a:latin typeface="Gill Sans Light"/>
                <a:ea typeface="Consolas" charset="0"/>
                <a:cs typeface="Consolas" charset="0"/>
              </a:rPr>
              <a:t>: Then offset interpreted from current position</a:t>
            </a:r>
          </a:p>
          <a:p>
            <a:endParaRPr lang="en-US" dirty="0" smtClean="0">
              <a:latin typeface="Gill Sans Light"/>
              <a:ea typeface="Consolas" charset="0"/>
              <a:cs typeface="Consolas" charset="0"/>
            </a:endParaRPr>
          </a:p>
          <a:p>
            <a:endParaRPr lang="en-US" dirty="0">
              <a:latin typeface="Gill Sans Light"/>
              <a:ea typeface="Consolas" charset="0"/>
              <a:cs typeface="Consolas" charset="0"/>
            </a:endParaRPr>
          </a:p>
          <a:p>
            <a:endParaRPr lang="en-US" dirty="0" smtClean="0">
              <a:latin typeface="Gill Sans Light"/>
              <a:ea typeface="Consolas" charset="0"/>
              <a:cs typeface="Consolas" charset="0"/>
            </a:endParaRPr>
          </a:p>
          <a:p>
            <a:endParaRPr lang="en-US" dirty="0">
              <a:latin typeface="Gill Sans Light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Gill Sans Light"/>
                <a:ea typeface="Consolas" charset="0"/>
                <a:cs typeface="Consolas" charset="0"/>
              </a:rPr>
              <a:t>Overall preserves high-level abstraction of a uniform stream of objects</a:t>
            </a:r>
            <a:endParaRPr lang="en-US" dirty="0">
              <a:latin typeface="Gill Sans Light"/>
              <a:ea typeface="Consolas" charset="0"/>
              <a:cs typeface="Consolas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2113215-3D8F-4722-AFA5-ABE6461D2719}"/>
              </a:ext>
            </a:extLst>
          </p:cNvPr>
          <p:cNvGrpSpPr/>
          <p:nvPr/>
        </p:nvGrpSpPr>
        <p:grpSpPr>
          <a:xfrm>
            <a:off x="2743200" y="4724400"/>
            <a:ext cx="3753889" cy="655967"/>
            <a:chOff x="4876800" y="1905000"/>
            <a:chExt cx="3753889" cy="655967"/>
          </a:xfrm>
          <a:effectLst/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C30A1D8-D435-4D19-BDFB-4F87BE2C8EB2}"/>
                </a:ext>
              </a:extLst>
            </p:cNvPr>
            <p:cNvSpPr/>
            <p:nvPr/>
          </p:nvSpPr>
          <p:spPr>
            <a:xfrm>
              <a:off x="4876800" y="1905000"/>
              <a:ext cx="3753889" cy="321005"/>
            </a:xfrm>
            <a:prstGeom prst="rect">
              <a:avLst/>
            </a:prstGeom>
            <a:pattFill prst="ltVert">
              <a:fgClr>
                <a:prstClr val="black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5771718-1705-4699-8FF6-9FE6C9748D18}"/>
                </a:ext>
              </a:extLst>
            </p:cNvPr>
            <p:cNvCxnSpPr/>
            <p:nvPr/>
          </p:nvCxnSpPr>
          <p:spPr>
            <a:xfrm flipV="1">
              <a:off x="5658279" y="2226005"/>
              <a:ext cx="0" cy="33496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FAE437C-2A43-4F3B-872E-7FC600E176DD}"/>
              </a:ext>
            </a:extLst>
          </p:cNvPr>
          <p:cNvGrpSpPr/>
          <p:nvPr/>
        </p:nvGrpSpPr>
        <p:grpSpPr>
          <a:xfrm>
            <a:off x="3524409" y="5092070"/>
            <a:ext cx="1935967" cy="687462"/>
            <a:chOff x="2381409" y="3187070"/>
            <a:chExt cx="1935967" cy="687462"/>
          </a:xfrm>
        </p:grpSpPr>
        <p:sp>
          <p:nvSpPr>
            <p:cNvPr id="11" name="Freeform 3">
              <a:extLst>
                <a:ext uri="{FF2B5EF4-FFF2-40B4-BE49-F238E27FC236}">
                  <a16:creationId xmlns:a16="http://schemas.microsoft.com/office/drawing/2014/main" id="{CA04B8F7-8D62-4947-B4DA-236154068B80}"/>
                </a:ext>
              </a:extLst>
            </p:cNvPr>
            <p:cNvSpPr/>
            <p:nvPr/>
          </p:nvSpPr>
          <p:spPr>
            <a:xfrm>
              <a:off x="2381409" y="3187070"/>
              <a:ext cx="964776" cy="305295"/>
            </a:xfrm>
            <a:custGeom>
              <a:avLst/>
              <a:gdLst>
                <a:gd name="connsiteX0" fmla="*/ 0 w 964776"/>
                <a:gd name="connsiteY0" fmla="*/ 12211 h 305295"/>
                <a:gd name="connsiteX1" fmla="*/ 451857 w 964776"/>
                <a:gd name="connsiteY1" fmla="*/ 305275 h 305295"/>
                <a:gd name="connsiteX2" fmla="*/ 964776 w 964776"/>
                <a:gd name="connsiteY2" fmla="*/ 0 h 30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4776" h="305295">
                  <a:moveTo>
                    <a:pt x="0" y="12211"/>
                  </a:moveTo>
                  <a:cubicBezTo>
                    <a:pt x="145530" y="159760"/>
                    <a:pt x="291061" y="307310"/>
                    <a:pt x="451857" y="305275"/>
                  </a:cubicBezTo>
                  <a:cubicBezTo>
                    <a:pt x="612653" y="303240"/>
                    <a:pt x="788714" y="151620"/>
                    <a:pt x="964776" y="0"/>
                  </a:cubicBezTo>
                </a:path>
              </a:pathLst>
            </a:custGeom>
            <a:ln w="28575" cmpd="sng">
              <a:solidFill>
                <a:schemeClr val="accent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DC80EB2-F053-49FD-B911-46CC835C8686}"/>
                </a:ext>
              </a:extLst>
            </p:cNvPr>
            <p:cNvSpPr/>
            <p:nvPr/>
          </p:nvSpPr>
          <p:spPr>
            <a:xfrm>
              <a:off x="2438400" y="3505200"/>
              <a:ext cx="18789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b="0" dirty="0">
                  <a:solidFill>
                    <a:schemeClr val="accent1"/>
                  </a:solidFill>
                  <a:latin typeface="Gill Sans"/>
                  <a:cs typeface="Gill Sans"/>
                </a:rPr>
                <a:t>offset (SEEK_CUR)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9256054-71F1-4DBB-8B54-5E28E114E5A3}"/>
              </a:ext>
            </a:extLst>
          </p:cNvPr>
          <p:cNvGrpSpPr/>
          <p:nvPr/>
        </p:nvGrpSpPr>
        <p:grpSpPr>
          <a:xfrm>
            <a:off x="2743200" y="4114800"/>
            <a:ext cx="1813253" cy="613072"/>
            <a:chOff x="2381409" y="2879293"/>
            <a:chExt cx="1813253" cy="613072"/>
          </a:xfrm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C02B8842-9C6E-4645-AB61-B560B44E82E1}"/>
                </a:ext>
              </a:extLst>
            </p:cNvPr>
            <p:cNvSpPr/>
            <p:nvPr/>
          </p:nvSpPr>
          <p:spPr>
            <a:xfrm flipV="1">
              <a:off x="2381409" y="3187070"/>
              <a:ext cx="964776" cy="305295"/>
            </a:xfrm>
            <a:custGeom>
              <a:avLst/>
              <a:gdLst>
                <a:gd name="connsiteX0" fmla="*/ 0 w 964776"/>
                <a:gd name="connsiteY0" fmla="*/ 12211 h 305295"/>
                <a:gd name="connsiteX1" fmla="*/ 451857 w 964776"/>
                <a:gd name="connsiteY1" fmla="*/ 305275 h 305295"/>
                <a:gd name="connsiteX2" fmla="*/ 964776 w 964776"/>
                <a:gd name="connsiteY2" fmla="*/ 0 h 30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4776" h="305295">
                  <a:moveTo>
                    <a:pt x="0" y="12211"/>
                  </a:moveTo>
                  <a:cubicBezTo>
                    <a:pt x="145530" y="159760"/>
                    <a:pt x="291061" y="307310"/>
                    <a:pt x="451857" y="305275"/>
                  </a:cubicBezTo>
                  <a:cubicBezTo>
                    <a:pt x="612653" y="303240"/>
                    <a:pt x="788714" y="151620"/>
                    <a:pt x="964776" y="0"/>
                  </a:cubicBezTo>
                </a:path>
              </a:pathLst>
            </a:custGeom>
            <a:ln w="28575" cmpd="sng">
              <a:solidFill>
                <a:schemeClr val="accent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8FD3C45-0785-41EE-9AD7-D810D4A2E693}"/>
                </a:ext>
              </a:extLst>
            </p:cNvPr>
            <p:cNvSpPr/>
            <p:nvPr/>
          </p:nvSpPr>
          <p:spPr>
            <a:xfrm>
              <a:off x="2381409" y="2879293"/>
              <a:ext cx="18132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b="0" dirty="0">
                  <a:solidFill>
                    <a:schemeClr val="accent1"/>
                  </a:solidFill>
                  <a:latin typeface="Gill Sans"/>
                  <a:cs typeface="Gill Sans"/>
                </a:rPr>
                <a:t>offset (SEEK_SET)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248AAB0-042B-4500-9866-E6B02B5A0940}"/>
              </a:ext>
            </a:extLst>
          </p:cNvPr>
          <p:cNvGrpSpPr/>
          <p:nvPr/>
        </p:nvGrpSpPr>
        <p:grpSpPr>
          <a:xfrm>
            <a:off x="5181600" y="4117777"/>
            <a:ext cx="1886991" cy="613072"/>
            <a:chOff x="2076609" y="2879293"/>
            <a:chExt cx="1886991" cy="613072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9F3F7AF-1ABA-43DF-923D-2D439F0467FD}"/>
                </a:ext>
              </a:extLst>
            </p:cNvPr>
            <p:cNvSpPr/>
            <p:nvPr/>
          </p:nvSpPr>
          <p:spPr>
            <a:xfrm flipH="1" flipV="1">
              <a:off x="2381409" y="3187070"/>
              <a:ext cx="964776" cy="305295"/>
            </a:xfrm>
            <a:custGeom>
              <a:avLst/>
              <a:gdLst>
                <a:gd name="connsiteX0" fmla="*/ 0 w 964776"/>
                <a:gd name="connsiteY0" fmla="*/ 12211 h 305295"/>
                <a:gd name="connsiteX1" fmla="*/ 451857 w 964776"/>
                <a:gd name="connsiteY1" fmla="*/ 305275 h 305295"/>
                <a:gd name="connsiteX2" fmla="*/ 964776 w 964776"/>
                <a:gd name="connsiteY2" fmla="*/ 0 h 30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4776" h="305295">
                  <a:moveTo>
                    <a:pt x="0" y="12211"/>
                  </a:moveTo>
                  <a:cubicBezTo>
                    <a:pt x="145530" y="159760"/>
                    <a:pt x="291061" y="307310"/>
                    <a:pt x="451857" y="305275"/>
                  </a:cubicBezTo>
                  <a:cubicBezTo>
                    <a:pt x="612653" y="303240"/>
                    <a:pt x="788714" y="151620"/>
                    <a:pt x="964776" y="0"/>
                  </a:cubicBezTo>
                </a:path>
              </a:pathLst>
            </a:custGeom>
            <a:ln w="28575" cmpd="sng">
              <a:solidFill>
                <a:schemeClr val="accent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ED72390-D2E5-483F-9036-F85A9F2F5D66}"/>
                </a:ext>
              </a:extLst>
            </p:cNvPr>
            <p:cNvSpPr/>
            <p:nvPr/>
          </p:nvSpPr>
          <p:spPr>
            <a:xfrm>
              <a:off x="2076609" y="2879293"/>
              <a:ext cx="18869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b="0" dirty="0">
                  <a:solidFill>
                    <a:schemeClr val="accent1"/>
                  </a:solidFill>
                  <a:latin typeface="Gill Sans"/>
                  <a:cs typeface="Gill Sans"/>
                </a:rPr>
                <a:t>offset (SEEK_END)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9CA857CB-18F6-455B-9E69-661A7FB985F0}"/>
              </a:ext>
            </a:extLst>
          </p:cNvPr>
          <p:cNvSpPr/>
          <p:nvPr/>
        </p:nvSpPr>
        <p:spPr>
          <a:xfrm>
            <a:off x="1665374" y="4671057"/>
            <a:ext cx="9797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0" i="1" dirty="0">
                <a:solidFill>
                  <a:schemeClr val="accent1"/>
                </a:solidFill>
                <a:latin typeface="Gill Sans"/>
                <a:cs typeface="Gill Sans"/>
              </a:rPr>
              <a:t>whence</a:t>
            </a:r>
          </a:p>
        </p:txBody>
      </p:sp>
    </p:spTree>
    <p:extLst>
      <p:ext uri="{BB962C8B-B14F-4D97-AF65-F5344CB8AC3E}">
        <p14:creationId xmlns:p14="http://schemas.microsoft.com/office/powerpoint/2010/main" val="612652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325FE-65DE-49A1-9370-FE5D4684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and Storage Layers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279F43-4ECD-42C1-A69B-8048DD400AB9}"/>
              </a:ext>
            </a:extLst>
          </p:cNvPr>
          <p:cNvSpPr txBox="1"/>
          <p:nvPr/>
        </p:nvSpPr>
        <p:spPr>
          <a:xfrm>
            <a:off x="2501858" y="1436681"/>
            <a:ext cx="16129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High Level I/O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07F4B25-481D-4305-9AD3-FDDE7CCB42F9}"/>
              </a:ext>
            </a:extLst>
          </p:cNvPr>
          <p:cNvSpPr/>
          <p:nvPr/>
        </p:nvSpPr>
        <p:spPr>
          <a:xfrm>
            <a:off x="2438368" y="1403866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D642D22-9956-46E5-B343-7394EDD388D8}"/>
              </a:ext>
            </a:extLst>
          </p:cNvPr>
          <p:cNvSpPr txBox="1"/>
          <p:nvPr/>
        </p:nvSpPr>
        <p:spPr>
          <a:xfrm>
            <a:off x="2527506" y="1823559"/>
            <a:ext cx="1568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Gill Sans Light"/>
              </a:rPr>
              <a:t>Low Level I/O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2C27D80-6CEF-4F17-A507-F1C3FD6736BB}"/>
              </a:ext>
            </a:extLst>
          </p:cNvPr>
          <p:cNvSpPr/>
          <p:nvPr/>
        </p:nvSpPr>
        <p:spPr>
          <a:xfrm>
            <a:off x="2592676" y="1868305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Gill Sans Ligh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C8A51D6-6FBD-42AD-95DC-EBC1E0B853B9}"/>
              </a:ext>
            </a:extLst>
          </p:cNvPr>
          <p:cNvSpPr txBox="1"/>
          <p:nvPr/>
        </p:nvSpPr>
        <p:spPr>
          <a:xfrm>
            <a:off x="2994781" y="2169859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Gill Sans Light"/>
              </a:rPr>
              <a:t>Syscall</a:t>
            </a:r>
            <a:endParaRPr lang="en-US" sz="1600" dirty="0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8849ADB-D868-4857-BD9B-F22463E0D9EA}"/>
              </a:ext>
            </a:extLst>
          </p:cNvPr>
          <p:cNvSpPr/>
          <p:nvPr/>
        </p:nvSpPr>
        <p:spPr>
          <a:xfrm>
            <a:off x="2946444" y="2137045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D60CAF0-B19C-400D-A02F-06FAA45F3E62}"/>
              </a:ext>
            </a:extLst>
          </p:cNvPr>
          <p:cNvSpPr txBox="1"/>
          <p:nvPr/>
        </p:nvSpPr>
        <p:spPr>
          <a:xfrm>
            <a:off x="2662158" y="2709446"/>
            <a:ext cx="1326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File System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1369394-D956-4C15-BEB9-C1AAC24B2E34}"/>
              </a:ext>
            </a:extLst>
          </p:cNvPr>
          <p:cNvSpPr/>
          <p:nvPr/>
        </p:nvSpPr>
        <p:spPr>
          <a:xfrm>
            <a:off x="2639665" y="2513352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DE6B799-E83B-4316-96A7-BCE2ABB96BA0}"/>
              </a:ext>
            </a:extLst>
          </p:cNvPr>
          <p:cNvSpPr txBox="1"/>
          <p:nvPr/>
        </p:nvSpPr>
        <p:spPr>
          <a:xfrm>
            <a:off x="2783986" y="3166646"/>
            <a:ext cx="1111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I/O Driver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FBF8D8F-FED8-4073-8D05-16EBEC765DE9}"/>
              </a:ext>
            </a:extLst>
          </p:cNvPr>
          <p:cNvSpPr/>
          <p:nvPr/>
        </p:nvSpPr>
        <p:spPr>
          <a:xfrm>
            <a:off x="2438368" y="3160197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73810F6-703E-417A-A828-2A4DE936F782}"/>
              </a:ext>
            </a:extLst>
          </p:cNvPr>
          <p:cNvCxnSpPr/>
          <p:nvPr/>
        </p:nvCxnSpPr>
        <p:spPr>
          <a:xfrm>
            <a:off x="3053061" y="3696012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878B0D6-35C8-4617-A382-9B9E9B3DB541}"/>
              </a:ext>
            </a:extLst>
          </p:cNvPr>
          <p:cNvCxnSpPr/>
          <p:nvPr/>
        </p:nvCxnSpPr>
        <p:spPr>
          <a:xfrm>
            <a:off x="3205461" y="351724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05DB80D-8A08-4677-8733-D3DE640BCBBC}"/>
              </a:ext>
            </a:extLst>
          </p:cNvPr>
          <p:cNvCxnSpPr/>
          <p:nvPr/>
        </p:nvCxnSpPr>
        <p:spPr>
          <a:xfrm>
            <a:off x="3653383" y="369601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8477048F-1F6D-4C27-8C5A-7D339B8FE64D}"/>
              </a:ext>
            </a:extLst>
          </p:cNvPr>
          <p:cNvSpPr/>
          <p:nvPr/>
        </p:nvSpPr>
        <p:spPr>
          <a:xfrm>
            <a:off x="3530062" y="3874777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D3E5F83-E4BD-4A3A-B317-E68A5ECC3734}"/>
              </a:ext>
            </a:extLst>
          </p:cNvPr>
          <p:cNvSpPr/>
          <p:nvPr/>
        </p:nvSpPr>
        <p:spPr>
          <a:xfrm>
            <a:off x="3910961" y="3874777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BFBF192-0CCD-4261-96E6-D997A6C65C55}"/>
              </a:ext>
            </a:extLst>
          </p:cNvPr>
          <p:cNvCxnSpPr>
            <a:stCxn id="50" idx="3"/>
            <a:endCxn id="51" idx="2"/>
          </p:cNvCxnSpPr>
          <p:nvPr/>
        </p:nvCxnSpPr>
        <p:spPr>
          <a:xfrm>
            <a:off x="3772671" y="3972320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23AFC0C7-CF30-414D-BCEC-6FA71D813809}"/>
              </a:ext>
            </a:extLst>
          </p:cNvPr>
          <p:cNvSpPr/>
          <p:nvPr/>
        </p:nvSpPr>
        <p:spPr>
          <a:xfrm>
            <a:off x="2754530" y="3679692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FB6A30F-4ADF-407C-88EB-BB4F9189EB7C}"/>
              </a:ext>
            </a:extLst>
          </p:cNvPr>
          <p:cNvCxnSpPr/>
          <p:nvPr/>
        </p:nvCxnSpPr>
        <p:spPr>
          <a:xfrm>
            <a:off x="2861166" y="350092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A6915486-EF93-4D27-87F4-475AFC09E8FC}"/>
              </a:ext>
            </a:extLst>
          </p:cNvPr>
          <p:cNvSpPr txBox="1"/>
          <p:nvPr/>
        </p:nvSpPr>
        <p:spPr>
          <a:xfrm>
            <a:off x="2272748" y="902296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Application / Service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715E189-2EB2-4E67-B7D8-B1BB0DB1621E}"/>
              </a:ext>
            </a:extLst>
          </p:cNvPr>
          <p:cNvSpPr txBox="1"/>
          <p:nvPr/>
        </p:nvSpPr>
        <p:spPr>
          <a:xfrm>
            <a:off x="4269672" y="1739601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File Descriptors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FCEBA4A-1E12-4838-8630-140BBA79DE20}"/>
              </a:ext>
            </a:extLst>
          </p:cNvPr>
          <p:cNvSpPr txBox="1"/>
          <p:nvPr/>
        </p:nvSpPr>
        <p:spPr>
          <a:xfrm>
            <a:off x="4269672" y="2048454"/>
            <a:ext cx="371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open(), read(), write(), close(), …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6911332-70A9-4285-AD22-2A8BB5E07C56}"/>
              </a:ext>
            </a:extLst>
          </p:cNvPr>
          <p:cNvSpPr txBox="1"/>
          <p:nvPr/>
        </p:nvSpPr>
        <p:spPr>
          <a:xfrm>
            <a:off x="4269672" y="2715816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Files/Directories/Indexes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E570497-B785-42C7-894D-A94155FD68BC}"/>
              </a:ext>
            </a:extLst>
          </p:cNvPr>
          <p:cNvSpPr txBox="1"/>
          <p:nvPr/>
        </p:nvSpPr>
        <p:spPr>
          <a:xfrm>
            <a:off x="4269672" y="3161467"/>
            <a:ext cx="3591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Commands and Data Transfers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38A7D03-29DB-49B8-AEC9-5E83FCCABC2B}"/>
              </a:ext>
            </a:extLst>
          </p:cNvPr>
          <p:cNvSpPr txBox="1"/>
          <p:nvPr/>
        </p:nvSpPr>
        <p:spPr>
          <a:xfrm>
            <a:off x="4308186" y="3700530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Disks, Flash, Controllers, DMA</a:t>
            </a:r>
          </a:p>
        </p:txBody>
      </p:sp>
      <p:pic>
        <p:nvPicPr>
          <p:cNvPr id="62" name="Picture 61" descr="imgres.jpg">
            <a:extLst>
              <a:ext uri="{FF2B5EF4-FFF2-40B4-BE49-F238E27FC236}">
                <a16:creationId xmlns:a16="http://schemas.microsoft.com/office/drawing/2014/main" id="{EE276A6E-8C4A-4669-B475-509D13FA83A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960" y="4207455"/>
            <a:ext cx="903312" cy="736435"/>
          </a:xfrm>
          <a:prstGeom prst="rect">
            <a:avLst/>
          </a:prstGeom>
        </p:spPr>
      </p:pic>
      <p:pic>
        <p:nvPicPr>
          <p:cNvPr id="63" name="Picture 62" descr="imgres.jpg">
            <a:extLst>
              <a:ext uri="{FF2B5EF4-FFF2-40B4-BE49-F238E27FC236}">
                <a16:creationId xmlns:a16="http://schemas.microsoft.com/office/drawing/2014/main" id="{EC10626C-A864-4D63-A0F3-EAE2B4DB6DE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424" y="4207455"/>
            <a:ext cx="1757619" cy="1206336"/>
          </a:xfrm>
          <a:prstGeom prst="rect">
            <a:avLst/>
          </a:prstGeom>
        </p:spPr>
      </p:pic>
      <p:pic>
        <p:nvPicPr>
          <p:cNvPr id="64" name="Picture 63" descr="images.jpg">
            <a:extLst>
              <a:ext uri="{FF2B5EF4-FFF2-40B4-BE49-F238E27FC236}">
                <a16:creationId xmlns:a16="http://schemas.microsoft.com/office/drawing/2014/main" id="{AFABA44E-5B19-421F-ADED-445A0AF5A08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470" y="4579987"/>
            <a:ext cx="942084" cy="727806"/>
          </a:xfrm>
          <a:prstGeom prst="rect">
            <a:avLst/>
          </a:prstGeom>
        </p:spPr>
      </p:pic>
      <p:pic>
        <p:nvPicPr>
          <p:cNvPr id="65" name="Picture 64" descr="images.jpg">
            <a:extLst>
              <a:ext uri="{FF2B5EF4-FFF2-40B4-BE49-F238E27FC236}">
                <a16:creationId xmlns:a16="http://schemas.microsoft.com/office/drawing/2014/main" id="{90CD4FCF-9943-4E7F-AE62-51E05C1CE97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376" y="4874295"/>
            <a:ext cx="1388686" cy="672780"/>
          </a:xfrm>
          <a:prstGeom prst="rect">
            <a:avLst/>
          </a:prstGeom>
        </p:spPr>
      </p:pic>
      <p:pic>
        <p:nvPicPr>
          <p:cNvPr id="66" name="Picture 65" descr="imgres.jpg">
            <a:extLst>
              <a:ext uri="{FF2B5EF4-FFF2-40B4-BE49-F238E27FC236}">
                <a16:creationId xmlns:a16="http://schemas.microsoft.com/office/drawing/2014/main" id="{453D04BD-1A35-4317-9AD0-311CE9B541A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847" y="4420964"/>
            <a:ext cx="886829" cy="886829"/>
          </a:xfrm>
          <a:prstGeom prst="rect">
            <a:avLst/>
          </a:prstGeom>
        </p:spPr>
      </p:pic>
      <p:pic>
        <p:nvPicPr>
          <p:cNvPr id="67" name="Picture 66" descr="imgres.jpg">
            <a:extLst>
              <a:ext uri="{FF2B5EF4-FFF2-40B4-BE49-F238E27FC236}">
                <a16:creationId xmlns:a16="http://schemas.microsoft.com/office/drawing/2014/main" id="{531F2D7F-0245-4125-8BC7-5124B980EE8A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48" y="4420646"/>
            <a:ext cx="1265440" cy="907297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29E87EEF-8AE6-421A-81BA-A82E715CD3B9}"/>
              </a:ext>
            </a:extLst>
          </p:cNvPr>
          <p:cNvSpPr txBox="1"/>
          <p:nvPr/>
        </p:nvSpPr>
        <p:spPr>
          <a:xfrm>
            <a:off x="4267200" y="2361664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Open File Descriptions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2050D77-6FC7-40E2-9066-21710653F497}"/>
              </a:ext>
            </a:extLst>
          </p:cNvPr>
          <p:cNvSpPr txBox="1"/>
          <p:nvPr/>
        </p:nvSpPr>
        <p:spPr>
          <a:xfrm>
            <a:off x="4269672" y="1371600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  <a:latin typeface="Gill Sans Light"/>
              </a:rPr>
              <a:t>Streams (buffered I/O)</a:t>
            </a:r>
            <a:endParaRPr lang="en-US" i="1" dirty="0">
              <a:solidFill>
                <a:srgbClr val="3366FF"/>
              </a:solidFill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60548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11D81-AD16-40AB-AD9D-78A4B0DAA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Low-Level</a:t>
            </a:r>
            <a:r>
              <a:rPr lang="en-US" dirty="0"/>
              <a:t> File </a:t>
            </a:r>
            <a:r>
              <a:rPr lang="en-US" dirty="0" smtClean="0"/>
              <a:t>I/O: The RAW system-call interface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993B3-03EE-4BA8-899C-96C5D32EC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419600"/>
            <a:ext cx="112014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Integer return from </a:t>
            </a:r>
            <a:r>
              <a:rPr lang="en-US" dirty="0" smtClean="0">
                <a:latin typeface="Consolas" panose="020B0609020204030204" pitchFamily="49" charset="0"/>
              </a:rPr>
              <a:t>open() </a:t>
            </a:r>
            <a:r>
              <a:rPr lang="en-US" dirty="0" smtClean="0"/>
              <a:t>is a </a:t>
            </a:r>
            <a:r>
              <a:rPr lang="en-US" i="1" dirty="0" smtClean="0">
                <a:solidFill>
                  <a:srgbClr val="FF0000"/>
                </a:solidFill>
              </a:rPr>
              <a:t>file descriptor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Error indicated by return &lt; 0: </a:t>
            </a:r>
            <a:r>
              <a:rPr lang="en-US" dirty="0" smtClean="0">
                <a:solidFill>
                  <a:srgbClr val="FF0000"/>
                </a:solidFill>
              </a:rPr>
              <a:t>the global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errno</a:t>
            </a:r>
            <a:r>
              <a:rPr lang="en-US" dirty="0" smtClean="0">
                <a:solidFill>
                  <a:srgbClr val="FF0000"/>
                </a:solidFill>
              </a:rPr>
              <a:t> variable set with error (see man pages)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Operations </a:t>
            </a:r>
            <a:r>
              <a:rPr lang="en-US" dirty="0"/>
              <a:t>on </a:t>
            </a:r>
            <a:r>
              <a:rPr lang="en-US" i="1" dirty="0"/>
              <a:t>file </a:t>
            </a:r>
            <a:r>
              <a:rPr lang="en-US" i="1" dirty="0" smtClean="0"/>
              <a:t>descriptors</a:t>
            </a:r>
            <a:r>
              <a:rPr lang="en-US" dirty="0" smtClean="0"/>
              <a:t>:</a:t>
            </a:r>
            <a:endParaRPr lang="en-US" i="1" dirty="0"/>
          </a:p>
          <a:p>
            <a:pPr lvl="1"/>
            <a:r>
              <a:rPr lang="en-US" dirty="0" smtClean="0"/>
              <a:t>Open system call created an </a:t>
            </a:r>
            <a:r>
              <a:rPr lang="en-US" i="1" dirty="0" smtClean="0"/>
              <a:t>open file description </a:t>
            </a:r>
            <a:r>
              <a:rPr lang="en-US" dirty="0" smtClean="0"/>
              <a:t>entry in system-wide table of open files</a:t>
            </a:r>
            <a:endParaRPr lang="en-US" i="1" dirty="0" smtClean="0"/>
          </a:p>
          <a:p>
            <a:pPr lvl="1"/>
            <a:r>
              <a:rPr lang="en-US" i="1" dirty="0" smtClean="0"/>
              <a:t>Open </a:t>
            </a:r>
            <a:r>
              <a:rPr lang="en-US" i="1" dirty="0"/>
              <a:t>file description</a:t>
            </a:r>
            <a:r>
              <a:rPr lang="en-US" dirty="0"/>
              <a:t> object in the kernel represents an instance of an open file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Why </a:t>
            </a:r>
            <a:r>
              <a:rPr lang="en-US" dirty="0" smtClean="0">
                <a:solidFill>
                  <a:srgbClr val="FF0000"/>
                </a:solidFill>
              </a:rPr>
              <a:t>give user an integer instead of a pointer to the file description in kernel?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3C3E79-82CE-4250-A925-783F9EFF3FB6}"/>
              </a:ext>
            </a:extLst>
          </p:cNvPr>
          <p:cNvSpPr txBox="1"/>
          <p:nvPr/>
        </p:nvSpPr>
        <p:spPr>
          <a:xfrm>
            <a:off x="838201" y="848792"/>
            <a:ext cx="8229600" cy="20313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fcntl.h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unistd.h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&lt;sys/</a:t>
            </a:r>
            <a:r>
              <a:rPr lang="en-US" dirty="0" err="1">
                <a:latin typeface="Courier"/>
                <a:cs typeface="Courier"/>
              </a:rPr>
              <a:t>types.h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open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*filename,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flags [, </a:t>
            </a:r>
            <a:r>
              <a:rPr lang="en-US" dirty="0" err="1">
                <a:latin typeface="Courier"/>
                <a:cs typeface="Courier"/>
              </a:rPr>
              <a:t>mode_t</a:t>
            </a:r>
            <a:r>
              <a:rPr lang="en-US" dirty="0">
                <a:latin typeface="Courier"/>
                <a:cs typeface="Courier"/>
              </a:rPr>
              <a:t> mode])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creat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*filename, </a:t>
            </a:r>
            <a:r>
              <a:rPr lang="en-US" dirty="0" err="1">
                <a:latin typeface="Courier"/>
                <a:cs typeface="Courier"/>
              </a:rPr>
              <a:t>mode_t</a:t>
            </a:r>
            <a:r>
              <a:rPr lang="en-US" dirty="0">
                <a:latin typeface="Courier"/>
                <a:cs typeface="Courier"/>
              </a:rPr>
              <a:t> mode)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close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)</a:t>
            </a:r>
          </a:p>
        </p:txBody>
      </p:sp>
      <p:sp>
        <p:nvSpPr>
          <p:cNvPr id="8" name="Line Callout 1 7">
            <a:extLst>
              <a:ext uri="{FF2B5EF4-FFF2-40B4-BE49-F238E27FC236}">
                <a16:creationId xmlns:a16="http://schemas.microsoft.com/office/drawing/2014/main" id="{9681AD45-3E6D-42E8-9C28-3A197A56E1A2}"/>
              </a:ext>
            </a:extLst>
          </p:cNvPr>
          <p:cNvSpPr/>
          <p:nvPr/>
        </p:nvSpPr>
        <p:spPr>
          <a:xfrm>
            <a:off x="5299763" y="1971132"/>
            <a:ext cx="1240588" cy="271460"/>
          </a:xfrm>
          <a:prstGeom prst="borderCallout1">
            <a:avLst>
              <a:gd name="adj1" fmla="val 50893"/>
              <a:gd name="adj2" fmla="val -2082"/>
              <a:gd name="adj3" fmla="val 398215"/>
              <a:gd name="adj4" fmla="val -181332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8">
            <a:extLst>
              <a:ext uri="{FF2B5EF4-FFF2-40B4-BE49-F238E27FC236}">
                <a16:creationId xmlns:a16="http://schemas.microsoft.com/office/drawing/2014/main" id="{885C42AF-61DF-4443-B09A-6B2F3E786132}"/>
              </a:ext>
            </a:extLst>
          </p:cNvPr>
          <p:cNvSpPr/>
          <p:nvPr/>
        </p:nvSpPr>
        <p:spPr>
          <a:xfrm>
            <a:off x="7083486" y="1987802"/>
            <a:ext cx="1548373" cy="271460"/>
          </a:xfrm>
          <a:prstGeom prst="borderCallout1">
            <a:avLst>
              <a:gd name="adj1" fmla="val 50893"/>
              <a:gd name="adj2" fmla="val -2082"/>
              <a:gd name="adj3" fmla="val 451786"/>
              <a:gd name="adj4" fmla="val -63939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AA8B63-6279-4B9B-A38B-7F3D03643CCD}"/>
              </a:ext>
            </a:extLst>
          </p:cNvPr>
          <p:cNvSpPr txBox="1"/>
          <p:nvPr/>
        </p:nvSpPr>
        <p:spPr>
          <a:xfrm>
            <a:off x="838200" y="3037582"/>
            <a:ext cx="3612200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Bit vector of: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Gill Sans Light"/>
              </a:rPr>
              <a:t>Access modes (Rd, </a:t>
            </a:r>
            <a:r>
              <a:rPr lang="en-US" sz="1600" dirty="0" err="1">
                <a:latin typeface="Gill Sans Light"/>
              </a:rPr>
              <a:t>Wr</a:t>
            </a:r>
            <a:r>
              <a:rPr lang="en-US" sz="1600" dirty="0">
                <a:latin typeface="Gill Sans Light"/>
              </a:rPr>
              <a:t>, …)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Gill Sans Light"/>
              </a:rPr>
              <a:t>Open Flags (Create, …)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Gill Sans Light"/>
              </a:rPr>
              <a:t>Operating modes (Appends, …)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9D5B98-8925-4DA1-869D-0EA0EF76AC14}"/>
              </a:ext>
            </a:extLst>
          </p:cNvPr>
          <p:cNvSpPr txBox="1"/>
          <p:nvPr/>
        </p:nvSpPr>
        <p:spPr>
          <a:xfrm>
            <a:off x="5148784" y="3158235"/>
            <a:ext cx="3356430" cy="584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Bit vector of Permission Bits: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latin typeface="Gill Sans Light"/>
              </a:rPr>
              <a:t>User|Group|Other</a:t>
            </a:r>
            <a:r>
              <a:rPr lang="en-US" sz="1600" dirty="0">
                <a:latin typeface="Gill Sans Light"/>
              </a:rPr>
              <a:t> X R|W|X</a:t>
            </a:r>
          </a:p>
        </p:txBody>
      </p:sp>
    </p:spTree>
    <p:extLst>
      <p:ext uri="{BB962C8B-B14F-4D97-AF65-F5344CB8AC3E}">
        <p14:creationId xmlns:p14="http://schemas.microsoft.com/office/powerpoint/2010/main" val="5792917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0" grpId="0" animBg="1"/>
      <p:bldP spid="1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53B43-B099-40AC-A2BF-E1C86D482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Low-Level </a:t>
            </a:r>
            <a:r>
              <a:rPr lang="en-US" dirty="0" smtClean="0"/>
              <a:t>(pre-opened) Standard </a:t>
            </a:r>
            <a:r>
              <a:rPr lang="en-US" dirty="0"/>
              <a:t>Descriptors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14C57-BE49-4588-9AA1-B7CBEB3FD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108204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#include &lt;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unistd.h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urier"/>
              </a:rPr>
              <a:t>STDIN_FILENO 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-  macro has value 0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STDOUT_FILENO - macro has value 1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STDERR_FILENO - macro has value 2</a:t>
            </a:r>
          </a:p>
          <a:p>
            <a:endParaRPr lang="en-US" sz="2000" dirty="0">
              <a:latin typeface="Consolas" panose="020B0609020204030204" pitchFamily="49" charset="0"/>
              <a:cs typeface="Courier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// Get file descriptor inside FILE *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urier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fileno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(FILE *stream</a:t>
            </a:r>
            <a:r>
              <a:rPr lang="en-US" sz="2000" dirty="0" smtClean="0">
                <a:latin typeface="Consolas" panose="020B0609020204030204" pitchFamily="49" charset="0"/>
                <a:cs typeface="Courier"/>
              </a:rPr>
              <a:t>)	</a:t>
            </a:r>
            <a:br>
              <a:rPr lang="en-US" sz="2000" dirty="0" smtClean="0">
                <a:latin typeface="Consolas" panose="020B0609020204030204" pitchFamily="49" charset="0"/>
                <a:cs typeface="Courier"/>
              </a:rPr>
            </a:br>
            <a:endParaRPr lang="en-US" sz="2000" dirty="0">
              <a:latin typeface="Consolas" panose="020B0609020204030204" pitchFamily="49" charset="0"/>
              <a:cs typeface="Courier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// Make FILE * from descriptor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urier"/>
              </a:rPr>
              <a:t>FILE 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*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fdopen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(int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filedes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, const char *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opentype</a:t>
            </a:r>
            <a:r>
              <a:rPr lang="en-US" sz="2000" dirty="0" smtClean="0">
                <a:latin typeface="Consolas" panose="020B0609020204030204" pitchFamily="49" charset="0"/>
                <a:cs typeface="Courier"/>
              </a:rPr>
              <a:t>)</a:t>
            </a:r>
            <a:endParaRPr lang="en-US" sz="2000" dirty="0">
              <a:latin typeface="Consolas" panose="020B0609020204030204" pitchFamily="49" charset="0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53359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A4CBE-E7FE-4223-A10C-C7401DDC2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Low-Level File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1D65B-4656-43C5-BBFA-7496A743F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110744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cs typeface="Courier"/>
              </a:rPr>
              <a:t>Read data from open file using file descriptor:</a:t>
            </a:r>
            <a:br>
              <a:rPr lang="en-US" dirty="0" smtClean="0">
                <a:cs typeface="Courier"/>
              </a:rPr>
            </a:br>
            <a:r>
              <a:rPr lang="en-US" dirty="0" smtClean="0">
                <a:cs typeface="Courier"/>
              </a:rPr>
              <a:t/>
            </a:r>
            <a:br>
              <a:rPr lang="en-US" dirty="0" smtClean="0">
                <a:cs typeface="Courier"/>
              </a:rPr>
            </a:br>
            <a:r>
              <a:rPr lang="en-US" dirty="0" smtClean="0">
                <a:cs typeface="Courier"/>
              </a:rPr>
              <a:t>	</a:t>
            </a:r>
            <a:r>
              <a:rPr lang="en-US" sz="2000" dirty="0" err="1" smtClean="0">
                <a:latin typeface="Consolas" panose="020B0609020204030204" pitchFamily="49" charset="0"/>
                <a:cs typeface="Courier"/>
              </a:rPr>
              <a:t>ssize_t</a:t>
            </a:r>
            <a:r>
              <a:rPr lang="en-US" sz="2000" dirty="0" smtClean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read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(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filedes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, void *buffer,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size_t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maxsize</a:t>
            </a:r>
            <a:r>
              <a:rPr lang="en-US" sz="2000" dirty="0" smtClean="0">
                <a:latin typeface="Consolas" panose="020B0609020204030204" pitchFamily="49" charset="0"/>
                <a:cs typeface="Courier"/>
              </a:rPr>
              <a:t>)</a:t>
            </a:r>
            <a:br>
              <a:rPr lang="en-US" sz="2000" dirty="0" smtClean="0">
                <a:latin typeface="Consolas" panose="020B0609020204030204" pitchFamily="49" charset="0"/>
                <a:cs typeface="Courier"/>
              </a:rPr>
            </a:br>
            <a:endParaRPr lang="en-US" sz="2000" dirty="0" smtClean="0">
              <a:latin typeface="Consolas" panose="020B0609020204030204" pitchFamily="49" charset="0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Reads </a:t>
            </a:r>
            <a:r>
              <a:rPr lang="en-US" dirty="0">
                <a:cs typeface="Courier"/>
              </a:rPr>
              <a:t>up to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maxsize</a:t>
            </a:r>
            <a:r>
              <a:rPr lang="en-US" dirty="0">
                <a:cs typeface="Courier"/>
              </a:rPr>
              <a:t> bytes – </a:t>
            </a:r>
            <a:r>
              <a:rPr lang="en-US" b="1" dirty="0">
                <a:solidFill>
                  <a:srgbClr val="FF0000"/>
                </a:solidFill>
                <a:cs typeface="Courier"/>
              </a:rPr>
              <a:t>might actually read less!</a:t>
            </a:r>
          </a:p>
          <a:p>
            <a:pPr lvl="1"/>
            <a:r>
              <a:rPr lang="en-US" dirty="0">
                <a:cs typeface="Courier"/>
              </a:rPr>
              <a:t>returns bytes read, 0 =&gt; EOF, -1 =&gt; </a:t>
            </a:r>
            <a:r>
              <a:rPr lang="en-US" dirty="0" smtClean="0">
                <a:cs typeface="Courier"/>
              </a:rPr>
              <a:t>error</a:t>
            </a:r>
            <a:br>
              <a:rPr lang="en-US" dirty="0" smtClean="0">
                <a:cs typeface="Courier"/>
              </a:rPr>
            </a:br>
            <a:endParaRPr lang="en-US" dirty="0" smtClean="0">
              <a:cs typeface="Courier"/>
            </a:endParaRPr>
          </a:p>
          <a:p>
            <a:r>
              <a:rPr lang="en-US" dirty="0" smtClean="0">
                <a:cs typeface="Courier"/>
              </a:rPr>
              <a:t>Write data to open file using file descriptor</a:t>
            </a:r>
            <a:br>
              <a:rPr lang="en-US" dirty="0" smtClean="0">
                <a:cs typeface="Courier"/>
              </a:rPr>
            </a:br>
            <a:r>
              <a:rPr lang="en-US" dirty="0" smtClean="0">
                <a:cs typeface="Courier"/>
              </a:rPr>
              <a:t/>
            </a:r>
            <a:br>
              <a:rPr lang="en-US" dirty="0" smtClean="0">
                <a:cs typeface="Courier"/>
              </a:rPr>
            </a:br>
            <a:r>
              <a:rPr lang="en-US" dirty="0" smtClean="0">
                <a:cs typeface="Courier"/>
              </a:rPr>
              <a:t>	</a:t>
            </a:r>
            <a:r>
              <a:rPr lang="en-US" sz="2000" dirty="0" err="1" smtClean="0">
                <a:latin typeface="Consolas" panose="020B0609020204030204" pitchFamily="49" charset="0"/>
                <a:cs typeface="Courier"/>
              </a:rPr>
              <a:t>ssize_t</a:t>
            </a:r>
            <a:r>
              <a:rPr lang="en-US" sz="2000" dirty="0" smtClean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write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(int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filedes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, const void *buffer,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size_t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size</a:t>
            </a:r>
            <a:r>
              <a:rPr lang="en-US" sz="2000" dirty="0" smtClean="0">
                <a:latin typeface="Consolas" panose="020B0609020204030204" pitchFamily="49" charset="0"/>
                <a:cs typeface="Courier"/>
              </a:rPr>
              <a:t>)</a:t>
            </a:r>
            <a:br>
              <a:rPr lang="en-US" sz="2000" dirty="0" smtClean="0">
                <a:latin typeface="Consolas" panose="020B0609020204030204" pitchFamily="49" charset="0"/>
                <a:cs typeface="Courier"/>
              </a:rPr>
            </a:br>
            <a:endParaRPr lang="en-US" sz="2000" dirty="0" smtClean="0">
              <a:latin typeface="Consolas" panose="020B0609020204030204" pitchFamily="49" charset="0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returns number of bytes written</a:t>
            </a:r>
          </a:p>
          <a:p>
            <a:pPr lvl="1"/>
            <a:endParaRPr lang="en-US" dirty="0" smtClean="0">
              <a:cs typeface="Courier"/>
            </a:endParaRPr>
          </a:p>
          <a:p>
            <a:r>
              <a:rPr lang="en-US" dirty="0">
                <a:cs typeface="Courier"/>
              </a:rPr>
              <a:t>Reposition file offset within kernel (this is independent of any position held by high-level FILE descriptor for this </a:t>
            </a:r>
            <a:r>
              <a:rPr lang="en-US" dirty="0" smtClean="0">
                <a:cs typeface="Courier"/>
              </a:rPr>
              <a:t>file!</a:t>
            </a:r>
            <a:br>
              <a:rPr lang="en-US" dirty="0" smtClean="0">
                <a:cs typeface="Courier"/>
              </a:rPr>
            </a:br>
            <a:r>
              <a:rPr lang="en-US" dirty="0" smtClean="0">
                <a:cs typeface="Courier"/>
              </a:rPr>
              <a:t/>
            </a:r>
            <a:br>
              <a:rPr lang="en-US" dirty="0" smtClean="0">
                <a:cs typeface="Courier"/>
              </a:rPr>
            </a:br>
            <a:r>
              <a:rPr lang="en-US" dirty="0" smtClean="0">
                <a:cs typeface="Courier"/>
              </a:rPr>
              <a:t>	</a:t>
            </a:r>
            <a:r>
              <a:rPr lang="en-US" sz="2000" dirty="0" err="1" smtClean="0">
                <a:latin typeface="Consolas" panose="020B0609020204030204" pitchFamily="49" charset="0"/>
                <a:cs typeface="Courier"/>
              </a:rPr>
              <a:t>off_t</a:t>
            </a:r>
            <a:r>
              <a:rPr lang="en-US" sz="2000" dirty="0" smtClean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lseek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(int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filedes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off_t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offset, int whence</a:t>
            </a:r>
            <a:r>
              <a:rPr lang="en-US" sz="2000" dirty="0" smtClean="0">
                <a:latin typeface="Consolas" panose="020B0609020204030204" pitchFamily="49" charset="0"/>
                <a:cs typeface="Courier"/>
              </a:rPr>
              <a:t>)</a:t>
            </a:r>
          </a:p>
          <a:p>
            <a:endParaRPr lang="en-US" sz="2000" dirty="0">
              <a:latin typeface="Consolas" panose="020B0609020204030204" pitchFamily="49" charset="0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211017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3E521-2ED1-499D-8E0A-47773C846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>
                <a:latin typeface="Consolas" panose="020B0609020204030204" pitchFamily="49" charset="0"/>
              </a:rPr>
              <a:t>lowio.c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3580F-7C0E-42CE-BEAF-7E8D82B71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906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int main() 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  char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buf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[1000];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  int    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fd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open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("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lowio.c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", O_RDONLY, S_IRUSR | S_IWUSR);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ssize_t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rd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read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fd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buf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sizeof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buf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));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  int    err =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close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fd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ssize_t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wr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write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(STDOUT_FILENO,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buf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rd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urier"/>
            </a:endParaRPr>
          </a:p>
          <a:p>
            <a:r>
              <a:rPr lang="en-US" dirty="0">
                <a:cs typeface="Courier"/>
              </a:rPr>
              <a:t>How many bytes does this program read?</a:t>
            </a:r>
          </a:p>
        </p:txBody>
      </p:sp>
    </p:spTree>
    <p:extLst>
      <p:ext uri="{BB962C8B-B14F-4D97-AF65-F5344CB8AC3E}">
        <p14:creationId xmlns:p14="http://schemas.microsoft.com/office/powerpoint/2010/main" val="12826211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2D337-D900-4ACE-A151-43476CA80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I/O: Design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C2A06-CBCB-4580-BB1A-751DEDB79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Open before use</a:t>
            </a:r>
          </a:p>
          <a:p>
            <a:pPr lvl="1"/>
            <a:r>
              <a:rPr lang="en-US" dirty="0"/>
              <a:t>Access control check, setup happens here</a:t>
            </a:r>
          </a:p>
          <a:p>
            <a:r>
              <a:rPr lang="en-US" dirty="0">
                <a:solidFill>
                  <a:srgbClr val="FF0000"/>
                </a:solidFill>
              </a:rPr>
              <a:t>Byte-oriented</a:t>
            </a:r>
          </a:p>
          <a:p>
            <a:pPr lvl="1"/>
            <a:r>
              <a:rPr lang="en-US" dirty="0"/>
              <a:t>Least common denominator</a:t>
            </a:r>
          </a:p>
          <a:p>
            <a:pPr lvl="1"/>
            <a:r>
              <a:rPr lang="en-US" dirty="0"/>
              <a:t>OS responsible for hiding the fact that real devices may not work this way (e.g. hard drive stores data in blocks)</a:t>
            </a:r>
          </a:p>
          <a:p>
            <a:r>
              <a:rPr lang="en-US" dirty="0">
                <a:solidFill>
                  <a:srgbClr val="FF0000"/>
                </a:solidFill>
              </a:rPr>
              <a:t>Explicit close</a:t>
            </a:r>
          </a:p>
        </p:txBody>
      </p:sp>
    </p:spTree>
    <p:extLst>
      <p:ext uri="{BB962C8B-B14F-4D97-AF65-F5344CB8AC3E}">
        <p14:creationId xmlns:p14="http://schemas.microsoft.com/office/powerpoint/2010/main" val="27082458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2B77B-2937-476D-8891-69E58695C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20400" cy="533400"/>
          </a:xfrm>
        </p:spPr>
        <p:txBody>
          <a:bodyPr/>
          <a:lstStyle/>
          <a:p>
            <a:r>
              <a:rPr lang="en-US" dirty="0"/>
              <a:t>Our </a:t>
            </a:r>
            <a:r>
              <a:rPr lang="en-US" dirty="0" smtClean="0"/>
              <a:t>Example: Fixing the Race Condition for increment (++)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120ABC-EBAA-4378-B260-B68480BA4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838200"/>
            <a:ext cx="7829043" cy="411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7" name="Left Brace 6">
            <a:extLst>
              <a:ext uri="{FF2B5EF4-FFF2-40B4-BE49-F238E27FC236}">
                <a16:creationId xmlns:a16="http://schemas.microsoft.com/office/drawing/2014/main" id="{55357026-5C96-40A1-935F-88D26986099A}"/>
              </a:ext>
            </a:extLst>
          </p:cNvPr>
          <p:cNvSpPr/>
          <p:nvPr/>
        </p:nvSpPr>
        <p:spPr>
          <a:xfrm>
            <a:off x="3145106" y="2612523"/>
            <a:ext cx="240030" cy="45720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030A0C-86E4-4732-A5B7-15B977882242}"/>
              </a:ext>
            </a:extLst>
          </p:cNvPr>
          <p:cNvSpPr txBox="1"/>
          <p:nvPr/>
        </p:nvSpPr>
        <p:spPr>
          <a:xfrm>
            <a:off x="1300285" y="2612523"/>
            <a:ext cx="160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25874696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AC00-3106-494C-B78F-A6E1CF664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I/O: Kernel Buffering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F68EE-04DF-4F03-980B-772E0B159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Reads are </a:t>
            </a:r>
            <a:r>
              <a:rPr lang="en-US" dirty="0" smtClean="0">
                <a:solidFill>
                  <a:srgbClr val="FF0000"/>
                </a:solidFill>
              </a:rPr>
              <a:t>buffered inside kernel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Part of making everything byte-oriented</a:t>
            </a:r>
          </a:p>
          <a:p>
            <a:pPr lvl="1"/>
            <a:r>
              <a:rPr lang="en-US" dirty="0"/>
              <a:t>Process is </a:t>
            </a:r>
            <a:r>
              <a:rPr lang="en-US" b="1" dirty="0"/>
              <a:t>blocked</a:t>
            </a:r>
            <a:r>
              <a:rPr lang="en-US" dirty="0"/>
              <a:t> while waiting for device</a:t>
            </a:r>
          </a:p>
          <a:p>
            <a:pPr lvl="1"/>
            <a:r>
              <a:rPr lang="en-US" dirty="0"/>
              <a:t>Let other processes run while gathering result</a:t>
            </a:r>
          </a:p>
          <a:p>
            <a:r>
              <a:rPr lang="en-US" dirty="0">
                <a:solidFill>
                  <a:srgbClr val="FF0000"/>
                </a:solidFill>
              </a:rPr>
              <a:t>Writes are </a:t>
            </a:r>
            <a:r>
              <a:rPr lang="en-US" dirty="0" smtClean="0">
                <a:solidFill>
                  <a:srgbClr val="FF0000"/>
                </a:solidFill>
              </a:rPr>
              <a:t>buffered inside kernel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Complete in background (more later on)</a:t>
            </a:r>
          </a:p>
          <a:p>
            <a:pPr lvl="1"/>
            <a:r>
              <a:rPr lang="en-US" dirty="0"/>
              <a:t>Return to user when data is “handed off” to </a:t>
            </a:r>
            <a:r>
              <a:rPr lang="en-US" dirty="0" smtClean="0"/>
              <a:t>kernel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buffering is part of global buffer management and caching for block devices (such as disks)</a:t>
            </a:r>
          </a:p>
          <a:p>
            <a:pPr lvl="1"/>
            <a:r>
              <a:rPr lang="en-US" dirty="0"/>
              <a:t>Items typically cached in quanta of disk block sizes</a:t>
            </a:r>
          </a:p>
          <a:p>
            <a:pPr lvl="1"/>
            <a:r>
              <a:rPr lang="en-US" dirty="0" smtClean="0"/>
              <a:t>We will have many interesting things to say about this buffering when we dive into the kernel</a:t>
            </a:r>
          </a:p>
        </p:txBody>
      </p:sp>
    </p:spTree>
    <p:extLst>
      <p:ext uri="{BB962C8B-B14F-4D97-AF65-F5344CB8AC3E}">
        <p14:creationId xmlns:p14="http://schemas.microsoft.com/office/powerpoint/2010/main" val="13144393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9AE14-3743-4B9E-AF37-5D55C1E0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Low-Level I/O: Other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B57C4-8AA0-401A-B43A-88BFB5BCD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38200"/>
            <a:ext cx="10566400" cy="5105400"/>
          </a:xfrm>
        </p:spPr>
        <p:txBody>
          <a:bodyPr>
            <a:normAutofit/>
          </a:bodyPr>
          <a:lstStyle/>
          <a:p>
            <a:r>
              <a:rPr lang="en-US" dirty="0"/>
              <a:t>Operations specific to terminals, devices, networking, …</a:t>
            </a:r>
            <a:endParaRPr lang="en-US" sz="2000" dirty="0"/>
          </a:p>
          <a:p>
            <a:pPr lvl="1"/>
            <a:r>
              <a:rPr lang="en-US" sz="2000" dirty="0"/>
              <a:t>e.g., </a:t>
            </a:r>
            <a:r>
              <a:rPr lang="en-US" sz="2000" dirty="0" err="1">
                <a:latin typeface="Consolas" panose="020B0609020204030204" pitchFamily="49" charset="0"/>
              </a:rPr>
              <a:t>ioctl</a:t>
            </a:r>
            <a:endParaRPr lang="en-US" sz="2000" dirty="0">
              <a:latin typeface="Consolas" panose="020B0609020204030204" pitchFamily="49" charset="0"/>
            </a:endParaRPr>
          </a:p>
          <a:p>
            <a:r>
              <a:rPr lang="en-US" dirty="0"/>
              <a:t>Duplicating descriptors</a:t>
            </a:r>
          </a:p>
          <a:p>
            <a:pPr lvl="1"/>
            <a:r>
              <a:rPr lang="en-US" sz="2000" dirty="0">
                <a:latin typeface="Consolas" panose="020B0609020204030204" pitchFamily="49" charset="0"/>
              </a:rPr>
              <a:t>int dup2(int old, int new);</a:t>
            </a:r>
          </a:p>
          <a:p>
            <a:pPr lvl="1"/>
            <a:r>
              <a:rPr lang="en-US" sz="2000" dirty="0">
                <a:latin typeface="Consolas" panose="020B0609020204030204" pitchFamily="49" charset="0"/>
              </a:rPr>
              <a:t>int dup(int old);</a:t>
            </a:r>
          </a:p>
          <a:p>
            <a:r>
              <a:rPr lang="en-US" dirty="0"/>
              <a:t>Pipes – channel </a:t>
            </a:r>
          </a:p>
          <a:p>
            <a:pPr lvl="1"/>
            <a:r>
              <a:rPr lang="en-US" sz="2000" dirty="0">
                <a:latin typeface="Consolas" panose="020B0609020204030204" pitchFamily="49" charset="0"/>
              </a:rPr>
              <a:t>int pipe(int </a:t>
            </a:r>
            <a:r>
              <a:rPr lang="en-US" sz="2000" dirty="0" err="1">
                <a:latin typeface="Consolas" panose="020B0609020204030204" pitchFamily="49" charset="0"/>
              </a:rPr>
              <a:t>pipefd</a:t>
            </a:r>
            <a:r>
              <a:rPr lang="en-US" sz="2000" dirty="0">
                <a:latin typeface="Consolas" panose="020B0609020204030204" pitchFamily="49" charset="0"/>
              </a:rPr>
              <a:t>[2]);</a:t>
            </a:r>
          </a:p>
          <a:p>
            <a:pPr lvl="1"/>
            <a:r>
              <a:rPr lang="en-US" sz="2000" dirty="0">
                <a:latin typeface="Consolas" panose="020B0609020204030204" pitchFamily="49" charset="0"/>
              </a:rPr>
              <a:t>Writes to </a:t>
            </a:r>
            <a:r>
              <a:rPr lang="en-US" sz="2000" dirty="0" err="1">
                <a:latin typeface="Consolas" panose="020B0609020204030204" pitchFamily="49" charset="0"/>
              </a:rPr>
              <a:t>pipefd</a:t>
            </a:r>
            <a:r>
              <a:rPr lang="en-US" sz="2000" dirty="0">
                <a:latin typeface="Consolas" panose="020B0609020204030204" pitchFamily="49" charset="0"/>
              </a:rPr>
              <a:t>[1] can be read from </a:t>
            </a:r>
            <a:r>
              <a:rPr lang="en-US" sz="2000" dirty="0" err="1">
                <a:latin typeface="Consolas" panose="020B0609020204030204" pitchFamily="49" charset="0"/>
              </a:rPr>
              <a:t>pipefd</a:t>
            </a:r>
            <a:r>
              <a:rPr lang="en-US" sz="2000" dirty="0">
                <a:latin typeface="Consolas" panose="020B0609020204030204" pitchFamily="49" charset="0"/>
              </a:rPr>
              <a:t>[0]</a:t>
            </a:r>
          </a:p>
          <a:p>
            <a:r>
              <a:rPr lang="en-US" dirty="0"/>
              <a:t>File Locking</a:t>
            </a:r>
          </a:p>
          <a:p>
            <a:r>
              <a:rPr lang="en-US" dirty="0"/>
              <a:t>Memory-Mapping Files</a:t>
            </a:r>
          </a:p>
          <a:p>
            <a:r>
              <a:rPr lang="en-US" dirty="0"/>
              <a:t>Asynchronous I/O</a:t>
            </a:r>
          </a:p>
        </p:txBody>
      </p:sp>
    </p:spTree>
    <p:extLst>
      <p:ext uri="{BB962C8B-B14F-4D97-AF65-F5344CB8AC3E}">
        <p14:creationId xmlns:p14="http://schemas.microsoft.com/office/powerpoint/2010/main" val="30602687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Low-Level </a:t>
            </a:r>
            <a:r>
              <a:rPr lang="en-US" dirty="0"/>
              <a:t>vs High-Level </a:t>
            </a:r>
            <a:r>
              <a:rPr lang="en-US" dirty="0" smtClean="0"/>
              <a:t>file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762000"/>
            <a:ext cx="5867400" cy="5867400"/>
          </a:xfrm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sz="2400" dirty="0" smtClean="0"/>
              <a:t>Low-level direct </a:t>
            </a:r>
            <a:r>
              <a:rPr lang="en-US" sz="2400" dirty="0"/>
              <a:t>use of </a:t>
            </a:r>
            <a:r>
              <a:rPr lang="en-US" sz="2400" dirty="0" err="1"/>
              <a:t>syscall</a:t>
            </a:r>
            <a:r>
              <a:rPr lang="en-US" sz="2400" dirty="0"/>
              <a:t> interface:</a:t>
            </a:r>
            <a:br>
              <a:rPr lang="en-US" sz="2400" dirty="0"/>
            </a:b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open(), read(), write(), close()</a:t>
            </a:r>
            <a:endParaRPr lang="en-US" sz="2000" dirty="0">
              <a:latin typeface="Consolas" panose="020B0609020204030204" pitchFamily="49" charset="0"/>
            </a:endParaRPr>
          </a:p>
          <a:p>
            <a:pPr>
              <a:lnSpc>
                <a:spcPct val="85000"/>
              </a:lnSpc>
            </a:pPr>
            <a:r>
              <a:rPr lang="en-US" sz="2400" dirty="0"/>
              <a:t>Opening of file returns file descriptor</a:t>
            </a:r>
            <a:r>
              <a:rPr lang="en-US" sz="2400" dirty="0" smtClean="0"/>
              <a:t>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	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myfile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 = open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(…);</a:t>
            </a:r>
            <a:endParaRPr lang="en-US" sz="2400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>
              <a:lnSpc>
                <a:spcPct val="85000"/>
              </a:lnSpc>
            </a:pPr>
            <a:r>
              <a:rPr lang="en-US" sz="2400" dirty="0" smtClean="0">
                <a:latin typeface="Gill Sans"/>
              </a:rPr>
              <a:t>File descriptor only meaningful to kernel</a:t>
            </a:r>
          </a:p>
          <a:p>
            <a:pPr lvl="1">
              <a:lnSpc>
                <a:spcPct val="85000"/>
              </a:lnSpc>
            </a:pPr>
            <a:r>
              <a:rPr lang="en-US" sz="2000" dirty="0">
                <a:latin typeface="Gill Sans"/>
              </a:rPr>
              <a:t>I</a:t>
            </a:r>
            <a:r>
              <a:rPr lang="en-US" sz="2000" dirty="0" smtClean="0">
                <a:latin typeface="Gill Sans"/>
              </a:rPr>
              <a:t>ndex into process (PDB</a:t>
            </a:r>
            <a:r>
              <a:rPr lang="en-US" sz="2000" dirty="0">
                <a:latin typeface="Gill Sans"/>
              </a:rPr>
              <a:t>) which holds pointers to kernel-level structure (“file description”) describing file.</a:t>
            </a:r>
            <a:endParaRPr lang="en-US" sz="20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sz="2400" dirty="0"/>
              <a:t>Every 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read() </a:t>
            </a:r>
            <a:r>
              <a:rPr lang="en-US" sz="2400" dirty="0"/>
              <a:t>or 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write() </a:t>
            </a:r>
            <a:r>
              <a:rPr lang="en-US" sz="2400" dirty="0"/>
              <a:t>causes </a:t>
            </a:r>
            <a:r>
              <a:rPr lang="en-US" sz="2400" dirty="0" err="1"/>
              <a:t>syscall</a:t>
            </a:r>
            <a:r>
              <a:rPr lang="en-US" sz="2400" dirty="0"/>
              <a:t> no matter how small (could read a single byte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Consider loop to get 4 bytes at a time using 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read()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 Each iteration enters kernel for 4 bytes.</a:t>
            </a:r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762000"/>
            <a:ext cx="6019800" cy="5867400"/>
          </a:xfrm>
          <a:ln w="28575"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400" dirty="0" smtClean="0"/>
              <a:t>High-level buffered access: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fopen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(),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fread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(),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fwrite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(),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fclose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()</a:t>
            </a:r>
            <a:endParaRPr lang="en-US" sz="2000" dirty="0">
              <a:latin typeface="Consolas" panose="020B0609020204030204" pitchFamily="49" charset="0"/>
            </a:endParaRPr>
          </a:p>
          <a:p>
            <a:pPr>
              <a:lnSpc>
                <a:spcPct val="85000"/>
              </a:lnSpc>
            </a:pPr>
            <a:r>
              <a:rPr lang="en-US" sz="2400" dirty="0"/>
              <a:t>Opening of file returns </a:t>
            </a:r>
            <a:r>
              <a:rPr lang="en-US" sz="2400" dirty="0" err="1"/>
              <a:t>ptr</a:t>
            </a:r>
            <a:r>
              <a:rPr lang="en-US" sz="2400" dirty="0"/>
              <a:t> to FILE</a:t>
            </a:r>
            <a:r>
              <a:rPr lang="en-US" sz="2400" dirty="0" smtClean="0"/>
              <a:t>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	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FILE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*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myfile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fopen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(…);</a:t>
            </a:r>
            <a:endParaRPr lang="en-US" sz="2400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>
              <a:lnSpc>
                <a:spcPct val="85000"/>
              </a:lnSpc>
            </a:pPr>
            <a:r>
              <a:rPr lang="en-US" sz="2400" dirty="0" smtClean="0">
                <a:latin typeface="Gill Sans"/>
              </a:rPr>
              <a:t>FILE structure is user space contains:</a:t>
            </a:r>
          </a:p>
          <a:p>
            <a:pPr lvl="1">
              <a:lnSpc>
                <a:spcPct val="85000"/>
              </a:lnSpc>
            </a:pPr>
            <a:r>
              <a:rPr lang="en-US" sz="2000" dirty="0" smtClean="0">
                <a:latin typeface="Gill Sans"/>
              </a:rPr>
              <a:t>a </a:t>
            </a:r>
            <a:r>
              <a:rPr lang="en-US" sz="2000" dirty="0">
                <a:latin typeface="Gill Sans"/>
              </a:rPr>
              <a:t>chunk of memory for a </a:t>
            </a:r>
            <a:r>
              <a:rPr lang="en-US" sz="2000" dirty="0" smtClean="0">
                <a:latin typeface="Gill Sans"/>
              </a:rPr>
              <a:t>buffer</a:t>
            </a:r>
          </a:p>
          <a:p>
            <a:pPr lvl="1">
              <a:lnSpc>
                <a:spcPct val="85000"/>
              </a:lnSpc>
            </a:pPr>
            <a:r>
              <a:rPr lang="en-US" sz="2000" dirty="0" smtClean="0">
                <a:latin typeface="Gill Sans"/>
              </a:rPr>
              <a:t>the </a:t>
            </a:r>
            <a:r>
              <a:rPr lang="en-US" sz="2000" dirty="0">
                <a:latin typeface="Gill Sans"/>
              </a:rPr>
              <a:t>file descriptor for the </a:t>
            </a:r>
            <a:r>
              <a:rPr lang="en-US" sz="2000" dirty="0" smtClean="0">
                <a:latin typeface="Gill Sans"/>
              </a:rPr>
              <a:t>file</a:t>
            </a:r>
            <a:r>
              <a:rPr lang="en-US" sz="2000" dirty="0">
                <a:latin typeface="Gill Sans"/>
              </a:rPr>
              <a:t> </a:t>
            </a:r>
            <a:r>
              <a:rPr lang="en-US" sz="2000" dirty="0" smtClean="0">
                <a:latin typeface="Gill Sans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fopen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() </a:t>
            </a:r>
            <a:r>
              <a:rPr lang="en-US" sz="2000" dirty="0">
                <a:latin typeface="Gill Sans"/>
              </a:rPr>
              <a:t>will call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open()</a:t>
            </a:r>
            <a:r>
              <a:rPr lang="en-US" sz="2000" dirty="0">
                <a:latin typeface="Gill Sans"/>
              </a:rPr>
              <a:t> </a:t>
            </a:r>
            <a:r>
              <a:rPr lang="en-US" sz="2000" dirty="0" smtClean="0">
                <a:latin typeface="Gill Sans"/>
              </a:rPr>
              <a:t>automatically)</a:t>
            </a:r>
            <a:endParaRPr lang="en-US" sz="2000" dirty="0">
              <a:latin typeface="Consolas" panose="020B0609020204030204" pitchFamily="49" charset="0"/>
            </a:endParaRPr>
          </a:p>
          <a:p>
            <a:pPr>
              <a:lnSpc>
                <a:spcPct val="85000"/>
              </a:lnSpc>
            </a:pPr>
            <a:r>
              <a:rPr lang="en-US" sz="2400" dirty="0"/>
              <a:t>Every </a:t>
            </a:r>
            <a:r>
              <a:rPr lang="en-US" sz="2400" dirty="0" err="1">
                <a:solidFill>
                  <a:srgbClr val="FF0000"/>
                </a:solidFill>
                <a:latin typeface="Consolas" panose="020B0609020204030204" pitchFamily="49" charset="0"/>
              </a:rPr>
              <a:t>fread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() </a:t>
            </a:r>
            <a:r>
              <a:rPr lang="en-US" sz="2400" dirty="0"/>
              <a:t>or </a:t>
            </a:r>
            <a:r>
              <a:rPr lang="en-US" sz="2400" dirty="0" err="1">
                <a:solidFill>
                  <a:srgbClr val="FF0000"/>
                </a:solidFill>
                <a:latin typeface="Consolas" panose="020B0609020204030204" pitchFamily="49" charset="0"/>
              </a:rPr>
              <a:t>fwrite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() </a:t>
            </a:r>
            <a:r>
              <a:rPr lang="en-US" sz="2400" dirty="0"/>
              <a:t>filters through buffer and may not call 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read() </a:t>
            </a:r>
            <a:r>
              <a:rPr lang="en-US" sz="2400" dirty="0"/>
              <a:t>or 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write() </a:t>
            </a:r>
            <a:r>
              <a:rPr lang="en-US" sz="2400" dirty="0"/>
              <a:t>on every call</a:t>
            </a:r>
            <a:r>
              <a:rPr lang="en-US" sz="2400" dirty="0" smtClean="0"/>
              <a:t>.</a:t>
            </a:r>
          </a:p>
          <a:p>
            <a:pPr>
              <a:lnSpc>
                <a:spcPct val="85000"/>
              </a:lnSpc>
            </a:pPr>
            <a:r>
              <a:rPr lang="en-US" sz="2400" dirty="0" smtClean="0"/>
              <a:t>Consider loop to get 4 bytes at a time using </a:t>
            </a:r>
            <a:r>
              <a:rPr lang="en-US" sz="24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fread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()</a:t>
            </a:r>
            <a:r>
              <a:rPr lang="en-US" sz="2400" dirty="0" smtClean="0"/>
              <a:t>:</a:t>
            </a:r>
          </a:p>
          <a:p>
            <a:pPr lvl="1">
              <a:lnSpc>
                <a:spcPct val="85000"/>
              </a:lnSpc>
            </a:pPr>
            <a:r>
              <a:rPr lang="en-US" sz="2000" dirty="0" smtClean="0"/>
              <a:t>First call to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fread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() </a:t>
            </a:r>
            <a:r>
              <a:rPr lang="en-US" sz="2000" dirty="0" smtClean="0"/>
              <a:t>calls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read()</a:t>
            </a:r>
            <a:r>
              <a:rPr lang="en-US" sz="2000" dirty="0" smtClean="0"/>
              <a:t> for block of bytes (say 1024).  Puts in buffer and returns first 4 to user.  </a:t>
            </a:r>
          </a:p>
          <a:p>
            <a:pPr lvl="1">
              <a:lnSpc>
                <a:spcPct val="85000"/>
              </a:lnSpc>
            </a:pPr>
            <a:r>
              <a:rPr lang="en-US" sz="2000" dirty="0" smtClean="0"/>
              <a:t>Subsequent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fread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() </a:t>
            </a:r>
            <a:r>
              <a:rPr lang="en-US" sz="2000" dirty="0" smtClean="0"/>
              <a:t>grab bytes from buffer</a:t>
            </a:r>
            <a:endParaRPr lang="en-US" sz="2000" dirty="0"/>
          </a:p>
          <a:p>
            <a:pPr>
              <a:lnSpc>
                <a:spcPct val="85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9792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6200" y="838200"/>
            <a:ext cx="5633484" cy="5124139"/>
            <a:chOff x="227125" y="990600"/>
            <a:chExt cx="5633484" cy="512413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1CECDF7-4CFA-4CB6-B75B-0635E442A644}"/>
                </a:ext>
              </a:extLst>
            </p:cNvPr>
            <p:cNvSpPr txBox="1"/>
            <p:nvPr/>
          </p:nvSpPr>
          <p:spPr>
            <a:xfrm>
              <a:off x="625419" y="1313425"/>
              <a:ext cx="5235190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ssize_t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 </a:t>
              </a:r>
              <a:r>
                <a:rPr lang="en-US" dirty="0">
                  <a:solidFill>
                    <a:srgbClr val="FF0000"/>
                  </a:solidFill>
                  <a:latin typeface="Gill Sans Light"/>
                </a:rPr>
                <a:t>read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(…) {</a:t>
              </a:r>
            </a:p>
            <a:p>
              <a:endParaRPr lang="en-US" dirty="0" smtClean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 smtClean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 smtClean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 smtClean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 smtClean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 smtClean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 smtClean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 smtClean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r>
                <a:rPr lang="en-US" dirty="0" smtClean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};</a:t>
              </a:r>
              <a:endPara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C339B16-C31E-48DB-8629-7639835DEDA0}"/>
                </a:ext>
              </a:extLst>
            </p:cNvPr>
            <p:cNvSpPr txBox="1"/>
            <p:nvPr/>
          </p:nvSpPr>
          <p:spPr>
            <a:xfrm>
              <a:off x="227125" y="990600"/>
              <a:ext cx="2803973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Low-Level Operation: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D1CECDF7-4CFA-4CB6-B75B-0635E442A644}"/>
              </a:ext>
            </a:extLst>
          </p:cNvPr>
          <p:cNvSpPr txBox="1"/>
          <p:nvPr/>
        </p:nvSpPr>
        <p:spPr>
          <a:xfrm>
            <a:off x="709885" y="1847564"/>
            <a:ext cx="5235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accent5">
                  <a:lumMod val="50000"/>
                </a:schemeClr>
              </a:solidFill>
              <a:latin typeface="Gill Sans Light"/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asm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 code …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syscall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 # into %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eax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Gill Sans Light"/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   put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args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 into registers %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ebx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, …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   </a:t>
            </a:r>
            <a:r>
              <a:rPr lang="en-US" i="1" dirty="0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special trap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156145-360A-49DD-8763-2547D3295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Low-Level </a:t>
            </a:r>
            <a:r>
              <a:rPr lang="en-US" dirty="0"/>
              <a:t>vs. </a:t>
            </a:r>
            <a:r>
              <a:rPr lang="en-US" dirty="0" smtClean="0"/>
              <a:t>High-Level </a:t>
            </a:r>
            <a:r>
              <a:rPr lang="en-US" dirty="0"/>
              <a:t>File API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93B647-A304-4BC2-B9A7-87C9F98F096B}"/>
              </a:ext>
            </a:extLst>
          </p:cNvPr>
          <p:cNvSpPr/>
          <p:nvPr/>
        </p:nvSpPr>
        <p:spPr>
          <a:xfrm>
            <a:off x="794967" y="4559763"/>
            <a:ext cx="5072433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  get return values from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regs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630362-7E42-40A9-8403-11CE0B53A026}"/>
              </a:ext>
            </a:extLst>
          </p:cNvPr>
          <p:cNvSpPr/>
          <p:nvPr/>
        </p:nvSpPr>
        <p:spPr bwMode="auto">
          <a:xfrm>
            <a:off x="1468092" y="3020806"/>
            <a:ext cx="4094508" cy="147686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ill Sans Light"/>
              </a:rPr>
              <a:t>Kernel: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C36ACD2-7A65-450B-841B-25B9BE3A6ABA}"/>
              </a:ext>
            </a:extLst>
          </p:cNvPr>
          <p:cNvSpPr/>
          <p:nvPr/>
        </p:nvSpPr>
        <p:spPr>
          <a:xfrm>
            <a:off x="1468092" y="3297340"/>
            <a:ext cx="46293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  get </a:t>
            </a:r>
            <a:r>
              <a:rPr lang="en-US" dirty="0" err="1">
                <a:solidFill>
                  <a:srgbClr val="FF0000"/>
                </a:solidFill>
                <a:latin typeface="Gill Sans Light"/>
              </a:rPr>
              <a:t>args</a:t>
            </a:r>
            <a:r>
              <a:rPr lang="en-US" dirty="0">
                <a:solidFill>
                  <a:srgbClr val="FF0000"/>
                </a:solidFill>
                <a:latin typeface="Gill Sans Light"/>
              </a:rPr>
              <a:t> from regs</a:t>
            </a:r>
          </a:p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  dispatch to system </a:t>
            </a:r>
            <a:r>
              <a:rPr lang="en-US" dirty="0" err="1">
                <a:solidFill>
                  <a:srgbClr val="FF0000"/>
                </a:solidFill>
                <a:latin typeface="Gill Sans Light"/>
              </a:rPr>
              <a:t>func</a:t>
            </a:r>
            <a:r>
              <a:rPr lang="en-US" dirty="0">
                <a:solidFill>
                  <a:srgbClr val="FF0000"/>
                </a:solidFill>
                <a:latin typeface="Gill Sans Light"/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  Do the work to read from the file</a:t>
            </a:r>
          </a:p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  Store return value in %</a:t>
            </a:r>
            <a:r>
              <a:rPr lang="en-US" dirty="0" err="1">
                <a:solidFill>
                  <a:srgbClr val="FF0000"/>
                </a:solidFill>
                <a:latin typeface="Gill Sans Light"/>
              </a:rPr>
              <a:t>eax</a:t>
            </a:r>
            <a:endParaRPr lang="en-US" dirty="0">
              <a:solidFill>
                <a:srgbClr val="FF0000"/>
              </a:solidFill>
              <a:latin typeface="Gill Sans Light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867400" y="838200"/>
            <a:ext cx="5633484" cy="5124139"/>
            <a:chOff x="227125" y="990600"/>
            <a:chExt cx="5633484" cy="512413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1CECDF7-4CFA-4CB6-B75B-0635E442A644}"/>
                </a:ext>
              </a:extLst>
            </p:cNvPr>
            <p:cNvSpPr txBox="1"/>
            <p:nvPr/>
          </p:nvSpPr>
          <p:spPr>
            <a:xfrm>
              <a:off x="625419" y="1313425"/>
              <a:ext cx="5235190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ssize_t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 </a:t>
              </a:r>
              <a:r>
                <a:rPr lang="en-US" dirty="0" err="1" smtClean="0">
                  <a:solidFill>
                    <a:srgbClr val="FF0000"/>
                  </a:solidFill>
                  <a:latin typeface="Gill Sans Light"/>
                </a:rPr>
                <a:t>fread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(…) {</a:t>
              </a:r>
            </a:p>
            <a:p>
              <a:endParaRPr lang="en-US" dirty="0" smtClean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 smtClean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 smtClean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 smtClean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 smtClean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 smtClean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 smtClean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 smtClean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 smtClean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r>
                <a:rPr lang="en-US" dirty="0" smtClean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};</a:t>
              </a:r>
              <a:endPara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C339B16-C31E-48DB-8629-7639835DEDA0}"/>
                </a:ext>
              </a:extLst>
            </p:cNvPr>
            <p:cNvSpPr txBox="1"/>
            <p:nvPr/>
          </p:nvSpPr>
          <p:spPr>
            <a:xfrm>
              <a:off x="227125" y="990600"/>
              <a:ext cx="28616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High-Level </a:t>
              </a:r>
              <a:r>
                <a:rPr lang="en-US" sz="2000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Operation: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D1CECDF7-4CFA-4CB6-B75B-0635E442A644}"/>
              </a:ext>
            </a:extLst>
          </p:cNvPr>
          <p:cNvSpPr txBox="1"/>
          <p:nvPr/>
        </p:nvSpPr>
        <p:spPr>
          <a:xfrm>
            <a:off x="6577285" y="1847564"/>
            <a:ext cx="5235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accent5">
                  <a:lumMod val="50000"/>
                </a:schemeClr>
              </a:solidFill>
              <a:latin typeface="Gill Sans Light"/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  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asm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code …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syscall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 # into %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eax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Gill Sans Light"/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   put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args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 into registers %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ebx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, …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   </a:t>
            </a:r>
            <a:r>
              <a:rPr lang="en-US" i="1" dirty="0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special trap instruction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D93B647-A304-4BC2-B9A7-87C9F98F096B}"/>
              </a:ext>
            </a:extLst>
          </p:cNvPr>
          <p:cNvSpPr/>
          <p:nvPr/>
        </p:nvSpPr>
        <p:spPr>
          <a:xfrm>
            <a:off x="6662367" y="4559763"/>
            <a:ext cx="5072433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  get return values from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Gill Sans Light"/>
              </a:rPr>
              <a:t>regs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Gill Sans Ligh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9630362-7E42-40A9-8403-11CE0B53A026}"/>
              </a:ext>
            </a:extLst>
          </p:cNvPr>
          <p:cNvSpPr/>
          <p:nvPr/>
        </p:nvSpPr>
        <p:spPr bwMode="auto">
          <a:xfrm>
            <a:off x="7335492" y="3020806"/>
            <a:ext cx="4096512" cy="147686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ill Sans Light"/>
              </a:rPr>
              <a:t>Kernel: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C36ACD2-7A65-450B-841B-25B9BE3A6ABA}"/>
              </a:ext>
            </a:extLst>
          </p:cNvPr>
          <p:cNvSpPr/>
          <p:nvPr/>
        </p:nvSpPr>
        <p:spPr>
          <a:xfrm>
            <a:off x="7391644" y="3297340"/>
            <a:ext cx="46293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  get </a:t>
            </a:r>
            <a:r>
              <a:rPr lang="en-US" dirty="0" err="1">
                <a:solidFill>
                  <a:srgbClr val="FF0000"/>
                </a:solidFill>
                <a:latin typeface="Gill Sans Light"/>
              </a:rPr>
              <a:t>args</a:t>
            </a:r>
            <a:r>
              <a:rPr lang="en-US" dirty="0">
                <a:solidFill>
                  <a:srgbClr val="FF0000"/>
                </a:solidFill>
                <a:latin typeface="Gill Sans Light"/>
              </a:rPr>
              <a:t> from regs</a:t>
            </a:r>
          </a:p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  dispatch to system </a:t>
            </a:r>
            <a:r>
              <a:rPr lang="en-US" dirty="0" err="1">
                <a:solidFill>
                  <a:srgbClr val="FF0000"/>
                </a:solidFill>
                <a:latin typeface="Gill Sans Light"/>
              </a:rPr>
              <a:t>func</a:t>
            </a:r>
            <a:r>
              <a:rPr lang="en-US" dirty="0">
                <a:solidFill>
                  <a:srgbClr val="FF0000"/>
                </a:solidFill>
                <a:latin typeface="Gill Sans Light"/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  Do the work to read from the file</a:t>
            </a:r>
          </a:p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  Store return value in %</a:t>
            </a:r>
            <a:r>
              <a:rPr lang="en-US" dirty="0" err="1">
                <a:solidFill>
                  <a:srgbClr val="FF0000"/>
                </a:solidFill>
                <a:latin typeface="Gill Sans Light"/>
              </a:rPr>
              <a:t>eax</a:t>
            </a:r>
            <a:endParaRPr lang="en-US" dirty="0">
              <a:solidFill>
                <a:srgbClr val="FF0000"/>
              </a:solidFill>
              <a:latin typeface="Gill Sans Light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D93B647-A304-4BC2-B9A7-87C9F98F096B}"/>
              </a:ext>
            </a:extLst>
          </p:cNvPr>
          <p:cNvSpPr/>
          <p:nvPr/>
        </p:nvSpPr>
        <p:spPr>
          <a:xfrm>
            <a:off x="6433767" y="1448227"/>
            <a:ext cx="5072433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Gill Sans Light"/>
              </a:rPr>
              <a:t>  </a:t>
            </a:r>
            <a:r>
              <a:rPr lang="en-US" dirty="0" smtClean="0">
                <a:solidFill>
                  <a:schemeClr val="accent2"/>
                </a:solidFill>
                <a:latin typeface="Gill Sans Light"/>
              </a:rPr>
              <a:t>Check buffer for contents</a:t>
            </a:r>
            <a:endParaRPr lang="en-US" dirty="0">
              <a:solidFill>
                <a:schemeClr val="accent2"/>
              </a:solidFill>
              <a:latin typeface="Gill Sans Light"/>
            </a:endParaRPr>
          </a:p>
          <a:p>
            <a:r>
              <a:rPr lang="en-US" dirty="0">
                <a:solidFill>
                  <a:schemeClr val="accent2"/>
                </a:solidFill>
                <a:latin typeface="Gill Sans Light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Gill Sans Light"/>
              </a:rPr>
              <a:t> Return data to caller if available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D93B647-A304-4BC2-B9A7-87C9F98F096B}"/>
              </a:ext>
            </a:extLst>
          </p:cNvPr>
          <p:cNvSpPr/>
          <p:nvPr/>
        </p:nvSpPr>
        <p:spPr>
          <a:xfrm>
            <a:off x="6435242" y="4992469"/>
            <a:ext cx="5072433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Gill Sans Light"/>
              </a:rPr>
              <a:t>  </a:t>
            </a:r>
            <a:r>
              <a:rPr lang="en-US" dirty="0" smtClean="0">
                <a:solidFill>
                  <a:schemeClr val="accent2"/>
                </a:solidFill>
                <a:latin typeface="Gill Sans Light"/>
              </a:rPr>
              <a:t>Update buffer with excess data</a:t>
            </a:r>
          </a:p>
          <a:p>
            <a:r>
              <a:rPr lang="en-US" dirty="0">
                <a:solidFill>
                  <a:schemeClr val="accent2"/>
                </a:solidFill>
                <a:latin typeface="Gill Sans Light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Gill Sans Light"/>
              </a:rPr>
              <a:t> Return data to caller</a:t>
            </a:r>
            <a:endParaRPr lang="en-US" dirty="0">
              <a:solidFill>
                <a:schemeClr val="accent2"/>
              </a:solidFill>
              <a:latin typeface="Gill Sans Light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D93B647-A304-4BC2-B9A7-87C9F98F096B}"/>
              </a:ext>
            </a:extLst>
          </p:cNvPr>
          <p:cNvSpPr/>
          <p:nvPr/>
        </p:nvSpPr>
        <p:spPr>
          <a:xfrm>
            <a:off x="611075" y="5114485"/>
            <a:ext cx="5072433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Gill Sans Light"/>
              </a:rPr>
              <a:t>  </a:t>
            </a:r>
            <a:r>
              <a:rPr lang="en-US" dirty="0" smtClean="0">
                <a:solidFill>
                  <a:schemeClr val="accent2"/>
                </a:solidFill>
                <a:latin typeface="Gill Sans Light"/>
              </a:rPr>
              <a:t>Return data to caller</a:t>
            </a:r>
            <a:endParaRPr lang="en-US" dirty="0">
              <a:solidFill>
                <a:schemeClr val="accent2"/>
              </a:solidFill>
              <a:latin typeface="Gill Sans Light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838200" y="2133493"/>
            <a:ext cx="324091" cy="2819507"/>
          </a:xfrm>
          <a:custGeom>
            <a:avLst/>
            <a:gdLst>
              <a:gd name="connsiteX0" fmla="*/ 324091 w 324091"/>
              <a:gd name="connsiteY0" fmla="*/ 0 h 2819507"/>
              <a:gd name="connsiteX1" fmla="*/ 0 w 324091"/>
              <a:gd name="connsiteY1" fmla="*/ 0 h 2819507"/>
              <a:gd name="connsiteX2" fmla="*/ 0 w 324091"/>
              <a:gd name="connsiteY2" fmla="*/ 2812648 h 2819507"/>
              <a:gd name="connsiteX3" fmla="*/ 300942 w 324091"/>
              <a:gd name="connsiteY3" fmla="*/ 2812648 h 281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091" h="2819507">
                <a:moveTo>
                  <a:pt x="324091" y="0"/>
                </a:moveTo>
                <a:lnTo>
                  <a:pt x="0" y="0"/>
                </a:lnTo>
                <a:lnTo>
                  <a:pt x="0" y="2812648"/>
                </a:lnTo>
                <a:cubicBezTo>
                  <a:pt x="100314" y="2812648"/>
                  <a:pt x="262360" y="2828081"/>
                  <a:pt x="300942" y="2812648"/>
                </a:cubicBezTo>
              </a:path>
            </a:pathLst>
          </a:cu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1" name="Freeform 50"/>
          <p:cNvSpPr/>
          <p:nvPr/>
        </p:nvSpPr>
        <p:spPr bwMode="auto">
          <a:xfrm>
            <a:off x="6705600" y="2133600"/>
            <a:ext cx="324091" cy="2819507"/>
          </a:xfrm>
          <a:custGeom>
            <a:avLst/>
            <a:gdLst>
              <a:gd name="connsiteX0" fmla="*/ 324091 w 324091"/>
              <a:gd name="connsiteY0" fmla="*/ 0 h 2819507"/>
              <a:gd name="connsiteX1" fmla="*/ 0 w 324091"/>
              <a:gd name="connsiteY1" fmla="*/ 0 h 2819507"/>
              <a:gd name="connsiteX2" fmla="*/ 0 w 324091"/>
              <a:gd name="connsiteY2" fmla="*/ 2812648 h 2819507"/>
              <a:gd name="connsiteX3" fmla="*/ 300942 w 324091"/>
              <a:gd name="connsiteY3" fmla="*/ 2812648 h 281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091" h="2819507">
                <a:moveTo>
                  <a:pt x="324091" y="0"/>
                </a:moveTo>
                <a:lnTo>
                  <a:pt x="0" y="0"/>
                </a:lnTo>
                <a:lnTo>
                  <a:pt x="0" y="2812648"/>
                </a:lnTo>
                <a:cubicBezTo>
                  <a:pt x="100314" y="2812648"/>
                  <a:pt x="262360" y="2828081"/>
                  <a:pt x="300942" y="2812648"/>
                </a:cubicBezTo>
              </a:path>
            </a:pathLst>
          </a:cu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6109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8" grpId="0"/>
      <p:bldP spid="19" grpId="0" animBg="1"/>
      <p:bldP spid="20" grpId="0"/>
      <p:bldP spid="34" grpId="0"/>
      <p:bldP spid="35" grpId="0"/>
      <p:bldP spid="36" grpId="0" animBg="1"/>
      <p:bldP spid="37" grpId="0"/>
      <p:bldP spid="47" grpId="0"/>
      <p:bldP spid="49" grpId="0"/>
      <p:bldP spid="50" grpId="0"/>
      <p:bldP spid="8" grpId="0" animBg="1"/>
      <p:bldP spid="51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2D35-80B8-4E9D-85D4-76EDAFD9B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vs. Low-Level File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8BC8F-D8E0-4784-A0D5-7870307AF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8200"/>
            <a:ext cx="10566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Streams are buffered in user memory:</a:t>
            </a:r>
            <a:br>
              <a:rPr lang="en-US" dirty="0" smtClean="0"/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("Beginning of line ");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sleep(10); // sleep for 10 seconds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("and end of line\n");</a:t>
            </a:r>
          </a:p>
          <a:p>
            <a:pPr marL="284163" indent="0">
              <a:buNone/>
            </a:pPr>
            <a:r>
              <a:rPr lang="en-US" dirty="0" smtClean="0"/>
              <a:t>Prints </a:t>
            </a:r>
            <a:r>
              <a:rPr lang="en-US" dirty="0"/>
              <a:t>out everything at </a:t>
            </a:r>
            <a:r>
              <a:rPr lang="en-US" dirty="0" smtClean="0"/>
              <a:t>once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Operations </a:t>
            </a:r>
            <a:r>
              <a:rPr lang="en-US" dirty="0"/>
              <a:t>on file descriptors are visible immediately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	write(STDOUT_FILENO, "Beginning of line ", 18);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	sleep(10);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	write("and end of line \n", 16);</a:t>
            </a:r>
          </a:p>
          <a:p>
            <a:pPr marL="284163" indent="0">
              <a:buNone/>
            </a:pPr>
            <a:r>
              <a:rPr lang="en-US" dirty="0"/>
              <a:t>Outputs "Beginning of line" 10 seconds </a:t>
            </a:r>
            <a:r>
              <a:rPr lang="en-US" dirty="0" smtClean="0"/>
              <a:t>earlier than “and end of line”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8282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110490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System Call Interface is “narrow waist” between user programs and kernel</a:t>
            </a:r>
          </a:p>
          <a:p>
            <a:pPr lvl="1"/>
            <a:r>
              <a:rPr lang="en-US" dirty="0" smtClean="0"/>
              <a:t>Must enter kernel atomically by setting PC to kernel routine at same time that CPU enters kernel mode</a:t>
            </a:r>
          </a:p>
          <a:p>
            <a:r>
              <a:rPr lang="en-US" dirty="0" smtClean="0"/>
              <a:t>Processes consist of one or more threads in an address space</a:t>
            </a:r>
          </a:p>
          <a:p>
            <a:pPr lvl="1"/>
            <a:r>
              <a:rPr lang="en-US" dirty="0" smtClean="0"/>
              <a:t>Abstraction of the machine: execution environment for a program</a:t>
            </a:r>
          </a:p>
          <a:p>
            <a:pPr lvl="1"/>
            <a:r>
              <a:rPr lang="en-US" dirty="0" smtClean="0"/>
              <a:t>Can use fork, exec, etc. to manage threads within a process</a:t>
            </a:r>
          </a:p>
          <a:p>
            <a:r>
              <a:rPr lang="en-US" dirty="0" smtClean="0"/>
              <a:t>We saw the role of the OS library</a:t>
            </a:r>
          </a:p>
          <a:p>
            <a:pPr lvl="1"/>
            <a:r>
              <a:rPr lang="en-US" dirty="0" smtClean="0"/>
              <a:t>Provide API to programs</a:t>
            </a:r>
          </a:p>
          <a:p>
            <a:pPr lvl="1"/>
            <a:r>
              <a:rPr lang="en-US" dirty="0" smtClean="0"/>
              <a:t>Interface with the OS to request services</a:t>
            </a:r>
          </a:p>
          <a:p>
            <a:r>
              <a:rPr lang="en-US" dirty="0" smtClean="0"/>
              <a:t>Streaming IO: modeled as a stream of bytes</a:t>
            </a:r>
          </a:p>
          <a:p>
            <a:pPr lvl="1"/>
            <a:r>
              <a:rPr lang="en-US" dirty="0" smtClean="0"/>
              <a:t>Most streaming I/O functions start with “f” (like “</a:t>
            </a:r>
            <a:r>
              <a:rPr lang="en-US" dirty="0" err="1" smtClean="0"/>
              <a:t>fread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Data buffered automatically by C-library function</a:t>
            </a:r>
          </a:p>
          <a:p>
            <a:r>
              <a:rPr lang="en-US" dirty="0" smtClean="0"/>
              <a:t>Low-level I/O: </a:t>
            </a:r>
          </a:p>
          <a:p>
            <a:pPr lvl="1"/>
            <a:r>
              <a:rPr lang="en-US" dirty="0" smtClean="0"/>
              <a:t>File descriptors are integers</a:t>
            </a:r>
          </a:p>
          <a:p>
            <a:pPr lvl="1"/>
            <a:r>
              <a:rPr lang="en-US" dirty="0" smtClean="0"/>
              <a:t>Low-level I/O supported directly at system call level</a:t>
            </a:r>
          </a:p>
          <a:p>
            <a:pPr lvl="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325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F368BDF-6CFF-46F7-B7EC-0CBC637E7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990600"/>
            <a:ext cx="256421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Thread A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Insert(3)</a:t>
            </a:r>
          </a:p>
          <a:p>
            <a:r>
              <a:rPr lang="en-US" sz="2000" dirty="0" err="1">
                <a:latin typeface="Consolas" panose="020B0609020204030204" pitchFamily="49" charset="0"/>
              </a:rPr>
              <a:t>Lock.acquire</a:t>
            </a:r>
            <a:r>
              <a:rPr lang="en-US" sz="2000" dirty="0">
                <a:latin typeface="Consolas" panose="020B0609020204030204" pitchFamily="49" charset="0"/>
              </a:rPr>
              <a:t>()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Insert 3 into the data structure</a:t>
            </a:r>
          </a:p>
          <a:p>
            <a:r>
              <a:rPr lang="en-US" sz="2000" dirty="0" err="1">
                <a:latin typeface="Consolas" panose="020B0609020204030204" pitchFamily="49" charset="0"/>
              </a:rPr>
              <a:t>Lock.release</a:t>
            </a:r>
            <a:r>
              <a:rPr lang="en-US" sz="2000" dirty="0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6B593ED-CFF1-4634-9A09-A67FE55F8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10174" y="990600"/>
            <a:ext cx="2743200" cy="4823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Thread B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Insert(4)</a:t>
            </a:r>
          </a:p>
          <a:p>
            <a:r>
              <a:rPr lang="en-US" sz="2000" dirty="0" err="1">
                <a:latin typeface="Consolas" panose="020B0609020204030204" pitchFamily="49" charset="0"/>
              </a:rPr>
              <a:t>Lock.acquire</a:t>
            </a:r>
            <a:r>
              <a:rPr lang="en-US" sz="2000" dirty="0">
                <a:latin typeface="Consolas" panose="020B0609020204030204" pitchFamily="49" charset="0"/>
              </a:rPr>
              <a:t>()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Insert 4 into the data structure</a:t>
            </a:r>
          </a:p>
          <a:p>
            <a:r>
              <a:rPr lang="en-US" sz="2000" dirty="0" err="1">
                <a:latin typeface="Consolas" panose="020B0609020204030204" pitchFamily="49" charset="0"/>
              </a:rPr>
              <a:t>Lock.release</a:t>
            </a:r>
            <a:r>
              <a:rPr lang="en-US" sz="20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Get(6)</a:t>
            </a:r>
          </a:p>
          <a:p>
            <a:r>
              <a:rPr lang="en-US" sz="2000" dirty="0" err="1">
                <a:latin typeface="Consolas" panose="020B0609020204030204" pitchFamily="49" charset="0"/>
              </a:rPr>
              <a:t>Lock.acquire</a:t>
            </a:r>
            <a:r>
              <a:rPr lang="en-US" sz="2000" dirty="0">
                <a:latin typeface="Consolas" panose="020B0609020204030204" pitchFamily="49" charset="0"/>
              </a:rPr>
              <a:t>()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Check for membership</a:t>
            </a:r>
          </a:p>
          <a:p>
            <a:r>
              <a:rPr lang="en-US" sz="2000" dirty="0" err="1">
                <a:latin typeface="Consolas" panose="020B0609020204030204" pitchFamily="49" charset="0"/>
              </a:rPr>
              <a:t>Lock.release</a:t>
            </a:r>
            <a:r>
              <a:rPr lang="en-US" sz="2000" dirty="0">
                <a:latin typeface="Consolas" panose="020B0609020204030204" pitchFamily="49" charset="0"/>
              </a:rPr>
              <a:t>()</a:t>
            </a:r>
          </a:p>
        </p:txBody>
      </p:sp>
      <p:pic>
        <p:nvPicPr>
          <p:cNvPr id="11" name="Picture 10" descr="A screen shot of a football ball&#10;&#10;Description automatically generated">
            <a:extLst>
              <a:ext uri="{FF2B5EF4-FFF2-40B4-BE49-F238E27FC236}">
                <a16:creationId xmlns:a16="http://schemas.microsoft.com/office/drawing/2014/main" id="{8267D675-3BF6-44FF-A0D6-7C0EFDE2F58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824" y="1077949"/>
            <a:ext cx="5628351" cy="270864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068E81C-97AA-48BF-8BF4-3B76BCD0B7E5}"/>
              </a:ext>
            </a:extLst>
          </p:cNvPr>
          <p:cNvSpPr txBox="1"/>
          <p:nvPr/>
        </p:nvSpPr>
        <p:spPr>
          <a:xfrm>
            <a:off x="3587614" y="4240249"/>
            <a:ext cx="4541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Tree-Based Set Data Structure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Adding locking to a Red/Black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321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DEBCE-2DB2-4932-AF1A-8F3FEFA8D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 </a:t>
            </a:r>
            <a:r>
              <a:rPr lang="en-US" dirty="0"/>
              <a:t>Dual Mode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6558F-1319-42A4-AD6F-4F24FBDBC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31240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Hardware</a:t>
            </a:r>
            <a:r>
              <a:rPr lang="en-US" dirty="0"/>
              <a:t> provides at least two </a:t>
            </a:r>
            <a:r>
              <a:rPr lang="en-US" dirty="0" smtClean="0"/>
              <a:t>modes (at least 1 mode bit):</a:t>
            </a:r>
            <a:endParaRPr lang="en-US" dirty="0"/>
          </a:p>
          <a:p>
            <a:pPr lvl="1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Kernel Mode </a:t>
            </a:r>
            <a:r>
              <a:rPr lang="en-US" dirty="0"/>
              <a:t>(or “supervisor” mode)</a:t>
            </a:r>
          </a:p>
          <a:p>
            <a:pPr lvl="1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User Mode</a:t>
            </a:r>
          </a:p>
          <a:p>
            <a:r>
              <a:rPr lang="en-US" dirty="0"/>
              <a:t>Certain operations are </a:t>
            </a:r>
            <a:r>
              <a:rPr lang="en-US" dirty="0">
                <a:solidFill>
                  <a:srgbClr val="FF0000"/>
                </a:solidFill>
              </a:rPr>
              <a:t>prohibited</a:t>
            </a:r>
            <a:r>
              <a:rPr lang="en-US" dirty="0"/>
              <a:t> when running in user mode</a:t>
            </a:r>
          </a:p>
          <a:p>
            <a:pPr lvl="1"/>
            <a:r>
              <a:rPr lang="en-US" dirty="0"/>
              <a:t>Changing the page table pointer, disabling interrupts, interacting directly w/ hardware, writing to kernel memory</a:t>
            </a:r>
          </a:p>
          <a:p>
            <a:r>
              <a:rPr lang="en-US" dirty="0">
                <a:solidFill>
                  <a:srgbClr val="FF0000"/>
                </a:solidFill>
              </a:rPr>
              <a:t>Carefully controlled transitions between user mode and kernel mode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System calls, interrupts, exceptions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C87741-2BDD-4FAA-B56A-DEB5D17A3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251" y="4117547"/>
            <a:ext cx="640080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0548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533400"/>
          </a:xfrm>
        </p:spPr>
        <p:txBody>
          <a:bodyPr/>
          <a:lstStyle/>
          <a:p>
            <a:r>
              <a:rPr lang="en-US" dirty="0" smtClean="0"/>
              <a:t>Implementing Safe Kernel Mode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914400"/>
            <a:ext cx="8839200" cy="52578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Important aspects: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Controlled transfer into kernel (e.g., </a:t>
            </a:r>
            <a:r>
              <a:rPr lang="en-US" dirty="0" err="1">
                <a:solidFill>
                  <a:srgbClr val="FF0000"/>
                </a:solidFill>
              </a:rPr>
              <a:t>syscall</a:t>
            </a:r>
            <a:r>
              <a:rPr lang="en-US" dirty="0">
                <a:solidFill>
                  <a:srgbClr val="FF0000"/>
                </a:solidFill>
              </a:rPr>
              <a:t> table)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Separate </a:t>
            </a:r>
            <a:r>
              <a:rPr lang="en-US" dirty="0">
                <a:solidFill>
                  <a:srgbClr val="FF0000"/>
                </a:solidFill>
              </a:rPr>
              <a:t>kernel </a:t>
            </a:r>
            <a:r>
              <a:rPr lang="en-US" dirty="0" smtClean="0">
                <a:solidFill>
                  <a:srgbClr val="FF0000"/>
                </a:solidFill>
              </a:rPr>
              <a:t>stack!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Carefully constructed kernel code packs up the user process state and sets it aside</a:t>
            </a:r>
          </a:p>
          <a:p>
            <a:pPr lvl="1"/>
            <a:r>
              <a:rPr lang="en-US" dirty="0" smtClean="0"/>
              <a:t>Details depend on the machine architecture</a:t>
            </a:r>
          </a:p>
          <a:p>
            <a:pPr lvl="1"/>
            <a:r>
              <a:rPr lang="en-US" dirty="0" smtClean="0"/>
              <a:t>More on this next time</a:t>
            </a:r>
          </a:p>
          <a:p>
            <a:endParaRPr lang="en-US" dirty="0" smtClean="0"/>
          </a:p>
          <a:p>
            <a:r>
              <a:rPr lang="en-US" dirty="0" smtClean="0"/>
              <a:t>Should be impossible for buggy or malicious user program to cause the kernel to corrupt itself!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077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54543</TotalTime>
  <Pages>60</Pages>
  <Words>5517</Words>
  <Application>Microsoft Office PowerPoint</Application>
  <PresentationFormat>Widescreen</PresentationFormat>
  <Paragraphs>907</Paragraphs>
  <Slides>65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5" baseType="lpstr">
      <vt:lpstr>Arial</vt:lpstr>
      <vt:lpstr>Calibri</vt:lpstr>
      <vt:lpstr>Comic Sans MS</vt:lpstr>
      <vt:lpstr>Consolas</vt:lpstr>
      <vt:lpstr>Courier</vt:lpstr>
      <vt:lpstr>Courier New</vt:lpstr>
      <vt:lpstr>Gill Sans</vt:lpstr>
      <vt:lpstr>Gill Sans Light</vt:lpstr>
      <vt:lpstr>굴림</vt:lpstr>
      <vt:lpstr>Office</vt:lpstr>
      <vt:lpstr>CS162 Operating Systems and Systems Programming Lecture 4   Abstractions 2: Process Management, Files and I/O A quick programmer’s viewpoint</vt:lpstr>
      <vt:lpstr>Recall: OS Library API for Threads: pthreads</vt:lpstr>
      <vt:lpstr>Recall: pThreads Example</vt:lpstr>
      <vt:lpstr>Recall: Locks</vt:lpstr>
      <vt:lpstr>OS Library Locks: pthreads</vt:lpstr>
      <vt:lpstr>Our Example: Fixing the Race Condition for increment (++)</vt:lpstr>
      <vt:lpstr>Recall: Adding locking to a Red/Black tree</vt:lpstr>
      <vt:lpstr>Recall:  Dual Mode Operation</vt:lpstr>
      <vt:lpstr>Implementing Safe Kernel Mode Transfers</vt:lpstr>
      <vt:lpstr>3 types of Kernel Mode Transfer</vt:lpstr>
      <vt:lpstr>Handling System Calls safely</vt:lpstr>
      <vt:lpstr>How do we take interrupts safely?</vt:lpstr>
      <vt:lpstr>Interrupt Controller</vt:lpstr>
      <vt:lpstr>Interrupt Vector</vt:lpstr>
      <vt:lpstr>Need for Separate Kernel Stacks</vt:lpstr>
      <vt:lpstr>Before</vt:lpstr>
      <vt:lpstr>During Interrupt/System Call</vt:lpstr>
      <vt:lpstr>Administrivia</vt:lpstr>
      <vt:lpstr>Administrivia (Con’t)</vt:lpstr>
      <vt:lpstr>Managing Processes</vt:lpstr>
      <vt:lpstr>Bootstrapping</vt:lpstr>
      <vt:lpstr>Process Management API</vt:lpstr>
      <vt:lpstr>Process Management API</vt:lpstr>
      <vt:lpstr>pid.c</vt:lpstr>
      <vt:lpstr>Process Management API</vt:lpstr>
      <vt:lpstr>Creating Processes</vt:lpstr>
      <vt:lpstr>fork1.c</vt:lpstr>
      <vt:lpstr>fork1.c</vt:lpstr>
      <vt:lpstr>fork1.c</vt:lpstr>
      <vt:lpstr>Mystery: fork_race.c</vt:lpstr>
      <vt:lpstr>Process Management API</vt:lpstr>
      <vt:lpstr>Starting new Program: variants of exec</vt:lpstr>
      <vt:lpstr>fork2.c – parent waits for child to finish</vt:lpstr>
      <vt:lpstr>Process Management: The Shell pattern</vt:lpstr>
      <vt:lpstr>Process Management API</vt:lpstr>
      <vt:lpstr>inf_loop.c</vt:lpstr>
      <vt:lpstr>Common POSIX Signals</vt:lpstr>
      <vt:lpstr>Recall: UNIX System Structure</vt:lpstr>
      <vt:lpstr>A Kind of Narrow Waist</vt:lpstr>
      <vt:lpstr>Recall: OS Library (libc) Issues Syscalls</vt:lpstr>
      <vt:lpstr>Unix/POSIX Idea: Everything is a “File”</vt:lpstr>
      <vt:lpstr>Aside: POSIX interfaces</vt:lpstr>
      <vt:lpstr>The File System Abstraction</vt:lpstr>
      <vt:lpstr>Connecting Processes, File Systems, and Users</vt:lpstr>
      <vt:lpstr>I/O and Storage Layers</vt:lpstr>
      <vt:lpstr>C High-Level File API – Streams</vt:lpstr>
      <vt:lpstr>C API Standard Streams – stdio.h</vt:lpstr>
      <vt:lpstr>C High-Level File API</vt:lpstr>
      <vt:lpstr>C Streams: Char-by-Char I/O</vt:lpstr>
      <vt:lpstr>C High-Level File API</vt:lpstr>
      <vt:lpstr>C Streams: Block-by-Block I/O</vt:lpstr>
      <vt:lpstr>Aside: Check your Errors!</vt:lpstr>
      <vt:lpstr>C High-Level File API: Positioning The Pointer</vt:lpstr>
      <vt:lpstr>I/O and Storage Layers</vt:lpstr>
      <vt:lpstr>Low-Level File I/O: The RAW system-call interface</vt:lpstr>
      <vt:lpstr>C Low-Level (pre-opened) Standard Descriptors</vt:lpstr>
      <vt:lpstr>Low-Level File API</vt:lpstr>
      <vt:lpstr>Example: lowio.c</vt:lpstr>
      <vt:lpstr>POSIX I/O: Design Patterns</vt:lpstr>
      <vt:lpstr>POSIX I/O: Kernel Buffering</vt:lpstr>
      <vt:lpstr>Low-Level I/O: Other Operations</vt:lpstr>
      <vt:lpstr>Low-Level vs High-Level file API</vt:lpstr>
      <vt:lpstr>Low-Level vs. High-Level File API</vt:lpstr>
      <vt:lpstr>High-Level vs. Low-Level File API</vt:lpstr>
      <vt:lpstr>Conclusion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kubitron</cp:lastModifiedBy>
  <cp:revision>634</cp:revision>
  <cp:lastPrinted>2024-02-01T02:12:36Z</cp:lastPrinted>
  <dcterms:created xsi:type="dcterms:W3CDTF">1995-08-12T11:37:26Z</dcterms:created>
  <dcterms:modified xsi:type="dcterms:W3CDTF">2024-02-01T02:14:41Z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