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1960" r:id="rId3"/>
    <p:sldId id="1930" r:id="rId4"/>
    <p:sldId id="1932" r:id="rId5"/>
    <p:sldId id="2045" r:id="rId6"/>
    <p:sldId id="2046" r:id="rId7"/>
    <p:sldId id="2047" r:id="rId8"/>
    <p:sldId id="1919" r:id="rId9"/>
    <p:sldId id="1935" r:id="rId10"/>
    <p:sldId id="1936" r:id="rId11"/>
    <p:sldId id="2027" r:id="rId12"/>
    <p:sldId id="1921" r:id="rId13"/>
    <p:sldId id="2028" r:id="rId14"/>
    <p:sldId id="2029" r:id="rId15"/>
    <p:sldId id="2030" r:id="rId16"/>
    <p:sldId id="2031" r:id="rId17"/>
    <p:sldId id="2044" r:id="rId18"/>
    <p:sldId id="1943" r:id="rId19"/>
    <p:sldId id="2036" r:id="rId20"/>
    <p:sldId id="1947" r:id="rId21"/>
    <p:sldId id="1948" r:id="rId22"/>
    <p:sldId id="2035" r:id="rId23"/>
    <p:sldId id="2032" r:id="rId24"/>
    <p:sldId id="2033" r:id="rId25"/>
    <p:sldId id="2034" r:id="rId26"/>
    <p:sldId id="1937" r:id="rId27"/>
    <p:sldId id="1938" r:id="rId28"/>
    <p:sldId id="1939" r:id="rId29"/>
    <p:sldId id="1940" r:id="rId30"/>
    <p:sldId id="2037" r:id="rId31"/>
    <p:sldId id="1941" r:id="rId32"/>
    <p:sldId id="1944" r:id="rId33"/>
    <p:sldId id="1942" r:id="rId34"/>
    <p:sldId id="1964" r:id="rId35"/>
    <p:sldId id="1965" r:id="rId36"/>
    <p:sldId id="1966" r:id="rId37"/>
    <p:sldId id="1967" r:id="rId38"/>
    <p:sldId id="1971" r:id="rId39"/>
    <p:sldId id="1972" r:id="rId40"/>
    <p:sldId id="1973" r:id="rId41"/>
    <p:sldId id="1988" r:id="rId42"/>
    <p:sldId id="1990" r:id="rId43"/>
    <p:sldId id="1975" r:id="rId44"/>
    <p:sldId id="1991" r:id="rId45"/>
    <p:sldId id="1980" r:id="rId46"/>
    <p:sldId id="1981" r:id="rId47"/>
    <p:sldId id="1982" r:id="rId48"/>
    <p:sldId id="1977" r:id="rId49"/>
    <p:sldId id="1983" r:id="rId50"/>
    <p:sldId id="2038" r:id="rId51"/>
    <p:sldId id="2039" r:id="rId52"/>
    <p:sldId id="2040" r:id="rId53"/>
    <p:sldId id="2041" r:id="rId54"/>
    <p:sldId id="2042" r:id="rId55"/>
    <p:sldId id="2043" r:id="rId56"/>
    <p:sldId id="1954" r:id="rId5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2FF72"/>
    <a:srgbClr val="FFFFAA"/>
    <a:srgbClr val="FF0000"/>
    <a:srgbClr val="2A40E2"/>
    <a:srgbClr val="BCFFBC"/>
    <a:srgbClr val="F430AB"/>
    <a:srgbClr val="A18623"/>
    <a:srgbClr val="9E7800"/>
    <a:srgbClr val="C49500"/>
    <a:srgbClr val="E6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7" autoAdjust="0"/>
    <p:restoredTop sz="95005" autoAdjust="0"/>
  </p:normalViewPr>
  <p:slideViewPr>
    <p:cSldViewPr>
      <p:cViewPr varScale="1">
        <p:scale>
          <a:sx n="85" d="100"/>
          <a:sy n="85" d="100"/>
        </p:scale>
        <p:origin x="26" y="38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46" y="6956428"/>
            <a:ext cx="847711" cy="2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21" tIns="46952" rIns="92221" bIns="46952">
            <a:spAutoFit/>
          </a:bodyPr>
          <a:lstStyle/>
          <a:p>
            <a:pPr algn="ctr" defTabSz="916645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6645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42" y="6956428"/>
            <a:ext cx="877512" cy="2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21" tIns="46952" rIns="92221" bIns="46952">
            <a:spAutoFit/>
          </a:bodyPr>
          <a:lstStyle/>
          <a:p>
            <a:pPr algn="ctr" defTabSz="916645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6645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8" y="3475047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4" tIns="46952" rIns="95574" bIns="46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774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50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38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06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283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6639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4/11/2024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22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Filesystems</a:t>
            </a:r>
            <a:r>
              <a:rPr lang="en-US" sz="3000" dirty="0" smtClean="0"/>
              <a:t> 2: </a:t>
            </a:r>
            <a:r>
              <a:rPr lang="en-US" sz="3000" dirty="0" err="1" smtClean="0"/>
              <a:t>Filesystem</a:t>
            </a:r>
            <a:r>
              <a:rPr lang="en-US" sz="3000" dirty="0" smtClean="0"/>
              <a:t> Design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</a:t>
            </a:r>
            <a:br>
              <a:rPr lang="en-US" sz="3000" dirty="0" smtClean="0"/>
            </a:br>
            <a:r>
              <a:rPr lang="en-US" sz="3000" dirty="0" err="1" smtClean="0"/>
              <a:t>Filesystem</a:t>
            </a:r>
            <a:r>
              <a:rPr lang="en-US" sz="3000" dirty="0" smtClean="0"/>
              <a:t> Case Studies 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April 11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918-B086-4E48-9984-A5616A4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Structures on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D0C5-88A0-4A79-87C0-56D9F686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 than data structures in memory</a:t>
            </a:r>
          </a:p>
          <a:p>
            <a:pPr lvl="1"/>
            <a:r>
              <a:rPr lang="en-US" dirty="0" smtClean="0"/>
              <a:t>Must load from disk into memory to manipulate</a:t>
            </a:r>
          </a:p>
          <a:p>
            <a:pPr lvl="1"/>
            <a:r>
              <a:rPr lang="en-US" dirty="0" smtClean="0"/>
              <a:t>Modifications to disk data are </a:t>
            </a:r>
            <a:r>
              <a:rPr lang="en-US" i="1" dirty="0" smtClean="0"/>
              <a:t>really</a:t>
            </a:r>
            <a:r>
              <a:rPr lang="en-US" dirty="0" smtClean="0"/>
              <a:t> expensive, so only change when needed</a:t>
            </a:r>
          </a:p>
          <a:p>
            <a:r>
              <a:rPr lang="en-US" dirty="0" smtClean="0"/>
              <a:t>Access a block at a time</a:t>
            </a:r>
          </a:p>
          <a:p>
            <a:pPr lvl="1"/>
            <a:r>
              <a:rPr lang="en-US" dirty="0" smtClean="0"/>
              <a:t>Can't efficiently read/write a single word</a:t>
            </a:r>
          </a:p>
          <a:p>
            <a:pPr lvl="1"/>
            <a:r>
              <a:rPr lang="en-US" dirty="0" smtClean="0"/>
              <a:t>Have to read/write full block containing it</a:t>
            </a:r>
          </a:p>
          <a:p>
            <a:pPr lvl="1"/>
            <a:r>
              <a:rPr lang="en-US" dirty="0" smtClean="0"/>
              <a:t>Ideally want sequential access patterns</a:t>
            </a:r>
          </a:p>
          <a:p>
            <a:r>
              <a:rPr lang="en-US" dirty="0" smtClean="0"/>
              <a:t>Durability</a:t>
            </a:r>
          </a:p>
          <a:p>
            <a:pPr lvl="1"/>
            <a:r>
              <a:rPr lang="en-US" dirty="0" smtClean="0"/>
              <a:t>Ideally, file system is in meaningful state upon shutdown</a:t>
            </a:r>
          </a:p>
          <a:p>
            <a:pPr lvl="1"/>
            <a:r>
              <a:rPr lang="en-US" dirty="0" smtClean="0"/>
              <a:t>This obviously isn't always the case…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5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298E-633A-4747-92A0-884C503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54F8-65BC-436F-85EF-E91F2206E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Critical Factors in File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1"/>
            <a:ext cx="10210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(Hard) 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carefully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1213238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1843538" y="1452264"/>
            <a:ext cx="1648253" cy="2773858"/>
            <a:chOff x="941726" y="1941701"/>
            <a:chExt cx="1648253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366566" y="2233686"/>
              <a:ext cx="122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470818" y="2412610"/>
              <a:ext cx="1386928" cy="44511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558075" y="2172535"/>
            <a:ext cx="3897393" cy="2773858"/>
            <a:chOff x="1394507" y="1941701"/>
            <a:chExt cx="3897393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68488" y="1998251"/>
              <a:ext cx="12234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endParaRPr lang="en-US" sz="2000" b="0" dirty="0" smtClean="0">
                <a:solidFill>
                  <a:srgbClr val="FFFFFF"/>
                </a:solidFill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Header </a:t>
              </a:r>
              <a:endParaRPr lang="en-US" sz="2000" b="0" dirty="0">
                <a:solidFill>
                  <a:srgbClr val="FFFFFF"/>
                </a:solidFill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2048956" y="3570916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265432" y="266476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09099" y="3029633"/>
              <a:ext cx="151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5257538" y="2433165"/>
            <a:ext cx="5410462" cy="3923185"/>
            <a:chOff x="4093970" y="2202331"/>
            <a:chExt cx="5410462" cy="39231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Gill Sans Ligh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093970" y="46459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410041" y="2202331"/>
              <a:ext cx="4094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09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dirty="0">
              <a:latin typeface="Gill Sans Ligh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read(3,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buf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and that the result is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368035" y="4121395"/>
            <a:ext cx="202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6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35836" y="4043302"/>
            <a:ext cx="1575080" cy="4377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385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Open file description is better described as remembering the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r>
              <a:rPr lang="en-US" b="1" dirty="0">
                <a:solidFill>
                  <a:srgbClr val="FF0000"/>
                </a:solidFill>
                <a:latin typeface="Gill Sans Light"/>
              </a:rPr>
              <a:t> (file number)</a:t>
            </a:r>
            <a:r>
              <a:rPr lang="en-US" dirty="0">
                <a:latin typeface="Gill Sans Light"/>
              </a:rPr>
              <a:t> of the file, not its name</a:t>
            </a:r>
            <a:endParaRPr lang="en-US" dirty="0">
              <a:solidFill>
                <a:schemeClr val="accent5"/>
              </a:solidFill>
              <a:latin typeface="Gill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150249" y="4939753"/>
            <a:ext cx="246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5" y="4043302"/>
            <a:ext cx="2242863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trike="sngStrike" dirty="0">
                <a:solidFill>
                  <a:schemeClr val="tx1"/>
                </a:solidFill>
                <a:latin typeface="Gill Sans Light"/>
              </a:rPr>
              <a:t>File: foo.txt</a:t>
            </a:r>
            <a:r>
              <a:rPr lang="en-US" dirty="0">
                <a:solidFill>
                  <a:schemeClr val="tx1"/>
                </a:solidFill>
                <a:latin typeface="Gill Sans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endParaRPr lang="en-US" b="1" strike="sngStrike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95469" y="4099159"/>
            <a:ext cx="1515446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467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F46-CE76-4513-89A4-E862379F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179B-F2BD-4051-B464-04AB2496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4223"/>
            <a:ext cx="11153931" cy="28659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 Light"/>
              </a:rPr>
              <a:t>Open performs </a:t>
            </a:r>
            <a:r>
              <a:rPr lang="en-US" i="1" dirty="0">
                <a:solidFill>
                  <a:srgbClr val="FF0000"/>
                </a:solidFill>
                <a:latin typeface="Gill Sans Light"/>
              </a:rPr>
              <a:t>Name Resolution</a:t>
            </a:r>
          </a:p>
          <a:p>
            <a:pPr lvl="1"/>
            <a:r>
              <a:rPr lang="en-US" dirty="0">
                <a:latin typeface="Gill Sans Light"/>
              </a:rPr>
              <a:t>Translates path name into a “file number”</a:t>
            </a:r>
          </a:p>
          <a:p>
            <a:r>
              <a:rPr lang="en-US" dirty="0">
                <a:latin typeface="Gill Sans Light"/>
              </a:rPr>
              <a:t>Read and Write operate on the file number</a:t>
            </a:r>
          </a:p>
          <a:p>
            <a:pPr lvl="1"/>
            <a:r>
              <a:rPr lang="en-US" dirty="0">
                <a:latin typeface="Gill Sans Light"/>
              </a:rPr>
              <a:t>Use file number as an “index” to locate the blocks</a:t>
            </a:r>
          </a:p>
          <a:p>
            <a:endParaRPr lang="en-US" sz="3000" dirty="0">
              <a:latin typeface="Gill Sans Light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Gill Sans Light"/>
              </a:rPr>
              <a:t>4 components: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Gill Sans Light"/>
              </a:rPr>
              <a:t>directory</a:t>
            </a:r>
            <a:r>
              <a:rPr lang="en-US" sz="2600" b="1" dirty="0">
                <a:solidFill>
                  <a:srgbClr val="FF0000"/>
                </a:solidFill>
                <a:latin typeface="Gill Sans Light"/>
              </a:rPr>
              <a:t>, index structure, storage blocks, free space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A7FC4-05D8-4BE2-A6CB-08237101B679}"/>
              </a:ext>
            </a:extLst>
          </p:cNvPr>
          <p:cNvSpPr txBox="1"/>
          <p:nvPr/>
        </p:nvSpPr>
        <p:spPr>
          <a:xfrm>
            <a:off x="1155765" y="1219200"/>
            <a:ext cx="1645001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file name</a:t>
            </a:r>
          </a:p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305729-4AD9-470F-8C73-FEC4A1B604E5}"/>
              </a:ext>
            </a:extLst>
          </p:cNvPr>
          <p:cNvGrpSpPr/>
          <p:nvPr/>
        </p:nvGrpSpPr>
        <p:grpSpPr>
          <a:xfrm>
            <a:off x="2667000" y="1219200"/>
            <a:ext cx="4588815" cy="905506"/>
            <a:chOff x="2667000" y="1182499"/>
            <a:chExt cx="4588815" cy="9055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BC66F2-E377-4F1B-A142-224725790F33}"/>
                </a:ext>
              </a:extLst>
            </p:cNvPr>
            <p:cNvCxnSpPr>
              <a:cxnSpLocks/>
            </p:cNvCxnSpPr>
            <p:nvPr/>
          </p:nvCxnSpPr>
          <p:spPr>
            <a:xfrm>
              <a:off x="2753139" y="1617765"/>
              <a:ext cx="25013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FD732F-EDEC-4FFC-8528-55EE08FF4161}"/>
                </a:ext>
              </a:extLst>
            </p:cNvPr>
            <p:cNvSpPr txBox="1"/>
            <p:nvPr/>
          </p:nvSpPr>
          <p:spPr>
            <a:xfrm>
              <a:off x="2667000" y="1626340"/>
              <a:ext cx="2664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d</a:t>
              </a:r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irectory structure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B3CE52-66DB-4B40-9911-AFA46313B026}"/>
                </a:ext>
              </a:extLst>
            </p:cNvPr>
            <p:cNvSpPr txBox="1"/>
            <p:nvPr/>
          </p:nvSpPr>
          <p:spPr>
            <a:xfrm>
              <a:off x="5290213" y="1182499"/>
              <a:ext cx="1965602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offset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14B3F3-250B-4179-90D5-EF0DFDCD968A}"/>
              </a:ext>
            </a:extLst>
          </p:cNvPr>
          <p:cNvGrpSpPr/>
          <p:nvPr/>
        </p:nvGrpSpPr>
        <p:grpSpPr>
          <a:xfrm>
            <a:off x="7113482" y="1392856"/>
            <a:ext cx="4460617" cy="1101182"/>
            <a:chOff x="7113482" y="1356155"/>
            <a:chExt cx="4460617" cy="110118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E4837A-B37D-446C-BB9B-3A3CA824C082}"/>
                </a:ext>
              </a:extLst>
            </p:cNvPr>
            <p:cNvCxnSpPr>
              <a:cxnSpLocks/>
            </p:cNvCxnSpPr>
            <p:nvPr/>
          </p:nvCxnSpPr>
          <p:spPr>
            <a:xfrm>
              <a:off x="7178043" y="1617765"/>
              <a:ext cx="2075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F3E3AD-E4C8-4863-A76A-D8AA6B7F0EB2}"/>
                </a:ext>
              </a:extLst>
            </p:cNvPr>
            <p:cNvSpPr txBox="1"/>
            <p:nvPr/>
          </p:nvSpPr>
          <p:spPr>
            <a:xfrm>
              <a:off x="7113482" y="1626340"/>
              <a:ext cx="22044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index </a:t>
              </a:r>
              <a: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  <a:t>structure</a:t>
              </a:r>
              <a:b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</a:br>
              <a: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  <a:t>(“</a:t>
              </a:r>
              <a:r>
                <a:rPr lang="en-US" sz="2400" b="0" dirty="0" err="1" smtClean="0"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  <a:t>”)</a:t>
              </a:r>
              <a:endParaRPr lang="en-US" sz="24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8323E4-6FDD-4D43-A5FD-087DE975A735}"/>
                </a:ext>
              </a:extLst>
            </p:cNvPr>
            <p:cNvSpPr txBox="1"/>
            <p:nvPr/>
          </p:nvSpPr>
          <p:spPr>
            <a:xfrm>
              <a:off x="9228584" y="1356155"/>
              <a:ext cx="2345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s</a:t>
              </a: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torage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8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086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Homework 5: RPC deadline this Thursday (4/12)</a:t>
            </a:r>
          </a:p>
          <a:p>
            <a:r>
              <a:rPr lang="en-US" dirty="0" smtClean="0"/>
              <a:t>Project 3: Design doc due Monday (4/15)</a:t>
            </a:r>
          </a:p>
          <a:p>
            <a:r>
              <a:rPr lang="en-US" dirty="0" smtClean="0"/>
              <a:t>Midterm 3: April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Everything fair game with focus on last 1/3 of class</a:t>
            </a:r>
          </a:p>
          <a:p>
            <a:pPr lvl="1"/>
            <a:r>
              <a:rPr lang="en-US" dirty="0" smtClean="0"/>
              <a:t>Three </a:t>
            </a:r>
            <a:r>
              <a:rPr lang="en-US" i="1" dirty="0" smtClean="0"/>
              <a:t>hand-written</a:t>
            </a:r>
            <a:r>
              <a:rPr lang="en-US" dirty="0"/>
              <a:t> </a:t>
            </a:r>
            <a:r>
              <a:rPr lang="en-US" dirty="0" smtClean="0"/>
              <a:t>cheat-sheets, double sided</a:t>
            </a:r>
          </a:p>
          <a:p>
            <a:r>
              <a:rPr lang="en-US" dirty="0"/>
              <a:t>Class attendance: No credit for people who use the same photo!</a:t>
            </a:r>
          </a:p>
          <a:p>
            <a:r>
              <a:rPr lang="en-US" dirty="0"/>
              <a:t>Data4All@Berkeley: </a:t>
            </a:r>
            <a:r>
              <a:rPr lang="en-US" dirty="0" smtClean="0"/>
              <a:t>Tomorrow (Friday!)</a:t>
            </a:r>
            <a:endParaRPr lang="en-US" dirty="0"/>
          </a:p>
          <a:p>
            <a:pPr lvl="1"/>
            <a:r>
              <a:rPr lang="en-US" dirty="0"/>
              <a:t>Friday 4/12, 12:00-1:00 in </a:t>
            </a:r>
            <a:r>
              <a:rPr lang="en-US" dirty="0" smtClean="0"/>
              <a:t>Wozniak lounge (MOVED!)</a:t>
            </a:r>
            <a:endParaRPr lang="en-US" dirty="0"/>
          </a:p>
          <a:p>
            <a:pPr lvl="1"/>
            <a:r>
              <a:rPr lang="en-US" dirty="0"/>
              <a:t>Undergraduate or Masters students interested in Systems broadly defined (DB, Arch, Sec, Networking, Systems, etc.) who identify as an URM in Computer Science</a:t>
            </a:r>
          </a:p>
          <a:p>
            <a:pPr lvl="1"/>
            <a:r>
              <a:rPr lang="en-US" dirty="0"/>
              <a:t>Come by for free lunch</a:t>
            </a:r>
            <a:r>
              <a:rPr lang="en-US" b="1" dirty="0"/>
              <a:t> </a:t>
            </a:r>
            <a:r>
              <a:rPr lang="en-US" dirty="0"/>
              <a:t>to meet fellow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Sign up – look for link on Ed</a:t>
            </a:r>
            <a:endParaRPr lang="en-US" dirty="0"/>
          </a:p>
          <a:p>
            <a:pPr lvl="1"/>
            <a:r>
              <a:rPr lang="en-US" dirty="0"/>
              <a:t>Talk to relevant faculty, discuss possible classes, research opportunities in systems, as well as the best pizza topping!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976132"/>
            <a:ext cx="3900668" cy="3900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5105400"/>
            <a:ext cx="4281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Light"/>
              </a:rPr>
              <a:t>https://tinyurl.com/bdhx8hfc</a:t>
            </a:r>
          </a:p>
        </p:txBody>
      </p:sp>
    </p:spTree>
    <p:extLst>
      <p:ext uri="{BB962C8B-B14F-4D97-AF65-F5344CB8AC3E}">
        <p14:creationId xmlns:p14="http://schemas.microsoft.com/office/powerpoint/2010/main" val="1433447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2820-D0FF-409D-BB55-A6BAC552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File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8085-EE4E-4D64-A552-C5823D10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1125200" cy="5105400"/>
          </a:xfrm>
        </p:spPr>
        <p:txBody>
          <a:bodyPr>
            <a:normAutofit/>
          </a:bodyPr>
          <a:lstStyle/>
          <a:p>
            <a:r>
              <a:rPr lang="en-US" dirty="0"/>
              <a:t>Look up in </a:t>
            </a:r>
            <a:r>
              <a:rPr lang="en-US" b="1" i="1" dirty="0"/>
              <a:t>directory structure</a:t>
            </a:r>
          </a:p>
          <a:p>
            <a:endParaRPr lang="en-US" dirty="0"/>
          </a:p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pPr lvl="1"/>
            <a:r>
              <a:rPr lang="en-US" dirty="0"/>
              <a:t>File number could be a file or another directory</a:t>
            </a:r>
          </a:p>
          <a:p>
            <a:pPr lvl="1"/>
            <a:r>
              <a:rPr lang="en-US" dirty="0"/>
              <a:t>Operating system stores the mapping in the directory in a format it interprets</a:t>
            </a:r>
          </a:p>
          <a:p>
            <a:pPr lvl="1"/>
            <a:r>
              <a:rPr lang="en-US" dirty="0"/>
              <a:t>Each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 is called a directory entry</a:t>
            </a:r>
          </a:p>
          <a:p>
            <a:pPr lvl="1"/>
            <a:endParaRPr lang="en-US" dirty="0"/>
          </a:p>
          <a:p>
            <a:r>
              <a:rPr lang="en-US" dirty="0"/>
              <a:t>Process isn’t allowed to read the raw bytes of a directory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read</a:t>
            </a:r>
            <a:r>
              <a:rPr lang="en-US" dirty="0"/>
              <a:t> function doesn’t work on a directory</a:t>
            </a:r>
          </a:p>
          <a:p>
            <a:pPr lvl="1"/>
            <a:r>
              <a:rPr lang="en-US" dirty="0"/>
              <a:t>Instead, see </a:t>
            </a:r>
            <a:r>
              <a:rPr lang="en-US" dirty="0" err="1">
                <a:latin typeface="Consolas" panose="020B0609020204030204" pitchFamily="49" charset="0"/>
              </a:rPr>
              <a:t>readdir</a:t>
            </a:r>
            <a:r>
              <a:rPr lang="en-US" dirty="0"/>
              <a:t>, which iterates over the map without revealing the raw bytes</a:t>
            </a:r>
          </a:p>
          <a:p>
            <a:endParaRPr lang="en-US" dirty="0"/>
          </a:p>
          <a:p>
            <a:r>
              <a:rPr lang="en-US" dirty="0"/>
              <a:t>Why shouldn’t the OS let processes read/write the bytes of a directory?</a:t>
            </a:r>
          </a:p>
        </p:txBody>
      </p:sp>
    </p:spTree>
    <p:extLst>
      <p:ext uri="{BB962C8B-B14F-4D97-AF65-F5344CB8AC3E}">
        <p14:creationId xmlns:p14="http://schemas.microsoft.com/office/powerpoint/2010/main" val="121411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A Few Queuing Theory Results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113538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Time between successive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000" dirty="0">
                <a:ea typeface="Gulim" panose="020B0600000101010101" pitchFamily="34" charset="-127"/>
              </a:rPr>
              <a:t> is random and memoryless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000" dirty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000" dirty="0">
                <a:solidFill>
                  <a:schemeClr val="accent1"/>
                </a:solidFill>
                <a:ea typeface="Gulim" panose="020B0600000101010101" pitchFamily="34" charset="-127"/>
              </a:rPr>
              <a:t>m1</a:t>
            </a:r>
            <a:r>
              <a:rPr lang="en-US" altLang="ko-KR" sz="2000" dirty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000" dirty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000" baseline="30000" dirty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000" dirty="0">
                <a:ea typeface="Gulim" panose="020B0600000101010101" pitchFamily="34" charset="-127"/>
              </a:rPr>
              <a:t>/m1</a:t>
            </a:r>
            <a:r>
              <a:rPr lang="en-US" altLang="ko-KR" sz="2000" baseline="30000" dirty="0">
                <a:ea typeface="Gulim" panose="020B0600000101010101" pitchFamily="34" charset="-127"/>
              </a:rPr>
              <a:t>2</a:t>
            </a:r>
            <a:endParaRPr lang="en-US" altLang="ko-KR" sz="2000" dirty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000" dirty="0">
                <a:solidFill>
                  <a:schemeClr val="accent2"/>
                </a:solidFill>
              </a:rPr>
              <a:t>μ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>
                <a:ea typeface="Gulim" panose="020B0600000101010101" pitchFamily="34" charset="-127"/>
              </a:rPr>
              <a:t>	service rate = 1/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0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>
                <a:ea typeface="Gulim" panose="020B0600000101010101" pitchFamily="34" charset="-127"/>
              </a:rPr>
              <a:t>	server utilization (0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1)</a:t>
            </a:r>
            <a:r>
              <a:rPr lang="en-US" altLang="ko-KR" sz="2000" dirty="0">
                <a:ea typeface="Gulim" panose="020B0600000101010101" pitchFamily="34" charset="-127"/>
              </a:rPr>
              <a:t>: 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>
                <a:ea typeface="Gulim" panose="020B0600000101010101" pitchFamily="34" charset="-127"/>
              </a:rPr>
              <a:t>=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000" dirty="0">
                <a:ea typeface="Gulim" panose="020B0600000101010101" pitchFamily="34" charset="-127"/>
              </a:rPr>
              <a:t>/</a:t>
            </a:r>
            <a:r>
              <a:rPr lang="el-GR" altLang="en-US" sz="2000" dirty="0">
                <a:solidFill>
                  <a:schemeClr val="accent2"/>
                </a:solidFill>
              </a:rPr>
              <a:t>μ</a:t>
            </a:r>
            <a:r>
              <a:rPr lang="en-US" altLang="ko-KR" sz="2000" dirty="0">
                <a:ea typeface="Gulim" panose="020B0600000101010101" pitchFamily="34" charset="-127"/>
              </a:rPr>
              <a:t> =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2000" dirty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>
                <a:ea typeface="Gulim" panose="020B0600000101010101" pitchFamily="34" charset="-127"/>
              </a:rPr>
              <a:t>L</a:t>
            </a:r>
            <a:r>
              <a:rPr lang="en-US" altLang="ko-KR" sz="20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2000" dirty="0">
                <a:ea typeface="Gulim" panose="020B0600000101010101" pitchFamily="34" charset="-127"/>
              </a:rPr>
              <a:t>: 	Length of queue = 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000" dirty="0" err="1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000" baseline="-25000" dirty="0" err="1">
                <a:solidFill>
                  <a:schemeClr val="accent2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>
                <a:ea typeface="Gulim" panose="020B0600000101010101" pitchFamily="34" charset="-127"/>
              </a:rPr>
              <a:t>(by Little’s law)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Results</a:t>
            </a:r>
            <a:r>
              <a:rPr lang="en-US" altLang="ko-KR" sz="2000" dirty="0">
                <a:ea typeface="Gulim" panose="020B0600000101010101" pitchFamily="34" charset="-127"/>
              </a:rPr>
              <a:t>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000" dirty="0">
                <a:ea typeface="Gulim" panose="020B0600000101010101" pitchFamily="34" charset="-127"/>
              </a:rPr>
              <a:t>emoryless service distribution (C = 1):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 (an “M/M/1 queue”):</a:t>
            </a:r>
            <a:endParaRPr lang="en-US" altLang="ko-KR" sz="2000" dirty="0">
              <a:ea typeface="Gulim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1800" baseline="-25000" dirty="0">
                <a:ea typeface="Gulim" panose="020B0600000101010101" pitchFamily="34" charset="-127"/>
              </a:rPr>
              <a:t> </a:t>
            </a:r>
            <a:r>
              <a:rPr lang="en-US" altLang="ko-KR" sz="1800" dirty="0">
                <a:ea typeface="Gulim" panose="020B0600000101010101" pitchFamily="34" charset="-127"/>
              </a:rPr>
              <a:t>= </a:t>
            </a: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1800" dirty="0">
                <a:ea typeface="Gulim" panose="020B0600000101010101" pitchFamily="34" charset="-127"/>
              </a:rPr>
              <a:t> x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/(</a:t>
            </a:r>
            <a:r>
              <a:rPr lang="en-US" altLang="ko-KR" sz="1800" dirty="0">
                <a:ea typeface="Gulim" panose="020B0600000101010101" pitchFamily="34" charset="-127"/>
              </a:rPr>
              <a:t>1 –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)</a:t>
            </a:r>
            <a:endParaRPr lang="en-US" altLang="ko-KR" sz="1800" dirty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G</a:t>
            </a:r>
            <a:r>
              <a:rPr lang="en-US" altLang="ko-KR" sz="2000" dirty="0">
                <a:ea typeface="Gulim" panose="020B0600000101010101" pitchFamily="34" charset="-127"/>
              </a:rPr>
              <a:t>eneral service distribution (no restrictions), 1 server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(an “M/G/1 queue”):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1800" dirty="0">
                <a:ea typeface="Gulim" panose="020B0600000101010101" pitchFamily="34" charset="-127"/>
              </a:rPr>
              <a:t> = </a:t>
            </a: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1800" dirty="0">
                <a:ea typeface="Gulim" panose="020B0600000101010101" pitchFamily="34" charset="-127"/>
              </a:rPr>
              <a:t> x ½(1+C) x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/(</a:t>
            </a:r>
            <a:r>
              <a:rPr lang="en-US" altLang="ko-KR" sz="1800" dirty="0">
                <a:ea typeface="Gulim" panose="020B0600000101010101" pitchFamily="34" charset="-127"/>
              </a:rPr>
              <a:t>1 –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)</a:t>
            </a:r>
            <a:endParaRPr lang="en-US" altLang="ko-KR" sz="1800" dirty="0">
              <a:ea typeface="Gulim" panose="020B0600000101010101" pitchFamily="34" charset="-127"/>
            </a:endParaRP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914525" y="1667282"/>
            <a:ext cx="5324475" cy="1075918"/>
            <a:chOff x="1062" y="462"/>
            <a:chExt cx="3354" cy="753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62" y="764"/>
              <a:ext cx="93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dirty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40" y="764"/>
              <a:ext cx="988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</a:t>
              </a:r>
              <a:r>
                <a:rPr lang="el-GR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μ</a:t>
              </a: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=1/T</a:t>
              </a:r>
              <a:r>
                <a:rPr lang="en-US" altLang="en-US" sz="1800" baseline="-250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ser</a:t>
              </a:r>
              <a:endParaRPr lang="el-GR" altLang="en-US" sz="1800">
                <a:solidFill>
                  <a:schemeClr val="hlink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235" y="5841883"/>
            <a:ext cx="2026215" cy="939917"/>
            <a:chOff x="2667002" y="5486400"/>
            <a:chExt cx="1960852" cy="93991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67002" y="5486400"/>
              <a:ext cx="959192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69210" y="6064855"/>
              <a:ext cx="958644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54629" y="5054283"/>
            <a:ext cx="5055971" cy="813117"/>
            <a:chOff x="545541" y="4977022"/>
            <a:chExt cx="4756004" cy="696146"/>
          </a:xfrm>
        </p:grpSpPr>
        <p:sp>
          <p:nvSpPr>
            <p:cNvPr id="35" name="Right Arrow 34"/>
            <p:cNvSpPr/>
            <p:nvPr/>
          </p:nvSpPr>
          <p:spPr bwMode="auto">
            <a:xfrm rot="9934845">
              <a:off x="545541" y="4977022"/>
              <a:ext cx="4656039" cy="342257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9512244">
              <a:off x="1469779" y="5361666"/>
              <a:ext cx="3831766" cy="311502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2794" y="773312"/>
            <a:ext cx="4000224" cy="4495800"/>
            <a:chOff x="4967090" y="697112"/>
            <a:chExt cx="3920378" cy="4495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967090" y="697112"/>
              <a:ext cx="3872115" cy="4495800"/>
            </a:xfrm>
            <a:prstGeom prst="rect">
              <a:avLst/>
            </a:prstGeom>
            <a:solidFill>
              <a:srgbClr val="FFFFBD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200" b="0" dirty="0">
                  <a:latin typeface="Gill Sans" charset="0"/>
                  <a:ea typeface="Gill Sans" charset="0"/>
                  <a:cs typeface="Gill Sans" charset="0"/>
                </a:rPr>
                <a:t>Why does response/queueing delay grow unboundedly even though the utilization is &lt; 1 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15569" y="1670050"/>
              <a:ext cx="3771899" cy="3414770"/>
              <a:chOff x="5431947" y="521727"/>
              <a:chExt cx="3684588" cy="3371618"/>
            </a:xfrm>
            <a:solidFill>
              <a:srgbClr val="FFFFBD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5431947" y="521727"/>
                <a:ext cx="3684588" cy="3286919"/>
              </a:xfrm>
              <a:prstGeom prst="rect">
                <a:avLst/>
              </a:prstGeom>
              <a:noFill/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8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371600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493838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5540376" y="742156"/>
                <a:ext cx="3529013" cy="3151189"/>
                <a:chOff x="5413376" y="685800"/>
                <a:chExt cx="3529013" cy="3151189"/>
              </a:xfrm>
              <a:grpFill/>
            </p:grpSpPr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5413376" y="685800"/>
                  <a:ext cx="3529013" cy="3151189"/>
                  <a:chOff x="3410" y="432"/>
                  <a:chExt cx="2223" cy="1985"/>
                </a:xfrm>
                <a:grpFill/>
              </p:grpSpPr>
              <p:sp>
                <p:nvSpPr>
                  <p:cNvPr id="2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614" y="1255"/>
                    <a:ext cx="777" cy="14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129" y="1827"/>
                    <a:ext cx="442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100%</a:t>
                    </a:r>
                  </a:p>
                </p:txBody>
              </p:sp>
              <p:sp>
                <p:nvSpPr>
                  <p:cNvPr id="25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8" y="432"/>
                    <a:ext cx="1" cy="137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1803"/>
                    <a:ext cx="1512" cy="1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449"/>
                    <a:ext cx="790" cy="35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Response</a:t>
                    </a:r>
                  </a:p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Time (ms)</a:t>
                    </a:r>
                  </a:p>
                </p:txBody>
              </p:sp>
              <p:sp>
                <p:nvSpPr>
                  <p:cNvPr id="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2050"/>
                    <a:ext cx="1924" cy="36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3500" tIns="25400" rIns="63500" bIns="2540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Throughput  (Utilization)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                   (% total BW)</a:t>
                    </a:r>
                  </a:p>
                </p:txBody>
              </p:sp>
              <p:sp>
                <p:nvSpPr>
                  <p:cNvPr id="2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1786"/>
                    <a:ext cx="158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</a:t>
                    </a:r>
                  </a:p>
                </p:txBody>
              </p:sp>
              <p:sp>
                <p:nvSpPr>
                  <p:cNvPr id="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1305"/>
                    <a:ext cx="316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100</a:t>
                    </a:r>
                  </a:p>
                </p:txBody>
              </p:sp>
              <p:sp>
                <p:nvSpPr>
                  <p:cNvPr id="3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904"/>
                    <a:ext cx="316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200</a:t>
                    </a:r>
                  </a:p>
                </p:txBody>
              </p:sp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502"/>
                    <a:ext cx="316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300</a:t>
                    </a:r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867"/>
                    <a:ext cx="284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0%</a:t>
                    </a:r>
                  </a:p>
                </p:txBody>
              </p:sp>
            </p:grpSp>
            <p:sp>
              <p:nvSpPr>
                <p:cNvPr id="22" name="Ink 4"/>
                <p:cNvSpPr>
                  <a:spLocks noRot="1" noChangeAspect="1" noEditPoints="1" noChangeArrowheads="1" noChangeShapeType="1" noTextEdit="1"/>
                </p:cNvSpPr>
                <p:nvPr/>
              </p:nvSpPr>
              <p:spPr bwMode="auto">
                <a:xfrm>
                  <a:off x="5937250" y="758825"/>
                  <a:ext cx="2368550" cy="1844675"/>
                </a:xfrm>
                <a:custGeom>
                  <a:avLst/>
                  <a:gdLst>
                    <a:gd name="T0" fmla="*/ 0 w 6060"/>
                    <a:gd name="T1" fmla="*/ 2147483647 h 5124"/>
                    <a:gd name="T2" fmla="*/ 2147483647 w 6060"/>
                    <a:gd name="T3" fmla="*/ 2147483647 h 5124"/>
                    <a:gd name="T4" fmla="*/ 2147483647 w 6060"/>
                    <a:gd name="T5" fmla="*/ 2147483647 h 5124"/>
                    <a:gd name="T6" fmla="*/ 2147483647 w 6060"/>
                    <a:gd name="T7" fmla="*/ 2147483647 h 5124"/>
                    <a:gd name="T8" fmla="*/ 2147483647 w 6060"/>
                    <a:gd name="T9" fmla="*/ 2147483647 h 5124"/>
                    <a:gd name="T10" fmla="*/ 2147483647 w 6060"/>
                    <a:gd name="T11" fmla="*/ 2147483647 h 5124"/>
                    <a:gd name="T12" fmla="*/ 2147483647 w 6060"/>
                    <a:gd name="T13" fmla="*/ 2147483647 h 5124"/>
                    <a:gd name="T14" fmla="*/ 2147483647 w 6060"/>
                    <a:gd name="T15" fmla="*/ 2147483647 h 5124"/>
                    <a:gd name="T16" fmla="*/ 2147483647 w 6060"/>
                    <a:gd name="T17" fmla="*/ 2147483647 h 5124"/>
                    <a:gd name="T18" fmla="*/ 2147483647 w 6060"/>
                    <a:gd name="T19" fmla="*/ 2147483647 h 5124"/>
                    <a:gd name="T20" fmla="*/ 2147483647 w 6060"/>
                    <a:gd name="T21" fmla="*/ 2147483647 h 5124"/>
                    <a:gd name="T22" fmla="*/ 2147483647 w 6060"/>
                    <a:gd name="T23" fmla="*/ 2147483647 h 5124"/>
                    <a:gd name="T24" fmla="*/ 2147483647 w 6060"/>
                    <a:gd name="T25" fmla="*/ 2147483647 h 5124"/>
                    <a:gd name="T26" fmla="*/ 2147483647 w 6060"/>
                    <a:gd name="T27" fmla="*/ 2147483647 h 5124"/>
                    <a:gd name="T28" fmla="*/ 2147483647 w 6060"/>
                    <a:gd name="T29" fmla="*/ 2147483647 h 51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060" h="5124" extrusionOk="0">
                      <a:moveTo>
                        <a:pt x="0" y="5121"/>
                      </a:moveTo>
                      <a:cubicBezTo>
                        <a:pt x="155" y="5108"/>
                        <a:pt x="312" y="5103"/>
                        <a:pt x="468" y="5091"/>
                      </a:cubicBezTo>
                      <a:cubicBezTo>
                        <a:pt x="775" y="5068"/>
                        <a:pt x="1136" y="5060"/>
                        <a:pt x="1422" y="4946"/>
                      </a:cubicBezTo>
                      <a:cubicBezTo>
                        <a:pt x="1613" y="4870"/>
                        <a:pt x="1803" y="4774"/>
                        <a:pt x="1993" y="4691"/>
                      </a:cubicBezTo>
                      <a:cubicBezTo>
                        <a:pt x="2188" y="4606"/>
                        <a:pt x="2378" y="4519"/>
                        <a:pt x="2557" y="4404"/>
                      </a:cubicBezTo>
                      <a:cubicBezTo>
                        <a:pt x="2805" y="4245"/>
                        <a:pt x="3071" y="4125"/>
                        <a:pt x="3320" y="3970"/>
                      </a:cubicBezTo>
                      <a:cubicBezTo>
                        <a:pt x="3491" y="3864"/>
                        <a:pt x="3649" y="3748"/>
                        <a:pt x="3823" y="3647"/>
                      </a:cubicBezTo>
                      <a:cubicBezTo>
                        <a:pt x="4041" y="3520"/>
                        <a:pt x="4219" y="3329"/>
                        <a:pt x="4391" y="3143"/>
                      </a:cubicBezTo>
                      <a:cubicBezTo>
                        <a:pt x="4539" y="2984"/>
                        <a:pt x="4704" y="2844"/>
                        <a:pt x="4832" y="2666"/>
                      </a:cubicBezTo>
                      <a:cubicBezTo>
                        <a:pt x="4927" y="2534"/>
                        <a:pt x="4999" y="2388"/>
                        <a:pt x="5087" y="2251"/>
                      </a:cubicBezTo>
                      <a:cubicBezTo>
                        <a:pt x="5165" y="2130"/>
                        <a:pt x="5236" y="2017"/>
                        <a:pt x="5299" y="1888"/>
                      </a:cubicBezTo>
                      <a:cubicBezTo>
                        <a:pt x="5421" y="1641"/>
                        <a:pt x="5529" y="1391"/>
                        <a:pt x="5657" y="1147"/>
                      </a:cubicBezTo>
                      <a:cubicBezTo>
                        <a:pt x="5835" y="809"/>
                        <a:pt x="5882" y="475"/>
                        <a:pt x="5999" y="122"/>
                      </a:cubicBezTo>
                      <a:cubicBezTo>
                        <a:pt x="6013" y="79"/>
                        <a:pt x="6041" y="17"/>
                        <a:pt x="6047" y="1"/>
                      </a:cubicBezTo>
                      <a:cubicBezTo>
                        <a:pt x="6051" y="2"/>
                        <a:pt x="6055" y="3"/>
                        <a:pt x="6059" y="4"/>
                      </a:cubicBezTo>
                    </a:path>
                  </a:pathLst>
                </a:cu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088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uiExpand="1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EEF-3B65-42E5-B80D-765F74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DCAC-3DF4-487B-B5B8-5C9891D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3000"/>
            <a:ext cx="8183050" cy="5033963"/>
          </a:xfrm>
        </p:spPr>
        <p:txBody>
          <a:bodyPr>
            <a:normAutofit/>
          </a:bodyPr>
          <a:lstStyle/>
          <a:p>
            <a:r>
              <a:rPr lang="en-US" dirty="0"/>
              <a:t>Directories are specialized files</a:t>
            </a:r>
          </a:p>
          <a:p>
            <a:pPr lvl="1"/>
            <a:r>
              <a:rPr lang="en-US" dirty="0"/>
              <a:t>Contents: </a:t>
            </a:r>
            <a:r>
              <a:rPr lang="en-US" b="1" dirty="0"/>
              <a:t>List of </a:t>
            </a:r>
            <a:r>
              <a:rPr lang="en-US" b="1" dirty="0" smtClean="0"/>
              <a:t>pairs</a:t>
            </a:r>
            <a:r>
              <a:rPr lang="en-US" b="1" dirty="0"/>
              <a:t>	&lt;file name, file number&gt;</a:t>
            </a:r>
            <a:endParaRPr lang="en-US" dirty="0"/>
          </a:p>
          <a:p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unlink</a:t>
            </a:r>
            <a:r>
              <a:rPr lang="en-US" dirty="0"/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libc</a:t>
            </a:r>
            <a:r>
              <a:rPr lang="en-US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(const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		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4118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928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524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708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832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2059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423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2358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234778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102238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7EBB-0C21-4AEA-BABE-AA126BD5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DC77-AFC3-4B54-A511-9736F12B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“</a:t>
            </a:r>
            <a:r>
              <a:rPr lang="en-US" altLang="ja-JP" dirty="0">
                <a:ea typeface="Courier New" pitchFamily="-83" charset="0"/>
              </a:rPr>
              <a:t>/my/book/count</a:t>
            </a:r>
            <a:r>
              <a:rPr lang="en-US" altLang="ja-JP" dirty="0">
                <a:ea typeface="ＭＳ Ｐゴシック" pitchFamily="-83" charset="-128"/>
              </a:rPr>
              <a:t>”?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</a:t>
            </a:r>
            <a:endParaRPr lang="en-US" dirty="0" smtClean="0">
              <a:ea typeface="ＭＳ Ｐゴシック" pitchFamily="-83" charset="-128"/>
            </a:endParaRP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ea typeface="ＭＳ Ｐゴシック" pitchFamily="-83" charset="-128"/>
              </a:rPr>
              <a:t>Search </a:t>
            </a:r>
            <a:r>
              <a:rPr lang="en-US" dirty="0">
                <a:ea typeface="ＭＳ Ｐゴシック" pitchFamily="-83" charset="-128"/>
              </a:rPr>
              <a:t>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my”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my”; search for “book”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book”; search for “count”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CWD=“</a:t>
            </a:r>
            <a:r>
              <a:rPr lang="en-US" altLang="ja-JP" dirty="0">
                <a:ea typeface="Courier New" pitchFamily="-83" charset="0"/>
              </a:rPr>
              <a:t>/my/book</a:t>
            </a:r>
            <a:r>
              <a:rPr lang="en-US" altLang="ja-JP" dirty="0">
                <a:ea typeface="ＭＳ Ｐゴシック" pitchFamily="-83" charset="-128"/>
              </a:rPr>
              <a:t>” can resolve “count”)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0CA2-E826-4539-9C7C-CB81C581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In-Memory File System Structures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DF3EB-EC70-4C37-B561-7E2CB9FA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81053"/>
            <a:ext cx="10704443" cy="2095909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Open </a:t>
            </a:r>
            <a:r>
              <a:rPr lang="en-US" dirty="0" err="1">
                <a:latin typeface="Gill Sans Light"/>
              </a:rPr>
              <a:t>syscall</a:t>
            </a:r>
            <a:r>
              <a:rPr lang="en-US" dirty="0">
                <a:latin typeface="Gill Sans Light"/>
              </a:rPr>
              <a:t>: find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on disk from pathname (traversing directories)</a:t>
            </a:r>
          </a:p>
          <a:p>
            <a:pPr lvl="1"/>
            <a:r>
              <a:rPr lang="en-US" dirty="0">
                <a:latin typeface="Gill Sans Light"/>
              </a:rPr>
              <a:t>Create “in-memory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” in system-wide open file table</a:t>
            </a:r>
          </a:p>
          <a:p>
            <a:pPr lvl="1"/>
            <a:r>
              <a:rPr lang="en-US" dirty="0">
                <a:latin typeface="Gill Sans Light"/>
              </a:rPr>
              <a:t>One entry in this table no matter how many instances of the file are open</a:t>
            </a:r>
          </a:p>
          <a:p>
            <a:r>
              <a:rPr lang="en-US" dirty="0">
                <a:latin typeface="Gill Sans Light"/>
              </a:rPr>
              <a:t>Read/write </a:t>
            </a:r>
            <a:r>
              <a:rPr lang="en-US" dirty="0" err="1">
                <a:latin typeface="Gill Sans Light"/>
              </a:rPr>
              <a:t>syscalls</a:t>
            </a:r>
            <a:r>
              <a:rPr lang="en-US" dirty="0">
                <a:latin typeface="Gill Sans Light"/>
              </a:rPr>
              <a:t> look up 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using the file handle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C433B-F8FB-476F-854C-478D8A9C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407" t="55060" r="3938" b="4959"/>
          <a:stretch>
            <a:fillRect/>
          </a:stretch>
        </p:blipFill>
        <p:spPr bwMode="auto">
          <a:xfrm>
            <a:off x="1600200" y="914400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05379-06D7-459D-A107-B2D3D7DBF6ED}"/>
              </a:ext>
            </a:extLst>
          </p:cNvPr>
          <p:cNvSpPr txBox="1"/>
          <p:nvPr/>
        </p:nvSpPr>
        <p:spPr>
          <a:xfrm>
            <a:off x="2514601" y="2309606"/>
            <a:ext cx="768625" cy="369332"/>
          </a:xfrm>
          <a:prstGeom prst="rect">
            <a:avLst/>
          </a:prstGeom>
          <a:solidFill>
            <a:srgbClr val="C6EBF9"/>
          </a:solidFill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Gill Sans Light"/>
              </a:rPr>
              <a:t>(</a:t>
            </a:r>
            <a:r>
              <a:rPr lang="en-US" dirty="0" err="1">
                <a:latin typeface="Gill Sans Light"/>
              </a:rPr>
              <a:t>fd</a:t>
            </a:r>
            <a:r>
              <a:rPr lang="en-US" dirty="0">
                <a:latin typeface="Gill Sans Light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2B778-5A65-46B8-AAC1-9E8C5DEDDB39}"/>
              </a:ext>
            </a:extLst>
          </p:cNvPr>
          <p:cNvSpPr txBox="1"/>
          <p:nvPr/>
        </p:nvSpPr>
        <p:spPr>
          <a:xfrm>
            <a:off x="3733799" y="914400"/>
            <a:ext cx="609601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fd</a:t>
            </a:r>
            <a:endParaRPr lang="en-US" dirty="0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4A7DD-C923-4EC7-9255-B21E240EE8AB}"/>
              </a:ext>
            </a:extLst>
          </p:cNvPr>
          <p:cNvSpPr txBox="1"/>
          <p:nvPr/>
        </p:nvSpPr>
        <p:spPr>
          <a:xfrm>
            <a:off x="8063947" y="2692190"/>
            <a:ext cx="1686340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inode</a:t>
            </a:r>
            <a:endParaRPr lang="en-US" dirty="0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9D812F-9839-4EBF-9D30-A948E1B4974B}"/>
              </a:ext>
            </a:extLst>
          </p:cNvPr>
          <p:cNvCxnSpPr/>
          <p:nvPr/>
        </p:nvCxnSpPr>
        <p:spPr>
          <a:xfrm>
            <a:off x="2925418" y="2497726"/>
            <a:ext cx="6162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6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9BB-9D79-4B2A-800F-43CF62E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Characteristics of Files</a:t>
            </a:r>
          </a:p>
        </p:txBody>
      </p:sp>
      <p:pic>
        <p:nvPicPr>
          <p:cNvPr id="12" name="Picture 11" descr="Screen Shot 2014-10-21 at 1.49.39 PM.png">
            <a:extLst>
              <a:ext uri="{FF2B5EF4-FFF2-40B4-BE49-F238E27FC236}">
                <a16:creationId xmlns:a16="http://schemas.microsoft.com/office/drawing/2014/main" id="{338614E2-D340-4709-A3BA-D32387146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2" y="1981200"/>
            <a:ext cx="6123710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AEE35-3E3A-4986-A165-B59C1AB63F03}"/>
              </a:ext>
            </a:extLst>
          </p:cNvPr>
          <p:cNvSpPr txBox="1"/>
          <p:nvPr/>
        </p:nvSpPr>
        <p:spPr>
          <a:xfrm>
            <a:off x="7789214" y="2564178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Published in FAST 2007</a:t>
            </a:r>
          </a:p>
        </p:txBody>
      </p:sp>
    </p:spTree>
    <p:extLst>
      <p:ext uri="{BB962C8B-B14F-4D97-AF65-F5344CB8AC3E}">
        <p14:creationId xmlns:p14="http://schemas.microsoft.com/office/powerpoint/2010/main" val="9520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58C3-7B3F-4487-A105-0F76F741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#1: Most Files Are Small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BA1F26A4-8606-473E-88D8-E74BF7EF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066800"/>
            <a:ext cx="7235686" cy="4351338"/>
          </a:xfrm>
        </p:spPr>
      </p:pic>
    </p:spTree>
    <p:extLst>
      <p:ext uri="{BB962C8B-B14F-4D97-AF65-F5344CB8AC3E}">
        <p14:creationId xmlns:p14="http://schemas.microsoft.com/office/powerpoint/2010/main" val="1864415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E4B00257-6BFE-4951-AB9B-6C456D33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066800"/>
            <a:ext cx="8010526" cy="4351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#2: Most Bytes are in Large Files</a:t>
            </a:r>
          </a:p>
        </p:txBody>
      </p:sp>
    </p:spTree>
    <p:extLst>
      <p:ext uri="{BB962C8B-B14F-4D97-AF65-F5344CB8AC3E}">
        <p14:creationId xmlns:p14="http://schemas.microsoft.com/office/powerpoint/2010/main" val="67299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DF06-0387-46E5-8CE9-905A5FBA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10363200" cy="1362075"/>
          </a:xfrm>
        </p:spPr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FAT</a:t>
            </a:r>
            <a:r>
              <a:rPr lang="en-US" dirty="0"/>
              <a:t>: File Allocation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D901-E899-4766-AA78-DA3F7C23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3276601"/>
            <a:ext cx="10363200" cy="99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MS-DOS, 1977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Still widely used!</a:t>
            </a:r>
          </a:p>
        </p:txBody>
      </p:sp>
    </p:spTree>
    <p:extLst>
      <p:ext uri="{BB962C8B-B14F-4D97-AF65-F5344CB8AC3E}">
        <p14:creationId xmlns:p14="http://schemas.microsoft.com/office/powerpoint/2010/main" val="229104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4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5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5151474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ill Sans Light"/>
              </a:rPr>
              <a:t>Assume (for now) we have a </a:t>
            </a:r>
            <a:br>
              <a:rPr lang="en-US" sz="2400" dirty="0">
                <a:latin typeface="Gill Sans Light"/>
              </a:rPr>
            </a:br>
            <a:r>
              <a:rPr lang="en-US" sz="2400" dirty="0">
                <a:latin typeface="Gill Sans Light"/>
              </a:rPr>
              <a:t>way to translate a path to </a:t>
            </a:r>
            <a:br>
              <a:rPr lang="en-US" sz="2400" dirty="0">
                <a:latin typeface="Gill Sans Light"/>
              </a:rPr>
            </a:br>
            <a:r>
              <a:rPr lang="en-US" sz="2400" dirty="0">
                <a:latin typeface="Gill Sans Light"/>
              </a:rPr>
              <a:t>a “file number”</a:t>
            </a:r>
          </a:p>
          <a:p>
            <a:pPr lvl="1"/>
            <a:r>
              <a:rPr lang="en-US" sz="2000" dirty="0">
                <a:latin typeface="Gill Sans Light"/>
              </a:rPr>
              <a:t>i.e., a directory structure</a:t>
            </a:r>
          </a:p>
          <a:p>
            <a:r>
              <a:rPr lang="en-US" sz="2400" dirty="0">
                <a:latin typeface="Gill Sans Light"/>
              </a:rPr>
              <a:t>Disk Storage is a collection of Blocks</a:t>
            </a:r>
          </a:p>
          <a:p>
            <a:pPr lvl="1"/>
            <a:r>
              <a:rPr lang="en-US" sz="2000" dirty="0">
                <a:latin typeface="Gill Sans Light"/>
              </a:rPr>
              <a:t>Just hold file data (offset o = &lt; B, x &gt;)</a:t>
            </a:r>
          </a:p>
          <a:p>
            <a:r>
              <a:rPr lang="en-US" sz="2400" dirty="0">
                <a:latin typeface="Gill Sans Light"/>
              </a:rPr>
              <a:t>Example: </a:t>
            </a:r>
            <a:r>
              <a:rPr lang="en-US" sz="2400" dirty="0" err="1">
                <a:latin typeface="Gill Sans Light"/>
              </a:rPr>
              <a:t>file_read</a:t>
            </a:r>
            <a:r>
              <a:rPr lang="en-US" sz="2400" dirty="0">
                <a:latin typeface="Gill Sans Light"/>
              </a:rPr>
              <a:t> 31, &lt; 2, x &gt;</a:t>
            </a:r>
          </a:p>
          <a:p>
            <a:pPr lvl="1"/>
            <a:r>
              <a:rPr lang="en-US" sz="2200" dirty="0">
                <a:latin typeface="Gill Sans Light"/>
              </a:rPr>
              <a:t>Index into FAT with file number</a:t>
            </a:r>
          </a:p>
          <a:p>
            <a:pPr lvl="1"/>
            <a:r>
              <a:rPr lang="en-US" sz="2200" dirty="0">
                <a:latin typeface="Gill Sans Light"/>
              </a:rPr>
              <a:t>Follow linked list to block</a:t>
            </a:r>
          </a:p>
          <a:p>
            <a:pPr lvl="1"/>
            <a:r>
              <a:rPr lang="en-US" sz="2200" dirty="0">
                <a:latin typeface="Gill Sans Light"/>
              </a:rPr>
              <a:t>Read the block from disk </a:t>
            </a:r>
            <a:br>
              <a:rPr lang="en-US" sz="2200" dirty="0">
                <a:latin typeface="Gill Sans Light"/>
              </a:rPr>
            </a:br>
            <a:r>
              <a:rPr lang="en-US" sz="2200" dirty="0">
                <a:latin typeface="Gill Sans Light"/>
              </a:rPr>
              <a:t>into memory</a:t>
            </a:r>
          </a:p>
          <a:p>
            <a:pPr lvl="1"/>
            <a:endParaRPr lang="en-US" sz="2000" dirty="0">
              <a:latin typeface="Gill Sans Light"/>
            </a:endParaRP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77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231 L -0.27864 0.095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File is a collection of disk blocks</a:t>
            </a:r>
          </a:p>
          <a:p>
            <a:r>
              <a:rPr lang="en-US" sz="2400" dirty="0">
                <a:latin typeface="Gill Sans Light"/>
              </a:rPr>
              <a:t>FAT is linked list 1-1 with blocks</a:t>
            </a:r>
          </a:p>
          <a:p>
            <a:r>
              <a:rPr lang="en-US" sz="24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400" dirty="0">
                <a:latin typeface="Gill Sans Light"/>
              </a:rPr>
              <a:t>File offset: block number and offset within block</a:t>
            </a:r>
          </a:p>
          <a:p>
            <a:r>
              <a:rPr lang="en-US" sz="2400" dirty="0">
                <a:latin typeface="Gill Sans Light"/>
              </a:rPr>
              <a:t>Follow list to get block number</a:t>
            </a:r>
          </a:p>
          <a:p>
            <a:r>
              <a:rPr lang="en-US" sz="2400" dirty="0">
                <a:latin typeface="Gill Sans Light"/>
              </a:rPr>
              <a:t>Unused blocks marked free</a:t>
            </a:r>
          </a:p>
          <a:p>
            <a:pPr lvl="1"/>
            <a:r>
              <a:rPr lang="en-US" dirty="0">
                <a:latin typeface="Gill Sans Light"/>
              </a:rPr>
              <a:t>Could require scan to find</a:t>
            </a:r>
          </a:p>
          <a:p>
            <a:pPr lvl="1"/>
            <a:r>
              <a:rPr lang="en-US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86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File is a collection of disk blocks</a:t>
            </a:r>
          </a:p>
          <a:p>
            <a:r>
              <a:rPr lang="en-US" sz="2400" dirty="0">
                <a:latin typeface="Gill Sans Light"/>
              </a:rPr>
              <a:t>FAT is linked list 1-1 with blocks</a:t>
            </a:r>
          </a:p>
          <a:p>
            <a:r>
              <a:rPr lang="en-US" sz="24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400" dirty="0">
                <a:latin typeface="Gill Sans Light"/>
              </a:rPr>
              <a:t>File offset: block number and offset within block</a:t>
            </a:r>
          </a:p>
          <a:p>
            <a:r>
              <a:rPr lang="en-US" sz="2400" dirty="0">
                <a:latin typeface="Gill Sans Light"/>
              </a:rPr>
              <a:t>Follow list to get block number</a:t>
            </a:r>
          </a:p>
          <a:p>
            <a:r>
              <a:rPr lang="en-US" sz="2400" dirty="0">
                <a:latin typeface="Gill Sans Light"/>
              </a:rPr>
              <a:t>Unused blocks marked free</a:t>
            </a:r>
          </a:p>
          <a:p>
            <a:pPr lvl="1"/>
            <a:r>
              <a:rPr lang="en-US" dirty="0">
                <a:latin typeface="Gill Sans Light"/>
              </a:rPr>
              <a:t>Could require scan to find</a:t>
            </a:r>
          </a:p>
          <a:p>
            <a:pPr lvl="1"/>
            <a:r>
              <a:rPr lang="en-US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77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</a:t>
            </a:r>
            <a:r>
              <a:rPr lang="en-US" sz="2000" b="0" dirty="0" smtClean="0">
                <a:solidFill>
                  <a:schemeClr val="accent1"/>
                </a:solidFill>
                <a:latin typeface="Gill Sans Light"/>
              </a:rPr>
              <a:t>Lecture 4</a:t>
            </a:r>
            <a:endParaRPr lang="en-US" sz="2000" b="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4503532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599"/>
            <a:ext cx="5151474" cy="53501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File is a collection of disk blocks</a:t>
            </a:r>
          </a:p>
          <a:p>
            <a:r>
              <a:rPr lang="en-US" sz="2400" dirty="0">
                <a:latin typeface="Gill Sans Light"/>
              </a:rPr>
              <a:t>FAT is linked list 1-1 with blocks</a:t>
            </a:r>
          </a:p>
          <a:p>
            <a:r>
              <a:rPr lang="en-US" sz="24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400" dirty="0">
                <a:latin typeface="Gill Sans Light"/>
              </a:rPr>
              <a:t>File offset: block number and offset within block</a:t>
            </a:r>
          </a:p>
          <a:p>
            <a:r>
              <a:rPr lang="en-US" sz="2400" dirty="0">
                <a:latin typeface="Gill Sans Light"/>
              </a:rPr>
              <a:t>Follow list to get block number</a:t>
            </a:r>
          </a:p>
          <a:p>
            <a:r>
              <a:rPr lang="en-US" sz="2400" dirty="0">
                <a:latin typeface="Gill Sans Light"/>
              </a:rPr>
              <a:t>Unused blocks marked free</a:t>
            </a:r>
          </a:p>
          <a:p>
            <a:pPr lvl="1"/>
            <a:r>
              <a:rPr lang="en-US" dirty="0">
                <a:latin typeface="Gill Sans Light"/>
              </a:rPr>
              <a:t>Could require scan to find</a:t>
            </a:r>
          </a:p>
          <a:p>
            <a:pPr lvl="1"/>
            <a:r>
              <a:rPr lang="en-US" dirty="0">
                <a:latin typeface="Gill Sans Light"/>
              </a:rPr>
              <a:t>Or, could use a free </a:t>
            </a:r>
            <a:r>
              <a:rPr lang="en-US" dirty="0" smtClean="0">
                <a:latin typeface="Gill Sans Light"/>
              </a:rPr>
              <a:t>list</a:t>
            </a:r>
          </a:p>
          <a:p>
            <a:r>
              <a:rPr lang="en-US" dirty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>
                <a:sym typeface="Wingdings"/>
              </a:rPr>
              <a:t>(31, &lt; 3, y &gt;)</a:t>
            </a:r>
          </a:p>
          <a:p>
            <a:pPr lvl="1"/>
            <a:r>
              <a:rPr lang="en-US" dirty="0">
                <a:sym typeface="Wingdings"/>
              </a:rPr>
              <a:t>Grab free block</a:t>
            </a:r>
          </a:p>
          <a:p>
            <a:pPr lvl="1"/>
            <a:r>
              <a:rPr lang="en-US" dirty="0">
                <a:sym typeface="Wingdings"/>
              </a:rPr>
              <a:t>Linking them into file</a:t>
            </a: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B5BF8DE-E9B7-464D-BEF7-7A37EDC23462}"/>
              </a:ext>
            </a:extLst>
          </p:cNvPr>
          <p:cNvSpPr/>
          <p:nvPr/>
        </p:nvSpPr>
        <p:spPr>
          <a:xfrm>
            <a:off x="8404320" y="1715423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18CC39-262D-4611-B4CE-80283DF5B480}"/>
              </a:ext>
            </a:extLst>
          </p:cNvPr>
          <p:cNvSpPr/>
          <p:nvPr/>
        </p:nvSpPr>
        <p:spPr>
          <a:xfrm>
            <a:off x="8404320" y="36441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9CC2F-331C-4932-ACBA-71031A06CEC4}"/>
              </a:ext>
            </a:extLst>
          </p:cNvPr>
          <p:cNvSpPr/>
          <p:nvPr/>
        </p:nvSpPr>
        <p:spPr>
          <a:xfrm>
            <a:off x="8404672" y="397449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620002-8521-4CCA-A234-58FDDB88CE3B}"/>
              </a:ext>
            </a:extLst>
          </p:cNvPr>
          <p:cNvSpPr/>
          <p:nvPr/>
        </p:nvSpPr>
        <p:spPr>
          <a:xfrm>
            <a:off x="8405665" y="26696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A21AF1-9391-4734-A59C-3B4E62F968E3}"/>
              </a:ext>
            </a:extLst>
          </p:cNvPr>
          <p:cNvSpPr txBox="1"/>
          <p:nvPr/>
        </p:nvSpPr>
        <p:spPr>
          <a:xfrm>
            <a:off x="7289026" y="393046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164E99-5642-4C85-8BAD-D41B66E53397}"/>
              </a:ext>
            </a:extLst>
          </p:cNvPr>
          <p:cNvCxnSpPr>
            <a:stCxn id="67" idx="3"/>
          </p:cNvCxnSpPr>
          <p:nvPr/>
        </p:nvCxnSpPr>
        <p:spPr>
          <a:xfrm flipV="1">
            <a:off x="7895089" y="2819739"/>
            <a:ext cx="510838" cy="131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F381C1-82F2-43E1-8157-23178E5588D8}"/>
              </a:ext>
            </a:extLst>
          </p:cNvPr>
          <p:cNvCxnSpPr/>
          <p:nvPr/>
        </p:nvCxnSpPr>
        <p:spPr>
          <a:xfrm flipV="1">
            <a:off x="7882666" y="3767388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E43086-7910-4F99-8A6E-E70A34E81020}"/>
              </a:ext>
            </a:extLst>
          </p:cNvPr>
          <p:cNvCxnSpPr>
            <a:stCxn id="67" idx="3"/>
            <a:endCxn id="64" idx="1"/>
          </p:cNvCxnSpPr>
          <p:nvPr/>
        </p:nvCxnSpPr>
        <p:spPr>
          <a:xfrm>
            <a:off x="7895089" y="4130517"/>
            <a:ext cx="509583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46BA39-5709-4AFB-98D3-440A540AEAE8}"/>
              </a:ext>
            </a:extLst>
          </p:cNvPr>
          <p:cNvCxnSpPr>
            <a:stCxn id="67" idx="3"/>
            <a:endCxn id="62" idx="1"/>
          </p:cNvCxnSpPr>
          <p:nvPr/>
        </p:nvCxnSpPr>
        <p:spPr>
          <a:xfrm flipV="1">
            <a:off x="7895089" y="1870750"/>
            <a:ext cx="509231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0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41539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Where is FAT stored?</a:t>
            </a:r>
          </a:p>
          <a:p>
            <a:pPr lvl="1"/>
            <a:r>
              <a:rPr lang="en-US" sz="2000" dirty="0">
                <a:latin typeface="Gill Sans Light"/>
              </a:rPr>
              <a:t>On disk</a:t>
            </a:r>
          </a:p>
          <a:p>
            <a:r>
              <a:rPr lang="en-US" sz="2400" dirty="0">
                <a:latin typeface="Gill Sans Light"/>
              </a:rPr>
              <a:t>How to format a disk?</a:t>
            </a:r>
          </a:p>
          <a:p>
            <a:pPr lvl="1"/>
            <a:r>
              <a:rPr lang="en-US" sz="2000" dirty="0">
                <a:latin typeface="Gill Sans Light"/>
              </a:rPr>
              <a:t>Zero the blocks, mark FAT entries “free”</a:t>
            </a:r>
          </a:p>
          <a:p>
            <a:r>
              <a:rPr lang="en-US" sz="2400" dirty="0">
                <a:latin typeface="Gill Sans Light"/>
              </a:rPr>
              <a:t>How to quick format a disk?</a:t>
            </a:r>
          </a:p>
          <a:p>
            <a:pPr lvl="1"/>
            <a:r>
              <a:rPr lang="en-US" sz="2000" dirty="0">
                <a:latin typeface="Gill Sans Light"/>
              </a:rPr>
              <a:t>Mark FAT entries “free”</a:t>
            </a:r>
          </a:p>
          <a:p>
            <a:pPr lvl="1"/>
            <a:endParaRPr lang="en-US" sz="2000" dirty="0">
              <a:latin typeface="Gill Sans Light"/>
            </a:endParaRPr>
          </a:p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Simple: can implement in device firmware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573431" y="1559178"/>
            <a:ext cx="1911278" cy="854504"/>
            <a:chOff x="3527788" y="2109138"/>
            <a:chExt cx="1911278" cy="854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27788" y="2109138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#1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8737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8400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8405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7010433" y="4246140"/>
            <a:ext cx="1315518" cy="616687"/>
            <a:chOff x="3579621" y="1992773"/>
            <a:chExt cx="1315518" cy="6166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79621" y="2209350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#2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2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10-21 at 1.03.13 PM.png">
            <a:extLst>
              <a:ext uri="{FF2B5EF4-FFF2-40B4-BE49-F238E27FC236}">
                <a16:creationId xmlns:a16="http://schemas.microsoft.com/office/drawing/2014/main" id="{D2650F73-22D5-455E-B003-893D70C1B0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3" y="411127"/>
            <a:ext cx="8445500" cy="193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2C5AC-4A3C-426F-8405-9964243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2C5-5CEE-4EC7-97C8-4E3C78DE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945"/>
            <a:ext cx="10515600" cy="4187455"/>
          </a:xfrm>
        </p:spPr>
        <p:txBody>
          <a:bodyPr>
            <a:normAutofit/>
          </a:bodyPr>
          <a:lstStyle/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r>
              <a:rPr lang="en-US" dirty="0" smtClean="0"/>
              <a:t>Free </a:t>
            </a:r>
            <a:r>
              <a:rPr lang="en-US" dirty="0"/>
              <a:t>space for </a:t>
            </a:r>
            <a:r>
              <a:rPr lang="en-US" dirty="0" smtClean="0"/>
              <a:t>new/deleted </a:t>
            </a:r>
            <a:r>
              <a:rPr lang="en-US" dirty="0"/>
              <a:t>entries</a:t>
            </a:r>
          </a:p>
          <a:p>
            <a:r>
              <a:rPr lang="en-US" dirty="0" smtClean="0"/>
              <a:t>In </a:t>
            </a:r>
            <a:r>
              <a:rPr lang="en-US" dirty="0"/>
              <a:t>FAT: file attributes are kept in directory </a:t>
            </a:r>
            <a:r>
              <a:rPr lang="en-US" dirty="0" smtClean="0"/>
              <a:t>(!!!)</a:t>
            </a:r>
          </a:p>
          <a:p>
            <a:pPr lvl="1"/>
            <a:r>
              <a:rPr lang="en-US" dirty="0" smtClean="0"/>
              <a:t>Not directly associated with the file itself</a:t>
            </a:r>
            <a:endParaRPr lang="en-US" dirty="0"/>
          </a:p>
          <a:p>
            <a:pPr>
              <a:tabLst>
                <a:tab pos="5829300" algn="l"/>
              </a:tabLst>
            </a:pPr>
            <a:r>
              <a:rPr lang="en-US" dirty="0" smtClean="0"/>
              <a:t>Each </a:t>
            </a:r>
            <a:r>
              <a:rPr lang="en-US" dirty="0"/>
              <a:t>directory a linked list of </a:t>
            </a:r>
            <a:r>
              <a:rPr lang="en-US" dirty="0" smtClean="0"/>
              <a:t>entries</a:t>
            </a:r>
          </a:p>
          <a:p>
            <a:pPr lvl="1">
              <a:tabLst>
                <a:tab pos="5829300" algn="l"/>
              </a:tabLst>
            </a:pPr>
            <a:r>
              <a:rPr lang="en-US" dirty="0" smtClean="0"/>
              <a:t>Requires linear search of directory to find particular entry</a:t>
            </a:r>
            <a:endParaRPr lang="en-US" dirty="0"/>
          </a:p>
          <a:p>
            <a:r>
              <a:rPr lang="en-US" dirty="0"/>
              <a:t>Where do you find root directory </a:t>
            </a:r>
            <a:r>
              <a:rPr lang="en-US" dirty="0" smtClean="0"/>
              <a:t>(“/”)?</a:t>
            </a:r>
          </a:p>
          <a:p>
            <a:pPr lvl="1"/>
            <a:r>
              <a:rPr lang="en-US" dirty="0" smtClean="0"/>
              <a:t>At well-defined place on disk</a:t>
            </a:r>
          </a:p>
          <a:p>
            <a:pPr lvl="1"/>
            <a:r>
              <a:rPr lang="en-US" dirty="0" smtClean="0"/>
              <a:t>For FAT, this is at block 2 (there are no blocks 0 or 1)</a:t>
            </a:r>
          </a:p>
          <a:p>
            <a:pPr lvl="1"/>
            <a:r>
              <a:rPr lang="en-US" dirty="0" smtClean="0"/>
              <a:t>Remaining directories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990600"/>
            <a:ext cx="5455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ill Sans Light"/>
              </a:rPr>
              <a:t>Suppose you start with the file number:</a:t>
            </a:r>
          </a:p>
          <a:p>
            <a:r>
              <a:rPr lang="en-US" sz="2400" dirty="0">
                <a:latin typeface="Gill Sans Light"/>
              </a:rPr>
              <a:t>Time to find block?</a:t>
            </a:r>
          </a:p>
          <a:p>
            <a:r>
              <a:rPr lang="en-US" sz="2400" dirty="0">
                <a:latin typeface="Gill Sans Light"/>
              </a:rPr>
              <a:t>Block layout for file?</a:t>
            </a:r>
          </a:p>
          <a:p>
            <a:r>
              <a:rPr lang="en-US" sz="2400" dirty="0">
                <a:latin typeface="Gill Sans Light"/>
              </a:rPr>
              <a:t>Sequential access?</a:t>
            </a:r>
          </a:p>
          <a:p>
            <a:r>
              <a:rPr lang="en-US" sz="2400" dirty="0">
                <a:latin typeface="Gill Sans Light"/>
              </a:rPr>
              <a:t>Random access?</a:t>
            </a:r>
          </a:p>
          <a:p>
            <a:r>
              <a:rPr lang="en-US" sz="2400" dirty="0">
                <a:latin typeface="Gill Sans Light"/>
              </a:rPr>
              <a:t>Fragmentation?</a:t>
            </a:r>
          </a:p>
          <a:p>
            <a:r>
              <a:rPr lang="en-US" sz="2400" dirty="0">
                <a:latin typeface="Gill Sans Light"/>
              </a:rPr>
              <a:t>Small files?</a:t>
            </a:r>
          </a:p>
          <a:p>
            <a:r>
              <a:rPr lang="en-US" sz="2400" dirty="0">
                <a:latin typeface="Gill Sans Light"/>
              </a:rPr>
              <a:t>Big files?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591319" y="1529949"/>
            <a:ext cx="1893390" cy="883733"/>
            <a:chOff x="3545676" y="2079909"/>
            <a:chExt cx="1893390" cy="8837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45676" y="2079909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#1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8737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8400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8405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6958599" y="4246140"/>
            <a:ext cx="1367352" cy="607118"/>
            <a:chOff x="3527787" y="1992773"/>
            <a:chExt cx="1367352" cy="6071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27787" y="219978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#2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9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7AEA-076D-461A-82D2-C7BB8241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Unix </a:t>
            </a:r>
            <a:r>
              <a:rPr lang="en-US" dirty="0"/>
              <a:t>File System (Berkeley FFS)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81B66-B70F-41BD-B61F-386496EF1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796-0363-41F9-A162-2F926725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in Unix (Including Berkeley 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30B6-E745-44C0-A566-C313D84B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013281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File Number is index into set of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Index structure is an array of </a:t>
            </a:r>
            <a:r>
              <a:rPr lang="en-US" i="1" dirty="0" err="1"/>
              <a:t>inodes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 Number (</a:t>
            </a:r>
            <a:r>
              <a:rPr lang="en-US" dirty="0" err="1"/>
              <a:t>inumber</a:t>
            </a:r>
            <a:r>
              <a:rPr lang="en-US" dirty="0"/>
              <a:t>) is an index into the array of </a:t>
            </a:r>
            <a:r>
              <a:rPr lang="en-US" dirty="0" err="1"/>
              <a:t>inodes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corresponds to a file and </a:t>
            </a:r>
            <a:r>
              <a:rPr lang="en-US" dirty="0">
                <a:solidFill>
                  <a:srgbClr val="FF0000"/>
                </a:solidFill>
              </a:rPr>
              <a:t>contains its </a:t>
            </a:r>
            <a:r>
              <a:rPr lang="en-US" dirty="0" smtClean="0">
                <a:solidFill>
                  <a:srgbClr val="FF0000"/>
                </a:solidFill>
              </a:rPr>
              <a:t>metadata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So, things like read/write permissions are stored with </a:t>
            </a:r>
            <a:r>
              <a:rPr lang="en-US" i="1" dirty="0" smtClean="0"/>
              <a:t>file, </a:t>
            </a:r>
            <a:r>
              <a:rPr lang="en-US" dirty="0" smtClean="0"/>
              <a:t>not in directory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Allows multiple names (directory entries) for a file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Inode</a:t>
            </a:r>
            <a:r>
              <a:rPr lang="en-US" dirty="0"/>
              <a:t> maintains a multi-level tree structure to find storage blocks for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Great for little and large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Asymmetric tree with fixed sized </a:t>
            </a:r>
            <a:r>
              <a:rPr lang="en-US" dirty="0" smtClean="0"/>
              <a:t>blocks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Original </a:t>
            </a:r>
            <a:r>
              <a:rPr lang="en-US" b="1" i="1" dirty="0" err="1">
                <a:solidFill>
                  <a:srgbClr val="FF0000"/>
                </a:solidFill>
              </a:rPr>
              <a:t>inode</a:t>
            </a:r>
            <a:r>
              <a:rPr lang="en-US" dirty="0">
                <a:solidFill>
                  <a:srgbClr val="FF0000"/>
                </a:solidFill>
              </a:rPr>
              <a:t> format appeared in BSD 4.1 (more following)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Berkeley Standard Distribution Unix!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Part of your heritage!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Similar structure for Linux Ext 2/3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41388"/>
            <a:ext cx="8409146" cy="4621212"/>
          </a:xfrm>
        </p:spPr>
      </p:pic>
    </p:spTree>
    <p:extLst>
      <p:ext uri="{BB962C8B-B14F-4D97-AF65-F5344CB8AC3E}">
        <p14:creationId xmlns:p14="http://schemas.microsoft.com/office/powerpoint/2010/main" val="144766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File </a:t>
            </a:r>
            <a:r>
              <a:rPr lang="en-US" dirty="0" err="1" smtClean="0">
                <a:latin typeface="Gill Sans Light"/>
              </a:rPr>
              <a:t>Atributes</a:t>
            </a:r>
            <a:endParaRPr lang="en-US" dirty="0">
              <a:latin typeface="Gill Sans Ligh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37651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AB9E54-1D87-4AC7-B719-7B79C40F48D8}"/>
              </a:ext>
            </a:extLst>
          </p:cNvPr>
          <p:cNvSpPr/>
          <p:nvPr/>
        </p:nvSpPr>
        <p:spPr>
          <a:xfrm>
            <a:off x="4916629" y="1655388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8742-F61D-41F4-A666-D0C7386AC936}"/>
              </a:ext>
            </a:extLst>
          </p:cNvPr>
          <p:cNvSpPr txBox="1"/>
          <p:nvPr/>
        </p:nvSpPr>
        <p:spPr>
          <a:xfrm>
            <a:off x="1300268" y="2776478"/>
            <a:ext cx="417288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SetUID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>
                <a:latin typeface="Gill Sans Light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SetGID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A0290-8E7A-4E41-AF08-F592FCEE467B}"/>
              </a:ext>
            </a:extLst>
          </p:cNvPr>
          <p:cNvCxnSpPr/>
          <p:nvPr/>
        </p:nvCxnSpPr>
        <p:spPr>
          <a:xfrm flipH="1">
            <a:off x="4729412" y="2568134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8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Files: 12 Pointers Direct to Data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14400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B47DF9-21EB-419B-9441-936FDB7C2173}"/>
              </a:ext>
            </a:extLst>
          </p:cNvPr>
          <p:cNvSpPr/>
          <p:nvPr/>
        </p:nvSpPr>
        <p:spPr>
          <a:xfrm>
            <a:off x="4956385" y="2456180"/>
            <a:ext cx="912787" cy="190036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59FEC-9FA4-4010-B768-12C0EB573F99}"/>
              </a:ext>
            </a:extLst>
          </p:cNvPr>
          <p:cNvSpPr txBox="1"/>
          <p:nvPr/>
        </p:nvSpPr>
        <p:spPr>
          <a:xfrm>
            <a:off x="882824" y="91652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B6CC0-874A-41E5-830F-EF1167D49294}"/>
              </a:ext>
            </a:extLst>
          </p:cNvPr>
          <p:cNvCxnSpPr/>
          <p:nvPr/>
        </p:nvCxnSpPr>
        <p:spPr>
          <a:xfrm flipH="1" flipV="1">
            <a:off x="3836504" y="2008351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10-21 at 1.40.36 PM.png">
            <a:extLst>
              <a:ext uri="{FF2B5EF4-FFF2-40B4-BE49-F238E27FC236}">
                <a16:creationId xmlns:a16="http://schemas.microsoft.com/office/drawing/2014/main" id="{B68A8613-63EC-4487-90CC-FF9C86573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38" y="3070214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C773F-8027-4767-8566-BA12BD9061BC}"/>
              </a:ext>
            </a:extLst>
          </p:cNvPr>
          <p:cNvSpPr/>
          <p:nvPr/>
        </p:nvSpPr>
        <p:spPr>
          <a:xfrm>
            <a:off x="8213300" y="3391198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337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Large Files: 1-, 2-, 3-level indirect pointers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51492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5179EE-84BA-4F37-920E-9957350FC04C}"/>
              </a:ext>
            </a:extLst>
          </p:cNvPr>
          <p:cNvSpPr/>
          <p:nvPr/>
        </p:nvSpPr>
        <p:spPr>
          <a:xfrm>
            <a:off x="4930139" y="4330446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9A2E2-B1C4-4BA5-A510-74712C438D10}"/>
              </a:ext>
            </a:extLst>
          </p:cNvPr>
          <p:cNvSpPr txBox="1"/>
          <p:nvPr/>
        </p:nvSpPr>
        <p:spPr>
          <a:xfrm>
            <a:off x="1313778" y="838200"/>
            <a:ext cx="3334680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- 4 kB blocks =&gt; 1024 </a:t>
            </a:r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ptrs</a:t>
            </a:r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8B92-590D-41B9-9DC4-103F2013725F}"/>
              </a:ext>
            </a:extLst>
          </p:cNvPr>
          <p:cNvSpPr txBox="1"/>
          <p:nvPr/>
        </p:nvSpPr>
        <p:spPr>
          <a:xfrm>
            <a:off x="9449058" y="250019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07A58-91E1-4B7D-B17E-7652835DFECE}"/>
              </a:ext>
            </a:extLst>
          </p:cNvPr>
          <p:cNvSpPr txBox="1"/>
          <p:nvPr/>
        </p:nvSpPr>
        <p:spPr>
          <a:xfrm>
            <a:off x="9372114" y="302192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1AFD1-BDB8-4ED0-A994-C40043EF7B83}"/>
              </a:ext>
            </a:extLst>
          </p:cNvPr>
          <p:cNvSpPr txBox="1"/>
          <p:nvPr/>
        </p:nvSpPr>
        <p:spPr>
          <a:xfrm>
            <a:off x="9423410" y="3819200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71357-B068-46CA-9BD9-CFA740275A2E}"/>
              </a:ext>
            </a:extLst>
          </p:cNvPr>
          <p:cNvSpPr txBox="1"/>
          <p:nvPr/>
        </p:nvSpPr>
        <p:spPr>
          <a:xfrm>
            <a:off x="9461882" y="5191951"/>
            <a:ext cx="87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4" name="Picture 13" descr="Screen Shot 2014-10-21 at 1.50.13 PM.png">
            <a:extLst>
              <a:ext uri="{FF2B5EF4-FFF2-40B4-BE49-F238E27FC236}">
                <a16:creationId xmlns:a16="http://schemas.microsoft.com/office/drawing/2014/main" id="{9CC88468-5177-477E-A69C-62781003F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" y="3258389"/>
            <a:ext cx="3229456" cy="2474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3AC08-5609-40F2-A414-93D66B4A5AC5}"/>
              </a:ext>
            </a:extLst>
          </p:cNvPr>
          <p:cNvSpPr/>
          <p:nvPr/>
        </p:nvSpPr>
        <p:spPr>
          <a:xfrm>
            <a:off x="1327775" y="3675079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6FE87D-2823-469A-B628-CF0F8F2D302F}"/>
              </a:ext>
            </a:extLst>
          </p:cNvPr>
          <p:cNvCxnSpPr/>
          <p:nvPr/>
        </p:nvCxnSpPr>
        <p:spPr>
          <a:xfrm flipH="1" flipV="1">
            <a:off x="3962658" y="3070736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5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From </a:t>
            </a:r>
            <a:r>
              <a:rPr lang="en-US" dirty="0">
                <a:latin typeface="Gill Sans Light"/>
              </a:rPr>
              <a:t>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FC5D42-B922-4A7B-B6AF-58A09902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Together: On-Disk Index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00C76-F9D3-4211-ACDE-FAE24509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5588000" cy="541020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Sample file in multilevel </a:t>
            </a:r>
            <a:br>
              <a:rPr lang="en-US" altLang="ko-KR" sz="2400" dirty="0" smtClean="0"/>
            </a:br>
            <a:r>
              <a:rPr lang="en-US" altLang="ko-KR" sz="2400" dirty="0" smtClean="0"/>
              <a:t>indexed format:</a:t>
            </a:r>
          </a:p>
          <a:p>
            <a:pPr lvl="1"/>
            <a:r>
              <a:rPr lang="en-US" altLang="ko-KR" sz="2000" dirty="0" smtClean="0"/>
              <a:t>10 direct </a:t>
            </a:r>
            <a:r>
              <a:rPr lang="en-US" altLang="ko-KR" sz="2000" dirty="0" err="1" smtClean="0"/>
              <a:t>ptrs</a:t>
            </a:r>
            <a:r>
              <a:rPr lang="en-US" altLang="ko-KR" sz="2000" dirty="0" smtClean="0"/>
              <a:t>, 1K blocks</a:t>
            </a:r>
          </a:p>
          <a:p>
            <a:pPr lvl="1"/>
            <a:r>
              <a:rPr lang="en-US" altLang="ko-KR" sz="2000" dirty="0" smtClean="0"/>
              <a:t>How many accesses for </a:t>
            </a:r>
            <a:br>
              <a:rPr lang="en-US" altLang="ko-KR" sz="2000" dirty="0" smtClean="0"/>
            </a:br>
            <a:r>
              <a:rPr lang="en-US" altLang="ko-KR" sz="2000" dirty="0" smtClean="0"/>
              <a:t>block #23? (assume file </a:t>
            </a:r>
            <a:br>
              <a:rPr lang="en-US" altLang="ko-KR" sz="2000" dirty="0" smtClean="0"/>
            </a:br>
            <a:r>
              <a:rPr lang="en-US" altLang="ko-KR" sz="2000" dirty="0" smtClean="0"/>
              <a:t>header accessed on open)?</a:t>
            </a:r>
          </a:p>
          <a:p>
            <a:pPr lvl="2"/>
            <a:r>
              <a:rPr lang="en-US" altLang="ko-KR" sz="1800" dirty="0" smtClean="0"/>
              <a:t>Two: One for indirect block, </a:t>
            </a:r>
            <a:br>
              <a:rPr lang="en-US" altLang="ko-KR" sz="1800" dirty="0" smtClean="0"/>
            </a:br>
            <a:r>
              <a:rPr lang="en-US" altLang="ko-KR" sz="1800" dirty="0" smtClean="0"/>
              <a:t>one for data</a:t>
            </a:r>
          </a:p>
          <a:p>
            <a:pPr lvl="1"/>
            <a:r>
              <a:rPr lang="en-US" altLang="ko-KR" sz="2000" dirty="0" smtClean="0"/>
              <a:t>How about block #5?</a:t>
            </a:r>
          </a:p>
          <a:p>
            <a:pPr lvl="2"/>
            <a:r>
              <a:rPr lang="en-US" altLang="ko-KR" sz="1800" dirty="0" smtClean="0"/>
              <a:t>One: One for data</a:t>
            </a:r>
          </a:p>
          <a:p>
            <a:pPr lvl="1"/>
            <a:r>
              <a:rPr lang="en-US" altLang="ko-KR" sz="2000" dirty="0" smtClean="0"/>
              <a:t>Block #340?</a:t>
            </a:r>
          </a:p>
          <a:p>
            <a:pPr lvl="2"/>
            <a:r>
              <a:rPr lang="en-US" altLang="ko-KR" sz="1800" dirty="0" smtClean="0"/>
              <a:t>Three: double indirect block, </a:t>
            </a:r>
            <a:br>
              <a:rPr lang="en-US" altLang="ko-KR" sz="1800" dirty="0" smtClean="0"/>
            </a:br>
            <a:r>
              <a:rPr lang="en-US" altLang="ko-KR" sz="1800" dirty="0" smtClean="0"/>
              <a:t>indirect block, and data</a:t>
            </a:r>
            <a:endParaRPr lang="en-US" altLang="ko-KR" sz="18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34887E-1DF6-42D6-8797-A6178E1E1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6917925" cy="3810000"/>
          </a:xfrm>
        </p:spPr>
      </p:pic>
    </p:spTree>
    <p:extLst>
      <p:ext uri="{BB962C8B-B14F-4D97-AF65-F5344CB8AC3E}">
        <p14:creationId xmlns:p14="http://schemas.microsoft.com/office/powerpoint/2010/main" val="2218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26A-CD78-4486-8D7F-8696B648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Critical Factors in File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493-062F-45DD-9E8E-72260DEE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(Hard) Disk Performance !!!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carefully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8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</a:t>
            </a:r>
            <a:r>
              <a:rPr lang="en-US" dirty="0">
                <a:latin typeface="Gill Sans Light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22565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altLang="ko-KR" dirty="0" smtClean="0"/>
              <a:t>Fast File System (BSD 4.2, 1984)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0972800" cy="58674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Same </a:t>
            </a:r>
            <a:r>
              <a:rPr lang="en-US" altLang="ko-KR" dirty="0" err="1" smtClean="0"/>
              <a:t>inode</a:t>
            </a:r>
            <a:r>
              <a:rPr lang="en-US" altLang="ko-KR" dirty="0" smtClean="0"/>
              <a:t> structure as in BSD 4.1</a:t>
            </a:r>
          </a:p>
          <a:p>
            <a:pPr lvl="1"/>
            <a:r>
              <a:rPr lang="en-US" altLang="ko-KR" dirty="0" smtClean="0"/>
              <a:t>same file header and triply indirect blocks like we just studied</a:t>
            </a:r>
          </a:p>
          <a:p>
            <a:pPr lvl="1"/>
            <a:r>
              <a:rPr lang="en-US" altLang="ko-KR" dirty="0" smtClean="0"/>
              <a:t>Some changes to block sizes </a:t>
            </a:r>
            <a:r>
              <a:rPr lang="en-US" altLang="ko-KR" smtClean="0"/>
              <a:t>from 1024</a:t>
            </a:r>
            <a:r>
              <a:rPr lang="en-US" altLang="ko-KR" smtClean="0">
                <a:sym typeface="Symbol" panose="05050102010706020507" pitchFamily="18" charset="2"/>
              </a:rPr>
              <a:t>4096 </a:t>
            </a:r>
            <a:r>
              <a:rPr lang="en-US" altLang="ko-KR" smtClean="0"/>
              <a:t>bytes </a:t>
            </a:r>
            <a:r>
              <a:rPr lang="en-US" altLang="ko-KR" dirty="0" smtClean="0"/>
              <a:t>for performance</a:t>
            </a:r>
          </a:p>
          <a:p>
            <a:r>
              <a:rPr lang="en-US" altLang="ko-KR" dirty="0" smtClean="0"/>
              <a:t>Paper on FFS: “A Fast File System for UNIX”</a:t>
            </a:r>
          </a:p>
          <a:p>
            <a:pPr lvl="1"/>
            <a:r>
              <a:rPr lang="en-US" altLang="ko-KR" dirty="0" smtClean="0"/>
              <a:t>Marshall </a:t>
            </a:r>
            <a:r>
              <a:rPr lang="en-US" altLang="ko-KR" dirty="0" err="1" smtClean="0"/>
              <a:t>McKusick</a:t>
            </a:r>
            <a:r>
              <a:rPr lang="en-US" altLang="ko-KR" dirty="0" smtClean="0"/>
              <a:t>, William Joy, Samuel </a:t>
            </a:r>
            <a:r>
              <a:rPr lang="en-US" altLang="ko-KR" dirty="0" err="1" smtClean="0"/>
              <a:t>Leffler</a:t>
            </a:r>
            <a:r>
              <a:rPr lang="en-US" altLang="ko-KR" dirty="0" smtClean="0"/>
              <a:t> and Robert </a:t>
            </a:r>
            <a:r>
              <a:rPr lang="en-US" altLang="ko-KR" dirty="0" err="1" smtClean="0"/>
              <a:t>Fabry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Off the “resources” page of course website – Take a look!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Optimization for Performance and Reliability:</a:t>
            </a:r>
          </a:p>
          <a:p>
            <a:pPr lvl="1"/>
            <a:r>
              <a:rPr lang="en-US" altLang="ko-KR" dirty="0" smtClean="0"/>
              <a:t>Distribute </a:t>
            </a:r>
            <a:r>
              <a:rPr lang="en-US" altLang="ko-KR" dirty="0" err="1" smtClean="0"/>
              <a:t>inodes</a:t>
            </a:r>
            <a:r>
              <a:rPr lang="en-US" altLang="ko-KR" dirty="0" smtClean="0"/>
              <a:t> among different tracks to be closer to data</a:t>
            </a:r>
          </a:p>
          <a:p>
            <a:pPr lvl="1"/>
            <a:r>
              <a:rPr lang="en-US" altLang="ko-KR" dirty="0" smtClean="0"/>
              <a:t>Uses bitmap allocation in place of </a:t>
            </a:r>
            <a:r>
              <a:rPr lang="en-US" altLang="ko-KR" dirty="0" err="1" smtClean="0"/>
              <a:t>freelist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Attempt to allocate files contiguously</a:t>
            </a:r>
          </a:p>
          <a:p>
            <a:pPr lvl="1"/>
            <a:r>
              <a:rPr lang="en-US" altLang="ko-KR" dirty="0" smtClean="0"/>
              <a:t>10% reserved disk space</a:t>
            </a:r>
          </a:p>
          <a:p>
            <a:pPr lvl="1"/>
            <a:r>
              <a:rPr lang="en-US" altLang="ko-KR" dirty="0" smtClean="0"/>
              <a:t>Skip-sector positioning (mentioned later)</a:t>
            </a:r>
          </a:p>
          <a:p>
            <a:pPr marL="0" indent="0"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959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Changes in </a:t>
            </a:r>
            <a:r>
              <a:rPr lang="en-US" dirty="0" err="1" smtClean="0"/>
              <a:t>Inode</a:t>
            </a:r>
            <a:r>
              <a:rPr lang="en-US" dirty="0" smtClean="0"/>
              <a:t> Placement: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0490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early UNIX and DOS/Windows’ FAT file system, headers stored in special array in outermost cylinders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size, set when disk is formatted</a:t>
            </a:r>
          </a:p>
          <a:p>
            <a:pPr lvl="2"/>
            <a:r>
              <a:rPr lang="en-US" dirty="0"/>
              <a:t>At formatting time, a fixed number of </a:t>
            </a:r>
            <a:r>
              <a:rPr lang="en-US" dirty="0" err="1"/>
              <a:t>inodes</a:t>
            </a:r>
            <a:r>
              <a:rPr lang="en-US" dirty="0"/>
              <a:t> are created</a:t>
            </a:r>
          </a:p>
          <a:p>
            <a:pPr lvl="2"/>
            <a:r>
              <a:rPr lang="en-US" dirty="0"/>
              <a:t>Each is given a unique number, called an “</a:t>
            </a:r>
            <a:r>
              <a:rPr lang="en-US" altLang="ja-JP" dirty="0" err="1"/>
              <a:t>inumber</a:t>
            </a:r>
            <a:r>
              <a:rPr lang="en-US" altLang="ja-JP" dirty="0" smtClean="0"/>
              <a:t>”</a:t>
            </a:r>
          </a:p>
          <a:p>
            <a:pPr lvl="2"/>
            <a:endParaRPr lang="en-US" altLang="ja-JP" dirty="0"/>
          </a:p>
          <a:p>
            <a:r>
              <a:rPr lang="en-US" altLang="ko-KR" dirty="0" smtClean="0"/>
              <a:t>Problem </a:t>
            </a:r>
            <a:r>
              <a:rPr lang="en-US" altLang="ko-KR" dirty="0"/>
              <a:t>#1: </a:t>
            </a:r>
            <a:r>
              <a:rPr lang="en-US" altLang="ko-KR" dirty="0" err="1"/>
              <a:t>Inodes</a:t>
            </a:r>
            <a:r>
              <a:rPr lang="en-US" altLang="ko-KR" dirty="0"/>
              <a:t> all in one place (outer tracks)</a:t>
            </a:r>
          </a:p>
          <a:p>
            <a:pPr lvl="1"/>
            <a:r>
              <a:rPr lang="en-US" altLang="ko-KR" dirty="0"/>
              <a:t>Head crash potentially destroys all files </a:t>
            </a:r>
            <a:r>
              <a:rPr lang="en-US" altLang="ko-KR" dirty="0" smtClean="0"/>
              <a:t>by </a:t>
            </a:r>
            <a:r>
              <a:rPr lang="en-US" altLang="ko-KR" dirty="0"/>
              <a:t>destroying </a:t>
            </a:r>
            <a:r>
              <a:rPr lang="en-US" altLang="ko-KR" dirty="0" err="1" smtClean="0"/>
              <a:t>inodes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Inodes</a:t>
            </a:r>
            <a:r>
              <a:rPr lang="en-US" altLang="ko-KR" dirty="0" smtClean="0"/>
              <a:t> not close to the data that the point to</a:t>
            </a:r>
          </a:p>
          <a:p>
            <a:pPr lvl="2"/>
            <a:r>
              <a:rPr lang="en-US" dirty="0"/>
              <a:t>To read a small file, seek to get header, seek back to data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Problem #2: When create a file, don’t know how big it will become (in UNIX, most writes are by appending)</a:t>
            </a:r>
          </a:p>
          <a:p>
            <a:pPr lvl="1"/>
            <a:r>
              <a:rPr lang="en-US" altLang="ko-KR" dirty="0"/>
              <a:t>How much contiguous space do you allocate for a file?</a:t>
            </a:r>
          </a:p>
          <a:p>
            <a:pPr lvl="1"/>
            <a:r>
              <a:rPr lang="en-US" altLang="ko-KR" dirty="0"/>
              <a:t>Makes it hard to optimize for </a:t>
            </a:r>
            <a:r>
              <a:rPr lang="en-US" altLang="ko-KR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19075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9677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UNIX BSD 4.2 (FFS) distributed the header information (</a:t>
            </a:r>
            <a:r>
              <a:rPr lang="en-US" dirty="0" err="1"/>
              <a:t>inodes</a:t>
            </a:r>
            <a:r>
              <a:rPr lang="en-US" dirty="0"/>
              <a:t>) closer to the data blocks</a:t>
            </a:r>
          </a:p>
          <a:p>
            <a:pPr lvl="1"/>
            <a:r>
              <a:rPr lang="en-US" dirty="0"/>
              <a:t>Often, </a:t>
            </a:r>
            <a:r>
              <a:rPr lang="en-US" dirty="0" err="1"/>
              <a:t>inode</a:t>
            </a:r>
            <a:r>
              <a:rPr lang="en-US" dirty="0"/>
              <a:t> for file stored in same </a:t>
            </a:r>
            <a:r>
              <a:rPr lang="ja-JP" altLang="en-US" dirty="0"/>
              <a:t>“</a:t>
            </a:r>
            <a:r>
              <a:rPr lang="en-US" altLang="ja-JP" dirty="0"/>
              <a:t>cylinder group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as </a:t>
            </a:r>
            <a:r>
              <a:rPr lang="en-US" altLang="ja-JP" dirty="0"/>
              <a:t>parent directory of the file </a:t>
            </a:r>
          </a:p>
          <a:p>
            <a:pPr lvl="1"/>
            <a:r>
              <a:rPr lang="en-US" altLang="ja-JP" dirty="0"/>
              <a:t>makes an “ls” of that directory run very </a:t>
            </a:r>
            <a:r>
              <a:rPr lang="en-US" altLang="ja-JP" dirty="0" smtClean="0"/>
              <a:t>fast</a:t>
            </a:r>
          </a:p>
          <a:p>
            <a:r>
              <a:rPr lang="en-US" dirty="0"/>
              <a:t>File system </a:t>
            </a:r>
            <a:r>
              <a:rPr lang="en-US" dirty="0" smtClean="0"/>
              <a:t>volume </a:t>
            </a:r>
            <a:r>
              <a:rPr lang="en-US" dirty="0"/>
              <a:t>divided into </a:t>
            </a:r>
            <a:r>
              <a:rPr lang="en-US" dirty="0" smtClean="0"/>
              <a:t>set </a:t>
            </a:r>
            <a:r>
              <a:rPr lang="en-US" dirty="0"/>
              <a:t>of block groups</a:t>
            </a:r>
          </a:p>
          <a:p>
            <a:pPr lvl="1"/>
            <a:r>
              <a:rPr lang="en-US" dirty="0"/>
              <a:t>Close set of </a:t>
            </a:r>
            <a:r>
              <a:rPr lang="en-US" dirty="0" smtClean="0"/>
              <a:t>tracks</a:t>
            </a:r>
          </a:p>
          <a:p>
            <a:r>
              <a:rPr lang="en-US" dirty="0" smtClean="0"/>
              <a:t>Data blocks, metadata, and free space </a:t>
            </a:r>
            <a:br>
              <a:rPr lang="en-US" dirty="0" smtClean="0"/>
            </a:br>
            <a:r>
              <a:rPr lang="en-US" dirty="0" smtClean="0"/>
              <a:t>interleaved within block group</a:t>
            </a:r>
          </a:p>
          <a:p>
            <a:pPr lvl="1"/>
            <a:r>
              <a:rPr lang="en-US" dirty="0" smtClean="0"/>
              <a:t>Avoid huge seeks between user data and </a:t>
            </a:r>
            <a:br>
              <a:rPr lang="en-US" dirty="0" smtClean="0"/>
            </a:br>
            <a:r>
              <a:rPr lang="en-US" dirty="0" smtClean="0"/>
              <a:t>system structure</a:t>
            </a:r>
          </a:p>
          <a:p>
            <a:r>
              <a:rPr lang="en-US" dirty="0" smtClean="0"/>
              <a:t>Put directory and its files in 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382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Locality: Block Groups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0584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First-Free allocation of new file blocks</a:t>
            </a:r>
          </a:p>
          <a:p>
            <a:pPr lvl="1"/>
            <a:r>
              <a:rPr lang="en-US" altLang="ko-KR" dirty="0" smtClean="0"/>
              <a:t>To expand file, first try successive blocks in bitmap, then </a:t>
            </a:r>
            <a:br>
              <a:rPr lang="en-US" altLang="ko-KR" dirty="0" smtClean="0"/>
            </a:br>
            <a:r>
              <a:rPr lang="en-US" altLang="ko-KR" dirty="0" smtClean="0"/>
              <a:t>choose new range of blocks</a:t>
            </a:r>
          </a:p>
          <a:p>
            <a:pPr lvl="1"/>
            <a:r>
              <a:rPr lang="en-US" dirty="0" smtClean="0"/>
              <a:t>Few little holes at start, big sequential runs at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 smtClean="0"/>
              <a:t>Sequential layout for big files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Reserve space in the Block Group</a:t>
            </a:r>
          </a:p>
          <a:p>
            <a:r>
              <a:rPr lang="en-US" dirty="0" smtClean="0"/>
              <a:t>Summary: FFS </a:t>
            </a:r>
            <a:r>
              <a:rPr lang="en-US" dirty="0" err="1" smtClean="0"/>
              <a:t>Inode</a:t>
            </a:r>
            <a:r>
              <a:rPr lang="en-US" dirty="0" smtClean="0"/>
              <a:t> Layout Pros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small directories, can fit all data, file headers,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etc</a:t>
            </a:r>
            <a:r>
              <a:rPr lang="en-US" dirty="0"/>
              <a:t>. in same cylinder </a:t>
            </a:r>
            <a:r>
              <a:rPr lang="en-US" dirty="0">
                <a:sym typeface="Symbol" pitchFamily="-83" charset="2"/>
              </a:rPr>
              <a:t> no seeks!</a:t>
            </a:r>
          </a:p>
          <a:p>
            <a:pPr lvl="1"/>
            <a:r>
              <a:rPr lang="en-US" dirty="0">
                <a:sym typeface="Symbol" pitchFamily="-83" charset="2"/>
              </a:rPr>
              <a:t>File headers much smaller than whole block </a:t>
            </a:r>
            <a:r>
              <a:rPr lang="en-US" dirty="0" smtClean="0">
                <a:sym typeface="Symbol" pitchFamily="-83" charset="2"/>
              </a:rPr>
              <a:t/>
            </a:r>
            <a:br>
              <a:rPr lang="en-US" dirty="0" smtClean="0">
                <a:sym typeface="Symbol" pitchFamily="-83" charset="2"/>
              </a:rPr>
            </a:br>
            <a:r>
              <a:rPr lang="en-US" dirty="0" smtClean="0">
                <a:sym typeface="Symbol" pitchFamily="-83" charset="2"/>
              </a:rPr>
              <a:t>(</a:t>
            </a:r>
            <a:r>
              <a:rPr lang="en-US" dirty="0">
                <a:sym typeface="Symbol" pitchFamily="-83" charset="2"/>
              </a:rPr>
              <a:t>a few hundred bytes), so multiple headers fetched from disk at same time</a:t>
            </a:r>
          </a:p>
          <a:p>
            <a:pPr lvl="1"/>
            <a:r>
              <a:rPr lang="en-US" dirty="0"/>
              <a:t>Reliability: whatever happens to the disk, you can find many of the files (even if directories disconnected)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4-10-22 at 5.27.38 P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533400"/>
          </a:xfrm>
        </p:spPr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0" y="3003487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0" y="4624952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7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668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Problem 3: Missing blocks due to rotational delay</a:t>
            </a:r>
          </a:p>
          <a:p>
            <a:pPr lvl="1"/>
            <a:r>
              <a:rPr lang="en-US" altLang="ko-KR" dirty="0" smtClean="0"/>
              <a:t>Issue: Read one block, do processing, and read next block.  In meantime, disk has continued turning: missed next block! Need 1 revolution/block!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Solution1: Skip sector positioning (“interleaving”)</a:t>
            </a:r>
          </a:p>
          <a:p>
            <a:pPr lvl="2"/>
            <a:r>
              <a:rPr lang="en-US" altLang="ko-KR" dirty="0" smtClean="0"/>
              <a:t>Place the blocks from one file on every other block of a track: give time for processing to overlap rotation</a:t>
            </a:r>
          </a:p>
          <a:p>
            <a:pPr lvl="2"/>
            <a:r>
              <a:rPr lang="en-US" altLang="ko-KR" dirty="0" smtClean="0"/>
              <a:t>Can be done by OS or in modern drives by the disk controller</a:t>
            </a:r>
          </a:p>
          <a:p>
            <a:pPr lvl="1"/>
            <a:r>
              <a:rPr lang="en-US" altLang="ko-KR" dirty="0" smtClean="0"/>
              <a:t>Solution 2: Read ahead: read next block right after first, even if application hasn’t asked for it yet</a:t>
            </a:r>
          </a:p>
          <a:p>
            <a:pPr lvl="2"/>
            <a:r>
              <a:rPr lang="en-US" altLang="ko-KR" dirty="0" smtClean="0"/>
              <a:t>This can be done either by OS (read ahead) </a:t>
            </a:r>
          </a:p>
          <a:p>
            <a:pPr lvl="2"/>
            <a:r>
              <a:rPr lang="en-US" altLang="ko-KR" dirty="0" smtClean="0"/>
              <a:t>By disk itself (track buffers) - many disk controllers have internal RAM that allows them to read a complete track</a:t>
            </a:r>
          </a:p>
          <a:p>
            <a:r>
              <a:rPr lang="en-US" altLang="ko-KR" dirty="0" smtClean="0"/>
              <a:t>Modern disks + controllers do many things “under the covers”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Track buffers, elevator algorithms, bad block filtering</a:t>
            </a:r>
          </a:p>
          <a:p>
            <a:pPr lvl="1"/>
            <a:endParaRPr lang="en-US" altLang="ko-KR" dirty="0" smtClean="0"/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1981200" y="16002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5485794" y="1865885"/>
            <a:ext cx="4573043" cy="1513934"/>
            <a:chOff x="3024" y="576"/>
            <a:chExt cx="2588" cy="809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55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53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924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sz="2000" dirty="0"/>
              <a:t>Efficient storage for both small and large files</a:t>
            </a:r>
          </a:p>
          <a:p>
            <a:pPr lvl="1"/>
            <a:r>
              <a:rPr lang="en-US" sz="2000" dirty="0"/>
              <a:t>Locality for both small and large files</a:t>
            </a:r>
          </a:p>
          <a:p>
            <a:pPr lvl="1"/>
            <a:r>
              <a:rPr lang="en-US" sz="2000" dirty="0"/>
              <a:t>Locality for metadata and data</a:t>
            </a:r>
          </a:p>
          <a:p>
            <a:pPr lvl="1"/>
            <a:r>
              <a:rPr lang="en-US" sz="2000" dirty="0"/>
              <a:t>No defragmentation necessary!</a:t>
            </a:r>
          </a:p>
          <a:p>
            <a:pPr lvl="1"/>
            <a:endParaRPr lang="en-US" sz="2000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sz="2000" dirty="0"/>
              <a:t>Inefficient for tiny files (a 1 byte file requires both an </a:t>
            </a:r>
            <a:r>
              <a:rPr lang="en-US" sz="2000" dirty="0" err="1"/>
              <a:t>inode</a:t>
            </a:r>
            <a:r>
              <a:rPr lang="en-US" sz="2000" dirty="0"/>
              <a:t> and a data block)</a:t>
            </a:r>
          </a:p>
          <a:p>
            <a:pPr lvl="1"/>
            <a:r>
              <a:rPr lang="en-US" sz="2000" dirty="0"/>
              <a:t>Inefficient encoding when file is mostly contiguous on disk</a:t>
            </a:r>
          </a:p>
          <a:p>
            <a:pPr lvl="1"/>
            <a:r>
              <a:rPr lang="en-US" sz="2000" dirty="0"/>
              <a:t>Need to reserve 10-20% of free space to prevent fragmentation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94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 smtClean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 smtClean="0"/>
              <a:t>Naming: Find file by name, not block numbers</a:t>
            </a:r>
          </a:p>
          <a:p>
            <a:pPr lvl="1"/>
            <a:r>
              <a:rPr lang="en-US" dirty="0" smtClean="0"/>
              <a:t>Organize file names with directories</a:t>
            </a:r>
          </a:p>
          <a:p>
            <a:pPr lvl="1"/>
            <a:r>
              <a:rPr lang="en-US" dirty="0" smtClean="0"/>
              <a:t>Organization: Map files to blocks</a:t>
            </a:r>
          </a:p>
          <a:p>
            <a:pPr lvl="1"/>
            <a:r>
              <a:rPr lang="en-US" dirty="0" smtClean="0"/>
              <a:t>Protection: Enforce access restrictions</a:t>
            </a:r>
          </a:p>
          <a:p>
            <a:pPr lvl="1"/>
            <a:r>
              <a:rPr lang="en-US" dirty="0" smtClean="0"/>
              <a:t>Reliability: Keep files intact despite crashes, hardware failures,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0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38188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738188"/>
            <a:ext cx="5486400" cy="604361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sz="2000" dirty="0" err="1">
                <a:ea typeface="新細明體" panose="02020500000000000000" pitchFamily="18" charset="-120"/>
              </a:rPr>
              <a:t>inodes</a:t>
            </a:r>
            <a:r>
              <a:rPr lang="en-US" altLang="zh-TW" sz="2000" dirty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Block sizes settable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at </a:t>
            </a:r>
            <a:r>
              <a:rPr lang="en-US" altLang="zh-TW" sz="2000" dirty="0">
                <a:ea typeface="新細明體" panose="02020500000000000000" pitchFamily="18" charset="-120"/>
              </a:rPr>
              <a:t>format time: </a:t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1K, 2K, 4K, 8K…</a:t>
            </a:r>
          </a:p>
          <a:p>
            <a:r>
              <a:rPr lang="en-US" altLang="zh-TW" sz="2200" dirty="0">
                <a:ea typeface="新細明體" panose="02020500000000000000" pitchFamily="18" charset="-120"/>
              </a:rPr>
              <a:t>Actual </a:t>
            </a:r>
            <a:r>
              <a:rPr lang="en-US" altLang="zh-TW" sz="2200" dirty="0" err="1">
                <a:ea typeface="新細明體" panose="02020500000000000000" pitchFamily="18" charset="-120"/>
              </a:rPr>
              <a:t>inode</a:t>
            </a:r>
            <a:r>
              <a:rPr lang="en-US" altLang="zh-TW" sz="2200" dirty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with 12 direct pointers</a:t>
            </a:r>
          </a:p>
          <a:p>
            <a:r>
              <a:rPr lang="en-US" altLang="ko-KR" sz="2200" dirty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Several degrees of protection with comparable </a:t>
            </a:r>
            <a:r>
              <a:rPr lang="en-US" altLang="ko-KR" sz="2000" dirty="0" smtClean="0">
                <a:ea typeface="굴림" panose="020B0600000101010101" pitchFamily="34" charset="-127"/>
              </a:rPr>
              <a:t>overhead</a:t>
            </a:r>
          </a:p>
          <a:p>
            <a:pPr lvl="1"/>
            <a:r>
              <a:rPr lang="en-US" altLang="ko-KR" sz="2000" dirty="0" smtClean="0">
                <a:ea typeface="굴림" panose="020B0600000101010101" pitchFamily="34" charset="-127"/>
              </a:rPr>
              <a:t>We will talk about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Journalling</a:t>
            </a:r>
            <a:r>
              <a:rPr lang="en-US" altLang="ko-KR" sz="2000" dirty="0" smtClean="0">
                <a:ea typeface="굴림" panose="020B0600000101010101" pitchFamily="34" charset="-127"/>
              </a:rPr>
              <a:t> later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 lvl="1"/>
            <a:endParaRPr lang="en-US" altLang="ko-KR" sz="2000" dirty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912013" y="5715001"/>
            <a:ext cx="4594187" cy="7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b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26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EEF-3B65-42E5-B80D-765F74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Directory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DCAC-3DF4-487B-B5B8-5C9891D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74" y="868893"/>
            <a:ext cx="7954451" cy="5110163"/>
          </a:xfrm>
        </p:spPr>
        <p:txBody>
          <a:bodyPr>
            <a:normAutofit/>
          </a:bodyPr>
          <a:lstStyle/>
          <a:p>
            <a:r>
              <a:rPr lang="en-US" dirty="0"/>
              <a:t>Directories are specialized files</a:t>
            </a:r>
          </a:p>
          <a:p>
            <a:pPr lvl="1"/>
            <a:r>
              <a:rPr lang="en-US" dirty="0"/>
              <a:t>Contents: </a:t>
            </a:r>
            <a:r>
              <a:rPr lang="en-US" b="1" dirty="0"/>
              <a:t>List of </a:t>
            </a:r>
            <a:r>
              <a:rPr lang="en-US" b="1" dirty="0" smtClean="0"/>
              <a:t>pairs</a:t>
            </a:r>
            <a:r>
              <a:rPr lang="en-US" b="1" dirty="0"/>
              <a:t>	&lt;file name, file number&gt;</a:t>
            </a:r>
            <a:endParaRPr lang="en-US" dirty="0"/>
          </a:p>
          <a:p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unlink</a:t>
            </a:r>
            <a:r>
              <a:rPr lang="en-US" dirty="0"/>
              <a:t> 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/>
              <a:t>)</a:t>
            </a:r>
          </a:p>
          <a:p>
            <a:r>
              <a:rPr lang="en-US" dirty="0" err="1" smtClean="0"/>
              <a:t>libc</a:t>
            </a:r>
            <a:r>
              <a:rPr lang="en-US" dirty="0" smtClean="0"/>
              <a:t> </a:t>
            </a:r>
            <a:r>
              <a:rPr lang="en-US" dirty="0"/>
              <a:t>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(const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		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4118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928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524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708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832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2059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423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2358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2495490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1452633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315"/>
            <a:ext cx="10566400" cy="5105400"/>
          </a:xfrm>
        </p:spPr>
        <p:txBody>
          <a:bodyPr/>
          <a:lstStyle/>
          <a:p>
            <a:r>
              <a:rPr lang="en-US" dirty="0" smtClean="0"/>
              <a:t>Hard link</a:t>
            </a:r>
          </a:p>
          <a:p>
            <a:pPr lvl="1"/>
            <a:r>
              <a:rPr lang="en-US" dirty="0" smtClean="0"/>
              <a:t>Mapping from name to file number in the directory structure</a:t>
            </a:r>
          </a:p>
          <a:p>
            <a:pPr lvl="1"/>
            <a:r>
              <a:rPr lang="en-US" dirty="0" smtClean="0"/>
              <a:t>First hard link to a file is made when file created</a:t>
            </a:r>
          </a:p>
          <a:p>
            <a:pPr lvl="1"/>
            <a:r>
              <a:rPr lang="en-US" dirty="0" smtClean="0"/>
              <a:t>Create extra hard links to a file with the link() system call</a:t>
            </a:r>
          </a:p>
          <a:p>
            <a:pPr lvl="1"/>
            <a:r>
              <a:rPr lang="en-US" dirty="0" smtClean="0"/>
              <a:t>Remove links with unlink() system call</a:t>
            </a:r>
          </a:p>
          <a:p>
            <a:r>
              <a:rPr lang="en-US" dirty="0" smtClean="0"/>
              <a:t>When can file contents be deleted?</a:t>
            </a:r>
          </a:p>
          <a:p>
            <a:pPr lvl="1"/>
            <a:r>
              <a:rPr lang="en-US" dirty="0" smtClean="0"/>
              <a:t>When there are no more hard links to the file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maintains reference count for this purpose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4118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928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524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708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832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2059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423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2358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2495490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331523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Links (Symbolic Links)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111252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Soft link or Symbolic Link or Shortcut</a:t>
            </a:r>
          </a:p>
          <a:p>
            <a:pPr lvl="1"/>
            <a:r>
              <a:rPr lang="en-US" dirty="0"/>
              <a:t>Directory entry contains the path and name of the file</a:t>
            </a:r>
          </a:p>
          <a:p>
            <a:pPr lvl="1"/>
            <a:r>
              <a:rPr lang="en-US" dirty="0"/>
              <a:t>Map one name to another </a:t>
            </a:r>
            <a:r>
              <a:rPr lang="en-US" dirty="0" smtClean="0"/>
              <a:t>name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Contrast these two different types of directory entries:</a:t>
            </a:r>
            <a:endParaRPr lang="en-US" dirty="0"/>
          </a:p>
          <a:p>
            <a:pPr lvl="1"/>
            <a:r>
              <a:rPr lang="en-US" dirty="0"/>
              <a:t>Normal directory entry: &lt;file name, </a:t>
            </a:r>
            <a:r>
              <a:rPr lang="en-US" dirty="0">
                <a:solidFill>
                  <a:srgbClr val="FF0000"/>
                </a:solidFill>
              </a:rPr>
              <a:t>file #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Symbolic link: </a:t>
            </a:r>
            <a:r>
              <a:rPr lang="en-US" dirty="0" smtClean="0"/>
              <a:t>&lt;file </a:t>
            </a:r>
            <a:r>
              <a:rPr lang="en-US" dirty="0"/>
              <a:t>name, </a:t>
            </a:r>
            <a:r>
              <a:rPr lang="en-US" dirty="0" err="1">
                <a:solidFill>
                  <a:srgbClr val="FF0000"/>
                </a:solidFill>
              </a:rPr>
              <a:t>dest</a:t>
            </a:r>
            <a:r>
              <a:rPr lang="en-US" dirty="0">
                <a:solidFill>
                  <a:srgbClr val="FF0000"/>
                </a:solidFill>
              </a:rPr>
              <a:t>. file name</a:t>
            </a:r>
            <a:r>
              <a:rPr lang="en-US" dirty="0" smtClean="0"/>
              <a:t>&gt;</a:t>
            </a:r>
          </a:p>
          <a:p>
            <a:pPr lvl="1"/>
            <a:endParaRPr lang="en-US" dirty="0"/>
          </a:p>
          <a:p>
            <a:r>
              <a:rPr lang="en-US" dirty="0"/>
              <a:t>OS looks up destination file name </a:t>
            </a:r>
            <a:r>
              <a:rPr lang="en-US" b="1" dirty="0"/>
              <a:t>each time </a:t>
            </a:r>
            <a:r>
              <a:rPr lang="en-US" dirty="0"/>
              <a:t>program accesses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 </a:t>
            </a:r>
            <a:r>
              <a:rPr lang="en-US" dirty="0"/>
              <a:t>file name</a:t>
            </a:r>
          </a:p>
          <a:p>
            <a:pPr lvl="1"/>
            <a:r>
              <a:rPr lang="en-US" dirty="0"/>
              <a:t>Lookup can fail (error result from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Unix: Create soft links with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symlink</a:t>
            </a:r>
            <a:r>
              <a:rPr lang="en-US" dirty="0"/>
              <a:t> </a:t>
            </a:r>
            <a:r>
              <a:rPr lang="en-US" dirty="0" err="1"/>
              <a:t>syscall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19DB-DB73-495A-87D3-D775B2A7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E25F-7137-4B65-A3C1-872ADAEA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29" y="685800"/>
            <a:ext cx="7659028" cy="5912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happens when we open </a:t>
            </a:r>
            <a:r>
              <a:rPr lang="en-US" dirty="0">
                <a:latin typeface="Consolas" panose="020B0609020204030204" pitchFamily="49" charset="0"/>
              </a:rPr>
              <a:t>/home/cs162/stuff.txt</a:t>
            </a:r>
            <a:r>
              <a:rPr lang="en-US" dirty="0"/>
              <a:t>?</a:t>
            </a:r>
          </a:p>
          <a:p>
            <a:r>
              <a:rPr lang="en-US" dirty="0" smtClean="0"/>
              <a:t>“/” </a:t>
            </a:r>
            <a:r>
              <a:rPr lang="en-US" dirty="0"/>
              <a:t>- </a:t>
            </a:r>
            <a:r>
              <a:rPr lang="en-US" dirty="0" err="1"/>
              <a:t>inumber</a:t>
            </a:r>
            <a:r>
              <a:rPr lang="en-US" dirty="0"/>
              <a:t> for root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 smtClean="0"/>
              <a:t>configured </a:t>
            </a:r>
            <a:r>
              <a:rPr lang="en-US" dirty="0"/>
              <a:t>into </a:t>
            </a:r>
            <a:r>
              <a:rPr lang="en-US" dirty="0" smtClean="0"/>
              <a:t>kernel</a:t>
            </a:r>
            <a:r>
              <a:rPr lang="en-US" dirty="0"/>
              <a:t>, say 2</a:t>
            </a:r>
          </a:p>
          <a:p>
            <a:pPr lvl="1"/>
            <a:r>
              <a:rPr lang="en-US" dirty="0"/>
              <a:t>Read </a:t>
            </a:r>
            <a:r>
              <a:rPr lang="en-US" dirty="0" err="1"/>
              <a:t>inode</a:t>
            </a:r>
            <a:r>
              <a:rPr lang="en-US" dirty="0"/>
              <a:t> 2 from its position in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/>
              <a:t>array on disk</a:t>
            </a:r>
          </a:p>
          <a:p>
            <a:pPr lvl="1"/>
            <a:r>
              <a:rPr lang="en-US" dirty="0"/>
              <a:t>Extract the direct and indirect block pointers</a:t>
            </a:r>
          </a:p>
          <a:p>
            <a:pPr lvl="1"/>
            <a:r>
              <a:rPr lang="en-US" dirty="0"/>
              <a:t>Determine block that holds </a:t>
            </a:r>
            <a:r>
              <a:rPr lang="en-US" dirty="0" smtClean="0"/>
              <a:t>root </a:t>
            </a:r>
            <a:r>
              <a:rPr lang="en-US" dirty="0"/>
              <a:t>directory (say block 49358)</a:t>
            </a:r>
          </a:p>
          <a:p>
            <a:pPr lvl="1"/>
            <a:r>
              <a:rPr lang="en-US" dirty="0"/>
              <a:t>Read that block, scan it for “home” to get </a:t>
            </a:r>
            <a:r>
              <a:rPr lang="en-US" dirty="0" err="1"/>
              <a:t>inumber</a:t>
            </a:r>
            <a:r>
              <a:rPr lang="en-US" dirty="0"/>
              <a:t> for this directory (say 8086)</a:t>
            </a:r>
          </a:p>
          <a:p>
            <a:r>
              <a:rPr lang="en-US" dirty="0"/>
              <a:t>Read </a:t>
            </a:r>
            <a:r>
              <a:rPr lang="en-US" dirty="0" err="1"/>
              <a:t>inode</a:t>
            </a:r>
            <a:r>
              <a:rPr lang="en-US" dirty="0"/>
              <a:t> 8086 for /home, extract its blocks, read block (say 7756), scan it for “cs162” to get its </a:t>
            </a:r>
            <a:r>
              <a:rPr lang="en-US" dirty="0" err="1"/>
              <a:t>inumber</a:t>
            </a:r>
            <a:r>
              <a:rPr lang="en-US" dirty="0"/>
              <a:t> (say 732)</a:t>
            </a:r>
          </a:p>
          <a:p>
            <a:r>
              <a:rPr lang="en-US" dirty="0"/>
              <a:t>Read </a:t>
            </a:r>
            <a:r>
              <a:rPr lang="en-US" dirty="0" err="1"/>
              <a:t>inode</a:t>
            </a:r>
            <a:r>
              <a:rPr lang="en-US" dirty="0"/>
              <a:t> 732 for /home/cs162, extract its blocks, read block (say 12132), scan it for “stuff.txt” to get its </a:t>
            </a:r>
            <a:r>
              <a:rPr lang="en-US" dirty="0" err="1"/>
              <a:t>inumber</a:t>
            </a:r>
            <a:r>
              <a:rPr lang="en-US" dirty="0"/>
              <a:t>, say 9909</a:t>
            </a:r>
          </a:p>
          <a:p>
            <a:r>
              <a:rPr lang="en-US" dirty="0"/>
              <a:t>Read </a:t>
            </a:r>
            <a:r>
              <a:rPr lang="en-US" dirty="0" err="1"/>
              <a:t>inode</a:t>
            </a:r>
            <a:r>
              <a:rPr lang="en-US" dirty="0"/>
              <a:t> 9909 for /home/cs162/stuff.txt</a:t>
            </a:r>
          </a:p>
          <a:p>
            <a:r>
              <a:rPr lang="en-US" dirty="0"/>
              <a:t>Set up file </a:t>
            </a:r>
            <a:r>
              <a:rPr lang="en-US" dirty="0" smtClean="0"/>
              <a:t>description </a:t>
            </a:r>
            <a:r>
              <a:rPr lang="en-US" dirty="0"/>
              <a:t>to refer to this </a:t>
            </a:r>
            <a:r>
              <a:rPr lang="en-US" dirty="0" err="1"/>
              <a:t>inode</a:t>
            </a:r>
            <a:r>
              <a:rPr lang="en-US" dirty="0"/>
              <a:t> so reads / write can access the data blocks referenced by its direct and indirect pointers</a:t>
            </a:r>
          </a:p>
          <a:p>
            <a:r>
              <a:rPr lang="en-US" b="1" dirty="0">
                <a:solidFill>
                  <a:srgbClr val="FF0000"/>
                </a:solidFill>
              </a:rPr>
              <a:t>Check permissions on the final </a:t>
            </a:r>
            <a:r>
              <a:rPr lang="en-US" b="1" dirty="0" err="1">
                <a:solidFill>
                  <a:srgbClr val="FF0000"/>
                </a:solidFill>
              </a:rPr>
              <a:t>inode</a:t>
            </a:r>
            <a:r>
              <a:rPr lang="en-US" b="1" dirty="0">
                <a:solidFill>
                  <a:srgbClr val="FF0000"/>
                </a:solidFill>
              </a:rPr>
              <a:t> and each directory’s </a:t>
            </a:r>
            <a:r>
              <a:rPr lang="en-US" b="1" dirty="0" err="1">
                <a:solidFill>
                  <a:srgbClr val="FF0000"/>
                </a:solidFill>
              </a:rPr>
              <a:t>inode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693A0-4571-4551-B1EF-1EF1C016D050}"/>
              </a:ext>
            </a:extLst>
          </p:cNvPr>
          <p:cNvSpPr/>
          <p:nvPr/>
        </p:nvSpPr>
        <p:spPr bwMode="auto">
          <a:xfrm>
            <a:off x="8920584" y="1000628"/>
            <a:ext cx="228600" cy="396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D73882-2525-43B3-B6D4-E7878BF1FD8F}"/>
              </a:ext>
            </a:extLst>
          </p:cNvPr>
          <p:cNvGrpSpPr/>
          <p:nvPr/>
        </p:nvGrpSpPr>
        <p:grpSpPr>
          <a:xfrm>
            <a:off x="8682619" y="952160"/>
            <a:ext cx="2964737" cy="924734"/>
            <a:chOff x="6162835" y="1551732"/>
            <a:chExt cx="2964737" cy="9247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9E550B-9DA0-4CA9-AC9E-8633CBC483CF}"/>
                </a:ext>
              </a:extLst>
            </p:cNvPr>
            <p:cNvSpPr/>
            <p:nvPr/>
          </p:nvSpPr>
          <p:spPr bwMode="auto">
            <a:xfrm>
              <a:off x="6400800" y="18288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13F495-1F0A-4810-A275-8CC9D68A4584}"/>
                </a:ext>
              </a:extLst>
            </p:cNvPr>
            <p:cNvSpPr/>
            <p:nvPr/>
          </p:nvSpPr>
          <p:spPr bwMode="auto">
            <a:xfrm>
              <a:off x="7771599" y="1828800"/>
              <a:ext cx="1355973" cy="4572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3F2DE8-0063-4C27-805E-36532D63EA17}"/>
                </a:ext>
              </a:extLst>
            </p:cNvPr>
            <p:cNvGrpSpPr/>
            <p:nvPr/>
          </p:nvGrpSpPr>
          <p:grpSpPr>
            <a:xfrm>
              <a:off x="7010400" y="1600200"/>
              <a:ext cx="228600" cy="838200"/>
              <a:chOff x="7010400" y="1600200"/>
              <a:chExt cx="228600" cy="8382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428AC5-8651-4397-AF03-B8BF9F4DB417}"/>
                  </a:ext>
                </a:extLst>
              </p:cNvPr>
              <p:cNvSpPr/>
              <p:nvPr/>
            </p:nvSpPr>
            <p:spPr bwMode="auto">
              <a:xfrm>
                <a:off x="7010400" y="1600200"/>
                <a:ext cx="228600" cy="83820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FD588EE-9925-4049-A4D0-405352629829}"/>
                  </a:ext>
                </a:extLst>
              </p:cNvPr>
              <p:cNvCxnSpPr/>
              <p:nvPr/>
            </p:nvCxnSpPr>
            <p:spPr bwMode="auto">
              <a:xfrm>
                <a:off x="7010400" y="1828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C8A0097-7276-4BF4-84E5-E8B185CC253A}"/>
                  </a:ext>
                </a:extLst>
              </p:cNvPr>
              <p:cNvCxnSpPr/>
              <p:nvPr/>
            </p:nvCxnSpPr>
            <p:spPr bwMode="auto">
              <a:xfrm>
                <a:off x="7010400" y="2209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E0BDDA-28BE-45E8-9678-A2DFB8BFA238}"/>
                </a:ext>
              </a:extLst>
            </p:cNvPr>
            <p:cNvCxnSpPr/>
            <p:nvPr/>
          </p:nvCxnSpPr>
          <p:spPr bwMode="auto">
            <a:xfrm flipV="1">
              <a:off x="7162800" y="1676400"/>
              <a:ext cx="381000" cy="228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BB0E46-2DFA-4012-A3D2-D43B4B2678D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2800" y="1828800"/>
              <a:ext cx="533400" cy="192429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A74E19-3983-4C81-9947-041600B683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78233" y="2133600"/>
              <a:ext cx="556067" cy="32288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2415CB-5171-47D2-8C01-2E148B019A36}"/>
                </a:ext>
              </a:extLst>
            </p:cNvPr>
            <p:cNvSpPr txBox="1"/>
            <p:nvPr/>
          </p:nvSpPr>
          <p:spPr>
            <a:xfrm>
              <a:off x="7690413" y="1930354"/>
              <a:ext cx="120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Consolas" panose="020B0609020204030204" pitchFamily="49" charset="0"/>
                </a:rPr>
                <a:t>“home”:8086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EE3331-6041-4C48-8E40-3A48785981E5}"/>
                </a:ext>
              </a:extLst>
            </p:cNvPr>
            <p:cNvSpPr/>
            <p:nvPr/>
          </p:nvSpPr>
          <p:spPr>
            <a:xfrm>
              <a:off x="7620000" y="1551732"/>
              <a:ext cx="11192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block 49358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94EFA7-F7E2-4160-8766-5807F53DC8BC}"/>
                </a:ext>
              </a:extLst>
            </p:cNvPr>
            <p:cNvCxnSpPr/>
            <p:nvPr/>
          </p:nvCxnSpPr>
          <p:spPr bwMode="auto">
            <a:xfrm flipV="1">
              <a:off x="6629400" y="1600200"/>
              <a:ext cx="381000" cy="22853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DD3D17-E4D7-4B86-AEA6-03E24E0F14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2057332"/>
              <a:ext cx="381000" cy="41913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8292AC-3D89-4C34-B9C9-B82A93820E94}"/>
                </a:ext>
              </a:extLst>
            </p:cNvPr>
            <p:cNvSpPr/>
            <p:nvPr/>
          </p:nvSpPr>
          <p:spPr>
            <a:xfrm>
              <a:off x="6162835" y="1795046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Consolas" panose="020B0609020204030204" pitchFamily="49" charset="0"/>
                </a:rPr>
                <a:t>2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479DDC-7F92-49DC-A4C0-B62477329016}"/>
              </a:ext>
            </a:extLst>
          </p:cNvPr>
          <p:cNvGrpSpPr/>
          <p:nvPr/>
        </p:nvGrpSpPr>
        <p:grpSpPr>
          <a:xfrm>
            <a:off x="8322098" y="2901003"/>
            <a:ext cx="3325259" cy="969377"/>
            <a:chOff x="5802314" y="3500575"/>
            <a:chExt cx="3325259" cy="9693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FEE6B0-48C3-4EA6-8AE9-DA6B49B9F4E0}"/>
                </a:ext>
              </a:extLst>
            </p:cNvPr>
            <p:cNvSpPr/>
            <p:nvPr/>
          </p:nvSpPr>
          <p:spPr bwMode="auto">
            <a:xfrm>
              <a:off x="6400800" y="3555552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B8943F-BFDC-457A-8125-0155A9F7237F}"/>
                </a:ext>
              </a:extLst>
            </p:cNvPr>
            <p:cNvSpPr/>
            <p:nvPr/>
          </p:nvSpPr>
          <p:spPr>
            <a:xfrm>
              <a:off x="5802314" y="3500575"/>
              <a:ext cx="6335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Consolas" panose="020B0609020204030204" pitchFamily="49" charset="0"/>
                </a:rPr>
                <a:t>8086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B72FDFA-E1DF-4AD5-B133-D98B717D9ED7}"/>
                </a:ext>
              </a:extLst>
            </p:cNvPr>
            <p:cNvGrpSpPr/>
            <p:nvPr/>
          </p:nvGrpSpPr>
          <p:grpSpPr>
            <a:xfrm>
              <a:off x="7010400" y="3631752"/>
              <a:ext cx="228600" cy="838200"/>
              <a:chOff x="7010400" y="1600200"/>
              <a:chExt cx="228600" cy="8382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67E183-C725-4C7B-9C52-3D5CF41F5DC9}"/>
                  </a:ext>
                </a:extLst>
              </p:cNvPr>
              <p:cNvSpPr/>
              <p:nvPr/>
            </p:nvSpPr>
            <p:spPr bwMode="auto">
              <a:xfrm>
                <a:off x="7010400" y="1600200"/>
                <a:ext cx="228600" cy="83820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6EBFC21-FB50-44A5-A660-7540E362ED0D}"/>
                  </a:ext>
                </a:extLst>
              </p:cNvPr>
              <p:cNvCxnSpPr/>
              <p:nvPr/>
            </p:nvCxnSpPr>
            <p:spPr bwMode="auto">
              <a:xfrm>
                <a:off x="7010400" y="1828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1360E6C-B6EE-41F4-9B05-3174C167C603}"/>
                  </a:ext>
                </a:extLst>
              </p:cNvPr>
              <p:cNvCxnSpPr/>
              <p:nvPr/>
            </p:nvCxnSpPr>
            <p:spPr bwMode="auto">
              <a:xfrm>
                <a:off x="7010400" y="2209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158407-CA12-4CF8-9759-C253F35702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2800" y="3809850"/>
              <a:ext cx="571500" cy="12670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DCA90C8-EA93-4C4A-80B7-E70449EE87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2800" y="4052782"/>
              <a:ext cx="571500" cy="35905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F8E930-38B2-4275-882E-9357FEAF0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3784083"/>
              <a:ext cx="369908" cy="68586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09067C-DD6C-4BC2-AF24-15C80DF908FF}"/>
                </a:ext>
              </a:extLst>
            </p:cNvPr>
            <p:cNvSpPr/>
            <p:nvPr/>
          </p:nvSpPr>
          <p:spPr bwMode="auto">
            <a:xfrm>
              <a:off x="7753109" y="3809919"/>
              <a:ext cx="1374464" cy="4572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955DD8E-77D4-4C32-B5D0-87D9BFAF8344}"/>
                </a:ext>
              </a:extLst>
            </p:cNvPr>
            <p:cNvSpPr/>
            <p:nvPr/>
          </p:nvSpPr>
          <p:spPr>
            <a:xfrm>
              <a:off x="7676909" y="3532851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block 7756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4D3D6F-DDA6-4E76-9647-4ACCCEBED63D}"/>
                </a:ext>
              </a:extLst>
            </p:cNvPr>
            <p:cNvSpPr txBox="1"/>
            <p:nvPr/>
          </p:nvSpPr>
          <p:spPr>
            <a:xfrm>
              <a:off x="7690413" y="3885687"/>
              <a:ext cx="120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Consolas" panose="020B0609020204030204" pitchFamily="49" charset="0"/>
                </a:rPr>
                <a:t>“cs162”:732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469154-9B0A-4F7D-A4A7-F2D28B6DF598}"/>
              </a:ext>
            </a:extLst>
          </p:cNvPr>
          <p:cNvGrpSpPr/>
          <p:nvPr/>
        </p:nvGrpSpPr>
        <p:grpSpPr>
          <a:xfrm>
            <a:off x="8424150" y="1908883"/>
            <a:ext cx="3386850" cy="1129222"/>
            <a:chOff x="5904366" y="2508455"/>
            <a:chExt cx="3386850" cy="112922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8828B9-C1F4-4E96-B103-C96AF29A60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3555552"/>
              <a:ext cx="369908" cy="8212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E0A6FD-2A13-4ECA-93A9-7BCF8B880EB9}"/>
                </a:ext>
              </a:extLst>
            </p:cNvPr>
            <p:cNvSpPr/>
            <p:nvPr/>
          </p:nvSpPr>
          <p:spPr bwMode="auto">
            <a:xfrm>
              <a:off x="6400800" y="2573429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E0D7BF3-1140-43C9-BEFC-57937A3A3AA2}"/>
                </a:ext>
              </a:extLst>
            </p:cNvPr>
            <p:cNvSpPr/>
            <p:nvPr/>
          </p:nvSpPr>
          <p:spPr>
            <a:xfrm>
              <a:off x="5904366" y="2508455"/>
              <a:ext cx="5212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Consolas" panose="020B0609020204030204" pitchFamily="49" charset="0"/>
                </a:rPr>
                <a:t>732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2C6A75-5068-4D43-8196-246A5045EA22}"/>
                </a:ext>
              </a:extLst>
            </p:cNvPr>
            <p:cNvGrpSpPr/>
            <p:nvPr/>
          </p:nvGrpSpPr>
          <p:grpSpPr>
            <a:xfrm>
              <a:off x="7010400" y="2649629"/>
              <a:ext cx="228600" cy="838200"/>
              <a:chOff x="7010400" y="1600200"/>
              <a:chExt cx="228600" cy="8382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CBFB0AE-1C44-43DF-920F-3CFBA2EB164D}"/>
                  </a:ext>
                </a:extLst>
              </p:cNvPr>
              <p:cNvSpPr/>
              <p:nvPr/>
            </p:nvSpPr>
            <p:spPr bwMode="auto">
              <a:xfrm>
                <a:off x="7010400" y="1600200"/>
                <a:ext cx="228600" cy="83820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769F035-49C3-4E22-A4F3-75894CE90853}"/>
                  </a:ext>
                </a:extLst>
              </p:cNvPr>
              <p:cNvCxnSpPr/>
              <p:nvPr/>
            </p:nvCxnSpPr>
            <p:spPr bwMode="auto">
              <a:xfrm>
                <a:off x="7010400" y="1828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8B461C1-D374-4454-9DD4-8A274F0ED2BA}"/>
                  </a:ext>
                </a:extLst>
              </p:cNvPr>
              <p:cNvCxnSpPr/>
              <p:nvPr/>
            </p:nvCxnSpPr>
            <p:spPr bwMode="auto">
              <a:xfrm>
                <a:off x="7010400" y="2209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3D7B27D-9AFF-4C74-A8A8-1F97B3600A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2800" y="2847009"/>
              <a:ext cx="266459" cy="10742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9E08280-20C6-4760-975A-7A1A675912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2800" y="2871116"/>
              <a:ext cx="571500" cy="19954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9B20DB-F85C-49C2-9D41-732165C077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2573429"/>
              <a:ext cx="369908" cy="8212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AAE88-5597-4D65-AB56-AC41B3EFB5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2801960"/>
              <a:ext cx="369908" cy="68586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F22983-71DA-4332-99FE-4BA4EC53ED5E}"/>
                </a:ext>
              </a:extLst>
            </p:cNvPr>
            <p:cNvSpPr/>
            <p:nvPr/>
          </p:nvSpPr>
          <p:spPr bwMode="auto">
            <a:xfrm>
              <a:off x="7771600" y="2827796"/>
              <a:ext cx="1355973" cy="4572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D6A838-FD1C-47ED-A825-97FCB0004383}"/>
                </a:ext>
              </a:extLst>
            </p:cNvPr>
            <p:cNvSpPr/>
            <p:nvPr/>
          </p:nvSpPr>
          <p:spPr>
            <a:xfrm>
              <a:off x="7676909" y="2550728"/>
              <a:ext cx="11192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block 12132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364CD0-8034-414D-857C-CBBB33B8B036}"/>
                </a:ext>
              </a:extLst>
            </p:cNvPr>
            <p:cNvSpPr txBox="1"/>
            <p:nvPr/>
          </p:nvSpPr>
          <p:spPr>
            <a:xfrm>
              <a:off x="7662244" y="2998802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Consolas" panose="020B0609020204030204" pitchFamily="49" charset="0"/>
                </a:rPr>
                <a:t>“stuff.txt”:9909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AD4B534-C55D-4579-BC26-4BDC7ADAB67B}"/>
              </a:ext>
            </a:extLst>
          </p:cNvPr>
          <p:cNvGrpSpPr/>
          <p:nvPr/>
        </p:nvGrpSpPr>
        <p:grpSpPr>
          <a:xfrm>
            <a:off x="8322098" y="4037098"/>
            <a:ext cx="3341686" cy="1275244"/>
            <a:chOff x="5802314" y="4636670"/>
            <a:chExt cx="3341686" cy="127524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4239A8-DD2C-41BD-B7BD-958060FBD240}"/>
                </a:ext>
              </a:extLst>
            </p:cNvPr>
            <p:cNvSpPr/>
            <p:nvPr/>
          </p:nvSpPr>
          <p:spPr bwMode="auto">
            <a:xfrm>
              <a:off x="6400800" y="4855577"/>
              <a:ext cx="228600" cy="228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739BB9-6B41-4E69-85A8-A947100D1048}"/>
                </a:ext>
              </a:extLst>
            </p:cNvPr>
            <p:cNvSpPr/>
            <p:nvPr/>
          </p:nvSpPr>
          <p:spPr>
            <a:xfrm>
              <a:off x="5802314" y="4800600"/>
              <a:ext cx="6335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Consolas" panose="020B0609020204030204" pitchFamily="49" charset="0"/>
                </a:rPr>
                <a:t>9909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7387337-2195-45B9-836C-A412D625FB49}"/>
                </a:ext>
              </a:extLst>
            </p:cNvPr>
            <p:cNvGrpSpPr/>
            <p:nvPr/>
          </p:nvGrpSpPr>
          <p:grpSpPr>
            <a:xfrm>
              <a:off x="7010400" y="4931777"/>
              <a:ext cx="228600" cy="838200"/>
              <a:chOff x="7010400" y="1600200"/>
              <a:chExt cx="228600" cy="8382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5930462-7C5C-4D6E-B8D4-AC3639239F3F}"/>
                  </a:ext>
                </a:extLst>
              </p:cNvPr>
              <p:cNvSpPr/>
              <p:nvPr/>
            </p:nvSpPr>
            <p:spPr bwMode="auto">
              <a:xfrm>
                <a:off x="7010400" y="1600200"/>
                <a:ext cx="228600" cy="8382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C7D0F1C-C40B-42BD-9B98-54AE86B94668}"/>
                  </a:ext>
                </a:extLst>
              </p:cNvPr>
              <p:cNvCxnSpPr/>
              <p:nvPr/>
            </p:nvCxnSpPr>
            <p:spPr bwMode="auto">
              <a:xfrm>
                <a:off x="7010400" y="1828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968AD34-DD75-414E-BF34-DA5B28F8A5AB}"/>
                  </a:ext>
                </a:extLst>
              </p:cNvPr>
              <p:cNvCxnSpPr/>
              <p:nvPr/>
            </p:nvCxnSpPr>
            <p:spPr bwMode="auto">
              <a:xfrm>
                <a:off x="7010400" y="2209800"/>
                <a:ext cx="228600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E94DF1F-5665-44D2-B444-C26EE9099E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2800" y="5109875"/>
              <a:ext cx="571500" cy="12670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C571BA9-1E8B-49C7-890C-E6B38FA2142E}"/>
                </a:ext>
              </a:extLst>
            </p:cNvPr>
            <p:cNvCxnSpPr>
              <a:cxnSpLocks/>
              <a:endCxn id="59" idx="1"/>
            </p:cNvCxnSpPr>
            <p:nvPr/>
          </p:nvCxnSpPr>
          <p:spPr bwMode="auto">
            <a:xfrm flipV="1">
              <a:off x="7162800" y="5338544"/>
              <a:ext cx="590309" cy="1426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5D8202-7259-43F7-BB50-EF5D46AB78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4855577"/>
              <a:ext cx="369908" cy="8212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9A5FD34-3129-4EF5-BB0C-668C394F54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5084108"/>
              <a:ext cx="369908" cy="68586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381E12-599E-4D89-87B6-DE5A48B2BCAC}"/>
                </a:ext>
              </a:extLst>
            </p:cNvPr>
            <p:cNvSpPr/>
            <p:nvPr/>
          </p:nvSpPr>
          <p:spPr bwMode="auto">
            <a:xfrm>
              <a:off x="7753109" y="5109944"/>
              <a:ext cx="4572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68CA0C-4841-4342-BC85-4B4090108F8A}"/>
                </a:ext>
              </a:extLst>
            </p:cNvPr>
            <p:cNvSpPr/>
            <p:nvPr/>
          </p:nvSpPr>
          <p:spPr>
            <a:xfrm>
              <a:off x="7676909" y="4636670"/>
              <a:ext cx="14670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Blocks of </a:t>
              </a:r>
              <a:r>
                <a:rPr lang="en-US" sz="1200" dirty="0" err="1">
                  <a:latin typeface="Consolas" panose="020B0609020204030204" pitchFamily="49" charset="0"/>
                </a:rPr>
                <a:t>stuff.txt</a:t>
              </a:r>
              <a:r>
                <a:rPr lang="en-US" sz="1200" dirty="0">
                  <a:latin typeface="Consolas" panose="020B0609020204030204" pitchFamily="49" charset="0"/>
                </a:rPr>
                <a:t>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67BDBB1-14D4-4C1D-ADCF-23C1435C951C}"/>
                </a:ext>
              </a:extLst>
            </p:cNvPr>
            <p:cNvSpPr/>
            <p:nvPr/>
          </p:nvSpPr>
          <p:spPr bwMode="auto">
            <a:xfrm>
              <a:off x="7883391" y="5302314"/>
              <a:ext cx="4572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2615CB3-2853-4AF5-BD45-BF5C9805A901}"/>
                </a:ext>
              </a:extLst>
            </p:cNvPr>
            <p:cNvSpPr/>
            <p:nvPr/>
          </p:nvSpPr>
          <p:spPr bwMode="auto">
            <a:xfrm>
              <a:off x="8035791" y="5454714"/>
              <a:ext cx="45720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BBB91EE-E074-450C-B0F4-6333FCB688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78233" y="5472454"/>
              <a:ext cx="841477" cy="4112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5754900-129C-461A-AAF4-F569BC3D89F5}"/>
              </a:ext>
            </a:extLst>
          </p:cNvPr>
          <p:cNvSpPr/>
          <p:nvPr/>
        </p:nvSpPr>
        <p:spPr>
          <a:xfrm>
            <a:off x="9290445" y="609600"/>
            <a:ext cx="681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inode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91E99E-9F5E-4E75-88CC-336AC8775052}"/>
              </a:ext>
            </a:extLst>
          </p:cNvPr>
          <p:cNvCxnSpPr>
            <a:cxnSpLocks/>
          </p:cNvCxnSpPr>
          <p:nvPr/>
        </p:nvCxnSpPr>
        <p:spPr bwMode="auto">
          <a:xfrm>
            <a:off x="8930882" y="1701189"/>
            <a:ext cx="216061" cy="1034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8E83674-246D-4789-8EE9-76042120700E}"/>
              </a:ext>
            </a:extLst>
          </p:cNvPr>
          <p:cNvCxnSpPr>
            <a:cxnSpLocks/>
          </p:cNvCxnSpPr>
          <p:nvPr/>
        </p:nvCxnSpPr>
        <p:spPr bwMode="auto">
          <a:xfrm>
            <a:off x="8920584" y="2514282"/>
            <a:ext cx="216061" cy="1034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EEEDDD-F691-4EA1-AC0B-180CE3AF34A4}"/>
              </a:ext>
            </a:extLst>
          </p:cNvPr>
          <p:cNvCxnSpPr>
            <a:cxnSpLocks/>
          </p:cNvCxnSpPr>
          <p:nvPr/>
        </p:nvCxnSpPr>
        <p:spPr bwMode="auto">
          <a:xfrm>
            <a:off x="8920584" y="3428682"/>
            <a:ext cx="216061" cy="1034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D0AEC03-E769-435B-AF26-ED3B79AC1B99}"/>
              </a:ext>
            </a:extLst>
          </p:cNvPr>
          <p:cNvCxnSpPr>
            <a:cxnSpLocks/>
          </p:cNvCxnSpPr>
          <p:nvPr/>
        </p:nvCxnSpPr>
        <p:spPr bwMode="auto">
          <a:xfrm>
            <a:off x="8920584" y="4038282"/>
            <a:ext cx="216061" cy="1034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Rounded Rectangle 89">
            <a:extLst>
              <a:ext uri="{FF2B5EF4-FFF2-40B4-BE49-F238E27FC236}">
                <a16:creationId xmlns:a16="http://schemas.microsoft.com/office/drawing/2014/main" id="{33746288-DB39-4489-B4F1-97D61548BAF2}"/>
              </a:ext>
            </a:extLst>
          </p:cNvPr>
          <p:cNvSpPr/>
          <p:nvPr/>
        </p:nvSpPr>
        <p:spPr bwMode="auto">
          <a:xfrm>
            <a:off x="8153400" y="5524160"/>
            <a:ext cx="3657599" cy="9144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3EAE11B-03A1-4571-8B86-DB48A328A1C3}"/>
              </a:ext>
            </a:extLst>
          </p:cNvPr>
          <p:cNvGrpSpPr/>
          <p:nvPr/>
        </p:nvGrpSpPr>
        <p:grpSpPr>
          <a:xfrm>
            <a:off x="8157809" y="5562600"/>
            <a:ext cx="757590" cy="307777"/>
            <a:chOff x="5890055" y="5747175"/>
            <a:chExt cx="757591" cy="30777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232C1C0-414D-4962-9300-173879B7DA43}"/>
                </a:ext>
              </a:extLst>
            </p:cNvPr>
            <p:cNvSpPr/>
            <p:nvPr/>
          </p:nvSpPr>
          <p:spPr bwMode="auto">
            <a:xfrm>
              <a:off x="6419046" y="5802152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660CB21-422D-408B-B8A4-2215D535F4B9}"/>
                </a:ext>
              </a:extLst>
            </p:cNvPr>
            <p:cNvSpPr/>
            <p:nvPr/>
          </p:nvSpPr>
          <p:spPr>
            <a:xfrm>
              <a:off x="5890055" y="5747175"/>
              <a:ext cx="5778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0" dirty="0" smtClean="0">
                  <a:latin typeface="Consolas" panose="020B0609020204030204" pitchFamily="49" charset="0"/>
                </a:rPr>
                <a:t>2: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F933395-F578-4FB8-99EF-30DDF35AC8F5}"/>
              </a:ext>
            </a:extLst>
          </p:cNvPr>
          <p:cNvGrpSpPr/>
          <p:nvPr/>
        </p:nvGrpSpPr>
        <p:grpSpPr>
          <a:xfrm>
            <a:off x="8157805" y="5846177"/>
            <a:ext cx="757595" cy="307777"/>
            <a:chOff x="5890058" y="5747175"/>
            <a:chExt cx="757595" cy="30777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24B27BE-02E5-4747-9A30-C17E387C4D97}"/>
                </a:ext>
              </a:extLst>
            </p:cNvPr>
            <p:cNvSpPr/>
            <p:nvPr/>
          </p:nvSpPr>
          <p:spPr bwMode="auto">
            <a:xfrm>
              <a:off x="6419053" y="5802152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043784-B31C-4C8F-86B6-4F57F3065B3D}"/>
                </a:ext>
              </a:extLst>
            </p:cNvPr>
            <p:cNvSpPr/>
            <p:nvPr/>
          </p:nvSpPr>
          <p:spPr>
            <a:xfrm>
              <a:off x="5890058" y="5747175"/>
              <a:ext cx="5778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0" dirty="0" smtClean="0">
                  <a:latin typeface="Consolas" panose="020B0609020204030204" pitchFamily="49" charset="0"/>
                </a:rPr>
                <a:t>732: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A3308A-CF9E-45A3-BD30-E68FA2EAE114}"/>
              </a:ext>
            </a:extLst>
          </p:cNvPr>
          <p:cNvGrpSpPr/>
          <p:nvPr/>
        </p:nvGrpSpPr>
        <p:grpSpPr>
          <a:xfrm>
            <a:off x="8054013" y="6113496"/>
            <a:ext cx="861387" cy="307777"/>
            <a:chOff x="5790675" y="5747175"/>
            <a:chExt cx="861387" cy="30777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2FBD4B7-0118-48EA-B23E-56BC76B476D2}"/>
                </a:ext>
              </a:extLst>
            </p:cNvPr>
            <p:cNvSpPr/>
            <p:nvPr/>
          </p:nvSpPr>
          <p:spPr bwMode="auto">
            <a:xfrm>
              <a:off x="6423462" y="5802152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7F9C171-A5DC-4449-B200-8ABA69740F26}"/>
                </a:ext>
              </a:extLst>
            </p:cNvPr>
            <p:cNvSpPr/>
            <p:nvPr/>
          </p:nvSpPr>
          <p:spPr>
            <a:xfrm>
              <a:off x="5790675" y="5747175"/>
              <a:ext cx="6815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b="0" dirty="0" smtClean="0">
                  <a:latin typeface="Consolas" panose="020B0609020204030204" pitchFamily="49" charset="0"/>
                </a:rPr>
                <a:t>8086: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00E8BBD-6D81-41A5-995A-4F4260817476}"/>
              </a:ext>
            </a:extLst>
          </p:cNvPr>
          <p:cNvGrpSpPr/>
          <p:nvPr/>
        </p:nvGrpSpPr>
        <p:grpSpPr>
          <a:xfrm>
            <a:off x="8915400" y="5587238"/>
            <a:ext cx="838200" cy="307777"/>
            <a:chOff x="5890062" y="5747175"/>
            <a:chExt cx="838200" cy="30777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8833BD5-FFA2-4C3C-A69C-4511B6904677}"/>
                </a:ext>
              </a:extLst>
            </p:cNvPr>
            <p:cNvSpPr/>
            <p:nvPr/>
          </p:nvSpPr>
          <p:spPr bwMode="auto">
            <a:xfrm>
              <a:off x="6499662" y="5802152"/>
              <a:ext cx="228600" cy="228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4175D32-467D-44F5-BC9F-58FD55A029BB}"/>
                </a:ext>
              </a:extLst>
            </p:cNvPr>
            <p:cNvSpPr/>
            <p:nvPr/>
          </p:nvSpPr>
          <p:spPr>
            <a:xfrm>
              <a:off x="5890062" y="5747175"/>
              <a:ext cx="6815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latin typeface="Consolas" panose="020B0609020204030204" pitchFamily="49" charset="0"/>
                </a:rPr>
                <a:t>9099: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7D7746F-DB42-4B7B-BB53-02DA100C67C8}"/>
              </a:ext>
            </a:extLst>
          </p:cNvPr>
          <p:cNvGrpSpPr/>
          <p:nvPr/>
        </p:nvGrpSpPr>
        <p:grpSpPr>
          <a:xfrm>
            <a:off x="10304764" y="5578287"/>
            <a:ext cx="1277636" cy="336866"/>
            <a:chOff x="7266296" y="5769127"/>
            <a:chExt cx="1277636" cy="336866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8610DDF-E1AD-4754-9AC8-C4C28FC1B1D2}"/>
                </a:ext>
              </a:extLst>
            </p:cNvPr>
            <p:cNvSpPr/>
            <p:nvPr/>
          </p:nvSpPr>
          <p:spPr bwMode="auto">
            <a:xfrm>
              <a:off x="7319708" y="5769127"/>
              <a:ext cx="1224224" cy="33686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0F17D2-E00E-4A57-AA16-F7C828A2125C}"/>
                </a:ext>
              </a:extLst>
            </p:cNvPr>
            <p:cNvSpPr txBox="1"/>
            <p:nvPr/>
          </p:nvSpPr>
          <p:spPr>
            <a:xfrm>
              <a:off x="7266296" y="5794636"/>
              <a:ext cx="1226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Consolas" panose="020B0609020204030204" pitchFamily="49" charset="0"/>
                </a:rPr>
                <a:t>“home”:8086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444C83A-FEE9-4E6C-9873-E0A5CADC476C}"/>
              </a:ext>
            </a:extLst>
          </p:cNvPr>
          <p:cNvGrpSpPr/>
          <p:nvPr/>
        </p:nvGrpSpPr>
        <p:grpSpPr>
          <a:xfrm>
            <a:off x="10287000" y="6063934"/>
            <a:ext cx="1541944" cy="336866"/>
            <a:chOff x="7840188" y="6244619"/>
            <a:chExt cx="1308717" cy="33686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934BD84-C648-4834-A690-22CB9FBF5B43}"/>
                </a:ext>
              </a:extLst>
            </p:cNvPr>
            <p:cNvSpPr/>
            <p:nvPr/>
          </p:nvSpPr>
          <p:spPr bwMode="auto">
            <a:xfrm>
              <a:off x="7915507" y="6244619"/>
              <a:ext cx="1168723" cy="33686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43DB4E-C452-4FBE-9581-5BD6EC4108AD}"/>
                </a:ext>
              </a:extLst>
            </p:cNvPr>
            <p:cNvSpPr txBox="1"/>
            <p:nvPr/>
          </p:nvSpPr>
          <p:spPr>
            <a:xfrm>
              <a:off x="7840188" y="6276685"/>
              <a:ext cx="1308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Consolas" panose="020B0609020204030204" pitchFamily="49" charset="0"/>
                </a:rPr>
                <a:t>“stuff.txt”:</a:t>
              </a:r>
              <a:r>
                <a:rPr lang="en-US" sz="1200" b="0" dirty="0" smtClean="0">
                  <a:latin typeface="Consolas" panose="020B0609020204030204" pitchFamily="49" charset="0"/>
                </a:rPr>
                <a:t>9909</a:t>
              </a:r>
              <a:endParaRPr lang="en-US" sz="1200" b="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A8BC6FB-6068-4A93-8FA0-1C00FE27C28F}"/>
              </a:ext>
            </a:extLst>
          </p:cNvPr>
          <p:cNvGrpSpPr/>
          <p:nvPr/>
        </p:nvGrpSpPr>
        <p:grpSpPr>
          <a:xfrm>
            <a:off x="9122052" y="6063934"/>
            <a:ext cx="1262657" cy="336866"/>
            <a:chOff x="6616984" y="6254774"/>
            <a:chExt cx="1262657" cy="33686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8E6E7B6-6C2E-4129-BF8D-FD1D83917746}"/>
                </a:ext>
              </a:extLst>
            </p:cNvPr>
            <p:cNvSpPr/>
            <p:nvPr/>
          </p:nvSpPr>
          <p:spPr bwMode="auto">
            <a:xfrm>
              <a:off x="6616984" y="6254774"/>
              <a:ext cx="1208994" cy="33686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399D025-D36F-40DA-A544-F4F1B5807A5B}"/>
                </a:ext>
              </a:extLst>
            </p:cNvPr>
            <p:cNvSpPr txBox="1"/>
            <p:nvPr/>
          </p:nvSpPr>
          <p:spPr>
            <a:xfrm>
              <a:off x="6661680" y="6287404"/>
              <a:ext cx="1217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latin typeface="Consolas" panose="020B0609020204030204" pitchFamily="49" charset="0"/>
                </a:rPr>
                <a:t>“cs162”:732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469970" y="64320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Memory</a:t>
            </a:r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8052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1519104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2057400" y="914401"/>
            <a:ext cx="461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in FreeBSD, 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NetBSD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OpenBSD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7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File System:</a:t>
            </a:r>
          </a:p>
          <a:p>
            <a:pPr lvl="1"/>
            <a:r>
              <a:rPr lang="en-US" dirty="0"/>
              <a:t>Transforms blocks into Files and Directories</a:t>
            </a:r>
          </a:p>
          <a:p>
            <a:pPr lvl="1"/>
            <a:r>
              <a:rPr lang="en-US" dirty="0"/>
              <a:t>Optimize for access and usage patterns</a:t>
            </a:r>
          </a:p>
          <a:p>
            <a:pPr lvl="1"/>
            <a:r>
              <a:rPr lang="en-US" dirty="0"/>
              <a:t>Maximize sequential access, allow efficient random access</a:t>
            </a:r>
          </a:p>
          <a:p>
            <a:r>
              <a:rPr lang="en-US" dirty="0"/>
              <a:t>File (and directory) defined by header, called “</a:t>
            </a:r>
            <a:r>
              <a:rPr lang="en-US" altLang="ja-JP" dirty="0" err="1"/>
              <a:t>inode</a:t>
            </a:r>
            <a:r>
              <a:rPr lang="en-US" dirty="0"/>
              <a:t>”</a:t>
            </a:r>
          </a:p>
          <a:p>
            <a:r>
              <a:rPr lang="en-US" dirty="0"/>
              <a:t>Naming: translating from user-visible names to actual sys resources</a:t>
            </a:r>
          </a:p>
          <a:p>
            <a:pPr lvl="1"/>
            <a:r>
              <a:rPr lang="en-US" sz="2400" dirty="0"/>
              <a:t>Directories used for naming for local file systems</a:t>
            </a:r>
          </a:p>
          <a:p>
            <a:pPr lvl="1"/>
            <a:r>
              <a:rPr lang="en-US" sz="2400" dirty="0"/>
              <a:t>Linked or tree structure stored in files</a:t>
            </a:r>
          </a:p>
          <a:p>
            <a:r>
              <a:rPr lang="en-US" dirty="0" smtClean="0"/>
              <a:t>File </a:t>
            </a:r>
            <a:r>
              <a:rPr lang="en-US" dirty="0"/>
              <a:t>Allocation Table (FAT) Scheme</a:t>
            </a:r>
          </a:p>
          <a:p>
            <a:pPr lvl="1"/>
            <a:r>
              <a:rPr lang="en-US" dirty="0"/>
              <a:t>Linked-list approach </a:t>
            </a:r>
          </a:p>
          <a:p>
            <a:pPr lvl="1"/>
            <a:r>
              <a:rPr lang="en-US" dirty="0"/>
              <a:t>Very widely used: Cameras, USB drives, SD cards</a:t>
            </a:r>
          </a:p>
          <a:p>
            <a:pPr lvl="1"/>
            <a:r>
              <a:rPr lang="en-US" dirty="0"/>
              <a:t>Simple to implement, but poor performance and no security </a:t>
            </a:r>
          </a:p>
          <a:p>
            <a:r>
              <a:rPr lang="en-US" dirty="0"/>
              <a:t>Look at actual file access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small files, but large files take up all the space</a:t>
            </a:r>
            <a:r>
              <a:rPr lang="en-US" dirty="0" smtClean="0"/>
              <a:t>!</a:t>
            </a:r>
          </a:p>
          <a:p>
            <a:r>
              <a:rPr lang="en-US" dirty="0"/>
              <a:t>4.2 BSD Fast File System: Multi-level </a:t>
            </a:r>
            <a:r>
              <a:rPr lang="en-US" dirty="0" err="1"/>
              <a:t>inode</a:t>
            </a:r>
            <a:r>
              <a:rPr lang="en-US" dirty="0"/>
              <a:t> header to describe files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contains </a:t>
            </a:r>
            <a:r>
              <a:rPr lang="en-US" dirty="0" err="1"/>
              <a:t>ptrs</a:t>
            </a:r>
            <a:r>
              <a:rPr lang="en-US" dirty="0"/>
              <a:t> to actual blocks, indirect blocks, double indirect blocks, etc. </a:t>
            </a:r>
          </a:p>
          <a:p>
            <a:pPr lvl="1"/>
            <a:r>
              <a:rPr lang="en-US" dirty="0"/>
              <a:t>Optimizations for sequential access: start new files in open ranges of free blocks, rotational optimization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2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 smtClean="0"/>
              <a:t>User’s view: </a:t>
            </a:r>
          </a:p>
          <a:p>
            <a:pPr lvl="1"/>
            <a:r>
              <a:rPr lang="en-US" altLang="ko-KR" dirty="0" smtClean="0"/>
              <a:t>Durable Data Structures</a:t>
            </a:r>
          </a:p>
          <a:p>
            <a:r>
              <a:rPr lang="en-US" altLang="ko-KR" dirty="0" smtClean="0"/>
              <a:t>System’s view (system call interface):</a:t>
            </a:r>
          </a:p>
          <a:p>
            <a:pPr lvl="1"/>
            <a:r>
              <a:rPr lang="en-US" altLang="ko-KR" dirty="0" smtClean="0"/>
              <a:t>Collection of Bytes (UNIX)</a:t>
            </a:r>
          </a:p>
          <a:p>
            <a:pPr lvl="1"/>
            <a:r>
              <a:rPr lang="en-US" altLang="ko-KR" dirty="0" smtClean="0"/>
              <a:t>Doesn’t matter to system what kind of data structures you want to store on disk!</a:t>
            </a:r>
          </a:p>
          <a:p>
            <a:r>
              <a:rPr lang="en-US" altLang="ko-KR" dirty="0" smtClean="0"/>
              <a:t>System’s view (inside OS):</a:t>
            </a:r>
          </a:p>
          <a:p>
            <a:pPr lvl="1"/>
            <a:r>
              <a:rPr lang="en-US" altLang="ko-KR" dirty="0" smtClean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 smtClean="0"/>
              <a:t>Block size </a:t>
            </a:r>
            <a:r>
              <a:rPr lang="en-US" altLang="ko-KR" dirty="0" smtClean="0">
                <a:sym typeface="Symbol" panose="05050102010706020507" pitchFamily="18" charset="2"/>
              </a:rPr>
              <a:t> sector size; in UNIX, block size is 4KB</a:t>
            </a:r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281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Light"/>
              </a:rPr>
              <a:t>Translation from User to System View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dirty="0" smtClean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dirty="0" smtClean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dirty="0" smtClean="0">
                <a:latin typeface="Gill Sans Light"/>
              </a:rPr>
              <a:t>Return just the correct portion of the block</a:t>
            </a:r>
          </a:p>
          <a:p>
            <a:r>
              <a:rPr lang="en-US" altLang="ko-KR" dirty="0" smtClean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dirty="0" smtClean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dirty="0" smtClean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dirty="0" smtClean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dirty="0" smtClean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8002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disk is accessed </a:t>
            </a:r>
            <a:r>
              <a:rPr lang="en-US" altLang="ko-KR" sz="2800" dirty="0">
                <a:ea typeface="굴림" panose="020B0600000101010101" pitchFamily="34" charset="-127"/>
              </a:rPr>
              <a:t>as linear array of </a:t>
            </a:r>
            <a:r>
              <a:rPr lang="en-US" altLang="ko-KR" sz="2800" dirty="0" smtClean="0">
                <a:ea typeface="굴림" panose="020B0600000101010101" pitchFamily="34" charset="-127"/>
              </a:rPr>
              <a:t>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Physical position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Sectors is a vector </a:t>
            </a:r>
            <a:r>
              <a:rPr lang="en-US" altLang="ko-KR" sz="2200" dirty="0">
                <a:ea typeface="굴림" panose="020B0600000101010101" pitchFamily="34" charset="-127"/>
              </a:rPr>
              <a:t>[cylinder, surface, sector</a:t>
            </a:r>
            <a:r>
              <a:rPr lang="en-US" altLang="ko-KR" sz="2200" dirty="0" smtClean="0">
                <a:ea typeface="굴림" panose="020B0600000101010101" pitchFamily="34" charset="-127"/>
              </a:rPr>
              <a:t>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</a:t>
            </a: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Block Addressing (</a:t>
            </a: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</a:t>
            </a:r>
            <a:r>
              <a:rPr lang="en-US" altLang="ko-KR" sz="2400" dirty="0">
                <a:ea typeface="굴림" panose="020B0600000101010101" pitchFamily="34" charset="-127"/>
              </a:rPr>
              <a:t>sector has integer address 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</a:t>
            </a:r>
            <a:r>
              <a:rPr lang="en-US" altLang="ko-KR" sz="2400" dirty="0">
                <a:ea typeface="굴림" panose="020B0600000101010101" pitchFamily="34" charset="-127"/>
              </a:rPr>
              <a:t>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Shields </a:t>
            </a:r>
            <a:r>
              <a:rPr lang="en-US" altLang="ko-KR" sz="2400" dirty="0">
                <a:ea typeface="굴림" panose="020B0600000101010101" pitchFamily="34" charset="-127"/>
              </a:rPr>
              <a:t>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the File System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free disk blocks</a:t>
            </a:r>
          </a:p>
          <a:p>
            <a:pPr lvl="1"/>
            <a:r>
              <a:rPr lang="en-US" dirty="0" smtClean="0"/>
              <a:t>Need to know where to put newly written data</a:t>
            </a:r>
          </a:p>
          <a:p>
            <a:r>
              <a:rPr lang="en-US" dirty="0" smtClean="0"/>
              <a:t>Track which blocks contain data for which files</a:t>
            </a:r>
          </a:p>
          <a:p>
            <a:pPr lvl="1"/>
            <a:r>
              <a:rPr lang="en-US" dirty="0" smtClean="0"/>
              <a:t>Need to know where to read a file from</a:t>
            </a:r>
          </a:p>
          <a:p>
            <a:r>
              <a:rPr lang="en-US" dirty="0" smtClean="0"/>
              <a:t>Track files in a directory</a:t>
            </a:r>
          </a:p>
          <a:p>
            <a:pPr lvl="1"/>
            <a:r>
              <a:rPr lang="en-US" dirty="0" smtClean="0"/>
              <a:t>Find list of file's blocks given its name</a:t>
            </a:r>
          </a:p>
          <a:p>
            <a:r>
              <a:rPr lang="en-US" dirty="0" smtClean="0"/>
              <a:t>Where do we maintain all of this?</a:t>
            </a:r>
          </a:p>
          <a:p>
            <a:pPr lvl="1"/>
            <a:r>
              <a:rPr lang="en-US" dirty="0" smtClean="0"/>
              <a:t>Somewhere on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110260</TotalTime>
  <Pages>60</Pages>
  <Words>4468</Words>
  <Application>Microsoft Office PowerPoint</Application>
  <PresentationFormat>Widescreen</PresentationFormat>
  <Paragraphs>719</Paragraphs>
  <Slides>56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ＭＳ Ｐゴシック</vt:lpstr>
      <vt:lpstr>Arial</vt:lpstr>
      <vt:lpstr>Ariel</vt:lpstr>
      <vt:lpstr>Comic Sans MS</vt:lpstr>
      <vt:lpstr>Consolas</vt:lpstr>
      <vt:lpstr>Courier New</vt:lpstr>
      <vt:lpstr>Gill Sans</vt:lpstr>
      <vt:lpstr>Gill Sans Light</vt:lpstr>
      <vt:lpstr>Gulim</vt:lpstr>
      <vt:lpstr>Gulim</vt:lpstr>
      <vt:lpstr>Helvetica Neue </vt:lpstr>
      <vt:lpstr>Helvetica Neue Light</vt:lpstr>
      <vt:lpstr>新細明體</vt:lpstr>
      <vt:lpstr>Symbol</vt:lpstr>
      <vt:lpstr>Wingdings</vt:lpstr>
      <vt:lpstr>Office</vt:lpstr>
      <vt:lpstr>CS162 Operating Systems and Systems Programming Lecture 22  Filesystems 2: Filesystem Design (Con’t), Filesystem Case Studies </vt:lpstr>
      <vt:lpstr>Recall: A Few Queuing Theory Results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Disk Management</vt:lpstr>
      <vt:lpstr>What Does the File System Need?</vt:lpstr>
      <vt:lpstr>Data Structures on Disk</vt:lpstr>
      <vt:lpstr>File System Design</vt:lpstr>
      <vt:lpstr>Critical Factors in File System Design</vt:lpstr>
      <vt:lpstr>Components of a File System</vt:lpstr>
      <vt:lpstr>Recall: Abstract Representation of a Process</vt:lpstr>
      <vt:lpstr>Components of a File System</vt:lpstr>
      <vt:lpstr>Components of a File System</vt:lpstr>
      <vt:lpstr>Administrivia</vt:lpstr>
      <vt:lpstr>How to get the File Number?</vt:lpstr>
      <vt:lpstr>Directories</vt:lpstr>
      <vt:lpstr>Directory Abstraction</vt:lpstr>
      <vt:lpstr>Directory Structure</vt:lpstr>
      <vt:lpstr>In-Memory File System Structures</vt:lpstr>
      <vt:lpstr>Characteristics of Files</vt:lpstr>
      <vt:lpstr>Observation #1: Most Files Are Small</vt:lpstr>
      <vt:lpstr>Observation #2: Most Bytes are in Large Files</vt:lpstr>
      <vt:lpstr>Case Study: FAT: File Allocation Table</vt:lpstr>
      <vt:lpstr>FAT (File Allocation Table)</vt:lpstr>
      <vt:lpstr>FAT (File Allocation Table)</vt:lpstr>
      <vt:lpstr>FAT (File Allocation Table)</vt:lpstr>
      <vt:lpstr>FAT (File Allocation Table)</vt:lpstr>
      <vt:lpstr>FAT (File Allocation Table)</vt:lpstr>
      <vt:lpstr>FAT: Directories</vt:lpstr>
      <vt:lpstr>FAT Discussion</vt:lpstr>
      <vt:lpstr>Case Study: Unix File System (Berkeley FFS)</vt:lpstr>
      <vt:lpstr>Inodes in Unix (Including Berkeley FFS)</vt:lpstr>
      <vt:lpstr>Inode Structure</vt:lpstr>
      <vt:lpstr>File Atributes</vt:lpstr>
      <vt:lpstr>Small Files: 12 Pointers Direct to Data Blocks</vt:lpstr>
      <vt:lpstr>Large Files: 1-, 2-, 3-level indirect pointers</vt:lpstr>
      <vt:lpstr>Putting it All Together: On-Disk Index</vt:lpstr>
      <vt:lpstr>Recall: Critical Factors in File System Design</vt:lpstr>
      <vt:lpstr>Recall: Magnetic Disks</vt:lpstr>
      <vt:lpstr>Fast File System (BSD 4.2, 1984)</vt:lpstr>
      <vt:lpstr>FFS Changes in Inode Placement: Motivation</vt:lpstr>
      <vt:lpstr>FFS Locality: Block Groups</vt:lpstr>
      <vt:lpstr>FFS Locality: Block Groups (Con’t)</vt:lpstr>
      <vt:lpstr>UNIX 4.2 BSD FFS First Fit Block Allocation</vt:lpstr>
      <vt:lpstr>Attack of the Rotational Delay</vt:lpstr>
      <vt:lpstr>UNIX 4.2 BSD FFS</vt:lpstr>
      <vt:lpstr>Linux Example: Ext2/3 Disk Layout</vt:lpstr>
      <vt:lpstr>Recall: Directory Abstraction</vt:lpstr>
      <vt:lpstr>Hard Links</vt:lpstr>
      <vt:lpstr>Soft Links (Symbolic Links)</vt:lpstr>
      <vt:lpstr>Directory Traversal</vt:lpstr>
      <vt:lpstr>Large Directories: B-Trees (dirhash)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1152</cp:revision>
  <cp:lastPrinted>2024-04-12T16:38:47Z</cp:lastPrinted>
  <dcterms:created xsi:type="dcterms:W3CDTF">1995-08-12T11:37:26Z</dcterms:created>
  <dcterms:modified xsi:type="dcterms:W3CDTF">2024-04-12T16:39:03Z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