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737" r:id="rId3"/>
    <p:sldId id="736" r:id="rId4"/>
    <p:sldId id="735" r:id="rId5"/>
    <p:sldId id="745" r:id="rId6"/>
    <p:sldId id="675" r:id="rId7"/>
    <p:sldId id="748" r:id="rId8"/>
    <p:sldId id="751" r:id="rId9"/>
    <p:sldId id="678" r:id="rId10"/>
    <p:sldId id="730" r:id="rId11"/>
    <p:sldId id="684" r:id="rId12"/>
    <p:sldId id="685" r:id="rId13"/>
    <p:sldId id="686" r:id="rId14"/>
    <p:sldId id="687" r:id="rId15"/>
    <p:sldId id="688" r:id="rId16"/>
    <p:sldId id="689" r:id="rId17"/>
    <p:sldId id="691" r:id="rId18"/>
    <p:sldId id="692" r:id="rId19"/>
    <p:sldId id="690" r:id="rId20"/>
    <p:sldId id="694" r:id="rId21"/>
    <p:sldId id="747" r:id="rId22"/>
    <p:sldId id="738" r:id="rId23"/>
    <p:sldId id="697" r:id="rId24"/>
    <p:sldId id="698" r:id="rId25"/>
    <p:sldId id="699" r:id="rId26"/>
    <p:sldId id="700" r:id="rId27"/>
    <p:sldId id="701" r:id="rId28"/>
    <p:sldId id="702" r:id="rId29"/>
    <p:sldId id="703" r:id="rId30"/>
    <p:sldId id="704" r:id="rId31"/>
    <p:sldId id="705" r:id="rId32"/>
    <p:sldId id="706" r:id="rId33"/>
    <p:sldId id="707" r:id="rId34"/>
    <p:sldId id="708" r:id="rId35"/>
    <p:sldId id="709" r:id="rId36"/>
    <p:sldId id="710" r:id="rId37"/>
    <p:sldId id="711" r:id="rId38"/>
    <p:sldId id="742" r:id="rId39"/>
    <p:sldId id="744" r:id="rId40"/>
    <p:sldId id="715" r:id="rId41"/>
    <p:sldId id="714" r:id="rId42"/>
    <p:sldId id="741" r:id="rId43"/>
    <p:sldId id="716" r:id="rId44"/>
    <p:sldId id="717" r:id="rId45"/>
    <p:sldId id="718" r:id="rId46"/>
    <p:sldId id="743" r:id="rId47"/>
    <p:sldId id="720" r:id="rId48"/>
    <p:sldId id="721" r:id="rId49"/>
    <p:sldId id="722" r:id="rId50"/>
    <p:sldId id="723" r:id="rId51"/>
    <p:sldId id="724" r:id="rId52"/>
    <p:sldId id="725" r:id="rId53"/>
    <p:sldId id="726" r:id="rId54"/>
    <p:sldId id="727" r:id="rId55"/>
    <p:sldId id="728" r:id="rId56"/>
    <p:sldId id="729" r:id="rId57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18623"/>
    <a:srgbClr val="9E7800"/>
    <a:srgbClr val="C49500"/>
    <a:srgbClr val="F430AB"/>
    <a:srgbClr val="E6E703"/>
    <a:srgbClr val="72AAAE"/>
    <a:srgbClr val="2A40E2"/>
    <a:srgbClr val="233AE1"/>
    <a:srgbClr val="1C31CA"/>
    <a:srgbClr val="72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6"/>
    <p:restoredTop sz="95005" autoAdjust="0"/>
  </p:normalViewPr>
  <p:slideViewPr>
    <p:cSldViewPr>
      <p:cViewPr varScale="1">
        <p:scale>
          <a:sx n="90" d="100"/>
          <a:sy n="90" d="100"/>
        </p:scale>
        <p:origin x="41" y="3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87608" y="6956426"/>
            <a:ext cx="827580" cy="27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88" tIns="46985" rIns="92288" bIns="46985">
            <a:spAutoFit/>
          </a:bodyPr>
          <a:lstStyle/>
          <a:p>
            <a:pPr algn="ctr" defTabSz="917312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312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73179" y="6956426"/>
            <a:ext cx="856434" cy="27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88" tIns="46985" rIns="92288" bIns="46985">
            <a:spAutoFit/>
          </a:bodyPr>
          <a:lstStyle/>
          <a:p>
            <a:pPr algn="ctr" defTabSz="917312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312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4" y="3475041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43" tIns="46985" rIns="95643" bIns="469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2824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170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1433" tIns="45717" rIns="91433" bIns="45717"/>
          <a:lstStyle/>
          <a:p>
            <a:fld id="{BB7440CD-BA39-A148-AE3A-F33EF3E7FD3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37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83039" y="8763001"/>
            <a:ext cx="3038475" cy="409575"/>
          </a:xfrm>
          <a:prstGeom prst="rect">
            <a:avLst/>
          </a:prstGeom>
        </p:spPr>
        <p:txBody>
          <a:bodyPr lIns="91433" tIns="45717" rIns="91433" bIns="45717"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4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6515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For a 64-bit address space and 16kb pages, which bits are used for indexing into the page table?  Which for the page offset?</a:t>
            </a:r>
          </a:p>
          <a:p>
            <a:r>
              <a:rPr lang="en-US" dirty="0"/>
              <a:t>Q: How many page frames in 4 GB of memory?  How many bits are needed for the Frame Address field?</a:t>
            </a:r>
          </a:p>
          <a:p>
            <a:r>
              <a:rPr lang="en-US" dirty="0"/>
              <a:t>Q: If the entire address space of a process is mapped and each entry is 32 bits in size (4 bytes), how large is the page table?</a:t>
            </a:r>
          </a:p>
          <a:p>
            <a:r>
              <a:rPr lang="en-US" dirty="0"/>
              <a:t>Q: In the above, how much of the memory would it occupy?</a:t>
            </a:r>
          </a:p>
          <a:p>
            <a:r>
              <a:rPr lang="en-US" dirty="0"/>
              <a:t>Q: Given how address space tends to be structured, how would you reduce the storage overhead of the page table?</a:t>
            </a:r>
          </a:p>
          <a:p>
            <a:r>
              <a:rPr lang="en-US" dirty="0"/>
              <a:t>Q: Assuming the address space is used sparsely, how else might you compress the size of the page table?</a:t>
            </a:r>
          </a:p>
          <a:p>
            <a:r>
              <a:rPr lang="en-US" dirty="0"/>
              <a:t>Q: If multiple instances of the same application are running, how could you reduce the memory footprint overall?</a:t>
            </a:r>
          </a:p>
          <a:p>
            <a:r>
              <a:rPr lang="en-US" dirty="0"/>
              <a:t>Q: What happens if a process has multiple threads?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1433" tIns="45717" rIns="91433" bIns="45717"/>
          <a:lstStyle/>
          <a:p>
            <a:fld id="{BB7440CD-BA39-A148-AE3A-F33EF3E7FD3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06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Sometimes need parallelism for a single job, and processes are very expensive – to start, switch between, and to communicate between</a:t>
            </a:r>
          </a:p>
        </p:txBody>
      </p:sp>
    </p:spTree>
    <p:extLst>
      <p:ext uri="{BB962C8B-B14F-4D97-AF65-F5344CB8AC3E}">
        <p14:creationId xmlns:p14="http://schemas.microsoft.com/office/powerpoint/2010/main" val="200679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573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1125200" y="6551613"/>
            <a:ext cx="888045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Lec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2.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" y="6550025"/>
            <a:ext cx="979733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1/18/2024</a:t>
            </a:r>
            <a:endParaRPr lang="en-US" sz="1400" b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412698" y="6550025"/>
            <a:ext cx="3366605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 err="1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Kubiatowicz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CS162 © UCB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Spring</a:t>
            </a:r>
            <a:r>
              <a:rPr lang="en-US" sz="1400" b="0" baseline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baseline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2024</a:t>
            </a:r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295400"/>
            <a:ext cx="78486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</a:t>
            </a:r>
            <a:r>
              <a:rPr lang="en-US" sz="3000" dirty="0" smtClean="0"/>
              <a:t>2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>Four Fundamental OS Concepts</a:t>
            </a:r>
            <a:endParaRPr lang="en-US" sz="3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US" altLang="en-US" dirty="0" smtClean="0">
                <a:ea typeface="Gill Sans" charset="0"/>
              </a:rPr>
              <a:t>January </a:t>
            </a:r>
            <a:r>
              <a:rPr lang="en-US" altLang="en-US" dirty="0" smtClean="0">
                <a:ea typeface="Gill Sans" charset="0"/>
              </a:rPr>
              <a:t>18</a:t>
            </a:r>
            <a:r>
              <a:rPr lang="en-US" altLang="en-US" baseline="30000" dirty="0" smtClean="0">
                <a:ea typeface="Gill Sans" charset="0"/>
              </a:rPr>
              <a:t>th</a:t>
            </a:r>
            <a:r>
              <a:rPr lang="en-US" altLang="en-US" dirty="0" smtClean="0">
                <a:ea typeface="Gill Sans" charset="0"/>
              </a:rPr>
              <a:t>, </a:t>
            </a:r>
            <a:r>
              <a:rPr lang="en-US" altLang="en-US" dirty="0" smtClean="0">
                <a:ea typeface="Gill Sans" charset="0"/>
              </a:rPr>
              <a:t>2024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 smtClean="0">
                <a:ea typeface="Gill Sans" charset="0"/>
              </a:rPr>
              <a:t>Prof. John </a:t>
            </a:r>
            <a:r>
              <a:rPr lang="en-US" altLang="en-US" dirty="0" err="1">
                <a:ea typeface="Gill Sans" charset="0"/>
              </a:rPr>
              <a:t>Kubiatowicz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 smtClean="0">
                <a:ea typeface="Gill Sans" charset="0"/>
              </a:rPr>
              <a:t>http</a:t>
            </a:r>
            <a:r>
              <a:rPr lang="en-US" altLang="en-US" dirty="0">
                <a:ea typeface="Gill Sans" charset="0"/>
              </a:rPr>
              <a:t>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92885-8509-40DA-A2E9-EE3FA209C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038" y="990600"/>
            <a:ext cx="10791161" cy="477885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kern="0" dirty="0">
                <a:latin typeface="Gill Sans Light"/>
                <a:ea typeface="ＭＳ Ｐゴシック" charset="0"/>
              </a:rPr>
              <a:t>Processor → Thread</a:t>
            </a:r>
          </a:p>
          <a:p>
            <a:pPr>
              <a:lnSpc>
                <a:spcPct val="80000"/>
              </a:lnSpc>
              <a:defRPr/>
            </a:pPr>
            <a:r>
              <a:rPr lang="en-US" kern="0" dirty="0">
                <a:latin typeface="Gill Sans Light"/>
                <a:ea typeface="ＭＳ Ｐゴシック" charset="0"/>
              </a:rPr>
              <a:t>Memory → Address Space</a:t>
            </a:r>
          </a:p>
          <a:p>
            <a:pPr>
              <a:lnSpc>
                <a:spcPct val="80000"/>
              </a:lnSpc>
              <a:defRPr/>
            </a:pPr>
            <a:r>
              <a:rPr lang="en-US" kern="0" dirty="0">
                <a:latin typeface="Gill Sans Light"/>
                <a:ea typeface="ＭＳ Ｐゴシック" charset="0"/>
              </a:rPr>
              <a:t>Disks, SSDs, … → Files</a:t>
            </a:r>
          </a:p>
          <a:p>
            <a:pPr>
              <a:lnSpc>
                <a:spcPct val="80000"/>
              </a:lnSpc>
              <a:defRPr/>
            </a:pPr>
            <a:r>
              <a:rPr lang="en-US" kern="0" dirty="0">
                <a:latin typeface="Gill Sans Light"/>
                <a:ea typeface="ＭＳ Ｐゴシック" charset="0"/>
              </a:rPr>
              <a:t>Networks → Sockets</a:t>
            </a:r>
          </a:p>
          <a:p>
            <a:pPr>
              <a:lnSpc>
                <a:spcPct val="80000"/>
              </a:lnSpc>
              <a:defRPr/>
            </a:pPr>
            <a:r>
              <a:rPr lang="en-US" kern="0" dirty="0">
                <a:latin typeface="Gill Sans Light"/>
                <a:ea typeface="ＭＳ Ｐゴシック" charset="0"/>
              </a:rPr>
              <a:t>Machines → Processes</a:t>
            </a:r>
          </a:p>
          <a:p>
            <a:pPr>
              <a:lnSpc>
                <a:spcPct val="80000"/>
              </a:lnSpc>
              <a:defRPr/>
            </a:pPr>
            <a:endParaRPr lang="en-US" kern="0" dirty="0">
              <a:latin typeface="Gill Sans Light"/>
              <a:ea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kern="0" dirty="0">
                <a:latin typeface="Gill Sans Light"/>
                <a:ea typeface="ＭＳ Ｐゴシック" charset="0"/>
              </a:rPr>
              <a:t>OS as an </a:t>
            </a:r>
            <a:r>
              <a:rPr lang="en-US" i="1" kern="0" dirty="0">
                <a:latin typeface="Gill Sans Light"/>
                <a:ea typeface="ＭＳ Ｐゴシック" charset="0"/>
              </a:rPr>
              <a:t>Illusionist</a:t>
            </a:r>
            <a:r>
              <a:rPr lang="en-US" kern="0" dirty="0">
                <a:latin typeface="Gill Sans Light"/>
                <a:ea typeface="ＭＳ Ｐゴシック" charset="0"/>
              </a:rPr>
              <a:t>:</a:t>
            </a:r>
          </a:p>
          <a:p>
            <a:pPr lvl="1">
              <a:lnSpc>
                <a:spcPct val="80000"/>
              </a:lnSpc>
              <a:defRPr/>
            </a:pPr>
            <a:r>
              <a:rPr lang="en-US" kern="0" dirty="0">
                <a:latin typeface="Gill Sans Light"/>
                <a:ea typeface="ＭＳ Ｐゴシック" charset="0"/>
              </a:rPr>
              <a:t>Remove software/hardware quirks (</a:t>
            </a:r>
            <a:r>
              <a:rPr lang="en-US" i="1" kern="0" dirty="0">
                <a:latin typeface="Gill Sans Light"/>
                <a:ea typeface="ＭＳ Ｐゴシック" charset="0"/>
              </a:rPr>
              <a:t>fight complexity)</a:t>
            </a:r>
            <a:endParaRPr lang="en-US" kern="0" dirty="0">
              <a:latin typeface="Gill Sans Light"/>
              <a:ea typeface="ＭＳ Ｐゴシック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kern="0" dirty="0">
                <a:latin typeface="Gill Sans Light"/>
                <a:ea typeface="ＭＳ Ｐゴシック" charset="0"/>
              </a:rPr>
              <a:t>Optimize for convenience, utilization, reliability, … </a:t>
            </a:r>
            <a:r>
              <a:rPr lang="en-US" i="1" kern="0" dirty="0">
                <a:latin typeface="Gill Sans Light"/>
                <a:ea typeface="ＭＳ Ｐゴシック" charset="0"/>
              </a:rPr>
              <a:t>(help the programmer)</a:t>
            </a:r>
            <a:endParaRPr lang="en-US" kern="0" dirty="0">
              <a:latin typeface="Gill Sans Light"/>
              <a:ea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kern="0" dirty="0">
                <a:latin typeface="Gill Sans Light"/>
                <a:ea typeface="ＭＳ Ｐゴシック" charset="0"/>
              </a:rPr>
              <a:t>For any OS area (e.g. file systems, virtual memory, networking, scheduling):</a:t>
            </a:r>
          </a:p>
          <a:p>
            <a:pPr lvl="1">
              <a:lnSpc>
                <a:spcPct val="80000"/>
              </a:lnSpc>
              <a:defRPr/>
            </a:pPr>
            <a:r>
              <a:rPr lang="en-US" kern="0" dirty="0">
                <a:latin typeface="Gill Sans Light"/>
                <a:ea typeface="ＭＳ Ｐゴシック" charset="0"/>
              </a:rPr>
              <a:t>What hardware interface to handle? (physical reality)</a:t>
            </a:r>
          </a:p>
          <a:p>
            <a:pPr lvl="1">
              <a:lnSpc>
                <a:spcPct val="80000"/>
              </a:lnSpc>
              <a:defRPr/>
            </a:pPr>
            <a:r>
              <a:rPr lang="en-US" kern="0" dirty="0">
                <a:latin typeface="Gill Sans Light"/>
                <a:ea typeface="ＭＳ Ｐゴシック" charset="0"/>
              </a:rPr>
              <a:t>What’s software interface to provide? (nicer abstraction)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C00620-D6F4-4E4F-800D-4AE997E5101C}"/>
              </a:ext>
            </a:extLst>
          </p:cNvPr>
          <p:cNvGrpSpPr/>
          <p:nvPr/>
        </p:nvGrpSpPr>
        <p:grpSpPr>
          <a:xfrm>
            <a:off x="5095461" y="1143000"/>
            <a:ext cx="6120524" cy="1792790"/>
            <a:chOff x="5254487" y="1791728"/>
            <a:chExt cx="6120524" cy="1792790"/>
          </a:xfrm>
        </p:grpSpPr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59B24BAC-A1B4-44AA-BD8D-5BCBBC4BA6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4487" y="1791728"/>
              <a:ext cx="3039658" cy="1792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68572" tIns="34286" rIns="68572" bIns="34286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sz="24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sz="22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  <a:defRPr/>
              </a:pPr>
              <a:r>
                <a:rPr lang="en-US" altLang="en-US" sz="2800" b="0" dirty="0">
                  <a:solidFill>
                    <a:srgbClr val="00B050"/>
                  </a:solidFill>
                  <a:latin typeface="Gill Sans Light"/>
                  <a:ea typeface="Gill Sans" charset="0"/>
                  <a:cs typeface="Gill Sans" charset="0"/>
                </a:rPr>
                <a:t>Application</a:t>
              </a:r>
            </a:p>
            <a:p>
              <a:pPr algn="ctr"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  <a:defRPr/>
              </a:pPr>
              <a:r>
                <a:rPr lang="en-US" altLang="en-US" sz="2800" b="0" dirty="0">
                  <a:solidFill>
                    <a:srgbClr val="00B050"/>
                  </a:solidFill>
                  <a:latin typeface="Gill Sans Light"/>
                  <a:ea typeface="Gill Sans" charset="0"/>
                  <a:cs typeface="Gill Sans" charset="0"/>
                </a:rPr>
                <a:t>Operating System</a:t>
              </a:r>
            </a:p>
            <a:p>
              <a:pPr algn="ctr"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  <a:defRPr/>
              </a:pPr>
              <a:r>
                <a:rPr lang="en-US" altLang="en-US" sz="2800" b="0" dirty="0">
                  <a:solidFill>
                    <a:srgbClr val="00B050"/>
                  </a:solidFill>
                  <a:latin typeface="Gill Sans Light"/>
                  <a:ea typeface="Gill Sans" charset="0"/>
                  <a:cs typeface="Gill Sans" charset="0"/>
                </a:rPr>
                <a:t>Hardware</a:t>
              </a:r>
            </a:p>
          </p:txBody>
        </p:sp>
        <p:sp>
          <p:nvSpPr>
            <p:cNvPr id="10" name="Line 5">
              <a:extLst>
                <a:ext uri="{FF2B5EF4-FFF2-40B4-BE49-F238E27FC236}">
                  <a16:creationId xmlns:a16="http://schemas.microsoft.com/office/drawing/2014/main" id="{7DCCCD57-1A1F-4863-8290-5F4D4FCD4F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19530" y="3029013"/>
              <a:ext cx="256429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10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0F9B481A-4D38-4060-BDF1-24F65C3A58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19530" y="2367789"/>
              <a:ext cx="256429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10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2" name="Text Box 8">
              <a:extLst>
                <a:ext uri="{FF2B5EF4-FFF2-40B4-BE49-F238E27FC236}">
                  <a16:creationId xmlns:a16="http://schemas.microsoft.com/office/drawing/2014/main" id="{AA39F109-99B5-4531-8EC4-237E352316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3189" y="2840504"/>
              <a:ext cx="3201822" cy="377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8572" tIns="34286" rIns="68572" bIns="34286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sz="24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sz="22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r>
                <a:rPr lang="en-US" altLang="en-US" sz="2000" b="0" dirty="0">
                  <a:latin typeface="Gill Sans Light"/>
                  <a:ea typeface="Gill Sans" charset="0"/>
                  <a:cs typeface="Gill Sans" charset="0"/>
                </a:rPr>
                <a:t>Physical Machine Interface</a:t>
              </a:r>
            </a:p>
          </p:txBody>
        </p:sp>
        <p:sp>
          <p:nvSpPr>
            <p:cNvPr id="13" name="Text Box 9">
              <a:extLst>
                <a:ext uri="{FF2B5EF4-FFF2-40B4-BE49-F238E27FC236}">
                  <a16:creationId xmlns:a16="http://schemas.microsoft.com/office/drawing/2014/main" id="{6D1794CA-71C2-4E77-A787-1C3EDF87BC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3189" y="2179280"/>
              <a:ext cx="3184189" cy="377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8572" tIns="34286" rIns="68572" bIns="34286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sz="24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sz="22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r>
                <a:rPr lang="en-US" altLang="en-US" sz="2000" b="0" dirty="0">
                  <a:latin typeface="Gill Sans Light"/>
                  <a:ea typeface="Gill Sans" charset="0"/>
                  <a:cs typeface="Gill Sans" charset="0"/>
                </a:rPr>
                <a:t>Abstract Machine Interface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11887200" cy="533400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OS </a:t>
            </a:r>
            <a:r>
              <a:rPr lang="en-US" i="1" dirty="0">
                <a:latin typeface="Gill Sans Light"/>
              </a:rPr>
              <a:t>Abstracts</a:t>
            </a:r>
            <a:r>
              <a:rPr lang="en-US" dirty="0">
                <a:latin typeface="Gill Sans Light"/>
              </a:rPr>
              <a:t> Underlying Hardware to help Tame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75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8763000" cy="736600"/>
          </a:xfrm>
        </p:spPr>
        <p:txBody>
          <a:bodyPr/>
          <a:lstStyle/>
          <a:p>
            <a:r>
              <a:rPr lang="en-US" dirty="0" smtClean="0"/>
              <a:t>Today: Four Fundamental OS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10134600" cy="5638800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Thread: Execution Context</a:t>
            </a:r>
          </a:p>
          <a:p>
            <a:pPr lvl="1"/>
            <a:r>
              <a:rPr lang="en-US" altLang="en-US" dirty="0" smtClean="0"/>
              <a:t>Fully describes program state</a:t>
            </a:r>
            <a:endParaRPr lang="en-US" altLang="en-US" dirty="0"/>
          </a:p>
          <a:p>
            <a:pPr lvl="1"/>
            <a:r>
              <a:rPr lang="en-US" altLang="en-US" dirty="0"/>
              <a:t>Program Counter, Registers, Execution Flags, </a:t>
            </a:r>
            <a:r>
              <a:rPr lang="en-US" altLang="en-US" dirty="0" smtClean="0"/>
              <a:t>Stack</a:t>
            </a:r>
            <a:endParaRPr lang="en-US" dirty="0"/>
          </a:p>
          <a:p>
            <a:r>
              <a:rPr lang="en-US" b="1" dirty="0"/>
              <a:t>Address </a:t>
            </a:r>
            <a:r>
              <a:rPr lang="en-US" b="1" dirty="0" smtClean="0"/>
              <a:t>space </a:t>
            </a:r>
            <a:r>
              <a:rPr lang="en-US" dirty="0" smtClean="0"/>
              <a:t>(with or w/o </a:t>
            </a:r>
            <a:r>
              <a:rPr lang="en-US" b="1" dirty="0" smtClean="0"/>
              <a:t>translation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Set of memory addresses accessible to program (for read or write)</a:t>
            </a:r>
            <a:endParaRPr lang="en-US" dirty="0"/>
          </a:p>
          <a:p>
            <a:pPr lvl="1"/>
            <a:r>
              <a:rPr lang="en-US" dirty="0"/>
              <a:t>M</a:t>
            </a:r>
            <a:r>
              <a:rPr lang="en-US" dirty="0" smtClean="0"/>
              <a:t>ay be </a:t>
            </a:r>
            <a:r>
              <a:rPr lang="en-US" dirty="0"/>
              <a:t>distinct from </a:t>
            </a:r>
            <a:r>
              <a:rPr lang="en-US" dirty="0" smtClean="0"/>
              <a:t>memory </a:t>
            </a:r>
            <a:r>
              <a:rPr lang="en-US" dirty="0"/>
              <a:t>space of the physical </a:t>
            </a:r>
            <a:r>
              <a:rPr lang="en-US" dirty="0" smtClean="0"/>
              <a:t>machine </a:t>
            </a:r>
            <a:br>
              <a:rPr lang="en-US" dirty="0" smtClean="0"/>
            </a:br>
            <a:r>
              <a:rPr lang="en-US" dirty="0" smtClean="0"/>
              <a:t>(in which case programs operate in a virtual address space)</a:t>
            </a:r>
            <a:endParaRPr lang="en-US" dirty="0"/>
          </a:p>
          <a:p>
            <a:r>
              <a:rPr lang="en-US" b="1" dirty="0" smtClean="0"/>
              <a:t>Process: an instance of a running program</a:t>
            </a:r>
          </a:p>
          <a:p>
            <a:pPr lvl="1"/>
            <a:r>
              <a:rPr lang="en-US" dirty="0" smtClean="0"/>
              <a:t>Protected Address Space + One or more Threads</a:t>
            </a:r>
            <a:endParaRPr lang="en-US" dirty="0"/>
          </a:p>
          <a:p>
            <a:r>
              <a:rPr lang="en-US" b="1" dirty="0" smtClean="0"/>
              <a:t>Dual mode operation / Protection</a:t>
            </a:r>
          </a:p>
          <a:p>
            <a:pPr lvl="1"/>
            <a:r>
              <a:rPr lang="en-US" dirty="0" smtClean="0"/>
              <a:t>Only the “system” has the ability to access certain resources</a:t>
            </a:r>
          </a:p>
          <a:p>
            <a:pPr lvl="1"/>
            <a:r>
              <a:rPr lang="en-US" sz="2400" dirty="0"/>
              <a:t>Combined with translation, isolates programs from each other and the OS from programs</a:t>
            </a:r>
          </a:p>
        </p:txBody>
      </p:sp>
    </p:spTree>
    <p:extLst>
      <p:ext uri="{BB962C8B-B14F-4D97-AF65-F5344CB8AC3E}">
        <p14:creationId xmlns:p14="http://schemas.microsoft.com/office/powerpoint/2010/main" val="348298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677302" y="838200"/>
            <a:ext cx="3694914" cy="5105400"/>
            <a:chOff x="5315101" y="838200"/>
            <a:chExt cx="3694914" cy="5105400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>
              <a:off x="5315101" y="2512996"/>
              <a:ext cx="1196854" cy="76360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 rot="16200000">
              <a:off x="5435983" y="1930783"/>
              <a:ext cx="113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Load &amp; Execute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5400000">
              <a:off x="7954602" y="2426732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Memory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105560" y="4724400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PC: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6556067" y="4800600"/>
              <a:ext cx="1441852" cy="685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632267" y="5574268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Processor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6556067" y="5004137"/>
              <a:ext cx="1441852" cy="17746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632267" y="5181600"/>
              <a:ext cx="9717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registers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 flipV="1">
              <a:off x="6556067" y="902732"/>
              <a:ext cx="1441852" cy="3581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927667" y="838200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0xFFF…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 flipV="1">
              <a:off x="6660631" y="3645932"/>
              <a:ext cx="1247564" cy="6858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703642" y="3886200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instructions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 flipV="1">
              <a:off x="6660631" y="3112532"/>
              <a:ext cx="1247564" cy="5334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915165" y="3200400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d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ata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 bwMode="auto">
            <a:xfrm flipV="1">
              <a:off x="6403667" y="1740932"/>
              <a:ext cx="167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53" name="Rectangle 52"/>
            <p:cNvSpPr/>
            <p:nvPr/>
          </p:nvSpPr>
          <p:spPr bwMode="auto">
            <a:xfrm flipV="1">
              <a:off x="6632267" y="1055132"/>
              <a:ext cx="1275928" cy="533400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963001" y="1143000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OS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022832" y="1893332"/>
            <a:ext cx="1247564" cy="1219200"/>
            <a:chOff x="9022832" y="1893332"/>
            <a:chExt cx="1247564" cy="1219200"/>
          </a:xfrm>
        </p:grpSpPr>
        <p:sp>
          <p:nvSpPr>
            <p:cNvPr id="72" name="Rectangle 71"/>
            <p:cNvSpPr/>
            <p:nvPr/>
          </p:nvSpPr>
          <p:spPr bwMode="auto">
            <a:xfrm flipV="1">
              <a:off x="9022832" y="2579132"/>
              <a:ext cx="1247564" cy="5334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9245243" y="2667000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 flipV="1">
              <a:off x="9022832" y="1893332"/>
              <a:ext cx="1247564" cy="5334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9232620" y="1981200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 bwMode="auto">
            <a:xfrm>
              <a:off x="9985068" y="1893332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7" name="Straight Arrow Connector 76"/>
            <p:cNvCxnSpPr/>
            <p:nvPr/>
          </p:nvCxnSpPr>
          <p:spPr bwMode="auto">
            <a:xfrm flipV="1">
              <a:off x="9985068" y="2655332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507" y="89069"/>
            <a:ext cx="7162800" cy="533400"/>
          </a:xfrm>
        </p:spPr>
        <p:txBody>
          <a:bodyPr/>
          <a:lstStyle/>
          <a:p>
            <a:r>
              <a:rPr lang="en-US" dirty="0" smtClean="0"/>
              <a:t>OS Bottom Line: Run Programs</a:t>
            </a:r>
            <a:endParaRPr lang="en-US" dirty="0"/>
          </a:p>
        </p:txBody>
      </p:sp>
      <p:pic>
        <p:nvPicPr>
          <p:cNvPr id="12" name="Picture 11" descr="Screen Shot 2014-08-28 at 9.53.03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76401"/>
            <a:ext cx="1144090" cy="137182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733800" y="1143000"/>
            <a:ext cx="1940813" cy="2502932"/>
            <a:chOff x="1447800" y="1219200"/>
            <a:chExt cx="1940813" cy="2502932"/>
          </a:xfrm>
        </p:grpSpPr>
        <p:sp>
          <p:nvSpPr>
            <p:cNvPr id="7" name="Punched Tape 6"/>
            <p:cNvSpPr/>
            <p:nvPr/>
          </p:nvSpPr>
          <p:spPr bwMode="auto">
            <a:xfrm rot="5400000">
              <a:off x="1714500" y="1790700"/>
              <a:ext cx="1676400" cy="1447800"/>
            </a:xfrm>
            <a:prstGeom prst="flowChartPunchedTap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28800" y="1752600"/>
              <a:ext cx="97975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err="1">
                  <a:latin typeface="Gill Sans" charset="0"/>
                  <a:ea typeface="Gill Sans" charset="0"/>
                  <a:cs typeface="Gill Sans" charset="0"/>
                </a:rPr>
                <a:t>int</a:t>
              </a:r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 main() </a:t>
              </a:r>
            </a:p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{ … ;</a:t>
              </a:r>
            </a:p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 }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1447800" y="27432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 rot="16200000">
              <a:off x="1251425" y="2101376"/>
              <a:ext cx="762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editor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24000" y="1219200"/>
              <a:ext cx="1864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Program Source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09800" y="33528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f</a:t>
              </a:r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oo.c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638801" y="914400"/>
            <a:ext cx="2111694" cy="2655332"/>
            <a:chOff x="3352800" y="990600"/>
            <a:chExt cx="2111694" cy="2655332"/>
          </a:xfrm>
        </p:grpSpPr>
        <p:sp>
          <p:nvSpPr>
            <p:cNvPr id="8" name="Rectangle 7"/>
            <p:cNvSpPr/>
            <p:nvPr/>
          </p:nvSpPr>
          <p:spPr bwMode="auto">
            <a:xfrm>
              <a:off x="4028863" y="1524000"/>
              <a:ext cx="1352973" cy="1752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3352800" y="26670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 rot="16200000">
              <a:off x="3085317" y="1944002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compiler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13180" y="990600"/>
              <a:ext cx="132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Executable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27532" y="3276600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a.out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105064" y="1828800"/>
              <a:ext cx="1228936" cy="685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105064" y="2514600"/>
              <a:ext cx="1228936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27532" y="1981200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d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ata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12842" y="2564480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instructions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51" name="Content Placeholder 2"/>
          <p:cNvSpPr>
            <a:spLocks noGrp="1"/>
          </p:cNvSpPr>
          <p:nvPr>
            <p:ph idx="1"/>
          </p:nvPr>
        </p:nvSpPr>
        <p:spPr>
          <a:xfrm>
            <a:off x="1524000" y="3733800"/>
            <a:ext cx="7067440" cy="2819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Write them and compile them</a:t>
            </a:r>
          </a:p>
          <a:p>
            <a:r>
              <a:rPr lang="en-US" dirty="0" smtClean="0"/>
              <a:t>Load instruction and data segments of executable file into memory</a:t>
            </a:r>
          </a:p>
          <a:p>
            <a:r>
              <a:rPr lang="en-US" dirty="0" smtClean="0"/>
              <a:t>Create stack and heap</a:t>
            </a:r>
          </a:p>
          <a:p>
            <a:r>
              <a:rPr lang="en-US" dirty="0" smtClean="0"/>
              <a:t>“Transfer control to program”</a:t>
            </a:r>
          </a:p>
          <a:p>
            <a:r>
              <a:rPr lang="en-US" dirty="0" smtClean="0"/>
              <a:t>Provide services to program</a:t>
            </a:r>
          </a:p>
          <a:p>
            <a:r>
              <a:rPr lang="en-US" dirty="0" smtClean="0"/>
              <a:t>While protecting OS and program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839389" y="3886199"/>
            <a:ext cx="1570555" cy="1027791"/>
            <a:chOff x="9839389" y="3886199"/>
            <a:chExt cx="1570555" cy="1027791"/>
          </a:xfrm>
        </p:grpSpPr>
        <p:sp>
          <p:nvSpPr>
            <p:cNvPr id="92" name="TextBox 91"/>
            <p:cNvSpPr txBox="1"/>
            <p:nvPr/>
          </p:nvSpPr>
          <p:spPr>
            <a:xfrm>
              <a:off x="10366068" y="4267200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0x000…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9839389" y="3886199"/>
              <a:ext cx="937713" cy="1027791"/>
            </a:xfrm>
            <a:custGeom>
              <a:avLst/>
              <a:gdLst>
                <a:gd name="connsiteX0" fmla="*/ 0 w 937713"/>
                <a:gd name="connsiteY0" fmla="*/ 3249390 h 3338853"/>
                <a:gd name="connsiteX1" fmla="*/ 642325 w 937713"/>
                <a:gd name="connsiteY1" fmla="*/ 3205592 h 3338853"/>
                <a:gd name="connsiteX2" fmla="*/ 934290 w 937713"/>
                <a:gd name="connsiteY2" fmla="*/ 1979254 h 3338853"/>
                <a:gd name="connsiteX3" fmla="*/ 773709 w 937713"/>
                <a:gd name="connsiteY3" fmla="*/ 928108 h 3338853"/>
                <a:gd name="connsiteX4" fmla="*/ 934290 w 937713"/>
                <a:gd name="connsiteY4" fmla="*/ 285741 h 3338853"/>
                <a:gd name="connsiteX5" fmla="*/ 802906 w 937713"/>
                <a:gd name="connsiteY5" fmla="*/ 8355 h 3338853"/>
                <a:gd name="connsiteX6" fmla="*/ 0 w 937713"/>
                <a:gd name="connsiteY6" fmla="*/ 66752 h 3338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7713" h="3338853">
                  <a:moveTo>
                    <a:pt x="0" y="3249390"/>
                  </a:moveTo>
                  <a:cubicBezTo>
                    <a:pt x="243305" y="3333335"/>
                    <a:pt x="486610" y="3417281"/>
                    <a:pt x="642325" y="3205592"/>
                  </a:cubicBezTo>
                  <a:cubicBezTo>
                    <a:pt x="798040" y="2993903"/>
                    <a:pt x="912393" y="2358835"/>
                    <a:pt x="934290" y="1979254"/>
                  </a:cubicBezTo>
                  <a:cubicBezTo>
                    <a:pt x="956187" y="1599673"/>
                    <a:pt x="773709" y="1210360"/>
                    <a:pt x="773709" y="928108"/>
                  </a:cubicBezTo>
                  <a:cubicBezTo>
                    <a:pt x="773709" y="645856"/>
                    <a:pt x="929424" y="439033"/>
                    <a:pt x="934290" y="285741"/>
                  </a:cubicBezTo>
                  <a:cubicBezTo>
                    <a:pt x="939156" y="132449"/>
                    <a:pt x="958621" y="44853"/>
                    <a:pt x="802906" y="8355"/>
                  </a:cubicBezTo>
                  <a:cubicBezTo>
                    <a:pt x="647191" y="-28143"/>
                    <a:pt x="0" y="66752"/>
                    <a:pt x="0" y="66752"/>
                  </a:cubicBezTo>
                </a:path>
              </a:pathLst>
            </a:custGeom>
            <a:ln>
              <a:solidFill>
                <a:srgbClr val="618FFD"/>
              </a:solidFill>
              <a:headEnd type="oval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2971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9067800" cy="533400"/>
          </a:xfrm>
        </p:spPr>
        <p:txBody>
          <a:bodyPr/>
          <a:lstStyle/>
          <a:p>
            <a:r>
              <a:rPr lang="en-US" dirty="0" smtClean="0"/>
              <a:t>Recall (61C): Instruction Fetch/Decode/Execute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838200"/>
            <a:ext cx="7620000" cy="457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instruction cycle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886200" y="1871246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179504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PC: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934200" y="1600200"/>
            <a:ext cx="1981200" cy="44958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4727738" y="2079728"/>
            <a:ext cx="2438881" cy="72151"/>
          </a:xfrm>
          <a:custGeom>
            <a:avLst/>
            <a:gdLst>
              <a:gd name="connsiteX0" fmla="*/ 0 w 2438881"/>
              <a:gd name="connsiteY0" fmla="*/ 0 h 72151"/>
              <a:gd name="connsiteX1" fmla="*/ 0 w 2438881"/>
              <a:gd name="connsiteY1" fmla="*/ 0 h 72151"/>
              <a:gd name="connsiteX2" fmla="*/ 2438881 w 2438881"/>
              <a:gd name="connsiteY2" fmla="*/ 72151 h 7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8881" h="72151">
                <a:moveTo>
                  <a:pt x="0" y="0"/>
                </a:moveTo>
                <a:lnTo>
                  <a:pt x="0" y="0"/>
                </a:lnTo>
                <a:lnTo>
                  <a:pt x="2438881" y="72151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00600" y="2099846"/>
            <a:ext cx="2133600" cy="186154"/>
            <a:chOff x="3276600" y="2099846"/>
            <a:chExt cx="2133600" cy="186154"/>
          </a:xfrm>
        </p:grpSpPr>
        <p:cxnSp>
          <p:nvCxnSpPr>
            <p:cNvPr id="34" name="Straight Connector 33"/>
            <p:cNvCxnSpPr>
              <a:endCxn id="8" idx="2"/>
            </p:cNvCxnSpPr>
            <p:nvPr/>
          </p:nvCxnSpPr>
          <p:spPr bwMode="auto">
            <a:xfrm flipV="1">
              <a:off x="3276600" y="2099846"/>
              <a:ext cx="0" cy="18615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3276600" y="2286000"/>
              <a:ext cx="213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 w="sm" len="sm"/>
            </a:ln>
            <a:effectLst/>
          </p:spPr>
        </p:cxnSp>
      </p:grpSp>
      <p:grpSp>
        <p:nvGrpSpPr>
          <p:cNvPr id="6" name="Group 5"/>
          <p:cNvGrpSpPr/>
          <p:nvPr/>
        </p:nvGrpSpPr>
        <p:grpSpPr>
          <a:xfrm>
            <a:off x="2286000" y="2209800"/>
            <a:ext cx="4648200" cy="457200"/>
            <a:chOff x="762000" y="2209800"/>
            <a:chExt cx="4648200" cy="457200"/>
          </a:xfrm>
        </p:grpSpPr>
        <p:sp>
          <p:nvSpPr>
            <p:cNvPr id="49" name="TextBox 48"/>
            <p:cNvSpPr txBox="1"/>
            <p:nvPr/>
          </p:nvSpPr>
          <p:spPr>
            <a:xfrm>
              <a:off x="762000" y="2209800"/>
              <a:ext cx="19912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Instruction fetch</a:t>
              </a:r>
            </a:p>
          </p:txBody>
        </p:sp>
        <p:cxnSp>
          <p:nvCxnSpPr>
            <p:cNvPr id="52" name="Straight Connector 51"/>
            <p:cNvCxnSpPr/>
            <p:nvPr/>
          </p:nvCxnSpPr>
          <p:spPr bwMode="auto">
            <a:xfrm>
              <a:off x="3276600" y="2438400"/>
              <a:ext cx="213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3276600" y="24384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2279668" y="3200400"/>
            <a:ext cx="4883133" cy="3200400"/>
            <a:chOff x="755667" y="3200400"/>
            <a:chExt cx="4883133" cy="3200400"/>
          </a:xfrm>
        </p:grpSpPr>
        <p:sp>
          <p:nvSpPr>
            <p:cNvPr id="15" name="Trapezoid 14"/>
            <p:cNvSpPr/>
            <p:nvPr/>
          </p:nvSpPr>
          <p:spPr bwMode="auto">
            <a:xfrm flipV="1">
              <a:off x="2362200" y="4648200"/>
              <a:ext cx="1828800" cy="838200"/>
            </a:xfrm>
            <a:prstGeom prst="trapezoid">
              <a:avLst>
                <a:gd name="adj" fmla="val 55991"/>
              </a:avLst>
            </a:prstGeom>
            <a:solidFill>
              <a:schemeClr val="accent1">
                <a:alpha val="61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>
              <a:off x="3505200" y="5562600"/>
              <a:ext cx="1905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3505200" y="5715000"/>
              <a:ext cx="213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7" name="Rectangle 6"/>
            <p:cNvSpPr/>
            <p:nvPr/>
          </p:nvSpPr>
          <p:spPr bwMode="auto">
            <a:xfrm>
              <a:off x="2362200" y="3352800"/>
              <a:ext cx="1828800" cy="1066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362200" y="3962400"/>
              <a:ext cx="18288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67000" y="3505200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Registers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95600" y="4800600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ALU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2667000" y="44196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3810000" y="44196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3" name="Rectangle 22"/>
            <p:cNvSpPr/>
            <p:nvPr/>
          </p:nvSpPr>
          <p:spPr bwMode="auto">
            <a:xfrm>
              <a:off x="2362200" y="5943600"/>
              <a:ext cx="18288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24" name="Straight Arrow Connector 23"/>
            <p:cNvCxnSpPr>
              <a:stCxn id="15" idx="0"/>
              <a:endCxn id="23" idx="0"/>
            </p:cNvCxnSpPr>
            <p:nvPr/>
          </p:nvCxnSpPr>
          <p:spPr bwMode="auto">
            <a:xfrm>
              <a:off x="3276600" y="54864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8" name="Straight Connector 37"/>
            <p:cNvCxnSpPr>
              <a:endCxn id="7" idx="0"/>
            </p:cNvCxnSpPr>
            <p:nvPr/>
          </p:nvCxnSpPr>
          <p:spPr bwMode="auto">
            <a:xfrm>
              <a:off x="3276600" y="3200400"/>
              <a:ext cx="0" cy="152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med"/>
            </a:ln>
            <a:effectLst/>
          </p:spPr>
        </p:cxnSp>
        <p:cxnSp>
          <p:nvCxnSpPr>
            <p:cNvPr id="40" name="Straight Connector 39"/>
            <p:cNvCxnSpPr>
              <a:stCxn id="23" idx="2"/>
            </p:cNvCxnSpPr>
            <p:nvPr/>
          </p:nvCxnSpPr>
          <p:spPr bwMode="auto">
            <a:xfrm>
              <a:off x="3276600" y="6172200"/>
              <a:ext cx="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H="1">
              <a:off x="2133600" y="6400800"/>
              <a:ext cx="1143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2133600" y="3200400"/>
              <a:ext cx="0" cy="3200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2133600" y="3200400"/>
              <a:ext cx="1143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755667" y="4267200"/>
              <a:ext cx="11112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Execute</a:t>
              </a:r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 flipV="1">
              <a:off x="3505200" y="5376446"/>
              <a:ext cx="0" cy="18615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>
              <a:off x="3505200" y="57150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63" name="TextBox 62"/>
          <p:cNvSpPr txBox="1"/>
          <p:nvPr/>
        </p:nvSpPr>
        <p:spPr>
          <a:xfrm>
            <a:off x="7315201" y="12192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Memory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239000" y="2133600"/>
            <a:ext cx="1353256" cy="400110"/>
          </a:xfrm>
          <a:prstGeom prst="rect">
            <a:avLst/>
          </a:prstGeom>
          <a:noFill/>
          <a:ln>
            <a:solidFill>
              <a:srgbClr val="618FFD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instruction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286000" y="2590800"/>
            <a:ext cx="3200400" cy="476310"/>
            <a:chOff x="762000" y="2590800"/>
            <a:chExt cx="3200400" cy="476310"/>
          </a:xfrm>
        </p:grpSpPr>
        <p:sp>
          <p:nvSpPr>
            <p:cNvPr id="50" name="TextBox 49"/>
            <p:cNvSpPr txBox="1"/>
            <p:nvPr/>
          </p:nvSpPr>
          <p:spPr>
            <a:xfrm>
              <a:off x="762000" y="2667000"/>
              <a:ext cx="1069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Decode</a:t>
              </a:r>
            </a:p>
          </p:txBody>
        </p:sp>
        <p:sp>
          <p:nvSpPr>
            <p:cNvPr id="69" name="Rounded Rectangle 68"/>
            <p:cNvSpPr/>
            <p:nvPr/>
          </p:nvSpPr>
          <p:spPr bwMode="auto">
            <a:xfrm>
              <a:off x="2590800" y="2667000"/>
              <a:ext cx="1371600" cy="304800"/>
            </a:xfrm>
            <a:prstGeom prst="roundRect">
              <a:avLst/>
            </a:prstGeom>
            <a:solidFill>
              <a:schemeClr val="accent1">
                <a:alpha val="61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791828" y="2590800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decode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114800" y="1371600"/>
            <a:ext cx="1752600" cy="914400"/>
            <a:chOff x="2590800" y="1371600"/>
            <a:chExt cx="1752600" cy="914400"/>
          </a:xfrm>
        </p:grpSpPr>
        <p:sp>
          <p:nvSpPr>
            <p:cNvPr id="68" name="Rounded Rectangle 67"/>
            <p:cNvSpPr/>
            <p:nvPr/>
          </p:nvSpPr>
          <p:spPr bwMode="auto">
            <a:xfrm>
              <a:off x="2590800" y="1447800"/>
              <a:ext cx="1371600" cy="304800"/>
            </a:xfrm>
            <a:prstGeom prst="roundRect">
              <a:avLst/>
            </a:prstGeom>
            <a:solidFill>
              <a:schemeClr val="accent1">
                <a:alpha val="61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971800" y="1371600"/>
              <a:ext cx="6209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next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 bwMode="auto">
            <a:xfrm>
              <a:off x="3276600" y="16764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flipV="1">
              <a:off x="4343400" y="1600200"/>
              <a:ext cx="0" cy="6858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6" name="Straight Arrow Connector 75"/>
            <p:cNvCxnSpPr>
              <a:endCxn id="68" idx="3"/>
            </p:cNvCxnSpPr>
            <p:nvPr/>
          </p:nvCxnSpPr>
          <p:spPr bwMode="auto">
            <a:xfrm flipH="1">
              <a:off x="3962400" y="16002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78" name="TextBox 77"/>
          <p:cNvSpPr txBox="1"/>
          <p:nvPr/>
        </p:nvSpPr>
        <p:spPr>
          <a:xfrm>
            <a:off x="7543800" y="5391090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data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79445" y="1383268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Processor</a:t>
            </a:r>
          </a:p>
        </p:txBody>
      </p:sp>
    </p:spTree>
    <p:extLst>
      <p:ext uri="{BB962C8B-B14F-4D97-AF65-F5344CB8AC3E}">
        <p14:creationId xmlns:p14="http://schemas.microsoft.com/office/powerpoint/2010/main" val="239008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OS Concept: Thread of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10439400" cy="57912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en-US" sz="2000" b="1" dirty="0">
                <a:solidFill>
                  <a:srgbClr val="FF0000"/>
                </a:solidFill>
              </a:rPr>
              <a:t>Thread</a:t>
            </a:r>
            <a:r>
              <a:rPr lang="en-US" altLang="en-US" sz="2000" dirty="0">
                <a:solidFill>
                  <a:srgbClr val="FF0000"/>
                </a:solidFill>
              </a:rPr>
              <a:t>: Single unique execution context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>
                <a:solidFill>
                  <a:srgbClr val="FF0000"/>
                </a:solidFill>
              </a:rPr>
              <a:t>Program Counter, Registers, Execution Flags, Stack, Memory State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 thread is </a:t>
            </a:r>
            <a:r>
              <a:rPr lang="en-US" sz="2000" i="1" dirty="0">
                <a:solidFill>
                  <a:srgbClr val="FF0000"/>
                </a:solidFill>
              </a:rPr>
              <a:t>executing</a:t>
            </a:r>
            <a:r>
              <a:rPr lang="en-US" sz="2000" dirty="0"/>
              <a:t> on a processor (core) when it is </a:t>
            </a:r>
            <a:r>
              <a:rPr lang="en-US" sz="2000" i="1" dirty="0">
                <a:solidFill>
                  <a:srgbClr val="FF0000"/>
                </a:solidFill>
              </a:rPr>
              <a:t>resident</a:t>
            </a:r>
            <a:r>
              <a:rPr lang="en-US" sz="2000" dirty="0"/>
              <a:t> in the processor registers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Resident means: Registers hold the root state (context) of the thread: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Including program counter (PC) register &amp; currently executing instruction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PC points at next instruction </a:t>
            </a:r>
            <a:r>
              <a:rPr lang="en-US" sz="1800" dirty="0">
                <a:solidFill>
                  <a:srgbClr val="FF0000"/>
                </a:solidFill>
              </a:rPr>
              <a:t>in memory</a:t>
            </a:r>
          </a:p>
          <a:p>
            <a:pPr lvl="2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Instructions stored in memory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Including intermediate values for ongoing computations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Can include actual values (like integers) or pointers to values </a:t>
            </a:r>
            <a:r>
              <a:rPr lang="en-US" sz="1800" dirty="0">
                <a:solidFill>
                  <a:srgbClr val="FF0000"/>
                </a:solidFill>
              </a:rPr>
              <a:t>in memory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Stack pointer holds the address of the top of stack (which is </a:t>
            </a:r>
            <a:r>
              <a:rPr lang="en-US" sz="2000" dirty="0">
                <a:solidFill>
                  <a:srgbClr val="FF0000"/>
                </a:solidFill>
              </a:rPr>
              <a:t>in memory</a:t>
            </a:r>
            <a:r>
              <a:rPr lang="en-US" sz="2000" dirty="0"/>
              <a:t>)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FF0000"/>
                </a:solidFill>
              </a:rPr>
              <a:t>The rest is “in memory”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A thread is </a:t>
            </a:r>
            <a:r>
              <a:rPr lang="en-US" sz="2000" i="1" dirty="0"/>
              <a:t>suspended </a:t>
            </a:r>
            <a:r>
              <a:rPr lang="en-US" sz="2000" dirty="0"/>
              <a:t>(not </a:t>
            </a:r>
            <a:r>
              <a:rPr lang="en-US" sz="2000" i="1" dirty="0"/>
              <a:t>executing) </a:t>
            </a:r>
            <a:r>
              <a:rPr lang="en-US" sz="2000" dirty="0"/>
              <a:t>when its state </a:t>
            </a:r>
            <a:r>
              <a:rPr lang="en-US" sz="2000" i="1" dirty="0">
                <a:solidFill>
                  <a:srgbClr val="FF0000"/>
                </a:solidFill>
              </a:rPr>
              <a:t>is not </a:t>
            </a:r>
            <a:r>
              <a:rPr lang="en-US" sz="2000" dirty="0"/>
              <a:t>loaded (resident) into the processor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Processor state pointing at some other thread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Program counter register </a:t>
            </a:r>
            <a:r>
              <a:rPr lang="en-US" sz="1800" i="1" dirty="0">
                <a:solidFill>
                  <a:srgbClr val="FF0000"/>
                </a:solidFill>
              </a:rPr>
              <a:t>is not </a:t>
            </a:r>
            <a:r>
              <a:rPr lang="en-US" sz="1800" dirty="0"/>
              <a:t>pointing at next instruction from this thread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Often: a copy of the last value for each register stored in memory</a:t>
            </a:r>
          </a:p>
          <a:p>
            <a:pPr lvl="1"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4580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2514600" y="838200"/>
            <a:ext cx="4419600" cy="2743200"/>
            <a:chOff x="672" y="432"/>
            <a:chExt cx="2784" cy="1728"/>
          </a:xfrm>
        </p:grpSpPr>
        <p:sp>
          <p:nvSpPr>
            <p:cNvPr id="12310" name="Oval 3"/>
            <p:cNvSpPr>
              <a:spLocks noChangeArrowheads="1"/>
            </p:cNvSpPr>
            <p:nvPr/>
          </p:nvSpPr>
          <p:spPr bwMode="auto">
            <a:xfrm>
              <a:off x="672" y="432"/>
              <a:ext cx="2784" cy="1728"/>
            </a:xfrm>
            <a:prstGeom prst="ellipse">
              <a:avLst/>
            </a:prstGeom>
            <a:solidFill>
              <a:srgbClr val="FF66CC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311" name="Oval 4"/>
            <p:cNvSpPr>
              <a:spLocks noChangeArrowheads="1"/>
            </p:cNvSpPr>
            <p:nvPr/>
          </p:nvSpPr>
          <p:spPr bwMode="auto">
            <a:xfrm>
              <a:off x="2515" y="960"/>
              <a:ext cx="720" cy="624"/>
            </a:xfrm>
            <a:prstGeom prst="ellipse">
              <a:avLst/>
            </a:prstGeom>
            <a:solidFill>
              <a:srgbClr val="53FB25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400" b="0">
                  <a:latin typeface="Gill Sans" charset="0"/>
                  <a:ea typeface="Gill Sans" charset="0"/>
                  <a:cs typeface="Gill Sans" charset="0"/>
                </a:rPr>
                <a:t>Fetch</a:t>
              </a:r>
            </a:p>
            <a:p>
              <a:pPr algn="ctr"/>
              <a:r>
                <a:rPr lang="en-US" altLang="en-US" sz="2400" b="0">
                  <a:latin typeface="Gill Sans" charset="0"/>
                  <a:ea typeface="Gill Sans" charset="0"/>
                  <a:cs typeface="Gill Sans" charset="0"/>
                </a:rPr>
                <a:t>Exec</a:t>
              </a:r>
            </a:p>
          </p:txBody>
        </p:sp>
        <p:sp>
          <p:nvSpPr>
            <p:cNvPr id="12312" name="AutoShape 5"/>
            <p:cNvSpPr>
              <a:spLocks noChangeArrowheads="1"/>
            </p:cNvSpPr>
            <p:nvPr/>
          </p:nvSpPr>
          <p:spPr bwMode="auto">
            <a:xfrm rot="10800000">
              <a:off x="1968" y="1032"/>
              <a:ext cx="528" cy="480"/>
            </a:xfrm>
            <a:prstGeom prst="leftRightArrow">
              <a:avLst>
                <a:gd name="adj1" fmla="val 50000"/>
                <a:gd name="adj2" fmla="val 22000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313" name="Rectangle 6"/>
            <p:cNvSpPr>
              <a:spLocks noChangeArrowheads="1"/>
            </p:cNvSpPr>
            <p:nvPr/>
          </p:nvSpPr>
          <p:spPr bwMode="auto">
            <a:xfrm>
              <a:off x="1344" y="624"/>
              <a:ext cx="624" cy="129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R0</a:t>
              </a:r>
            </a:p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…</a:t>
              </a:r>
            </a:p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R31</a:t>
              </a:r>
            </a:p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F0</a:t>
              </a:r>
            </a:p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…</a:t>
              </a:r>
            </a:p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F30</a:t>
              </a:r>
            </a:p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PC</a:t>
              </a:r>
            </a:p>
          </p:txBody>
        </p:sp>
      </p:grpSp>
      <p:sp>
        <p:nvSpPr>
          <p:cNvPr id="12291" name="AutoShape 7"/>
          <p:cNvSpPr>
            <a:spLocks noChangeArrowheads="1"/>
          </p:cNvSpPr>
          <p:nvPr/>
        </p:nvSpPr>
        <p:spPr bwMode="auto">
          <a:xfrm rot="10800000">
            <a:off x="6934200" y="1828800"/>
            <a:ext cx="838200" cy="762000"/>
          </a:xfrm>
          <a:prstGeom prst="leftRightArrow">
            <a:avLst>
              <a:gd name="adj1" fmla="val 50000"/>
              <a:gd name="adj2" fmla="val 220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7780338" y="1244600"/>
            <a:ext cx="1439862" cy="46228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Data1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Data0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Inst237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Inst236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Inst5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Inst4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Inst3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Inst2</a:t>
            </a:r>
            <a:b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Inst1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Inst0</a:t>
            </a:r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7878764" y="5919788"/>
            <a:ext cx="9396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Addr 0</a:t>
            </a: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7712075" y="839788"/>
            <a:ext cx="13564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Addr 2</a:t>
            </a:r>
            <a:r>
              <a:rPr lang="en-US" altLang="en-US" sz="2000" b="0" baseline="30000">
                <a:latin typeface="Gill Sans" charset="0"/>
                <a:ea typeface="Gill Sans" charset="0"/>
                <a:cs typeface="Gill Sans" charset="0"/>
              </a:rPr>
              <a:t>32</a:t>
            </a:r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-1</a:t>
            </a:r>
          </a:p>
        </p:txBody>
      </p:sp>
      <p:sp>
        <p:nvSpPr>
          <p:cNvPr id="12295" name="Rectangle 11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12250" cy="533400"/>
          </a:xfrm>
        </p:spPr>
        <p:txBody>
          <a:bodyPr/>
          <a:lstStyle/>
          <a:p>
            <a:r>
              <a:rPr lang="en-US" altLang="en-US" sz="2800" dirty="0"/>
              <a:t>Recall (61C): What happens during program execution?</a:t>
            </a:r>
          </a:p>
        </p:txBody>
      </p:sp>
      <p:sp>
        <p:nvSpPr>
          <p:cNvPr id="30721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2286000" y="3687764"/>
            <a:ext cx="5715000" cy="2973387"/>
          </a:xfrm>
        </p:spPr>
        <p:txBody>
          <a:bodyPr/>
          <a:lstStyle/>
          <a:p>
            <a:r>
              <a:rPr lang="en-US" altLang="en-US" dirty="0" smtClean="0"/>
              <a:t>Execution sequence:</a:t>
            </a:r>
          </a:p>
          <a:p>
            <a:pPr lvl="1"/>
            <a:r>
              <a:rPr lang="en-US" altLang="en-US" dirty="0" smtClean="0"/>
              <a:t>Fetch Instruction at PC </a:t>
            </a:r>
            <a:r>
              <a:rPr lang="en-US" altLang="en-US" dirty="0" smtClean="0">
                <a:sym typeface="Symbol" panose="05050102010706020507" pitchFamily="18" charset="2"/>
              </a:rPr>
              <a:t> </a:t>
            </a: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Decode</a:t>
            </a: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Execute (possibly using registers)</a:t>
            </a: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Write results to registers/</a:t>
            </a:r>
            <a:r>
              <a:rPr lang="en-US" altLang="en-US" dirty="0" err="1" smtClean="0">
                <a:sym typeface="Symbol" panose="05050102010706020507" pitchFamily="18" charset="2"/>
              </a:rPr>
              <a:t>mem</a:t>
            </a:r>
            <a:endParaRPr lang="en-US" altLang="en-US" dirty="0" smtClean="0">
              <a:sym typeface="Symbol" panose="05050102010706020507" pitchFamily="18" charset="2"/>
            </a:endParaRP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PC = Next Instruction(PC)</a:t>
            </a: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Repeat </a:t>
            </a:r>
          </a:p>
          <a:p>
            <a:endParaRPr lang="en-US" altLang="en-US" dirty="0" smtClean="0"/>
          </a:p>
        </p:txBody>
      </p:sp>
      <p:grpSp>
        <p:nvGrpSpPr>
          <p:cNvPr id="307213" name="Group 13"/>
          <p:cNvGrpSpPr>
            <a:grpSpLocks/>
          </p:cNvGrpSpPr>
          <p:nvPr/>
        </p:nvGrpSpPr>
        <p:grpSpPr bwMode="auto">
          <a:xfrm>
            <a:off x="9220207" y="5334004"/>
            <a:ext cx="1123951" cy="523876"/>
            <a:chOff x="4570" y="2832"/>
            <a:chExt cx="708" cy="330"/>
          </a:xfrm>
        </p:grpSpPr>
        <p:sp>
          <p:nvSpPr>
            <p:cNvPr id="12308" name="Text Box 14"/>
            <p:cNvSpPr txBox="1">
              <a:spLocks noChangeArrowheads="1"/>
            </p:cNvSpPr>
            <p:nvPr/>
          </p:nvSpPr>
          <p:spPr bwMode="auto">
            <a:xfrm>
              <a:off x="4848" y="2832"/>
              <a:ext cx="43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PC</a:t>
              </a:r>
            </a:p>
          </p:txBody>
        </p:sp>
        <p:sp>
          <p:nvSpPr>
            <p:cNvPr id="12309" name="Line 15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07216" name="Group 16"/>
          <p:cNvGrpSpPr>
            <a:grpSpLocks/>
          </p:cNvGrpSpPr>
          <p:nvPr/>
        </p:nvGrpSpPr>
        <p:grpSpPr bwMode="auto">
          <a:xfrm>
            <a:off x="9220207" y="4953004"/>
            <a:ext cx="1123951" cy="523876"/>
            <a:chOff x="4570" y="2832"/>
            <a:chExt cx="708" cy="330"/>
          </a:xfrm>
        </p:grpSpPr>
        <p:sp>
          <p:nvSpPr>
            <p:cNvPr id="12306" name="Text Box 17"/>
            <p:cNvSpPr txBox="1">
              <a:spLocks noChangeArrowheads="1"/>
            </p:cNvSpPr>
            <p:nvPr/>
          </p:nvSpPr>
          <p:spPr bwMode="auto">
            <a:xfrm>
              <a:off x="4848" y="2832"/>
              <a:ext cx="43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PC</a:t>
              </a:r>
            </a:p>
          </p:txBody>
        </p:sp>
        <p:sp>
          <p:nvSpPr>
            <p:cNvPr id="12307" name="Line 18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07219" name="Group 19"/>
          <p:cNvGrpSpPr>
            <a:grpSpLocks/>
          </p:cNvGrpSpPr>
          <p:nvPr/>
        </p:nvGrpSpPr>
        <p:grpSpPr bwMode="auto">
          <a:xfrm>
            <a:off x="9220207" y="4572004"/>
            <a:ext cx="1123951" cy="523876"/>
            <a:chOff x="4570" y="2832"/>
            <a:chExt cx="708" cy="330"/>
          </a:xfrm>
        </p:grpSpPr>
        <p:sp>
          <p:nvSpPr>
            <p:cNvPr id="12304" name="Text Box 20"/>
            <p:cNvSpPr txBox="1">
              <a:spLocks noChangeArrowheads="1"/>
            </p:cNvSpPr>
            <p:nvPr/>
          </p:nvSpPr>
          <p:spPr bwMode="auto">
            <a:xfrm>
              <a:off x="4848" y="2832"/>
              <a:ext cx="43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PC</a:t>
              </a:r>
            </a:p>
          </p:txBody>
        </p:sp>
        <p:sp>
          <p:nvSpPr>
            <p:cNvPr id="12305" name="Line 21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07222" name="Group 22"/>
          <p:cNvGrpSpPr>
            <a:grpSpLocks/>
          </p:cNvGrpSpPr>
          <p:nvPr/>
        </p:nvGrpSpPr>
        <p:grpSpPr bwMode="auto">
          <a:xfrm>
            <a:off x="9220207" y="4191004"/>
            <a:ext cx="1123951" cy="523876"/>
            <a:chOff x="4570" y="2832"/>
            <a:chExt cx="708" cy="330"/>
          </a:xfrm>
        </p:grpSpPr>
        <p:sp>
          <p:nvSpPr>
            <p:cNvPr id="12302" name="Text Box 23"/>
            <p:cNvSpPr txBox="1">
              <a:spLocks noChangeArrowheads="1"/>
            </p:cNvSpPr>
            <p:nvPr/>
          </p:nvSpPr>
          <p:spPr bwMode="auto">
            <a:xfrm>
              <a:off x="4848" y="2832"/>
              <a:ext cx="43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PC</a:t>
              </a:r>
            </a:p>
          </p:txBody>
        </p:sp>
        <p:sp>
          <p:nvSpPr>
            <p:cNvPr id="12303" name="Line 24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07225" name="AutoShape 25"/>
          <p:cNvSpPr>
            <a:spLocks noChangeArrowheads="1"/>
          </p:cNvSpPr>
          <p:nvPr/>
        </p:nvSpPr>
        <p:spPr bwMode="auto">
          <a:xfrm flipV="1">
            <a:off x="1828800" y="3810000"/>
            <a:ext cx="762000" cy="2667000"/>
          </a:xfrm>
          <a:prstGeom prst="curvedRightArrow">
            <a:avLst>
              <a:gd name="adj1" fmla="val 70000"/>
              <a:gd name="adj2" fmla="val 140000"/>
              <a:gd name="adj3" fmla="val 33333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379215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2" grpId="0" build="p"/>
      <p:bldP spid="3072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48C3D-1BCB-5F4E-A875-64747C905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/>
              </a:rPr>
              <a:t>Registers: RISC-V </a:t>
            </a:r>
            <a:r>
              <a:rPr lang="en-US" dirty="0" smtClean="0">
                <a:latin typeface="Gill Sans"/>
                <a:sym typeface="Symbol" panose="05050102010706020507" pitchFamily="18" charset="2"/>
              </a:rPr>
              <a:t></a:t>
            </a:r>
            <a:r>
              <a:rPr lang="en-US" dirty="0" smtClean="0">
                <a:latin typeface="Gill Sans"/>
              </a:rPr>
              <a:t> </a:t>
            </a:r>
            <a:r>
              <a:rPr lang="en-US" dirty="0">
                <a:latin typeface="Gill Sans"/>
              </a:rPr>
              <a:t>x86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6B369-7B1D-CB48-AFE3-330B722CA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5410201"/>
            <a:ext cx="8134350" cy="90296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ill Sans"/>
              </a:rPr>
              <a:t>CS</a:t>
            </a:r>
            <a:r>
              <a:rPr lang="en-US" dirty="0" smtClean="0">
                <a:latin typeface="Gill Sans"/>
              </a:rPr>
              <a:t>61C </a:t>
            </a:r>
            <a:r>
              <a:rPr lang="en-US" dirty="0">
                <a:latin typeface="Gill Sans"/>
              </a:rPr>
              <a:t>does RISC-V.  Will need to learn x86…</a:t>
            </a:r>
          </a:p>
          <a:p>
            <a:r>
              <a:rPr lang="en-US" dirty="0">
                <a:latin typeface="Gill Sans"/>
              </a:rPr>
              <a:t>Section </a:t>
            </a:r>
            <a:r>
              <a:rPr lang="en-US" dirty="0" smtClean="0">
                <a:latin typeface="Gill Sans"/>
              </a:rPr>
              <a:t>will cover this architecture</a:t>
            </a:r>
            <a:endParaRPr lang="en-US" dirty="0">
              <a:latin typeface="Gill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CB2FFD-0BF9-8F4D-8138-11B34799C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1631214"/>
            <a:ext cx="2812712" cy="16154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B8B2AD-4B1D-B04E-8B25-B6489BE157B0}"/>
              </a:ext>
            </a:extLst>
          </p:cNvPr>
          <p:cNvSpPr txBox="1"/>
          <p:nvPr/>
        </p:nvSpPr>
        <p:spPr>
          <a:xfrm>
            <a:off x="1982598" y="3328436"/>
            <a:ext cx="3199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"/>
              </a:rPr>
              <a:t>Load/Store Arch </a:t>
            </a:r>
            <a:r>
              <a:rPr lang="en-US" dirty="0" smtClean="0">
                <a:latin typeface="Gill Sans"/>
              </a:rPr>
              <a:t>(RISC-V)</a:t>
            </a:r>
          </a:p>
          <a:p>
            <a:pPr algn="ctr"/>
            <a:r>
              <a:rPr lang="en-US" dirty="0" smtClean="0">
                <a:latin typeface="Gill Sans"/>
              </a:rPr>
              <a:t>with </a:t>
            </a:r>
            <a:r>
              <a:rPr lang="en-US" dirty="0">
                <a:latin typeface="Gill Sans"/>
              </a:rPr>
              <a:t>software conventions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618912-38C6-8647-BE99-37E24E9CB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445" y="1066800"/>
            <a:ext cx="4667501" cy="30612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1AE7E6-A789-054C-B9B6-99EB929F3077}"/>
              </a:ext>
            </a:extLst>
          </p:cNvPr>
          <p:cNvSpPr txBox="1"/>
          <p:nvPr/>
        </p:nvSpPr>
        <p:spPr>
          <a:xfrm>
            <a:off x="5547445" y="4129037"/>
            <a:ext cx="4727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"/>
              </a:rPr>
              <a:t>Complex mem-mem arch </a:t>
            </a:r>
            <a:r>
              <a:rPr lang="en-US" dirty="0" smtClean="0">
                <a:latin typeface="Gill Sans"/>
              </a:rPr>
              <a:t>(x86) with </a:t>
            </a:r>
            <a:r>
              <a:rPr lang="en-US" dirty="0">
                <a:latin typeface="Gill Sans"/>
              </a:rPr>
              <a:t>specialized registers and “segments”</a:t>
            </a:r>
          </a:p>
        </p:txBody>
      </p:sp>
    </p:spTree>
    <p:extLst>
      <p:ext uri="{BB962C8B-B14F-4D97-AF65-F5344CB8AC3E}">
        <p14:creationId xmlns:p14="http://schemas.microsoft.com/office/powerpoint/2010/main" val="3658051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839200" cy="533400"/>
          </a:xfrm>
        </p:spPr>
        <p:txBody>
          <a:bodyPr/>
          <a:lstStyle/>
          <a:p>
            <a:r>
              <a:rPr lang="en-US" sz="2800" dirty="0"/>
              <a:t>Illusion of Multiple </a:t>
            </a:r>
            <a:r>
              <a:rPr lang="en-US" sz="2800" dirty="0" smtClean="0"/>
              <a:t>Processors with single core</a:t>
            </a:r>
            <a:endParaRPr lang="en-US" altLang="en-US" sz="2800" dirty="0"/>
          </a:p>
        </p:txBody>
      </p:sp>
      <p:sp>
        <p:nvSpPr>
          <p:cNvPr id="31540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3657600" y="838200"/>
            <a:ext cx="8153401" cy="6019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Assume a </a:t>
            </a:r>
            <a:r>
              <a:rPr lang="en-US" altLang="en-US" dirty="0" smtClean="0">
                <a:solidFill>
                  <a:srgbClr val="FF0000"/>
                </a:solidFill>
              </a:rPr>
              <a:t>single processor (core</a:t>
            </a:r>
            <a:r>
              <a:rPr lang="en-US" altLang="en-US" dirty="0" smtClean="0">
                <a:solidFill>
                  <a:srgbClr val="FF0000"/>
                </a:solidFill>
              </a:rPr>
              <a:t>)</a:t>
            </a:r>
            <a:r>
              <a:rPr lang="en-US" altLang="en-US" dirty="0" smtClean="0"/>
              <a:t>. How </a:t>
            </a:r>
            <a:r>
              <a:rPr lang="en-US" altLang="en-US" dirty="0" smtClean="0"/>
              <a:t>do we provide the illusion of multiple processors?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Multiplex in time!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Threads are </a:t>
            </a:r>
            <a:r>
              <a:rPr lang="en-US" altLang="en-US" i="1" dirty="0" smtClean="0">
                <a:solidFill>
                  <a:srgbClr val="FF0000"/>
                </a:solidFill>
              </a:rPr>
              <a:t>virtual cores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en-US" i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en-US" i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en-US" i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en-US" i="1" dirty="0" smtClean="0">
              <a:solidFill>
                <a:srgbClr val="FF0000"/>
              </a:solidFill>
            </a:endParaRPr>
          </a:p>
          <a:p>
            <a:r>
              <a:rPr lang="en-US" dirty="0"/>
              <a:t>Contents of virtual core</a:t>
            </a:r>
            <a:r>
              <a:rPr lang="en-US" dirty="0">
                <a:sym typeface="Wingdings" pitchFamily="2" charset="2"/>
              </a:rPr>
              <a:t> (thread):</a:t>
            </a:r>
          </a:p>
          <a:p>
            <a:pPr lvl="1"/>
            <a:r>
              <a:rPr lang="en-US" dirty="0">
                <a:sym typeface="Wingdings" pitchFamily="2" charset="2"/>
              </a:rPr>
              <a:t>Program counter, stack pointer</a:t>
            </a:r>
          </a:p>
          <a:p>
            <a:pPr lvl="1"/>
            <a:r>
              <a:rPr lang="en-US" dirty="0">
                <a:sym typeface="Wingdings" pitchFamily="2" charset="2"/>
              </a:rPr>
              <a:t>Registers</a:t>
            </a:r>
            <a:endParaRPr lang="en-US" dirty="0"/>
          </a:p>
          <a:p>
            <a:r>
              <a:rPr lang="en-US" dirty="0"/>
              <a:t>Where is </a:t>
            </a:r>
            <a:r>
              <a:rPr lang="en-US" dirty="0" smtClean="0"/>
              <a:t>“it” (the thread)?</a:t>
            </a:r>
            <a:endParaRPr lang="en-US" dirty="0"/>
          </a:p>
          <a:p>
            <a:pPr lvl="1"/>
            <a:r>
              <a:rPr lang="en-US" dirty="0"/>
              <a:t>On the real (physical) core, or</a:t>
            </a:r>
          </a:p>
          <a:p>
            <a:pPr lvl="1"/>
            <a:r>
              <a:rPr lang="en-US" dirty="0"/>
              <a:t>Saved in </a:t>
            </a:r>
            <a:r>
              <a:rPr lang="en-US" dirty="0" smtClean="0"/>
              <a:t>chunk of memory </a:t>
            </a:r>
            <a:r>
              <a:rPr lang="en-US" dirty="0"/>
              <a:t>– called the </a:t>
            </a:r>
            <a:r>
              <a:rPr lang="en-US" i="1" dirty="0"/>
              <a:t>Thread Control Block (TCB)</a:t>
            </a:r>
            <a:endParaRPr lang="en-US" dirty="0"/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en-US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en-US" dirty="0" smtClean="0"/>
          </a:p>
        </p:txBody>
      </p:sp>
      <p:grpSp>
        <p:nvGrpSpPr>
          <p:cNvPr id="21" name="Group 41">
            <a:extLst>
              <a:ext uri="{FF2B5EF4-FFF2-40B4-BE49-F238E27FC236}">
                <a16:creationId xmlns:a16="http://schemas.microsoft.com/office/drawing/2014/main" id="{E43CE560-3580-774C-9C62-4550549FCC45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2417762"/>
            <a:ext cx="5352027" cy="1133475"/>
            <a:chOff x="2400" y="1152"/>
            <a:chExt cx="2976" cy="714"/>
          </a:xfrm>
        </p:grpSpPr>
        <p:grpSp>
          <p:nvGrpSpPr>
            <p:cNvPr id="22" name="Group 33">
              <a:extLst>
                <a:ext uri="{FF2B5EF4-FFF2-40B4-BE49-F238E27FC236}">
                  <a16:creationId xmlns:a16="http://schemas.microsoft.com/office/drawing/2014/main" id="{B02D5E55-F6F2-4146-B078-8182DBABA9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1152"/>
              <a:ext cx="2976" cy="384"/>
              <a:chOff x="672" y="2352"/>
              <a:chExt cx="4721" cy="528"/>
            </a:xfrm>
          </p:grpSpPr>
          <p:sp>
            <p:nvSpPr>
              <p:cNvPr id="25" name="Rectangle 28">
                <a:extLst>
                  <a:ext uri="{FF2B5EF4-FFF2-40B4-BE49-F238E27FC236}">
                    <a16:creationId xmlns:a16="http://schemas.microsoft.com/office/drawing/2014/main" id="{20A2AFAC-7999-CB4C-B165-57201D66B3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352"/>
                <a:ext cx="816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26" name="Rectangle 29">
                <a:extLst>
                  <a:ext uri="{FF2B5EF4-FFF2-40B4-BE49-F238E27FC236}">
                    <a16:creationId xmlns:a16="http://schemas.microsoft.com/office/drawing/2014/main" id="{90D3D2C7-EED3-0D47-BCCA-576EB2B01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352"/>
                <a:ext cx="1200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  <p:sp>
            <p:nvSpPr>
              <p:cNvPr id="27" name="Rectangle 30">
                <a:extLst>
                  <a:ext uri="{FF2B5EF4-FFF2-40B4-BE49-F238E27FC236}">
                    <a16:creationId xmlns:a16="http://schemas.microsoft.com/office/drawing/2014/main" id="{FD7C6D1F-A3A2-D84A-ADF0-599BFA6393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2352"/>
                <a:ext cx="816" cy="528"/>
              </a:xfrm>
              <a:prstGeom prst="rect">
                <a:avLst/>
              </a:prstGeom>
              <a:solidFill>
                <a:srgbClr val="FFFF00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vCPU3</a:t>
                </a:r>
              </a:p>
            </p:txBody>
          </p:sp>
          <p:sp>
            <p:nvSpPr>
              <p:cNvPr id="28" name="Rectangle 31">
                <a:extLst>
                  <a:ext uri="{FF2B5EF4-FFF2-40B4-BE49-F238E27FC236}">
                    <a16:creationId xmlns:a16="http://schemas.microsoft.com/office/drawing/2014/main" id="{EADCFD27-9AEA-6844-9D32-0C3A6A720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" y="2352"/>
                <a:ext cx="1104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29" name="Rectangle 32">
                <a:extLst>
                  <a:ext uri="{FF2B5EF4-FFF2-40B4-BE49-F238E27FC236}">
                    <a16:creationId xmlns:a16="http://schemas.microsoft.com/office/drawing/2014/main" id="{4459F282-0932-154A-8BD3-374D7E323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352"/>
                <a:ext cx="785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</p:grpSp>
        <p:sp>
          <p:nvSpPr>
            <p:cNvPr id="23" name="Text Box 34">
              <a:extLst>
                <a:ext uri="{FF2B5EF4-FFF2-40B4-BE49-F238E27FC236}">
                  <a16:creationId xmlns:a16="http://schemas.microsoft.com/office/drawing/2014/main" id="{6DD97C3D-C652-1246-899E-781DE3229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1536"/>
              <a:ext cx="67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 b="0" dirty="0">
                  <a:latin typeface="Gill Sans" charset="0"/>
                  <a:ea typeface="Gill Sans" charset="0"/>
                  <a:cs typeface="Gill Sans" charset="0"/>
                </a:rPr>
                <a:t>Time </a:t>
              </a:r>
            </a:p>
          </p:txBody>
        </p:sp>
        <p:sp>
          <p:nvSpPr>
            <p:cNvPr id="24" name="Line 35">
              <a:extLst>
                <a:ext uri="{FF2B5EF4-FFF2-40B4-BE49-F238E27FC236}">
                  <a16:creationId xmlns:a16="http://schemas.microsoft.com/office/drawing/2014/main" id="{3EE8BC61-B682-6844-8D21-824945FED0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728"/>
              <a:ext cx="10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3400" y="1295400"/>
            <a:ext cx="2819400" cy="2221428"/>
            <a:chOff x="533400" y="1295400"/>
            <a:chExt cx="2819400" cy="2221428"/>
          </a:xfrm>
        </p:grpSpPr>
        <p:grpSp>
          <p:nvGrpSpPr>
            <p:cNvPr id="30" name="Group 42">
              <a:extLst>
                <a:ext uri="{FF2B5EF4-FFF2-40B4-BE49-F238E27FC236}">
                  <a16:creationId xmlns:a16="http://schemas.microsoft.com/office/drawing/2014/main" id="{8C852643-D236-E140-9B17-32A4E65688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1295400"/>
              <a:ext cx="2819400" cy="1722437"/>
              <a:chOff x="490" y="451"/>
              <a:chExt cx="1776" cy="1085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E4558CB-3A35-B441-81F1-F32E2E183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0" y="451"/>
                <a:ext cx="546" cy="571"/>
              </a:xfrm>
              <a:prstGeom prst="ellipse">
                <a:avLst/>
              </a:prstGeom>
              <a:solidFill>
                <a:srgbClr val="FFFF00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 b="0">
                    <a:latin typeface="Gill Sans" charset="0"/>
                    <a:ea typeface="Gill Sans" charset="0"/>
                    <a:cs typeface="Gill Sans" charset="0"/>
                  </a:rPr>
                  <a:t>vCPU3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EC1AB1B-49A1-FB4D-81E9-667362FFA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5" y="451"/>
                <a:ext cx="546" cy="571"/>
              </a:xfrm>
              <a:prstGeom prst="ellipse">
                <a:avLst/>
              </a:prstGeom>
              <a:solidFill>
                <a:srgbClr val="00FFFF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7457869-6826-8F41-9703-549F43B95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" y="451"/>
                <a:ext cx="546" cy="571"/>
              </a:xfrm>
              <a:prstGeom prst="ellipse">
                <a:avLst/>
              </a:prstGeom>
              <a:solidFill>
                <a:srgbClr val="FF66CC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 b="0">
                    <a:latin typeface="Gill Sans" charset="0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A4218EE-9E2E-404F-B059-1B386BF08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90" y="1164"/>
                <a:ext cx="1742" cy="372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Shared Memory</a:t>
                </a:r>
              </a:p>
            </p:txBody>
          </p:sp>
          <p:sp>
            <p:nvSpPr>
              <p:cNvPr id="35" name="Line 12">
                <a:extLst>
                  <a:ext uri="{FF2B5EF4-FFF2-40B4-BE49-F238E27FC236}">
                    <a16:creationId xmlns:a16="http://schemas.microsoft.com/office/drawing/2014/main" id="{843AAEC1-5C7C-A047-9983-C7FA0F0A44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4" y="950"/>
                <a:ext cx="137" cy="21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6" name="Line 13">
                <a:extLst>
                  <a:ext uri="{FF2B5EF4-FFF2-40B4-BE49-F238E27FC236}">
                    <a16:creationId xmlns:a16="http://schemas.microsoft.com/office/drawing/2014/main" id="{297E345B-BE1E-7D40-9645-EE96C34482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85" y="950"/>
                <a:ext cx="137" cy="21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7" name="Line 14">
                <a:extLst>
                  <a:ext uri="{FF2B5EF4-FFF2-40B4-BE49-F238E27FC236}">
                    <a16:creationId xmlns:a16="http://schemas.microsoft.com/office/drawing/2014/main" id="{D76CBCBD-24DE-9845-ACD0-40F9F9213C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8" y="1022"/>
                <a:ext cx="0" cy="14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790996" y="3147496"/>
              <a:ext cx="2334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Programmer’s View</a:t>
              </a:r>
              <a:endParaRPr lang="en-US" dirty="0">
                <a:latin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9414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98CFC-E326-CE44-945D-E8B4D8A05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087" y="33736"/>
            <a:ext cx="7886700" cy="793749"/>
          </a:xfrm>
        </p:spPr>
        <p:txBody>
          <a:bodyPr>
            <a:normAutofit/>
          </a:bodyPr>
          <a:lstStyle/>
          <a:p>
            <a:r>
              <a:rPr lang="en-US" sz="2800" dirty="0"/>
              <a:t>Illusion of Multiple Processors (Continued)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8513668-F797-A74B-AD2D-5BB6DC924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7358" y="685800"/>
            <a:ext cx="8576144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Consider:</a:t>
            </a:r>
          </a:p>
          <a:p>
            <a:pPr lvl="1"/>
            <a:r>
              <a:rPr lang="en-US" dirty="0" smtClean="0"/>
              <a:t>At </a:t>
            </a:r>
            <a:r>
              <a:rPr lang="en-US" dirty="0"/>
              <a:t>T1: vCPU1 on real core, vCPU2 in memory</a:t>
            </a:r>
          </a:p>
          <a:p>
            <a:pPr lvl="1"/>
            <a:r>
              <a:rPr lang="en-US" dirty="0"/>
              <a:t>At </a:t>
            </a:r>
            <a:r>
              <a:rPr lang="en-US" dirty="0" smtClean="0"/>
              <a:t>T2</a:t>
            </a:r>
            <a:r>
              <a:rPr lang="en-US" dirty="0"/>
              <a:t>: vCPU2 on real core, vCPU1 in </a:t>
            </a:r>
            <a:r>
              <a:rPr lang="en-US" dirty="0" smtClean="0"/>
              <a:t>memory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What happened?</a:t>
            </a:r>
          </a:p>
          <a:p>
            <a:pPr lvl="1"/>
            <a:r>
              <a:rPr lang="en-US" dirty="0"/>
              <a:t>OS Ran [how?]</a:t>
            </a:r>
          </a:p>
          <a:p>
            <a:pPr lvl="1"/>
            <a:r>
              <a:rPr lang="en-US" dirty="0"/>
              <a:t>Saved PC, SP, … in vCPU1's thread control block (memory)</a:t>
            </a:r>
          </a:p>
          <a:p>
            <a:pPr lvl="1"/>
            <a:r>
              <a:rPr lang="en-US" dirty="0"/>
              <a:t>Loaded PC, SP, … from vCPU2's TCB, jumped to </a:t>
            </a:r>
            <a:r>
              <a:rPr lang="en-US" dirty="0" smtClean="0"/>
              <a:t>PC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/>
              <a:t>What </a:t>
            </a:r>
            <a:r>
              <a:rPr lang="en-US" altLang="en-US" dirty="0" smtClean="0"/>
              <a:t>triggered this </a:t>
            </a:r>
            <a:r>
              <a:rPr lang="en-US" altLang="en-US" dirty="0"/>
              <a:t>switch?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/>
              <a:t>Timer, voluntary yield, I/O, other </a:t>
            </a:r>
            <a:r>
              <a:rPr lang="en-US" altLang="en-US" dirty="0" smtClean="0"/>
              <a:t>things we will discuss</a:t>
            </a:r>
            <a:endParaRPr lang="en-US" altLang="en-US" dirty="0"/>
          </a:p>
          <a:p>
            <a:endParaRPr lang="en-US" dirty="0"/>
          </a:p>
        </p:txBody>
      </p:sp>
      <p:grpSp>
        <p:nvGrpSpPr>
          <p:cNvPr id="12" name="Group 41">
            <a:extLst>
              <a:ext uri="{FF2B5EF4-FFF2-40B4-BE49-F238E27FC236}">
                <a16:creationId xmlns:a16="http://schemas.microsoft.com/office/drawing/2014/main" id="{E43CE560-3580-774C-9C62-4550549FCC45}"/>
              </a:ext>
            </a:extLst>
          </p:cNvPr>
          <p:cNvGrpSpPr>
            <a:grpSpLocks/>
          </p:cNvGrpSpPr>
          <p:nvPr/>
        </p:nvGrpSpPr>
        <p:grpSpPr bwMode="auto">
          <a:xfrm>
            <a:off x="3811842" y="2577467"/>
            <a:ext cx="5352027" cy="1133475"/>
            <a:chOff x="2400" y="1152"/>
            <a:chExt cx="2976" cy="714"/>
          </a:xfrm>
        </p:grpSpPr>
        <p:grpSp>
          <p:nvGrpSpPr>
            <p:cNvPr id="13" name="Group 33">
              <a:extLst>
                <a:ext uri="{FF2B5EF4-FFF2-40B4-BE49-F238E27FC236}">
                  <a16:creationId xmlns:a16="http://schemas.microsoft.com/office/drawing/2014/main" id="{B02D5E55-F6F2-4146-B078-8182DBABA9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1152"/>
              <a:ext cx="2976" cy="384"/>
              <a:chOff x="672" y="2352"/>
              <a:chExt cx="4721" cy="528"/>
            </a:xfrm>
          </p:grpSpPr>
          <p:sp>
            <p:nvSpPr>
              <p:cNvPr id="16" name="Rectangle 28">
                <a:extLst>
                  <a:ext uri="{FF2B5EF4-FFF2-40B4-BE49-F238E27FC236}">
                    <a16:creationId xmlns:a16="http://schemas.microsoft.com/office/drawing/2014/main" id="{20A2AFAC-7999-CB4C-B165-57201D66B3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352"/>
                <a:ext cx="816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17" name="Rectangle 29">
                <a:extLst>
                  <a:ext uri="{FF2B5EF4-FFF2-40B4-BE49-F238E27FC236}">
                    <a16:creationId xmlns:a16="http://schemas.microsoft.com/office/drawing/2014/main" id="{90D3D2C7-EED3-0D47-BCCA-576EB2B01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352"/>
                <a:ext cx="1200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  <p:sp>
            <p:nvSpPr>
              <p:cNvPr id="18" name="Rectangle 30">
                <a:extLst>
                  <a:ext uri="{FF2B5EF4-FFF2-40B4-BE49-F238E27FC236}">
                    <a16:creationId xmlns:a16="http://schemas.microsoft.com/office/drawing/2014/main" id="{FD7C6D1F-A3A2-D84A-ADF0-599BFA6393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2352"/>
                <a:ext cx="816" cy="528"/>
              </a:xfrm>
              <a:prstGeom prst="rect">
                <a:avLst/>
              </a:prstGeom>
              <a:solidFill>
                <a:srgbClr val="FFFF00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vCPU3</a:t>
                </a:r>
              </a:p>
            </p:txBody>
          </p:sp>
          <p:sp>
            <p:nvSpPr>
              <p:cNvPr id="19" name="Rectangle 31">
                <a:extLst>
                  <a:ext uri="{FF2B5EF4-FFF2-40B4-BE49-F238E27FC236}">
                    <a16:creationId xmlns:a16="http://schemas.microsoft.com/office/drawing/2014/main" id="{EADCFD27-9AEA-6844-9D32-0C3A6A720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" y="2352"/>
                <a:ext cx="1104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20" name="Rectangle 32">
                <a:extLst>
                  <a:ext uri="{FF2B5EF4-FFF2-40B4-BE49-F238E27FC236}">
                    <a16:creationId xmlns:a16="http://schemas.microsoft.com/office/drawing/2014/main" id="{4459F282-0932-154A-8BD3-374D7E323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352"/>
                <a:ext cx="785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</p:grpSp>
        <p:sp>
          <p:nvSpPr>
            <p:cNvPr id="14" name="Text Box 34">
              <a:extLst>
                <a:ext uri="{FF2B5EF4-FFF2-40B4-BE49-F238E27FC236}">
                  <a16:creationId xmlns:a16="http://schemas.microsoft.com/office/drawing/2014/main" id="{6DD97C3D-C652-1246-899E-781DE3229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1536"/>
              <a:ext cx="67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Time </a:t>
              </a:r>
            </a:p>
          </p:txBody>
        </p:sp>
        <p:sp>
          <p:nvSpPr>
            <p:cNvPr id="15" name="Line 35">
              <a:extLst>
                <a:ext uri="{FF2B5EF4-FFF2-40B4-BE49-F238E27FC236}">
                  <a16:creationId xmlns:a16="http://schemas.microsoft.com/office/drawing/2014/main" id="{3EE8BC61-B682-6844-8D21-824945FED0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728"/>
              <a:ext cx="10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134670" y="1905000"/>
            <a:ext cx="1295542" cy="728822"/>
            <a:chOff x="4490228" y="699134"/>
            <a:chExt cx="964046" cy="728822"/>
          </a:xfrm>
        </p:grpSpPr>
        <p:sp>
          <p:nvSpPr>
            <p:cNvPr id="3" name="Down Arrow 2">
              <a:extLst>
                <a:ext uri="{FF2B5EF4-FFF2-40B4-BE49-F238E27FC236}">
                  <a16:creationId xmlns:a16="http://schemas.microsoft.com/office/drawing/2014/main" id="{CF322089-E9CE-F74F-9167-E838586E9289}"/>
                </a:ext>
              </a:extLst>
            </p:cNvPr>
            <p:cNvSpPr/>
            <p:nvPr/>
          </p:nvSpPr>
          <p:spPr>
            <a:xfrm>
              <a:off x="4606438" y="1031081"/>
              <a:ext cx="226140" cy="396875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wn Arrow 22">
              <a:extLst>
                <a:ext uri="{FF2B5EF4-FFF2-40B4-BE49-F238E27FC236}">
                  <a16:creationId xmlns:a16="http://schemas.microsoft.com/office/drawing/2014/main" id="{E799A4DC-795E-E446-8876-9B52634F8C42}"/>
                </a:ext>
              </a:extLst>
            </p:cNvPr>
            <p:cNvSpPr/>
            <p:nvPr/>
          </p:nvSpPr>
          <p:spPr>
            <a:xfrm>
              <a:off x="5085556" y="1031080"/>
              <a:ext cx="226140" cy="396875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EC0DB79-DD02-1347-B204-029077C46595}"/>
                </a:ext>
              </a:extLst>
            </p:cNvPr>
            <p:cNvSpPr txBox="1"/>
            <p:nvPr/>
          </p:nvSpPr>
          <p:spPr>
            <a:xfrm>
              <a:off x="4490228" y="699134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AE00"/>
                  </a:solidFill>
                </a:rPr>
                <a:t>T1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6759DF1-F95F-CF42-A075-19772DDA5933}"/>
                </a:ext>
              </a:extLst>
            </p:cNvPr>
            <p:cNvSpPr txBox="1"/>
            <p:nvPr/>
          </p:nvSpPr>
          <p:spPr>
            <a:xfrm>
              <a:off x="4968244" y="703896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T2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1447800"/>
            <a:ext cx="2819400" cy="2221428"/>
            <a:chOff x="533400" y="1295400"/>
            <a:chExt cx="2819400" cy="2221428"/>
          </a:xfrm>
        </p:grpSpPr>
        <p:grpSp>
          <p:nvGrpSpPr>
            <p:cNvPr id="54" name="Group 42">
              <a:extLst>
                <a:ext uri="{FF2B5EF4-FFF2-40B4-BE49-F238E27FC236}">
                  <a16:creationId xmlns:a16="http://schemas.microsoft.com/office/drawing/2014/main" id="{8C852643-D236-E140-9B17-32A4E65688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1295400"/>
              <a:ext cx="2819400" cy="1722437"/>
              <a:chOff x="490" y="451"/>
              <a:chExt cx="1776" cy="108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3E4558CB-3A35-B441-81F1-F32E2E183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0" y="451"/>
                <a:ext cx="546" cy="571"/>
              </a:xfrm>
              <a:prstGeom prst="ellipse">
                <a:avLst/>
              </a:prstGeom>
              <a:solidFill>
                <a:srgbClr val="FFFF00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 b="0">
                    <a:latin typeface="Gill Sans" charset="0"/>
                    <a:ea typeface="Gill Sans" charset="0"/>
                    <a:cs typeface="Gill Sans" charset="0"/>
                  </a:rPr>
                  <a:t>vCPU3</a:t>
                </a: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CEC1AB1B-49A1-FB4D-81E9-667362FFA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5" y="451"/>
                <a:ext cx="546" cy="571"/>
              </a:xfrm>
              <a:prstGeom prst="ellipse">
                <a:avLst/>
              </a:prstGeom>
              <a:solidFill>
                <a:srgbClr val="00FFFF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57457869-6826-8F41-9703-549F43B95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" y="451"/>
                <a:ext cx="546" cy="571"/>
              </a:xfrm>
              <a:prstGeom prst="ellipse">
                <a:avLst/>
              </a:prstGeom>
              <a:solidFill>
                <a:srgbClr val="FF66CC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 b="0">
                    <a:latin typeface="Gill Sans" charset="0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A4218EE-9E2E-404F-B059-1B386BF08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90" y="1164"/>
                <a:ext cx="1742" cy="372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Shared Memory</a:t>
                </a:r>
              </a:p>
            </p:txBody>
          </p:sp>
          <p:sp>
            <p:nvSpPr>
              <p:cNvPr id="60" name="Line 12">
                <a:extLst>
                  <a:ext uri="{FF2B5EF4-FFF2-40B4-BE49-F238E27FC236}">
                    <a16:creationId xmlns:a16="http://schemas.microsoft.com/office/drawing/2014/main" id="{843AAEC1-5C7C-A047-9983-C7FA0F0A44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4" y="950"/>
                <a:ext cx="137" cy="21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1" name="Line 13">
                <a:extLst>
                  <a:ext uri="{FF2B5EF4-FFF2-40B4-BE49-F238E27FC236}">
                    <a16:creationId xmlns:a16="http://schemas.microsoft.com/office/drawing/2014/main" id="{297E345B-BE1E-7D40-9645-EE96C34482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85" y="950"/>
                <a:ext cx="137" cy="21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2" name="Line 14">
                <a:extLst>
                  <a:ext uri="{FF2B5EF4-FFF2-40B4-BE49-F238E27FC236}">
                    <a16:creationId xmlns:a16="http://schemas.microsoft.com/office/drawing/2014/main" id="{D76CBCBD-24DE-9845-ACD0-40F9F9213C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8" y="1022"/>
                <a:ext cx="0" cy="14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790996" y="3147496"/>
              <a:ext cx="2334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Programmer’s View</a:t>
              </a:r>
              <a:endParaRPr lang="en-US" dirty="0">
                <a:latin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4910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01600"/>
            <a:ext cx="8839200" cy="736600"/>
          </a:xfrm>
        </p:spPr>
        <p:txBody>
          <a:bodyPr/>
          <a:lstStyle/>
          <a:p>
            <a:r>
              <a:rPr lang="en-US" dirty="0" smtClean="0"/>
              <a:t>Multiprogramming - Multiple Threads of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8142" y="3120610"/>
            <a:ext cx="7483239" cy="2235087"/>
          </a:xfrm>
        </p:spPr>
        <p:txBody>
          <a:bodyPr/>
          <a:lstStyle/>
          <a:p>
            <a:r>
              <a:rPr lang="en-US" dirty="0" smtClean="0"/>
              <a:t>Thread </a:t>
            </a:r>
            <a:r>
              <a:rPr lang="en-US" dirty="0"/>
              <a:t>Control Block (TCB)</a:t>
            </a:r>
          </a:p>
          <a:p>
            <a:pPr lvl="1"/>
            <a:r>
              <a:rPr lang="en-US" dirty="0"/>
              <a:t>Holds contents of registers when </a:t>
            </a:r>
            <a:r>
              <a:rPr lang="en-US" dirty="0" smtClean="0"/>
              <a:t>thread </a:t>
            </a:r>
            <a:r>
              <a:rPr lang="en-US" dirty="0"/>
              <a:t>not running</a:t>
            </a:r>
          </a:p>
          <a:p>
            <a:pPr lvl="1"/>
            <a:r>
              <a:rPr lang="en-US" dirty="0"/>
              <a:t>What other information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Where are TCBs stored?</a:t>
            </a:r>
          </a:p>
          <a:p>
            <a:pPr lvl="1"/>
            <a:r>
              <a:rPr lang="en-US" dirty="0" smtClean="0"/>
              <a:t>For now, in the kernel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PINTOS? – read </a:t>
            </a:r>
            <a:r>
              <a:rPr lang="en-US" dirty="0" err="1">
                <a:solidFill>
                  <a:srgbClr val="FF0000"/>
                </a:solidFill>
              </a:rPr>
              <a:t>thread.h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dirty="0" err="1">
                <a:solidFill>
                  <a:srgbClr val="FF0000"/>
                </a:solidFill>
              </a:rPr>
              <a:t>thread.c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09800" y="1066800"/>
            <a:ext cx="2819400" cy="1676400"/>
            <a:chOff x="2590800" y="1295400"/>
            <a:chExt cx="2819400" cy="1676400"/>
          </a:xfrm>
        </p:grpSpPr>
        <p:sp>
          <p:nvSpPr>
            <p:cNvPr id="8" name="Rectangle 7"/>
            <p:cNvSpPr/>
            <p:nvPr/>
          </p:nvSpPr>
          <p:spPr bwMode="auto">
            <a:xfrm>
              <a:off x="2667000" y="2362200"/>
              <a:ext cx="2667000" cy="6096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>
                  <a:latin typeface="Gill Sans Light"/>
                  <a:cs typeface="Gill Sans Light"/>
                </a:rPr>
                <a:t>OS</a:t>
              </a: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2590800" y="1295400"/>
              <a:ext cx="762000" cy="762000"/>
            </a:xfrm>
            <a:prstGeom prst="round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err="1">
                  <a:latin typeface="Gill Sans Light"/>
                  <a:cs typeface="Gill Sans Light"/>
                </a:rPr>
                <a:t>Proc</a:t>
              </a:r>
              <a:r>
                <a:rPr lang="en-US" b="0" dirty="0">
                  <a:latin typeface="Gill Sans Light"/>
                  <a:cs typeface="Gill Sans Light"/>
                </a:rPr>
                <a:t> 1</a:t>
              </a: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3505200" y="1295400"/>
              <a:ext cx="762000" cy="762000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err="1">
                  <a:latin typeface="Gill Sans Light"/>
                  <a:cs typeface="Gill Sans Light"/>
                </a:rPr>
                <a:t>Proc</a:t>
              </a:r>
              <a:r>
                <a:rPr lang="en-US" b="0" dirty="0">
                  <a:latin typeface="Gill Sans Light"/>
                  <a:cs typeface="Gill Sans Light"/>
                </a:rPr>
                <a:t> 2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4648200" y="1295400"/>
              <a:ext cx="762000" cy="76200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err="1">
                  <a:latin typeface="Gill Sans Light"/>
                  <a:cs typeface="Gill Sans Light"/>
                </a:rPr>
                <a:t>Proc</a:t>
              </a:r>
              <a:r>
                <a:rPr lang="en-US" b="0" dirty="0">
                  <a:latin typeface="Gill Sans Light"/>
                  <a:cs typeface="Gill Sans Light"/>
                </a:rPr>
                <a:t> 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32702" y="16764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  <a:cs typeface="Gill Sans Light"/>
                </a:rPr>
                <a:t>…</a:t>
              </a:r>
              <a:endParaRPr lang="en-US" dirty="0">
                <a:latin typeface="Gill Sans Light"/>
                <a:cs typeface="Gill Sans Ligh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448800" y="914400"/>
            <a:ext cx="2133600" cy="5334000"/>
            <a:chOff x="6705600" y="914400"/>
            <a:chExt cx="2133600" cy="5334000"/>
          </a:xfrm>
        </p:grpSpPr>
        <p:sp>
          <p:nvSpPr>
            <p:cNvPr id="13" name="Rectangle 12"/>
            <p:cNvSpPr/>
            <p:nvPr/>
          </p:nvSpPr>
          <p:spPr bwMode="auto">
            <a:xfrm flipV="1">
              <a:off x="6705600" y="914400"/>
              <a:ext cx="2133600" cy="53340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8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858000" y="1203459"/>
              <a:ext cx="1828800" cy="1448897"/>
              <a:chOff x="5334000" y="1203458"/>
              <a:chExt cx="1828800" cy="1448897"/>
            </a:xfrm>
          </p:grpSpPr>
          <p:sp>
            <p:nvSpPr>
              <p:cNvPr id="48" name="Rectangle 47"/>
              <p:cNvSpPr/>
              <p:nvPr/>
            </p:nvSpPr>
            <p:spPr bwMode="auto">
              <a:xfrm flipV="1">
                <a:off x="5334000" y="2351314"/>
                <a:ext cx="1828800" cy="239486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505138" y="2313801"/>
                <a:ext cx="6286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Gill Sans" charset="0"/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 flipV="1">
                <a:off x="5334000" y="2046514"/>
                <a:ext cx="1828800" cy="304800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505138" y="2030772"/>
                <a:ext cx="11881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Gill Sans" charset="0"/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 flipV="1">
                <a:off x="5334000" y="1741714"/>
                <a:ext cx="1828800" cy="304800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505138" y="1725972"/>
                <a:ext cx="6399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Gill Sans" charset="0"/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 flipV="1">
                <a:off x="5334000" y="1219200"/>
                <a:ext cx="1828800" cy="304800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505138" y="1203458"/>
                <a:ext cx="6639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Gill Sans" charset="0"/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56" name="Straight Arrow Connector 55"/>
              <p:cNvCxnSpPr/>
              <p:nvPr/>
            </p:nvCxnSpPr>
            <p:spPr bwMode="auto">
              <a:xfrm>
                <a:off x="7045380" y="1219200"/>
                <a:ext cx="0" cy="391886"/>
              </a:xfrm>
              <a:prstGeom prst="straightConnector1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57" name="Straight Arrow Connector 56"/>
              <p:cNvCxnSpPr/>
              <p:nvPr/>
            </p:nvCxnSpPr>
            <p:spPr bwMode="auto">
              <a:xfrm flipV="1">
                <a:off x="7045380" y="1654628"/>
                <a:ext cx="0" cy="391886"/>
              </a:xfrm>
              <a:prstGeom prst="straightConnector1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grpSp>
          <p:nvGrpSpPr>
            <p:cNvPr id="6" name="Group 5"/>
            <p:cNvGrpSpPr/>
            <p:nvPr/>
          </p:nvGrpSpPr>
          <p:grpSpPr>
            <a:xfrm>
              <a:off x="6858000" y="2789257"/>
              <a:ext cx="1828800" cy="1448897"/>
              <a:chOff x="5334000" y="2789256"/>
              <a:chExt cx="1828800" cy="1448897"/>
            </a:xfrm>
          </p:grpSpPr>
          <p:sp>
            <p:nvSpPr>
              <p:cNvPr id="59" name="Rectangle 58"/>
              <p:cNvSpPr/>
              <p:nvPr/>
            </p:nvSpPr>
            <p:spPr bwMode="auto">
              <a:xfrm flipV="1">
                <a:off x="5334000" y="3937112"/>
                <a:ext cx="1828800" cy="239486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505138" y="3899599"/>
                <a:ext cx="6286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Gill Sans" charset="0"/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 flipV="1">
                <a:off x="5334000" y="3632312"/>
                <a:ext cx="1828800" cy="3048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505138" y="3616570"/>
                <a:ext cx="11881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Gill Sans" charset="0"/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 flipV="1">
                <a:off x="5334000" y="3327512"/>
                <a:ext cx="1828800" cy="3048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505138" y="3311770"/>
                <a:ext cx="6399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Gill Sans" charset="0"/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 flipV="1">
                <a:off x="5334000" y="2804998"/>
                <a:ext cx="1828800" cy="3048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5505138" y="2789256"/>
                <a:ext cx="6639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Gill Sans" charset="0"/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67" name="Straight Arrow Connector 66"/>
              <p:cNvCxnSpPr/>
              <p:nvPr/>
            </p:nvCxnSpPr>
            <p:spPr bwMode="auto">
              <a:xfrm>
                <a:off x="7045380" y="2804998"/>
                <a:ext cx="0" cy="391886"/>
              </a:xfrm>
              <a:prstGeom prst="straightConnector1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68" name="Straight Arrow Connector 67"/>
              <p:cNvCxnSpPr/>
              <p:nvPr/>
            </p:nvCxnSpPr>
            <p:spPr bwMode="auto">
              <a:xfrm flipV="1">
                <a:off x="7045380" y="3240426"/>
                <a:ext cx="0" cy="391886"/>
              </a:xfrm>
              <a:prstGeom prst="straightConnector1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grpSp>
          <p:nvGrpSpPr>
            <p:cNvPr id="69" name="Group 68"/>
            <p:cNvGrpSpPr/>
            <p:nvPr/>
          </p:nvGrpSpPr>
          <p:grpSpPr>
            <a:xfrm>
              <a:off x="6858000" y="4656045"/>
              <a:ext cx="1828800" cy="1448897"/>
              <a:chOff x="5334000" y="2789256"/>
              <a:chExt cx="1828800" cy="1448897"/>
            </a:xfrm>
            <a:solidFill>
              <a:srgbClr val="FFC000"/>
            </a:solidFill>
          </p:grpSpPr>
          <p:sp>
            <p:nvSpPr>
              <p:cNvPr id="70" name="Rectangle 69"/>
              <p:cNvSpPr/>
              <p:nvPr/>
            </p:nvSpPr>
            <p:spPr bwMode="auto">
              <a:xfrm flipV="1">
                <a:off x="5334000" y="3937112"/>
                <a:ext cx="1828800" cy="239486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505138" y="3899599"/>
                <a:ext cx="6286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Gill Sans" charset="0"/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 flipV="1">
                <a:off x="5334000" y="3632312"/>
                <a:ext cx="1828800" cy="3048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505138" y="3616570"/>
                <a:ext cx="11881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Gill Sans" charset="0"/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 flipV="1">
                <a:off x="5334000" y="3327512"/>
                <a:ext cx="1828800" cy="3048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505138" y="3311770"/>
                <a:ext cx="6399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Gill Sans" charset="0"/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 flipV="1">
                <a:off x="5334000" y="2804998"/>
                <a:ext cx="1828800" cy="3048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5505138" y="2789256"/>
                <a:ext cx="6639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Gill Sans" charset="0"/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78" name="Straight Arrow Connector 77"/>
              <p:cNvCxnSpPr/>
              <p:nvPr/>
            </p:nvCxnSpPr>
            <p:spPr bwMode="auto">
              <a:xfrm>
                <a:off x="7045380" y="2804998"/>
                <a:ext cx="0" cy="391886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79" name="Straight Arrow Connector 78"/>
              <p:cNvCxnSpPr/>
              <p:nvPr/>
            </p:nvCxnSpPr>
            <p:spPr bwMode="auto">
              <a:xfrm flipV="1">
                <a:off x="7045380" y="3240426"/>
                <a:ext cx="0" cy="391886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029046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0FFBD-86D7-4430-8623-1A5A496FA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What </a:t>
            </a:r>
            <a:r>
              <a:rPr lang="en-US" dirty="0"/>
              <a:t>is an Operating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5FBDC-6D09-4175-BD95-8438526B9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9617" y="914400"/>
            <a:ext cx="9114183" cy="5125137"/>
          </a:xfrm>
        </p:spPr>
        <p:txBody>
          <a:bodyPr>
            <a:normAutofit/>
          </a:bodyPr>
          <a:lstStyle/>
          <a:p>
            <a:r>
              <a:rPr lang="en-US" dirty="0"/>
              <a:t>Referee</a:t>
            </a:r>
          </a:p>
          <a:p>
            <a:pPr lvl="1"/>
            <a:r>
              <a:rPr lang="en-US" dirty="0"/>
              <a:t>Manage protection, isolation, and sharing of resources</a:t>
            </a:r>
          </a:p>
          <a:p>
            <a:pPr lvl="2"/>
            <a:r>
              <a:rPr lang="en-US" dirty="0"/>
              <a:t>Resource allocation and communication</a:t>
            </a:r>
          </a:p>
          <a:p>
            <a:r>
              <a:rPr lang="en-US" dirty="0"/>
              <a:t>Illusionist</a:t>
            </a:r>
          </a:p>
          <a:p>
            <a:pPr lvl="1"/>
            <a:r>
              <a:rPr lang="en-US" dirty="0"/>
              <a:t>Provide clean, easy-to-use abstractions of physical resources</a:t>
            </a:r>
          </a:p>
          <a:p>
            <a:pPr lvl="2"/>
            <a:r>
              <a:rPr lang="en-US" dirty="0"/>
              <a:t>Infinite memory, dedicated machine</a:t>
            </a:r>
          </a:p>
          <a:p>
            <a:pPr lvl="2"/>
            <a:r>
              <a:rPr lang="en-US" dirty="0"/>
              <a:t>Higher level objects: files, users, messages</a:t>
            </a:r>
          </a:p>
          <a:p>
            <a:pPr lvl="2"/>
            <a:r>
              <a:rPr lang="en-US" dirty="0"/>
              <a:t>Masking limitations, virtualization</a:t>
            </a:r>
          </a:p>
          <a:p>
            <a:r>
              <a:rPr lang="en-US" dirty="0"/>
              <a:t>Glue</a:t>
            </a:r>
          </a:p>
          <a:p>
            <a:pPr lvl="1"/>
            <a:r>
              <a:rPr lang="en-US" dirty="0"/>
              <a:t>Common services</a:t>
            </a:r>
          </a:p>
          <a:p>
            <a:pPr lvl="2"/>
            <a:r>
              <a:rPr lang="en-US" dirty="0"/>
              <a:t>Storage, Window system, Networking</a:t>
            </a:r>
          </a:p>
          <a:p>
            <a:pPr lvl="2"/>
            <a:r>
              <a:rPr lang="en-US" dirty="0"/>
              <a:t>Sharing, Authorization</a:t>
            </a:r>
          </a:p>
          <a:p>
            <a:pPr lvl="2"/>
            <a:r>
              <a:rPr lang="en-US" dirty="0"/>
              <a:t>Look and feel</a:t>
            </a:r>
          </a:p>
          <a:p>
            <a:pPr lvl="2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C00F34-1D9D-426C-8D4D-28C7ACFC9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35" y="2591235"/>
            <a:ext cx="1291665" cy="1066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E627E2-ECD5-465A-AECF-F32DDB1B5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08" y="1181498"/>
            <a:ext cx="1411469" cy="1130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B88C3A-D17E-4693-A137-D440D9027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07" y="4556775"/>
            <a:ext cx="1664252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48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Administrivia: 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11582400" cy="5867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Should be working on Homework 0 already! </a:t>
            </a:r>
            <a:r>
              <a:rPr lang="en-US" dirty="0" smtClean="0">
                <a:sym typeface="Symbol" panose="05050102010706020507" pitchFamily="18" charset="2"/>
              </a:rPr>
              <a:t> 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Due Wednesday (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1/24)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 smtClean="0"/>
              <a:t>cs162-xx account, </a:t>
            </a:r>
            <a:r>
              <a:rPr lang="en-US" dirty="0" err="1" smtClean="0"/>
              <a:t>Github</a:t>
            </a:r>
            <a:r>
              <a:rPr lang="en-US" dirty="0" smtClean="0"/>
              <a:t> account, registration survey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VM </a:t>
            </a:r>
            <a:r>
              <a:rPr lang="en-US" dirty="0" smtClean="0"/>
              <a:t>environment for the course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Get </a:t>
            </a:r>
            <a:r>
              <a:rPr lang="en-US" dirty="0" smtClean="0"/>
              <a:t>familiar with all the cs162 tools, </a:t>
            </a:r>
            <a:r>
              <a:rPr lang="en-US" dirty="0" smtClean="0"/>
              <a:t>submitting </a:t>
            </a:r>
            <a:r>
              <a:rPr lang="en-US" dirty="0" smtClean="0"/>
              <a:t>to </a:t>
            </a:r>
            <a:r>
              <a:rPr lang="en-US" dirty="0" err="1" smtClean="0"/>
              <a:t>autograder</a:t>
            </a:r>
            <a:r>
              <a:rPr lang="en-US" dirty="0" smtClean="0"/>
              <a:t> via </a:t>
            </a:r>
            <a:r>
              <a:rPr lang="en-US" dirty="0" err="1" smtClean="0"/>
              <a:t>git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Start </a:t>
            </a:r>
            <a:r>
              <a:rPr lang="en-US" dirty="0" smtClean="0">
                <a:solidFill>
                  <a:srgbClr val="FF0000"/>
                </a:solidFill>
              </a:rPr>
              <a:t>Project 0 Monday!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To be done on your own – like a homework</a:t>
            </a:r>
          </a:p>
          <a:p>
            <a:pPr>
              <a:spcBef>
                <a:spcPts val="600"/>
              </a:spcBef>
            </a:pPr>
            <a:r>
              <a:rPr lang="en-US" dirty="0"/>
              <a:t>Reminder of Resources for you (look at Resources tab on homepage!)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Quick tutorial about C: Ladder</a:t>
            </a:r>
          </a:p>
          <a:p>
            <a:pPr lvl="1">
              <a:spcBef>
                <a:spcPts val="600"/>
              </a:spcBef>
            </a:pPr>
            <a:r>
              <a:rPr lang="en-US" dirty="0" err="1"/>
              <a:t>Oreilly</a:t>
            </a:r>
            <a:r>
              <a:rPr lang="en-US" dirty="0"/>
              <a:t> Books on: C language, </a:t>
            </a:r>
            <a:r>
              <a:rPr lang="en-US" dirty="0" err="1"/>
              <a:t>Git</a:t>
            </a:r>
            <a:r>
              <a:rPr lang="en-US" dirty="0"/>
              <a:t> environment, Rust (for later)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Slip </a:t>
            </a:r>
            <a:r>
              <a:rPr lang="en-US" dirty="0" smtClean="0"/>
              <a:t>days: I’d bank these and not spend them right away!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You </a:t>
            </a:r>
            <a:r>
              <a:rPr lang="en-US" dirty="0" smtClean="0">
                <a:solidFill>
                  <a:srgbClr val="FF0000"/>
                </a:solidFill>
              </a:rPr>
              <a:t>have 4 slip days for homework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You have 5 slip days for </a:t>
            </a:r>
            <a:r>
              <a:rPr lang="en-US" dirty="0" smtClean="0">
                <a:solidFill>
                  <a:srgbClr val="FF0000"/>
                </a:solidFill>
              </a:rPr>
              <a:t>projects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(Very) Limited </a:t>
            </a:r>
            <a:r>
              <a:rPr lang="en-US" dirty="0"/>
              <a:t>credit when late and run out of slip </a:t>
            </a:r>
            <a:r>
              <a:rPr lang="en-US" dirty="0" smtClean="0"/>
              <a:t>days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Please don’t use slip days on Homework 0 / Project 0!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You will start off on wrong foot!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55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r>
              <a:rPr lang="en-US" dirty="0" smtClean="0"/>
              <a:t>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838200"/>
            <a:ext cx="11836400" cy="5105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Monday is an optional REVIEW session for C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Time and location/Zoom link TBA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May be recorded</a:t>
            </a:r>
          </a:p>
          <a:p>
            <a:r>
              <a:rPr lang="en-US" dirty="0" smtClean="0"/>
              <a:t>Class size is fixed at 404 students, 13 sections</a:t>
            </a:r>
            <a:endParaRPr lang="en-US" dirty="0" smtClean="0"/>
          </a:p>
          <a:p>
            <a:pPr lvl="1"/>
            <a:r>
              <a:rPr lang="en-US" dirty="0" smtClean="0"/>
              <a:t>Will be moving more students from waitlist </a:t>
            </a:r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 smtClean="0"/>
              <a:t> </a:t>
            </a:r>
            <a:r>
              <a:rPr lang="en-US" dirty="0" smtClean="0"/>
              <a:t>class as students drop</a:t>
            </a:r>
            <a:endParaRPr lang="en-US" dirty="0" smtClean="0"/>
          </a:p>
          <a:p>
            <a:pPr lvl="1"/>
            <a:r>
              <a:rPr lang="en-US" dirty="0" smtClean="0"/>
              <a:t>If you are on </a:t>
            </a:r>
            <a:r>
              <a:rPr lang="en-US" dirty="0" smtClean="0"/>
              <a:t>waitlist, </a:t>
            </a:r>
            <a:r>
              <a:rPr lang="en-US" i="1" dirty="0" smtClean="0"/>
              <a:t>assume you could get into the class at any time in next week or so!</a:t>
            </a:r>
          </a:p>
          <a:p>
            <a:pPr lvl="1"/>
            <a:r>
              <a:rPr lang="en-US" dirty="0" smtClean="0"/>
              <a:t>Keep up with work (until you drop or we close the class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If cannot get credentials for </a:t>
            </a:r>
            <a:r>
              <a:rPr lang="en-US" dirty="0" err="1" smtClean="0"/>
              <a:t>autograder</a:t>
            </a:r>
            <a:r>
              <a:rPr lang="en-US" dirty="0" smtClean="0"/>
              <a:t>, contact us (I believe we have an Ed thread for that!)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Friday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1/26) </a:t>
            </a:r>
            <a:r>
              <a:rPr lang="en-US" dirty="0">
                <a:solidFill>
                  <a:srgbClr val="FF0000"/>
                </a:solidFill>
              </a:rPr>
              <a:t>is drop day for this class!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Very hard to drop afterwards…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Please drop sooner if you are going to anyway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 Let someone else in!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199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270000" y="152400"/>
            <a:ext cx="9550400" cy="5334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latin typeface="Gill Sans Light" charset="0"/>
                <a:ea typeface="ＭＳ Ｐゴシック" charset="-128"/>
                <a:cs typeface="Gill Sans Light" charset="0"/>
              </a:rPr>
              <a:t>CS 162 Collaboration Policy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10972800" cy="5562600"/>
          </a:xfrm>
        </p:spPr>
        <p:txBody>
          <a:bodyPr/>
          <a:lstStyle/>
          <a:p>
            <a:pPr marL="0" indent="0">
              <a:buNone/>
              <a:defRPr/>
            </a:pPr>
            <a:endParaRPr lang="en-US" sz="1800" dirty="0"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dirty="0" smtClean="0">
                <a:ea typeface="ＭＳ Ｐゴシック" charset="0"/>
              </a:rPr>
              <a:t>	Explaining </a:t>
            </a:r>
            <a:r>
              <a:rPr lang="en-US" dirty="0">
                <a:ea typeface="ＭＳ Ｐゴシック" charset="0"/>
              </a:rPr>
              <a:t>a concept to someone in another group</a:t>
            </a:r>
          </a:p>
          <a:p>
            <a:pPr marL="0" indent="0">
              <a:buNone/>
              <a:defRPr/>
            </a:pPr>
            <a:r>
              <a:rPr lang="en-US" dirty="0" smtClean="0">
                <a:ea typeface="ＭＳ Ｐゴシック" charset="0"/>
              </a:rPr>
              <a:t>	Discussing </a:t>
            </a:r>
            <a:r>
              <a:rPr lang="en-US" dirty="0">
                <a:ea typeface="ＭＳ Ｐゴシック" charset="0"/>
              </a:rPr>
              <a:t>algorithms/testing strategies with other groups</a:t>
            </a:r>
          </a:p>
          <a:p>
            <a:pPr marL="0" indent="0">
              <a:buNone/>
              <a:defRPr/>
            </a:pPr>
            <a:r>
              <a:rPr lang="en-US" dirty="0" smtClean="0">
                <a:ea typeface="ＭＳ Ｐゴシック" charset="0"/>
              </a:rPr>
              <a:t>	Discussing debugging approaches with other groups</a:t>
            </a:r>
            <a:endParaRPr lang="en-US" dirty="0"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dirty="0" smtClean="0">
                <a:ea typeface="ＭＳ Ｐゴシック" charset="0"/>
              </a:rPr>
              <a:t>	Searching </a:t>
            </a:r>
            <a:r>
              <a:rPr lang="en-US" dirty="0">
                <a:ea typeface="ＭＳ Ｐゴシック" charset="0"/>
              </a:rPr>
              <a:t>online for generic algorithms (e.g., hash table) </a:t>
            </a:r>
          </a:p>
          <a:p>
            <a:pPr marL="0" indent="0">
              <a:buNone/>
              <a:defRPr/>
            </a:pPr>
            <a:endParaRPr lang="en-US" sz="1600" dirty="0"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	Sharing 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code or test cases with another group</a:t>
            </a:r>
          </a:p>
          <a:p>
            <a:pPr marL="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	Copying 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OR reading another group’s code or test cases</a:t>
            </a:r>
          </a:p>
          <a:p>
            <a:pPr marL="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	Copying 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OR reading online code or test cases from prior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years</a:t>
            </a:r>
            <a:endParaRPr lang="en-US" dirty="0"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	Helping someone in another group to debug their code</a:t>
            </a:r>
            <a:endParaRPr lang="en-US" dirty="0">
              <a:solidFill>
                <a:srgbClr val="FF0000"/>
              </a:solidFill>
              <a:ea typeface="ＭＳ Ｐゴシック" charset="0"/>
            </a:endParaRPr>
          </a:p>
          <a:p>
            <a:pPr marL="0" indent="0">
              <a:buNone/>
              <a:defRPr/>
            </a:pPr>
            <a:endParaRPr lang="en-US" sz="1100" dirty="0">
              <a:ea typeface="ＭＳ Ｐゴシック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</a:rPr>
              <a:t>We compare all project submissions against prior year submissions and online solutions and will take actions (described on the course overview page) against offenders </a:t>
            </a:r>
            <a:endParaRPr lang="en-US" dirty="0" smtClean="0">
              <a:ea typeface="ＭＳ Ｐゴシック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a typeface="ＭＳ Ｐゴシック" charset="0"/>
              </a:rPr>
              <a:t>Don’t put a friend in a bad position by asking for help that they shouldn’t give!</a:t>
            </a:r>
            <a:endParaRPr lang="en-US" dirty="0">
              <a:ea typeface="ＭＳ Ｐゴシック" charset="0"/>
            </a:endParaRPr>
          </a:p>
          <a:p>
            <a:pPr marL="0" indent="0">
              <a:buNone/>
              <a:defRPr/>
            </a:pPr>
            <a:endParaRPr lang="en-US" sz="1400" dirty="0">
              <a:ea typeface="ＭＳ Ｐゴシック" charset="0"/>
            </a:endParaRPr>
          </a:p>
          <a:p>
            <a:pPr marL="0" indent="0">
              <a:buNone/>
              <a:defRPr/>
            </a:pPr>
            <a:endParaRPr lang="en-US" dirty="0">
              <a:ea typeface="ＭＳ Ｐゴシック" charset="0"/>
            </a:endParaRPr>
          </a:p>
        </p:txBody>
      </p:sp>
      <p:pic>
        <p:nvPicPr>
          <p:cNvPr id="50179" name="Picture 3" descr="red x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3389314"/>
            <a:ext cx="64928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green chec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52400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553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01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01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839200" cy="533400"/>
          </a:xfrm>
        </p:spPr>
        <p:txBody>
          <a:bodyPr/>
          <a:lstStyle/>
          <a:p>
            <a:r>
              <a:rPr lang="en-US" altLang="en-US" dirty="0" smtClean="0"/>
              <a:t>Second</a:t>
            </a:r>
            <a:r>
              <a:rPr lang="en-US" altLang="en-US" sz="2800" dirty="0"/>
              <a:t> OS Concept: Address Space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785923" y="871737"/>
            <a:ext cx="1828800" cy="2895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67124" y="355040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0x000…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90924" y="80720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0xFFF…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 flipV="1">
            <a:off x="8862123" y="2929137"/>
            <a:ext cx="1628564" cy="6858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48692" y="324560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code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62123" y="2395737"/>
            <a:ext cx="1628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34503" y="248360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Static Data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 flipV="1">
            <a:off x="8862123" y="1862337"/>
            <a:ext cx="1628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42279" y="1950205"/>
            <a:ext cx="697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heap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 flipV="1">
            <a:off x="8862123" y="947937"/>
            <a:ext cx="1628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29456" y="103580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stack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10386123" y="947937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10386123" y="1709937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43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80121" y="844348"/>
            <a:ext cx="8181766" cy="5486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Address space </a:t>
            </a:r>
            <a:r>
              <a:rPr lang="en-US" alt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 </a:t>
            </a:r>
            <a:r>
              <a:rPr lang="en-US" altLang="en-US" dirty="0" smtClean="0">
                <a:solidFill>
                  <a:srgbClr val="FF0000"/>
                </a:solidFill>
              </a:rPr>
              <a:t>the set of accessible addresses + state associated with them</a:t>
            </a:r>
            <a:r>
              <a:rPr lang="en-US" altLang="en-US" dirty="0" smtClean="0"/>
              <a:t>:</a:t>
            </a:r>
          </a:p>
          <a:p>
            <a:pPr lvl="1"/>
            <a:r>
              <a:rPr lang="en-US" altLang="en-US" dirty="0" smtClean="0"/>
              <a:t>For 32-bit processor: 2</a:t>
            </a:r>
            <a:r>
              <a:rPr lang="en-US" altLang="en-US" baseline="30000" dirty="0" smtClean="0"/>
              <a:t>32</a:t>
            </a:r>
            <a:r>
              <a:rPr lang="en-US" altLang="en-US" dirty="0" smtClean="0"/>
              <a:t> = 4 billion (10</a:t>
            </a:r>
            <a:r>
              <a:rPr lang="en-US" altLang="en-US" baseline="30000" dirty="0" smtClean="0"/>
              <a:t>9</a:t>
            </a:r>
            <a:r>
              <a:rPr lang="en-US" altLang="en-US" dirty="0" smtClean="0"/>
              <a:t>)  addresses</a:t>
            </a:r>
          </a:p>
          <a:p>
            <a:pPr lvl="1"/>
            <a:r>
              <a:rPr lang="en-US" altLang="en-US" dirty="0" smtClean="0"/>
              <a:t>For 64-bit processor: 2</a:t>
            </a:r>
            <a:r>
              <a:rPr lang="en-US" altLang="en-US" baseline="30000" dirty="0" smtClean="0"/>
              <a:t>64</a:t>
            </a:r>
            <a:r>
              <a:rPr lang="en-US" altLang="en-US" dirty="0" smtClean="0"/>
              <a:t> = 18 quintillion (10</a:t>
            </a:r>
            <a:r>
              <a:rPr lang="en-US" altLang="en-US" baseline="30000" dirty="0" smtClean="0"/>
              <a:t>18</a:t>
            </a:r>
            <a:r>
              <a:rPr lang="en-US" altLang="en-US" dirty="0" smtClean="0"/>
              <a:t>) addresses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What happens when you read or write to an address?</a:t>
            </a:r>
          </a:p>
          <a:p>
            <a:pPr lvl="1"/>
            <a:r>
              <a:rPr lang="en-US" altLang="en-US" dirty="0" smtClean="0"/>
              <a:t>Perhaps acts like regular memory</a:t>
            </a:r>
          </a:p>
          <a:p>
            <a:pPr lvl="1"/>
            <a:r>
              <a:rPr lang="en-US" altLang="en-US" dirty="0" smtClean="0"/>
              <a:t>Perhaps ignores writes</a:t>
            </a:r>
          </a:p>
          <a:p>
            <a:pPr lvl="1"/>
            <a:r>
              <a:rPr lang="en-US" altLang="en-US" dirty="0" smtClean="0"/>
              <a:t>Perhaps causes I/O operation</a:t>
            </a:r>
          </a:p>
          <a:p>
            <a:pPr lvl="2"/>
            <a:r>
              <a:rPr lang="en-US" altLang="en-US" dirty="0" smtClean="0"/>
              <a:t>(Memory-mapped I/O)</a:t>
            </a:r>
          </a:p>
          <a:p>
            <a:pPr lvl="1"/>
            <a:r>
              <a:rPr lang="en-US" altLang="en-US" dirty="0" smtClean="0"/>
              <a:t>Perhaps causes exception (fault)</a:t>
            </a:r>
          </a:p>
          <a:p>
            <a:pPr lvl="1"/>
            <a:r>
              <a:rPr lang="en-US" altLang="en-US" dirty="0" smtClean="0"/>
              <a:t>Communicates with another program</a:t>
            </a:r>
          </a:p>
          <a:p>
            <a:pPr lvl="1"/>
            <a:r>
              <a:rPr lang="en-US" altLang="en-US" dirty="0" smtClean="0"/>
              <a:t>….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13350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Space: In a Picture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3460080" y="1326848"/>
            <a:ext cx="1828800" cy="1066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24506" y="2393649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Processor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registers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460080" y="1555448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09573" y="1250648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PC: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3460080" y="1936448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900785" y="947854"/>
            <a:ext cx="1828800" cy="3048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14668" y="373498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0x000…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876798" y="83938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0xFFF…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976985" y="3005254"/>
            <a:ext cx="1628564" cy="6858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00785" y="332172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Code Segment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976985" y="2471854"/>
            <a:ext cx="1628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06202" y="2559722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Static Data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976985" y="2014654"/>
            <a:ext cx="1628564" cy="4572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13959" y="202632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heap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976985" y="1024054"/>
            <a:ext cx="1628564" cy="4572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01337" y="111192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stack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8445295" y="1894002"/>
            <a:ext cx="0" cy="57584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8432229" y="1066800"/>
            <a:ext cx="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3" name="Rectangle 42"/>
          <p:cNvSpPr/>
          <p:nvPr/>
        </p:nvSpPr>
        <p:spPr bwMode="auto">
          <a:xfrm>
            <a:off x="7053185" y="3081454"/>
            <a:ext cx="1447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53448" y="30477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instruction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02881" y="1555448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SP: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1295400" y="4237309"/>
            <a:ext cx="9160999" cy="2393279"/>
          </a:xfrm>
        </p:spPr>
        <p:txBody>
          <a:bodyPr>
            <a:normAutofit/>
          </a:bodyPr>
          <a:lstStyle/>
          <a:p>
            <a:r>
              <a:rPr lang="en-US" dirty="0" smtClean="0"/>
              <a:t>What’s in the code segment? Static data </a:t>
            </a:r>
            <a:r>
              <a:rPr lang="en-US" dirty="0"/>
              <a:t>s</a:t>
            </a:r>
            <a:r>
              <a:rPr lang="en-US" dirty="0" smtClean="0"/>
              <a:t>egment?</a:t>
            </a:r>
          </a:p>
          <a:p>
            <a:r>
              <a:rPr lang="en-US" dirty="0" smtClean="0"/>
              <a:t>What’s in the </a:t>
            </a:r>
            <a:r>
              <a:rPr lang="en-US" dirty="0"/>
              <a:t>S</a:t>
            </a:r>
            <a:r>
              <a:rPr lang="en-US" dirty="0" smtClean="0"/>
              <a:t>tack </a:t>
            </a:r>
            <a:r>
              <a:rPr lang="en-US" dirty="0"/>
              <a:t>S</a:t>
            </a:r>
            <a:r>
              <a:rPr lang="en-US" dirty="0" smtClean="0"/>
              <a:t>egment?</a:t>
            </a:r>
          </a:p>
          <a:p>
            <a:pPr lvl="1"/>
            <a:r>
              <a:rPr lang="en-US" dirty="0" smtClean="0"/>
              <a:t>How is it allocated? How big is it?</a:t>
            </a:r>
          </a:p>
          <a:p>
            <a:r>
              <a:rPr lang="en-US" dirty="0" smtClean="0"/>
              <a:t>What’s in the Heap </a:t>
            </a:r>
            <a:r>
              <a:rPr lang="en-US" dirty="0"/>
              <a:t>S</a:t>
            </a:r>
            <a:r>
              <a:rPr lang="en-US" dirty="0" smtClean="0"/>
              <a:t>egment?</a:t>
            </a:r>
          </a:p>
          <a:p>
            <a:pPr lvl="1"/>
            <a:r>
              <a:rPr lang="en-US" dirty="0" smtClean="0"/>
              <a:t>How is it allocated?  How big?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 bwMode="auto">
          <a:xfrm>
            <a:off x="5109411" y="1326849"/>
            <a:ext cx="1864894" cy="1840468"/>
          </a:xfrm>
          <a:custGeom>
            <a:avLst/>
            <a:gdLst>
              <a:gd name="connsiteX0" fmla="*/ 0 w 1864894"/>
              <a:gd name="connsiteY0" fmla="*/ 70287 h 1862992"/>
              <a:gd name="connsiteX1" fmla="*/ 372978 w 1864894"/>
              <a:gd name="connsiteY1" fmla="*/ 106382 h 1862992"/>
              <a:gd name="connsiteX2" fmla="*/ 914400 w 1864894"/>
              <a:gd name="connsiteY2" fmla="*/ 1080940 h 1862992"/>
              <a:gd name="connsiteX3" fmla="*/ 1419726 w 1864894"/>
              <a:gd name="connsiteY3" fmla="*/ 1718613 h 1862992"/>
              <a:gd name="connsiteX4" fmla="*/ 1864894 w 1864894"/>
              <a:gd name="connsiteY4" fmla="*/ 1862992 h 18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4894" h="1862992">
                <a:moveTo>
                  <a:pt x="0" y="70287"/>
                </a:moveTo>
                <a:cubicBezTo>
                  <a:pt x="110289" y="4113"/>
                  <a:pt x="220578" y="-62060"/>
                  <a:pt x="372978" y="106382"/>
                </a:cubicBezTo>
                <a:cubicBezTo>
                  <a:pt x="525378" y="274824"/>
                  <a:pt x="739942" y="812235"/>
                  <a:pt x="914400" y="1080940"/>
                </a:cubicBezTo>
                <a:cubicBezTo>
                  <a:pt x="1088858" y="1349645"/>
                  <a:pt x="1261310" y="1588271"/>
                  <a:pt x="1419726" y="1718613"/>
                </a:cubicBezTo>
                <a:cubicBezTo>
                  <a:pt x="1578142" y="1848955"/>
                  <a:pt x="1721518" y="1855973"/>
                  <a:pt x="1864894" y="1862992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5105401" y="1483746"/>
            <a:ext cx="1973179" cy="345054"/>
          </a:xfrm>
          <a:custGeom>
            <a:avLst/>
            <a:gdLst>
              <a:gd name="connsiteX0" fmla="*/ 0 w 1973179"/>
              <a:gd name="connsiteY0" fmla="*/ 146596 h 447385"/>
              <a:gd name="connsiteX1" fmla="*/ 409074 w 1973179"/>
              <a:gd name="connsiteY1" fmla="*/ 14249 h 447385"/>
              <a:gd name="connsiteX2" fmla="*/ 1973179 w 1973179"/>
              <a:gd name="connsiteY2" fmla="*/ 447385 h 44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3179" h="447385">
                <a:moveTo>
                  <a:pt x="0" y="146596"/>
                </a:moveTo>
                <a:cubicBezTo>
                  <a:pt x="40105" y="55357"/>
                  <a:pt x="80211" y="-35882"/>
                  <a:pt x="409074" y="14249"/>
                </a:cubicBezTo>
                <a:cubicBezTo>
                  <a:pt x="737937" y="64380"/>
                  <a:pt x="1355558" y="255882"/>
                  <a:pt x="1973179" y="447385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294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438A8-9EE1-EB49-8C1D-7DA51064B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1201400" cy="53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 dirty="0"/>
              <a:t>Previous discussion of </a:t>
            </a:r>
            <a:r>
              <a:rPr lang="en-US" sz="2800" dirty="0" smtClean="0"/>
              <a:t>threads: Very </a:t>
            </a:r>
            <a:r>
              <a:rPr lang="en-US" sz="2800" dirty="0"/>
              <a:t>Simple Multiprogramming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C1F6D-E829-C948-B1B2-74499FA91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38200"/>
            <a:ext cx="8763000" cy="5105400"/>
          </a:xfrm>
        </p:spPr>
        <p:txBody>
          <a:bodyPr/>
          <a:lstStyle/>
          <a:p>
            <a:r>
              <a:rPr lang="en-US" dirty="0" smtClean="0"/>
              <a:t>All vCPU's share non-CPU resources</a:t>
            </a:r>
          </a:p>
          <a:p>
            <a:pPr lvl="1"/>
            <a:r>
              <a:rPr lang="en-US" dirty="0" smtClean="0"/>
              <a:t>Memory, I/O Devices</a:t>
            </a:r>
          </a:p>
          <a:p>
            <a:r>
              <a:rPr lang="en-US" dirty="0" smtClean="0"/>
              <a:t>Each thread can read/write memory</a:t>
            </a:r>
          </a:p>
          <a:p>
            <a:pPr lvl="1"/>
            <a:r>
              <a:rPr lang="en-US" dirty="0" smtClean="0"/>
              <a:t>Perhaps data of others</a:t>
            </a:r>
          </a:p>
          <a:p>
            <a:pPr lvl="1"/>
            <a:r>
              <a:rPr lang="en-US" dirty="0" smtClean="0"/>
              <a:t>can overwrite OS ?</a:t>
            </a:r>
          </a:p>
          <a:p>
            <a:r>
              <a:rPr lang="en-US" dirty="0" smtClean="0"/>
              <a:t>Unusable? </a:t>
            </a:r>
          </a:p>
          <a:p>
            <a:r>
              <a:rPr lang="en-US" dirty="0" smtClean="0"/>
              <a:t>This approach is used in</a:t>
            </a:r>
          </a:p>
          <a:p>
            <a:pPr lvl="1"/>
            <a:r>
              <a:rPr lang="en-US" dirty="0" smtClean="0"/>
              <a:t>Very early days of computing</a:t>
            </a:r>
          </a:p>
          <a:p>
            <a:pPr lvl="1"/>
            <a:r>
              <a:rPr lang="en-US" dirty="0" smtClean="0"/>
              <a:t>Embedded applications</a:t>
            </a:r>
          </a:p>
          <a:p>
            <a:pPr lvl="1"/>
            <a:r>
              <a:rPr lang="en-US" dirty="0" err="1" smtClean="0"/>
              <a:t>MacOS</a:t>
            </a:r>
            <a:r>
              <a:rPr lang="en-US" dirty="0" smtClean="0"/>
              <a:t> 1-9/Windows 3.1 (switch only with voluntary yield)</a:t>
            </a:r>
          </a:p>
          <a:p>
            <a:pPr lvl="1"/>
            <a:r>
              <a:rPr lang="en-US" dirty="0" smtClean="0"/>
              <a:t>Windows 95-ME (switch with yield or timer)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However it is risky…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4" name="Group 41">
            <a:extLst>
              <a:ext uri="{FF2B5EF4-FFF2-40B4-BE49-F238E27FC236}">
                <a16:creationId xmlns:a16="http://schemas.microsoft.com/office/drawing/2014/main" id="{E43CE560-3580-774C-9C62-4550549FCC45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914400"/>
            <a:ext cx="5352027" cy="1133475"/>
            <a:chOff x="2400" y="1152"/>
            <a:chExt cx="2976" cy="714"/>
          </a:xfrm>
        </p:grpSpPr>
        <p:grpSp>
          <p:nvGrpSpPr>
            <p:cNvPr id="5" name="Group 33">
              <a:extLst>
                <a:ext uri="{FF2B5EF4-FFF2-40B4-BE49-F238E27FC236}">
                  <a16:creationId xmlns:a16="http://schemas.microsoft.com/office/drawing/2014/main" id="{B02D5E55-F6F2-4146-B078-8182DBABA9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1152"/>
              <a:ext cx="2976" cy="384"/>
              <a:chOff x="672" y="2352"/>
              <a:chExt cx="4721" cy="528"/>
            </a:xfrm>
          </p:grpSpPr>
          <p:sp>
            <p:nvSpPr>
              <p:cNvPr id="8" name="Rectangle 28">
                <a:extLst>
                  <a:ext uri="{FF2B5EF4-FFF2-40B4-BE49-F238E27FC236}">
                    <a16:creationId xmlns:a16="http://schemas.microsoft.com/office/drawing/2014/main" id="{20A2AFAC-7999-CB4C-B165-57201D66B3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352"/>
                <a:ext cx="816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9" name="Rectangle 29">
                <a:extLst>
                  <a:ext uri="{FF2B5EF4-FFF2-40B4-BE49-F238E27FC236}">
                    <a16:creationId xmlns:a16="http://schemas.microsoft.com/office/drawing/2014/main" id="{90D3D2C7-EED3-0D47-BCCA-576EB2B01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352"/>
                <a:ext cx="1200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  <p:sp>
            <p:nvSpPr>
              <p:cNvPr id="10" name="Rectangle 30">
                <a:extLst>
                  <a:ext uri="{FF2B5EF4-FFF2-40B4-BE49-F238E27FC236}">
                    <a16:creationId xmlns:a16="http://schemas.microsoft.com/office/drawing/2014/main" id="{FD7C6D1F-A3A2-D84A-ADF0-599BFA6393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2352"/>
                <a:ext cx="816" cy="528"/>
              </a:xfrm>
              <a:prstGeom prst="rect">
                <a:avLst/>
              </a:prstGeom>
              <a:solidFill>
                <a:srgbClr val="FFFF00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vCPU3</a:t>
                </a:r>
              </a:p>
            </p:txBody>
          </p:sp>
          <p:sp>
            <p:nvSpPr>
              <p:cNvPr id="11" name="Rectangle 31">
                <a:extLst>
                  <a:ext uri="{FF2B5EF4-FFF2-40B4-BE49-F238E27FC236}">
                    <a16:creationId xmlns:a16="http://schemas.microsoft.com/office/drawing/2014/main" id="{EADCFD27-9AEA-6844-9D32-0C3A6A720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" y="2352"/>
                <a:ext cx="1104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12" name="Rectangle 32">
                <a:extLst>
                  <a:ext uri="{FF2B5EF4-FFF2-40B4-BE49-F238E27FC236}">
                    <a16:creationId xmlns:a16="http://schemas.microsoft.com/office/drawing/2014/main" id="{4459F282-0932-154A-8BD3-374D7E323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352"/>
                <a:ext cx="785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</p:grpSp>
        <p:sp>
          <p:nvSpPr>
            <p:cNvPr id="6" name="Text Box 34">
              <a:extLst>
                <a:ext uri="{FF2B5EF4-FFF2-40B4-BE49-F238E27FC236}">
                  <a16:creationId xmlns:a16="http://schemas.microsoft.com/office/drawing/2014/main" id="{6DD97C3D-C652-1246-899E-781DE3229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1536"/>
              <a:ext cx="67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Time </a:t>
              </a:r>
            </a:p>
          </p:txBody>
        </p:sp>
        <p:sp>
          <p:nvSpPr>
            <p:cNvPr id="7" name="Line 35">
              <a:extLst>
                <a:ext uri="{FF2B5EF4-FFF2-40B4-BE49-F238E27FC236}">
                  <a16:creationId xmlns:a16="http://schemas.microsoft.com/office/drawing/2014/main" id="{3EE8BC61-B682-6844-8D21-824945FED0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728"/>
              <a:ext cx="10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3054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Multiplexing has no </a:t>
            </a:r>
            <a:r>
              <a:rPr lang="en-US" baseline="0" dirty="0" smtClean="0"/>
              <a:t>Protection!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102870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Operating System must protect itself from user programs</a:t>
            </a:r>
            <a:endParaRPr lang="en-US" dirty="0"/>
          </a:p>
          <a:p>
            <a:pPr lvl="1"/>
            <a:r>
              <a:rPr lang="en-US" dirty="0" smtClean="0"/>
              <a:t>Reliability: compromising the operating system generally causes it to crash</a:t>
            </a:r>
          </a:p>
          <a:p>
            <a:pPr lvl="1"/>
            <a:r>
              <a:rPr lang="en-US" dirty="0" smtClean="0"/>
              <a:t>Security: limit the scope of what threads can do</a:t>
            </a:r>
          </a:p>
          <a:p>
            <a:pPr lvl="1"/>
            <a:r>
              <a:rPr lang="en-US" dirty="0" smtClean="0"/>
              <a:t>Privacy: limit each thread to the data it is permitted to access</a:t>
            </a:r>
          </a:p>
          <a:p>
            <a:pPr lvl="1"/>
            <a:r>
              <a:rPr lang="en-US" dirty="0" smtClean="0"/>
              <a:t>Fairness: each thread should be limited to its appropriate share of system resources (CPU time, memory, I/O,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OS must protect User programs from one another</a:t>
            </a:r>
          </a:p>
          <a:p>
            <a:pPr lvl="1"/>
            <a:r>
              <a:rPr lang="en-US" dirty="0" smtClean="0"/>
              <a:t>Prevent threads owned by one user from impacting threads owned by another user</a:t>
            </a:r>
          </a:p>
          <a:p>
            <a:pPr lvl="1"/>
            <a:r>
              <a:rPr lang="en-US" dirty="0" smtClean="0"/>
              <a:t>Example: prevent one user from stealing secret information from another user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3616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371600"/>
            <a:ext cx="7239000" cy="3810000"/>
          </a:xfrm>
        </p:spPr>
        <p:txBody>
          <a:bodyPr/>
          <a:lstStyle/>
          <a:p>
            <a:r>
              <a:rPr lang="en-US" dirty="0" smtClean="0"/>
              <a:t>What can the hardware do to help the OS protect itself from programs???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4495800"/>
            <a:ext cx="8885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ill Sans Light"/>
              </a:rPr>
              <a:t>How about: </a:t>
            </a:r>
            <a:r>
              <a:rPr lang="en-US" sz="2400" dirty="0" smtClean="0">
                <a:latin typeface="Gill Sans Light"/>
              </a:rPr>
              <a:t>Limit the </a:t>
            </a:r>
            <a:r>
              <a:rPr lang="en-US" sz="2400" i="1" dirty="0" smtClean="0">
                <a:latin typeface="Gill Sans Light"/>
              </a:rPr>
              <a:t>ACCESS</a:t>
            </a:r>
            <a:r>
              <a:rPr lang="en-US" sz="2400" dirty="0" smtClean="0">
                <a:latin typeface="Gill Sans Light"/>
              </a:rPr>
              <a:t> that threads have to memory</a:t>
            </a:r>
            <a:endParaRPr lang="en-US" sz="2400" dirty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780250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01600"/>
            <a:ext cx="8305800" cy="736600"/>
          </a:xfrm>
        </p:spPr>
        <p:txBody>
          <a:bodyPr/>
          <a:lstStyle/>
          <a:p>
            <a:r>
              <a:rPr lang="en-US" dirty="0" smtClean="0"/>
              <a:t>Simple Protection: Base and Bound (B&amp;B)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7239000" y="9906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326295" y="1066800"/>
            <a:ext cx="1905000" cy="1790708"/>
            <a:chOff x="3200400" y="1371600"/>
            <a:chExt cx="1628564" cy="2724991"/>
          </a:xfrm>
        </p:grpSpPr>
        <p:sp>
          <p:nvSpPr>
            <p:cNvPr id="9" name="Rectangle 8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7402495" y="3501127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72272" y="1638300"/>
              <a:ext cx="459938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2133601"/>
              <a:ext cx="833940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5200" y="2667001"/>
              <a:ext cx="46707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000" y="3581400"/>
              <a:ext cx="48420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2271390" y="990601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42" name="Rectangle 41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72272" y="1638300"/>
              <a:ext cx="459938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52800" y="2133601"/>
              <a:ext cx="833940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05200" y="2667001"/>
              <a:ext cx="46707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29000" y="3581400"/>
              <a:ext cx="48420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9459896" y="838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459896" y="60198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459896" y="336446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00191" y="838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</a:t>
            </a:r>
            <a:r>
              <a:rPr lang="mr-IN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525000" y="50408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078070" y="260246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0100</a:t>
            </a:r>
            <a:r>
              <a:rPr lang="mr-IN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191000" y="4724400"/>
            <a:ext cx="3200400" cy="762000"/>
            <a:chOff x="2667000" y="4724400"/>
            <a:chExt cx="3200400" cy="762000"/>
          </a:xfrm>
        </p:grpSpPr>
        <p:sp>
          <p:nvSpPr>
            <p:cNvPr id="60" name="Rectangle 59"/>
            <p:cNvSpPr/>
            <p:nvPr/>
          </p:nvSpPr>
          <p:spPr bwMode="auto">
            <a:xfrm>
              <a:off x="2667000" y="5105400"/>
              <a:ext cx="1828800" cy="381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819400" y="472440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Bound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124200" y="5105400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100…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4495800" y="5288232"/>
              <a:ext cx="1371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4191000" y="2983468"/>
            <a:ext cx="3200400" cy="750332"/>
            <a:chOff x="2667000" y="2983468"/>
            <a:chExt cx="3200400" cy="750332"/>
          </a:xfrm>
        </p:grpSpPr>
        <p:grpSp>
          <p:nvGrpSpPr>
            <p:cNvPr id="3" name="Group 2"/>
            <p:cNvGrpSpPr/>
            <p:nvPr/>
          </p:nvGrpSpPr>
          <p:grpSpPr>
            <a:xfrm>
              <a:off x="2667000" y="3352800"/>
              <a:ext cx="3200400" cy="381000"/>
              <a:chOff x="2667000" y="3276600"/>
              <a:chExt cx="3200400" cy="381000"/>
            </a:xfrm>
          </p:grpSpPr>
          <p:sp>
            <p:nvSpPr>
              <p:cNvPr id="56" name="Rectangle 55"/>
              <p:cNvSpPr/>
              <p:nvPr/>
            </p:nvSpPr>
            <p:spPr bwMode="auto">
              <a:xfrm>
                <a:off x="2667000" y="3276600"/>
                <a:ext cx="1828800" cy="3810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 bwMode="auto">
              <a:xfrm>
                <a:off x="4495800" y="3459432"/>
                <a:ext cx="1371600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arrow"/>
              </a:ln>
              <a:effectLst/>
            </p:spPr>
          </p:cxnSp>
          <p:sp>
            <p:nvSpPr>
              <p:cNvPr id="58" name="TextBox 57"/>
              <p:cNvSpPr txBox="1"/>
              <p:nvPr/>
            </p:nvSpPr>
            <p:spPr>
              <a:xfrm>
                <a:off x="2971800" y="3276600"/>
                <a:ext cx="9284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latin typeface="Gill Sans" charset="0"/>
                    <a:ea typeface="Gill Sans" charset="0"/>
                    <a:cs typeface="Gill Sans" charset="0"/>
                  </a:rPr>
                  <a:t>1</a:t>
                </a:r>
                <a:r>
                  <a:rPr lang="en-US" b="0" dirty="0" smtClean="0">
                    <a:latin typeface="Gill Sans" charset="0"/>
                    <a:ea typeface="Gill Sans" charset="0"/>
                    <a:cs typeface="Gill Sans" charset="0"/>
                  </a:rPr>
                  <a:t>000…</a:t>
                </a:r>
                <a:endParaRPr lang="en-US" b="0" dirty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2886803" y="2983468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Base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715000" y="3550968"/>
            <a:ext cx="990600" cy="792432"/>
            <a:chOff x="4191000" y="3162300"/>
            <a:chExt cx="990600" cy="792432"/>
          </a:xfrm>
        </p:grpSpPr>
        <p:sp>
          <p:nvSpPr>
            <p:cNvPr id="67" name="Oval 66"/>
            <p:cNvSpPr/>
            <p:nvPr/>
          </p:nvSpPr>
          <p:spPr bwMode="auto">
            <a:xfrm>
              <a:off x="4724400" y="3200400"/>
              <a:ext cx="457200" cy="5334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724400" y="3288268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&gt;=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2" name="Straight Arrow Connector 71"/>
            <p:cNvCxnSpPr>
              <a:endCxn id="67" idx="1"/>
            </p:cNvCxnSpPr>
            <p:nvPr/>
          </p:nvCxnSpPr>
          <p:spPr bwMode="auto">
            <a:xfrm>
              <a:off x="4495800" y="3162300"/>
              <a:ext cx="295555" cy="1162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3" name="Straight Arrow Connector 72"/>
            <p:cNvCxnSpPr>
              <a:endCxn id="70" idx="1"/>
            </p:cNvCxnSpPr>
            <p:nvPr/>
          </p:nvCxnSpPr>
          <p:spPr bwMode="auto">
            <a:xfrm flipV="1">
              <a:off x="4191000" y="3472934"/>
              <a:ext cx="533400" cy="48179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76" name="Group 75"/>
          <p:cNvGrpSpPr/>
          <p:nvPr/>
        </p:nvGrpSpPr>
        <p:grpSpPr>
          <a:xfrm>
            <a:off x="5715000" y="4343400"/>
            <a:ext cx="990600" cy="937284"/>
            <a:chOff x="4191000" y="3749016"/>
            <a:chExt cx="990600" cy="937284"/>
          </a:xfrm>
        </p:grpSpPr>
        <p:sp>
          <p:nvSpPr>
            <p:cNvPr id="77" name="Oval 76"/>
            <p:cNvSpPr/>
            <p:nvPr/>
          </p:nvSpPr>
          <p:spPr bwMode="auto">
            <a:xfrm>
              <a:off x="4724400" y="3962400"/>
              <a:ext cx="457200" cy="5334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724400" y="4038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&lt;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9" name="Straight Arrow Connector 78"/>
            <p:cNvCxnSpPr>
              <a:endCxn id="77" idx="1"/>
            </p:cNvCxnSpPr>
            <p:nvPr/>
          </p:nvCxnSpPr>
          <p:spPr bwMode="auto">
            <a:xfrm>
              <a:off x="4191000" y="3749016"/>
              <a:ext cx="600355" cy="29149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80" name="Straight Arrow Connector 79"/>
            <p:cNvCxnSpPr>
              <a:endCxn id="77" idx="3"/>
            </p:cNvCxnSpPr>
            <p:nvPr/>
          </p:nvCxnSpPr>
          <p:spPr bwMode="auto">
            <a:xfrm flipV="1">
              <a:off x="4495800" y="4417685"/>
              <a:ext cx="295555" cy="2686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cxnSp>
        <p:nvCxnSpPr>
          <p:cNvPr id="81" name="Straight Arrow Connector 80"/>
          <p:cNvCxnSpPr/>
          <p:nvPr/>
        </p:nvCxnSpPr>
        <p:spPr bwMode="auto">
          <a:xfrm>
            <a:off x="5715000" y="4343400"/>
            <a:ext cx="16764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84" name="Group 83"/>
          <p:cNvGrpSpPr/>
          <p:nvPr/>
        </p:nvGrpSpPr>
        <p:grpSpPr>
          <a:xfrm>
            <a:off x="1676401" y="1511634"/>
            <a:ext cx="1157059" cy="3136567"/>
            <a:chOff x="152400" y="1511633"/>
            <a:chExt cx="1157059" cy="3136567"/>
          </a:xfrm>
        </p:grpSpPr>
        <p:grpSp>
          <p:nvGrpSpPr>
            <p:cNvPr id="38" name="Group 37"/>
            <p:cNvGrpSpPr/>
            <p:nvPr/>
          </p:nvGrpSpPr>
          <p:grpSpPr>
            <a:xfrm>
              <a:off x="381000" y="1511633"/>
              <a:ext cx="366390" cy="2222167"/>
              <a:chOff x="381000" y="1511633"/>
              <a:chExt cx="366390" cy="2222167"/>
            </a:xfrm>
          </p:grpSpPr>
          <p:cxnSp>
            <p:nvCxnSpPr>
              <p:cNvPr id="68" name="Straight Arrow Connector 67"/>
              <p:cNvCxnSpPr>
                <a:endCxn id="44" idx="1"/>
              </p:cNvCxnSpPr>
              <p:nvPr/>
            </p:nvCxnSpPr>
            <p:spPr bwMode="auto">
              <a:xfrm flipV="1">
                <a:off x="381000" y="1511633"/>
                <a:ext cx="366390" cy="12367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>
                <a:off x="381000" y="1524000"/>
                <a:ext cx="0" cy="22098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74" name="TextBox 73"/>
            <p:cNvSpPr txBox="1"/>
            <p:nvPr/>
          </p:nvSpPr>
          <p:spPr>
            <a:xfrm>
              <a:off x="152400" y="4001869"/>
              <a:ext cx="1069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Program</a:t>
              </a:r>
            </a:p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address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81000" y="3352800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0010</a:t>
              </a:r>
              <a:r>
                <a:rPr lang="mr-IN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743200" y="3962400"/>
            <a:ext cx="2971800" cy="381000"/>
            <a:chOff x="1219200" y="3962400"/>
            <a:chExt cx="2971800" cy="381000"/>
          </a:xfrm>
        </p:grpSpPr>
        <p:cxnSp>
          <p:nvCxnSpPr>
            <p:cNvPr id="82" name="Straight Arrow Connector 81"/>
            <p:cNvCxnSpPr/>
            <p:nvPr/>
          </p:nvCxnSpPr>
          <p:spPr bwMode="auto">
            <a:xfrm>
              <a:off x="1219200" y="4343400"/>
              <a:ext cx="2971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sp>
          <p:nvSpPr>
            <p:cNvPr id="87" name="TextBox 86"/>
            <p:cNvSpPr txBox="1"/>
            <p:nvPr/>
          </p:nvSpPr>
          <p:spPr>
            <a:xfrm>
              <a:off x="1219200" y="3962400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1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010</a:t>
              </a:r>
              <a:r>
                <a:rPr lang="mr-IN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230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01600"/>
            <a:ext cx="8458200" cy="736600"/>
          </a:xfrm>
        </p:spPr>
        <p:txBody>
          <a:bodyPr/>
          <a:lstStyle/>
          <a:p>
            <a:r>
              <a:rPr lang="en-US" dirty="0" smtClean="0"/>
              <a:t>Simple Protection: Base and Bound (B&amp;B)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7239000" y="9906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326295" y="1066800"/>
            <a:ext cx="1905000" cy="1790708"/>
            <a:chOff x="3200400" y="1371600"/>
            <a:chExt cx="1628564" cy="2724991"/>
          </a:xfrm>
        </p:grpSpPr>
        <p:sp>
          <p:nvSpPr>
            <p:cNvPr id="9" name="Rectangle 8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7402495" y="3501127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72272" y="1638300"/>
              <a:ext cx="459938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2133601"/>
              <a:ext cx="833940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5200" y="2667001"/>
              <a:ext cx="46707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000" y="3581400"/>
              <a:ext cx="48420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2271390" y="990601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42" name="Rectangle 41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72272" y="1638300"/>
              <a:ext cx="459938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52800" y="2133601"/>
              <a:ext cx="833940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05200" y="2667001"/>
              <a:ext cx="46707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29000" y="3581400"/>
              <a:ext cx="48420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9459896" y="838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459896" y="60198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459896" y="336446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00191" y="838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</a:t>
            </a:r>
            <a:r>
              <a:rPr lang="mr-IN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525000" y="50408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078070" y="260246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0100</a:t>
            </a:r>
            <a:r>
              <a:rPr lang="mr-IN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191000" y="4724400"/>
            <a:ext cx="3200400" cy="762000"/>
            <a:chOff x="2667000" y="4724400"/>
            <a:chExt cx="3200400" cy="762000"/>
          </a:xfrm>
        </p:grpSpPr>
        <p:sp>
          <p:nvSpPr>
            <p:cNvPr id="60" name="Rectangle 59"/>
            <p:cNvSpPr/>
            <p:nvPr/>
          </p:nvSpPr>
          <p:spPr bwMode="auto">
            <a:xfrm>
              <a:off x="2667000" y="5105400"/>
              <a:ext cx="1828800" cy="381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819400" y="472440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Bound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124200" y="5105400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100…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4495800" y="5288232"/>
              <a:ext cx="1371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4191000" y="2983468"/>
            <a:ext cx="3200400" cy="750332"/>
            <a:chOff x="2667000" y="2983468"/>
            <a:chExt cx="3200400" cy="750332"/>
          </a:xfrm>
        </p:grpSpPr>
        <p:grpSp>
          <p:nvGrpSpPr>
            <p:cNvPr id="3" name="Group 2"/>
            <p:cNvGrpSpPr/>
            <p:nvPr/>
          </p:nvGrpSpPr>
          <p:grpSpPr>
            <a:xfrm>
              <a:off x="2667000" y="3352800"/>
              <a:ext cx="3200400" cy="381000"/>
              <a:chOff x="2667000" y="3276600"/>
              <a:chExt cx="3200400" cy="381000"/>
            </a:xfrm>
          </p:grpSpPr>
          <p:sp>
            <p:nvSpPr>
              <p:cNvPr id="56" name="Rectangle 55"/>
              <p:cNvSpPr/>
              <p:nvPr/>
            </p:nvSpPr>
            <p:spPr bwMode="auto">
              <a:xfrm>
                <a:off x="2667000" y="3276600"/>
                <a:ext cx="1828800" cy="3810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 bwMode="auto">
              <a:xfrm>
                <a:off x="4495800" y="3459432"/>
                <a:ext cx="1371600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arrow"/>
              </a:ln>
              <a:effectLst/>
            </p:spPr>
          </p:cxnSp>
          <p:sp>
            <p:nvSpPr>
              <p:cNvPr id="58" name="TextBox 57"/>
              <p:cNvSpPr txBox="1"/>
              <p:nvPr/>
            </p:nvSpPr>
            <p:spPr>
              <a:xfrm>
                <a:off x="2971800" y="3276600"/>
                <a:ext cx="9284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latin typeface="Gill Sans" charset="0"/>
                    <a:ea typeface="Gill Sans" charset="0"/>
                    <a:cs typeface="Gill Sans" charset="0"/>
                  </a:rPr>
                  <a:t>1</a:t>
                </a:r>
                <a:r>
                  <a:rPr lang="en-US" b="0" dirty="0" smtClean="0">
                    <a:latin typeface="Gill Sans" charset="0"/>
                    <a:ea typeface="Gill Sans" charset="0"/>
                    <a:cs typeface="Gill Sans" charset="0"/>
                  </a:rPr>
                  <a:t>000…</a:t>
                </a:r>
                <a:endParaRPr lang="en-US" b="0" dirty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2886803" y="2983468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Base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715000" y="3550968"/>
            <a:ext cx="990600" cy="792432"/>
            <a:chOff x="4191000" y="3162300"/>
            <a:chExt cx="990600" cy="792432"/>
          </a:xfrm>
        </p:grpSpPr>
        <p:sp>
          <p:nvSpPr>
            <p:cNvPr id="67" name="Oval 66"/>
            <p:cNvSpPr/>
            <p:nvPr/>
          </p:nvSpPr>
          <p:spPr bwMode="auto">
            <a:xfrm>
              <a:off x="4724400" y="3200400"/>
              <a:ext cx="457200" cy="5334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724400" y="3288268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&gt;=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2" name="Straight Arrow Connector 71"/>
            <p:cNvCxnSpPr>
              <a:endCxn id="67" idx="1"/>
            </p:cNvCxnSpPr>
            <p:nvPr/>
          </p:nvCxnSpPr>
          <p:spPr bwMode="auto">
            <a:xfrm>
              <a:off x="4495800" y="3162300"/>
              <a:ext cx="295555" cy="1162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3" name="Straight Arrow Connector 72"/>
            <p:cNvCxnSpPr>
              <a:endCxn id="70" idx="1"/>
            </p:cNvCxnSpPr>
            <p:nvPr/>
          </p:nvCxnSpPr>
          <p:spPr bwMode="auto">
            <a:xfrm flipV="1">
              <a:off x="4191000" y="3472934"/>
              <a:ext cx="533400" cy="48179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76" name="Group 75"/>
          <p:cNvGrpSpPr/>
          <p:nvPr/>
        </p:nvGrpSpPr>
        <p:grpSpPr>
          <a:xfrm>
            <a:off x="5715000" y="4343400"/>
            <a:ext cx="990600" cy="937284"/>
            <a:chOff x="4191000" y="3749016"/>
            <a:chExt cx="990600" cy="937284"/>
          </a:xfrm>
        </p:grpSpPr>
        <p:sp>
          <p:nvSpPr>
            <p:cNvPr id="77" name="Oval 76"/>
            <p:cNvSpPr/>
            <p:nvPr/>
          </p:nvSpPr>
          <p:spPr bwMode="auto">
            <a:xfrm>
              <a:off x="4724400" y="3962400"/>
              <a:ext cx="457200" cy="5334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724400" y="4038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&lt;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9" name="Straight Arrow Connector 78"/>
            <p:cNvCxnSpPr>
              <a:endCxn id="77" idx="1"/>
            </p:cNvCxnSpPr>
            <p:nvPr/>
          </p:nvCxnSpPr>
          <p:spPr bwMode="auto">
            <a:xfrm>
              <a:off x="4191000" y="3749016"/>
              <a:ext cx="600355" cy="29149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80" name="Straight Arrow Connector 79"/>
            <p:cNvCxnSpPr>
              <a:endCxn id="77" idx="3"/>
            </p:cNvCxnSpPr>
            <p:nvPr/>
          </p:nvCxnSpPr>
          <p:spPr bwMode="auto">
            <a:xfrm flipV="1">
              <a:off x="4495800" y="4417685"/>
              <a:ext cx="295555" cy="2686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cxnSp>
        <p:nvCxnSpPr>
          <p:cNvPr id="81" name="Straight Arrow Connector 80"/>
          <p:cNvCxnSpPr/>
          <p:nvPr/>
        </p:nvCxnSpPr>
        <p:spPr bwMode="auto">
          <a:xfrm>
            <a:off x="5715000" y="4343400"/>
            <a:ext cx="16764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84" name="Group 83"/>
          <p:cNvGrpSpPr/>
          <p:nvPr/>
        </p:nvGrpSpPr>
        <p:grpSpPr>
          <a:xfrm>
            <a:off x="1676401" y="1511634"/>
            <a:ext cx="1157059" cy="3136567"/>
            <a:chOff x="152400" y="1511633"/>
            <a:chExt cx="1157059" cy="3136567"/>
          </a:xfrm>
        </p:grpSpPr>
        <p:grpSp>
          <p:nvGrpSpPr>
            <p:cNvPr id="38" name="Group 37"/>
            <p:cNvGrpSpPr/>
            <p:nvPr/>
          </p:nvGrpSpPr>
          <p:grpSpPr>
            <a:xfrm>
              <a:off x="381000" y="1511633"/>
              <a:ext cx="366390" cy="2222167"/>
              <a:chOff x="381000" y="1511633"/>
              <a:chExt cx="366390" cy="2222167"/>
            </a:xfrm>
          </p:grpSpPr>
          <p:cxnSp>
            <p:nvCxnSpPr>
              <p:cNvPr id="68" name="Straight Arrow Connector 67"/>
              <p:cNvCxnSpPr>
                <a:endCxn id="44" idx="1"/>
              </p:cNvCxnSpPr>
              <p:nvPr/>
            </p:nvCxnSpPr>
            <p:spPr bwMode="auto">
              <a:xfrm flipV="1">
                <a:off x="381000" y="1511633"/>
                <a:ext cx="366390" cy="12367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>
                <a:off x="381000" y="1524000"/>
                <a:ext cx="0" cy="22098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74" name="TextBox 73"/>
            <p:cNvSpPr txBox="1"/>
            <p:nvPr/>
          </p:nvSpPr>
          <p:spPr>
            <a:xfrm>
              <a:off x="152400" y="4001869"/>
              <a:ext cx="1069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Program</a:t>
              </a:r>
            </a:p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address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81000" y="3352800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0010</a:t>
              </a:r>
              <a:r>
                <a:rPr lang="mr-IN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743200" y="3962400"/>
            <a:ext cx="2971800" cy="381000"/>
            <a:chOff x="1219200" y="3962400"/>
            <a:chExt cx="2971800" cy="381000"/>
          </a:xfrm>
        </p:grpSpPr>
        <p:cxnSp>
          <p:nvCxnSpPr>
            <p:cNvPr id="82" name="Straight Arrow Connector 81"/>
            <p:cNvCxnSpPr/>
            <p:nvPr/>
          </p:nvCxnSpPr>
          <p:spPr bwMode="auto">
            <a:xfrm>
              <a:off x="1219200" y="4343400"/>
              <a:ext cx="2971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sp>
          <p:nvSpPr>
            <p:cNvPr id="87" name="TextBox 86"/>
            <p:cNvSpPr txBox="1"/>
            <p:nvPr/>
          </p:nvSpPr>
          <p:spPr>
            <a:xfrm>
              <a:off x="1219200" y="3962400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1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010</a:t>
              </a:r>
              <a:r>
                <a:rPr lang="mr-IN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5" name="Content Placeholder 87"/>
          <p:cNvSpPr>
            <a:spLocks noGrp="1"/>
          </p:cNvSpPr>
          <p:nvPr>
            <p:ph idx="1"/>
          </p:nvPr>
        </p:nvSpPr>
        <p:spPr>
          <a:xfrm>
            <a:off x="1600200" y="5736515"/>
            <a:ext cx="5638800" cy="1273885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000" dirty="0">
                <a:solidFill>
                  <a:srgbClr val="FF0000"/>
                </a:solidFill>
              </a:rPr>
              <a:t>Still protects OS and isolates program</a:t>
            </a:r>
          </a:p>
          <a:p>
            <a:pPr>
              <a:lnSpc>
                <a:spcPct val="70000"/>
              </a:lnSpc>
            </a:pPr>
            <a:r>
              <a:rPr lang="en-US" sz="2000" dirty="0">
                <a:solidFill>
                  <a:srgbClr val="FF0000"/>
                </a:solidFill>
              </a:rPr>
              <a:t>Requires relocating loader</a:t>
            </a:r>
          </a:p>
          <a:p>
            <a:pPr>
              <a:lnSpc>
                <a:spcPct val="70000"/>
              </a:lnSpc>
            </a:pPr>
            <a:r>
              <a:rPr lang="en-US" sz="2000" dirty="0">
                <a:solidFill>
                  <a:srgbClr val="FF0000"/>
                </a:solidFill>
              </a:rPr>
              <a:t>No addition on address path</a:t>
            </a: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1643205" y="4768400"/>
            <a:ext cx="2514600" cy="762000"/>
          </a:xfrm>
          <a:prstGeom prst="wedgeRoundRectCallout">
            <a:avLst>
              <a:gd name="adj1" fmla="val 11576"/>
              <a:gd name="adj2" fmla="val -102386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latin typeface="Gill Sans"/>
                <a:cs typeface="Gill Sans"/>
              </a:rPr>
              <a:t>Addresses translated when program loaded</a:t>
            </a:r>
          </a:p>
        </p:txBody>
      </p:sp>
    </p:spTree>
    <p:extLst>
      <p:ext uri="{BB962C8B-B14F-4D97-AF65-F5344CB8AC3E}">
        <p14:creationId xmlns:p14="http://schemas.microsoft.com/office/powerpoint/2010/main" val="353834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3193DD4-304A-4B76-81C9-FBF787FE779B}"/>
              </a:ext>
            </a:extLst>
          </p:cNvPr>
          <p:cNvSpPr/>
          <p:nvPr/>
        </p:nvSpPr>
        <p:spPr bwMode="auto">
          <a:xfrm>
            <a:off x="654050" y="4470400"/>
            <a:ext cx="11118850" cy="1689099"/>
          </a:xfrm>
          <a:prstGeom prst="rect">
            <a:avLst/>
          </a:prstGeom>
          <a:pattFill prst="horzBrick">
            <a:fgClr>
              <a:schemeClr val="bg2">
                <a:lumMod val="40000"/>
                <a:lumOff val="60000"/>
              </a:schemeClr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801482-024B-4578-81D6-B8D5101ACF77}"/>
              </a:ext>
            </a:extLst>
          </p:cNvPr>
          <p:cNvGrpSpPr/>
          <p:nvPr/>
        </p:nvGrpSpPr>
        <p:grpSpPr>
          <a:xfrm>
            <a:off x="4267200" y="4603105"/>
            <a:ext cx="712053" cy="710043"/>
            <a:chOff x="4121335" y="2654300"/>
            <a:chExt cx="712053" cy="82847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E4894ED-F264-49FF-B7AB-BA4E6C68158A}"/>
                </a:ext>
              </a:extLst>
            </p:cNvPr>
            <p:cNvSpPr/>
            <p:nvPr/>
          </p:nvSpPr>
          <p:spPr bwMode="auto">
            <a:xfrm>
              <a:off x="4178300" y="2720777"/>
              <a:ext cx="609598" cy="762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80A16C0-CBEC-4DD9-AD38-2EB7C3ECDF3A}"/>
                </a:ext>
              </a:extLst>
            </p:cNvPr>
            <p:cNvSpPr txBox="1"/>
            <p:nvPr/>
          </p:nvSpPr>
          <p:spPr>
            <a:xfrm>
              <a:off x="4121335" y="2654300"/>
              <a:ext cx="712053" cy="610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>
                  <a:latin typeface="Gill Sans Light"/>
                </a:rPr>
                <a:t>PgTbl</a:t>
              </a:r>
              <a:endParaRPr lang="en-US" sz="1400" dirty="0">
                <a:latin typeface="Gill Sans Light"/>
              </a:endParaRPr>
            </a:p>
            <a:p>
              <a:pPr algn="ctr"/>
              <a:r>
                <a:rPr lang="en-US" sz="1400" dirty="0">
                  <a:latin typeface="Gill Sans Light"/>
                </a:rPr>
                <a:t>&amp; TLB</a:t>
              </a: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2D33204-BC10-46FF-B132-F33C746DE9B8}"/>
              </a:ext>
            </a:extLst>
          </p:cNvPr>
          <p:cNvCxnSpPr>
            <a:cxnSpLocks/>
          </p:cNvCxnSpPr>
          <p:nvPr/>
        </p:nvCxnSpPr>
        <p:spPr bwMode="auto">
          <a:xfrm flipV="1">
            <a:off x="3930650" y="5232303"/>
            <a:ext cx="1273102" cy="247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6" name="Can 38">
            <a:extLst>
              <a:ext uri="{FF2B5EF4-FFF2-40B4-BE49-F238E27FC236}">
                <a16:creationId xmlns:a16="http://schemas.microsoft.com/office/drawing/2014/main" id="{2D66A6BA-E078-4243-A542-4EDF0004EFC1}"/>
              </a:ext>
            </a:extLst>
          </p:cNvPr>
          <p:cNvSpPr/>
          <p:nvPr/>
        </p:nvSpPr>
        <p:spPr bwMode="auto">
          <a:xfrm>
            <a:off x="6978098" y="4601091"/>
            <a:ext cx="977900" cy="973138"/>
          </a:xfrm>
          <a:prstGeom prst="can">
            <a:avLst/>
          </a:prstGeom>
          <a:solidFill>
            <a:srgbClr val="5AAE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Gill Sans Light"/>
              </a:rPr>
              <a:t>Storage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7205715-3232-4739-82EE-E1D9E0C153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302804" y="4559299"/>
            <a:ext cx="1270482" cy="12704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8A63F55-8F57-4FCF-A466-B7ABFA7D293F}"/>
              </a:ext>
            </a:extLst>
          </p:cNvPr>
          <p:cNvSpPr txBox="1"/>
          <p:nvPr/>
        </p:nvSpPr>
        <p:spPr>
          <a:xfrm>
            <a:off x="8315784" y="4518076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Networks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2B64A6-5DE4-40BC-B41E-052C2DBBB4E8}"/>
              </a:ext>
            </a:extLst>
          </p:cNvPr>
          <p:cNvSpPr txBox="1"/>
          <p:nvPr/>
        </p:nvSpPr>
        <p:spPr>
          <a:xfrm>
            <a:off x="631271" y="4919941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</a:rPr>
              <a:t>Hardware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4B237A5-A629-47CA-A0F4-6D264547B1E9}"/>
              </a:ext>
            </a:extLst>
          </p:cNvPr>
          <p:cNvCxnSpPr>
            <a:cxnSpLocks/>
            <a:endCxn id="26" idx="3"/>
          </p:cNvCxnSpPr>
          <p:nvPr/>
        </p:nvCxnSpPr>
        <p:spPr>
          <a:xfrm flipV="1">
            <a:off x="7467048" y="5574229"/>
            <a:ext cx="0" cy="331271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C006469-8BAB-4F3E-A8D9-EB19E5DDCFD3}"/>
              </a:ext>
            </a:extLst>
          </p:cNvPr>
          <p:cNvCxnSpPr>
            <a:cxnSpLocks/>
          </p:cNvCxnSpPr>
          <p:nvPr/>
        </p:nvCxnSpPr>
        <p:spPr>
          <a:xfrm flipV="1">
            <a:off x="8891831" y="5584848"/>
            <a:ext cx="0" cy="320652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00CF464-6799-4EF1-A173-649974B69470}"/>
              </a:ext>
            </a:extLst>
          </p:cNvPr>
          <p:cNvCxnSpPr>
            <a:cxnSpLocks/>
          </p:cNvCxnSpPr>
          <p:nvPr/>
        </p:nvCxnSpPr>
        <p:spPr>
          <a:xfrm flipV="1">
            <a:off x="4308999" y="5234774"/>
            <a:ext cx="0" cy="670726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77FE5F6-6698-44C8-949A-3B1FFA12825F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4105518" y="5911715"/>
            <a:ext cx="1091231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0182EB5C-4F86-416A-B81D-EA223AEB393C}"/>
              </a:ext>
            </a:extLst>
          </p:cNvPr>
          <p:cNvSpPr/>
          <p:nvPr/>
        </p:nvSpPr>
        <p:spPr bwMode="auto">
          <a:xfrm>
            <a:off x="5196749" y="5765133"/>
            <a:ext cx="1044306" cy="29316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I/O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Ctrlr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CEF80FD-C99C-4106-86FD-C44623EF6D66}"/>
              </a:ext>
            </a:extLst>
          </p:cNvPr>
          <p:cNvCxnSpPr>
            <a:cxnSpLocks/>
            <a:stCxn id="56" idx="3"/>
          </p:cNvCxnSpPr>
          <p:nvPr/>
        </p:nvCxnSpPr>
        <p:spPr>
          <a:xfrm flipV="1">
            <a:off x="6241055" y="5905500"/>
            <a:ext cx="5145949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8C42E879-B352-4CB0-9045-9528A742E94C}"/>
              </a:ext>
            </a:extLst>
          </p:cNvPr>
          <p:cNvSpPr txBox="1"/>
          <p:nvPr/>
        </p:nvSpPr>
        <p:spPr>
          <a:xfrm>
            <a:off x="654050" y="4314038"/>
            <a:ext cx="1299214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Gill Sans Light"/>
              </a:rPr>
              <a:t>ISA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A91FAA7-997F-463D-B0E7-ECB8FF4BD25C}"/>
              </a:ext>
            </a:extLst>
          </p:cNvPr>
          <p:cNvSpPr/>
          <p:nvPr/>
        </p:nvSpPr>
        <p:spPr>
          <a:xfrm>
            <a:off x="1955800" y="3595554"/>
            <a:ext cx="9753601" cy="93684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Gill Sans Light"/>
              </a:rPr>
              <a:t>Operating System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7B4BF93-F38E-482C-92DA-97BF83D39E26}"/>
              </a:ext>
            </a:extLst>
          </p:cNvPr>
          <p:cNvSpPr/>
          <p:nvPr/>
        </p:nvSpPr>
        <p:spPr>
          <a:xfrm>
            <a:off x="419100" y="2710529"/>
            <a:ext cx="1417802" cy="149307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Compiler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5C77F-660A-43A3-8126-43A0F77E4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OS Protection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EA9B6AFF-D750-4502-865E-E3737510EED0}"/>
              </a:ext>
            </a:extLst>
          </p:cNvPr>
          <p:cNvSpPr/>
          <p:nvPr/>
        </p:nvSpPr>
        <p:spPr bwMode="auto">
          <a:xfrm>
            <a:off x="2201858" y="4618038"/>
            <a:ext cx="1728792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Processor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025C03-FC2A-4CCF-8684-4F37D94D3763}"/>
              </a:ext>
            </a:extLst>
          </p:cNvPr>
          <p:cNvSpPr/>
          <p:nvPr/>
        </p:nvSpPr>
        <p:spPr bwMode="auto">
          <a:xfrm>
            <a:off x="5009666" y="4664869"/>
            <a:ext cx="1760608" cy="973138"/>
          </a:xfrm>
          <a:prstGeom prst="rect">
            <a:avLst/>
          </a:prstGeom>
          <a:solidFill>
            <a:srgbClr val="5AAE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Memory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2174B6-519D-44F7-A8CB-C9D9304FB602}"/>
              </a:ext>
            </a:extLst>
          </p:cNvPr>
          <p:cNvGrpSpPr/>
          <p:nvPr/>
        </p:nvGrpSpPr>
        <p:grpSpPr>
          <a:xfrm>
            <a:off x="3244850" y="5075238"/>
            <a:ext cx="533400" cy="304800"/>
            <a:chOff x="3124200" y="3657600"/>
            <a:chExt cx="533400" cy="304800"/>
          </a:xfrm>
          <a:solidFill>
            <a:schemeClr val="accent6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BA6894-B008-4F1D-B22C-730173B3DFD4}"/>
                </a:ext>
              </a:extLst>
            </p:cNvPr>
            <p:cNvSpPr/>
            <p:nvPr/>
          </p:nvSpPr>
          <p:spPr bwMode="auto">
            <a:xfrm>
              <a:off x="3124200" y="3657600"/>
              <a:ext cx="533400" cy="3048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B854A3-399D-4E47-BB10-B204E22F6207}"/>
                </a:ext>
              </a:extLst>
            </p:cNvPr>
            <p:cNvSpPr/>
            <p:nvPr/>
          </p:nvSpPr>
          <p:spPr bwMode="auto">
            <a:xfrm>
              <a:off x="3124200" y="3733800"/>
              <a:ext cx="533400" cy="152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114092D-E1CB-4952-8CAA-BD6429870DAC}"/>
              </a:ext>
            </a:extLst>
          </p:cNvPr>
          <p:cNvSpPr/>
          <p:nvPr/>
        </p:nvSpPr>
        <p:spPr bwMode="auto">
          <a:xfrm>
            <a:off x="5683893" y="5188015"/>
            <a:ext cx="412153" cy="387428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1809EB-73C2-4CF6-B753-8F1B20E63381}"/>
              </a:ext>
            </a:extLst>
          </p:cNvPr>
          <p:cNvSpPr/>
          <p:nvPr/>
        </p:nvSpPr>
        <p:spPr bwMode="auto">
          <a:xfrm>
            <a:off x="5171349" y="5188015"/>
            <a:ext cx="447915" cy="396832"/>
          </a:xfrm>
          <a:prstGeom prst="rect">
            <a:avLst/>
          </a:prstGeom>
          <a:solidFill>
            <a:srgbClr val="9E78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17" name="Curved Connector 54">
            <a:extLst>
              <a:ext uri="{FF2B5EF4-FFF2-40B4-BE49-F238E27FC236}">
                <a16:creationId xmlns:a16="http://schemas.microsoft.com/office/drawing/2014/main" id="{1C7D6572-FBEF-45D3-B9EB-4A6924279104}"/>
              </a:ext>
            </a:extLst>
          </p:cNvPr>
          <p:cNvCxnSpPr>
            <a:cxnSpLocks/>
          </p:cNvCxnSpPr>
          <p:nvPr/>
        </p:nvCxnSpPr>
        <p:spPr bwMode="auto">
          <a:xfrm>
            <a:off x="3600451" y="5265655"/>
            <a:ext cx="2324099" cy="17750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/>
          </a:ln>
          <a:effectLst/>
        </p:spPr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4838629E-2E3E-4207-99FE-90E9B77B1C43}"/>
              </a:ext>
            </a:extLst>
          </p:cNvPr>
          <p:cNvSpPr/>
          <p:nvPr/>
        </p:nvSpPr>
        <p:spPr>
          <a:xfrm>
            <a:off x="2187471" y="2710529"/>
            <a:ext cx="4568415" cy="936847"/>
          </a:xfrm>
          <a:prstGeom prst="rect">
            <a:avLst/>
          </a:prstGeom>
          <a:solidFill>
            <a:srgbClr val="9E78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  <a:latin typeface="Gill Sans Light"/>
              </a:rPr>
              <a:t>Process 1</a:t>
            </a:r>
          </a:p>
          <a:p>
            <a:pPr algn="ctr"/>
            <a:endParaRPr lang="en-US" sz="1200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4897103-5196-4D83-8C50-ED908C0B63F9}"/>
              </a:ext>
            </a:extLst>
          </p:cNvPr>
          <p:cNvSpPr txBox="1"/>
          <p:nvPr/>
        </p:nvSpPr>
        <p:spPr>
          <a:xfrm>
            <a:off x="2245360" y="3396030"/>
            <a:ext cx="961390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Gill Sans Light"/>
              </a:rPr>
              <a:t>Threads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F630E64-216C-4D30-9C27-5AEDDDA28456}"/>
              </a:ext>
            </a:extLst>
          </p:cNvPr>
          <p:cNvSpPr/>
          <p:nvPr/>
        </p:nvSpPr>
        <p:spPr bwMode="auto">
          <a:xfrm>
            <a:off x="6160675" y="5188015"/>
            <a:ext cx="470617" cy="38026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OS</a:t>
            </a:r>
          </a:p>
          <a:p>
            <a:pPr marL="0" marR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Gill Sans Light"/>
              </a:rPr>
              <a:t>Mem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03AC2DB-5960-4CF0-B972-E1CDF92622A2}"/>
              </a:ext>
            </a:extLst>
          </p:cNvPr>
          <p:cNvSpPr txBox="1"/>
          <p:nvPr/>
        </p:nvSpPr>
        <p:spPr>
          <a:xfrm>
            <a:off x="3325648" y="3398740"/>
            <a:ext cx="1550862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Gill Sans Light"/>
              </a:rPr>
              <a:t>Address Spaces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D4C368E-047B-4BC3-8012-71A6CC7B5378}"/>
              </a:ext>
            </a:extLst>
          </p:cNvPr>
          <p:cNvSpPr txBox="1"/>
          <p:nvPr/>
        </p:nvSpPr>
        <p:spPr>
          <a:xfrm>
            <a:off x="5000552" y="3397972"/>
            <a:ext cx="683252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Gill Sans Light"/>
              </a:rPr>
              <a:t>Files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ED3D70A-C8B7-4AAE-8DB5-86A5FF23DEF3}"/>
              </a:ext>
            </a:extLst>
          </p:cNvPr>
          <p:cNvSpPr txBox="1"/>
          <p:nvPr/>
        </p:nvSpPr>
        <p:spPr>
          <a:xfrm>
            <a:off x="5814118" y="3397972"/>
            <a:ext cx="844624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Gill Sans Light"/>
              </a:rPr>
              <a:t>Sockets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E783A07-C148-43C9-84E9-1E9884CF721E}"/>
              </a:ext>
            </a:extLst>
          </p:cNvPr>
          <p:cNvSpPr/>
          <p:nvPr/>
        </p:nvSpPr>
        <p:spPr>
          <a:xfrm>
            <a:off x="6933883" y="2710529"/>
            <a:ext cx="4568415" cy="936847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  <a:latin typeface="Gill Sans Light"/>
              </a:rPr>
              <a:t>Process 2</a:t>
            </a:r>
          </a:p>
          <a:p>
            <a:pPr algn="ctr"/>
            <a:endParaRPr lang="en-US" sz="1200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FBCBFF2-102E-4AC2-AE4A-CC896E9B1E66}"/>
              </a:ext>
            </a:extLst>
          </p:cNvPr>
          <p:cNvSpPr txBox="1"/>
          <p:nvPr/>
        </p:nvSpPr>
        <p:spPr>
          <a:xfrm>
            <a:off x="6977384" y="3396030"/>
            <a:ext cx="961390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Gill Sans Light"/>
              </a:rPr>
              <a:t>Threads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5A8239A-9FCD-46DB-B7DA-7EA11E27E672}"/>
              </a:ext>
            </a:extLst>
          </p:cNvPr>
          <p:cNvSpPr txBox="1"/>
          <p:nvPr/>
        </p:nvSpPr>
        <p:spPr>
          <a:xfrm>
            <a:off x="8057672" y="3398740"/>
            <a:ext cx="1550862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Gill Sans Light"/>
              </a:rPr>
              <a:t>Address Spaces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923F43D-F391-40F4-9D87-D4E37AAB7342}"/>
              </a:ext>
            </a:extLst>
          </p:cNvPr>
          <p:cNvSpPr txBox="1"/>
          <p:nvPr/>
        </p:nvSpPr>
        <p:spPr>
          <a:xfrm>
            <a:off x="9732576" y="3397972"/>
            <a:ext cx="683252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Gill Sans Light"/>
              </a:rPr>
              <a:t>Files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AB076CB-B81B-4687-8B6B-B76A3C75D037}"/>
              </a:ext>
            </a:extLst>
          </p:cNvPr>
          <p:cNvSpPr txBox="1"/>
          <p:nvPr/>
        </p:nvSpPr>
        <p:spPr>
          <a:xfrm>
            <a:off x="10546142" y="3397972"/>
            <a:ext cx="844624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Gill Sans Light"/>
              </a:rPr>
              <a:t>Sockets</a:t>
            </a:r>
          </a:p>
        </p:txBody>
      </p:sp>
      <p:sp>
        <p:nvSpPr>
          <p:cNvPr id="81" name="Rectangle: Folded Corner 80">
            <a:extLst>
              <a:ext uri="{FF2B5EF4-FFF2-40B4-BE49-F238E27FC236}">
                <a16:creationId xmlns:a16="http://schemas.microsoft.com/office/drawing/2014/main" id="{19183BC7-FF86-4959-8312-523AE576C3AF}"/>
              </a:ext>
            </a:extLst>
          </p:cNvPr>
          <p:cNvSpPr/>
          <p:nvPr/>
        </p:nvSpPr>
        <p:spPr>
          <a:xfrm>
            <a:off x="3539163" y="1372394"/>
            <a:ext cx="2014336" cy="1471720"/>
          </a:xfrm>
          <a:prstGeom prst="foldedCorner">
            <a:avLst>
              <a:gd name="adj" fmla="val 21333"/>
            </a:avLst>
          </a:prstGeom>
          <a:solidFill>
            <a:srgbClr val="9E7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Compiled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Program 1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CEED07B-2876-4266-8889-B6933456A2AD}"/>
              </a:ext>
            </a:extLst>
          </p:cNvPr>
          <p:cNvSpPr/>
          <p:nvPr/>
        </p:nvSpPr>
        <p:spPr>
          <a:xfrm>
            <a:off x="3801201" y="2322568"/>
            <a:ext cx="1343751" cy="4642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Gill Sans Light"/>
              </a:rPr>
              <a:t>System Libs</a:t>
            </a:r>
          </a:p>
        </p:txBody>
      </p:sp>
      <p:sp>
        <p:nvSpPr>
          <p:cNvPr id="65" name="Rectangle: Folded Corner 64">
            <a:extLst>
              <a:ext uri="{FF2B5EF4-FFF2-40B4-BE49-F238E27FC236}">
                <a16:creationId xmlns:a16="http://schemas.microsoft.com/office/drawing/2014/main" id="{16EECD36-F398-4299-8CCB-C7B1EBF07062}"/>
              </a:ext>
            </a:extLst>
          </p:cNvPr>
          <p:cNvSpPr/>
          <p:nvPr/>
        </p:nvSpPr>
        <p:spPr>
          <a:xfrm>
            <a:off x="8375029" y="1366340"/>
            <a:ext cx="2014336" cy="1471720"/>
          </a:xfrm>
          <a:prstGeom prst="foldedCorner">
            <a:avLst>
              <a:gd name="adj" fmla="val 2133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Compiled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Program 2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57B6B9A-A9A3-407F-951E-EECDC589195B}"/>
              </a:ext>
            </a:extLst>
          </p:cNvPr>
          <p:cNvSpPr/>
          <p:nvPr/>
        </p:nvSpPr>
        <p:spPr>
          <a:xfrm>
            <a:off x="8622679" y="2316514"/>
            <a:ext cx="1343751" cy="4642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Gill Sans Light"/>
              </a:rPr>
              <a:t>System Libs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E858DB2-7003-40D8-8AF5-0334EED7323F}"/>
              </a:ext>
            </a:extLst>
          </p:cNvPr>
          <p:cNvCxnSpPr>
            <a:cxnSpLocks/>
          </p:cNvCxnSpPr>
          <p:nvPr/>
        </p:nvCxnSpPr>
        <p:spPr>
          <a:xfrm flipH="1">
            <a:off x="5443637" y="3262446"/>
            <a:ext cx="3070450" cy="2051440"/>
          </a:xfrm>
          <a:prstGeom prst="straightConnector1">
            <a:avLst/>
          </a:prstGeom>
          <a:ln w="76200" cmpd="tri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D16E4B0-8FE9-4933-B3E2-BA4B33591A3B}"/>
              </a:ext>
            </a:extLst>
          </p:cNvPr>
          <p:cNvCxnSpPr>
            <a:cxnSpLocks/>
          </p:cNvCxnSpPr>
          <p:nvPr/>
        </p:nvCxnSpPr>
        <p:spPr>
          <a:xfrm flipH="1">
            <a:off x="6358944" y="3276270"/>
            <a:ext cx="2518629" cy="2064514"/>
          </a:xfrm>
          <a:prstGeom prst="straightConnector1">
            <a:avLst/>
          </a:prstGeom>
          <a:ln w="76200" cmpd="tri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E61B105-AE19-4057-9F4B-4CD31B8FB69B}"/>
              </a:ext>
            </a:extLst>
          </p:cNvPr>
          <p:cNvCxnSpPr>
            <a:cxnSpLocks/>
          </p:cNvCxnSpPr>
          <p:nvPr/>
        </p:nvCxnSpPr>
        <p:spPr>
          <a:xfrm flipH="1">
            <a:off x="7266087" y="3263196"/>
            <a:ext cx="2058605" cy="1931344"/>
          </a:xfrm>
          <a:prstGeom prst="straightConnector1">
            <a:avLst/>
          </a:prstGeom>
          <a:ln w="76200" cmpd="tri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991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EA592-B68D-CF42-B841-44B09D96E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61C Review: Relocation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F553F-7A3D-E846-894B-CD162E84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3923213"/>
            <a:ext cx="8953500" cy="2428406"/>
          </a:xfrm>
        </p:spPr>
        <p:txBody>
          <a:bodyPr>
            <a:normAutofit/>
          </a:bodyPr>
          <a:lstStyle/>
          <a:p>
            <a:r>
              <a:rPr lang="en-US" dirty="0"/>
              <a:t>Compiled .obj file linked together in an .exe</a:t>
            </a:r>
          </a:p>
          <a:p>
            <a:r>
              <a:rPr lang="en-US" dirty="0"/>
              <a:t>All address in the .exe are as if it were loaded at memory address 00000000</a:t>
            </a:r>
          </a:p>
          <a:p>
            <a:r>
              <a:rPr lang="en-US" dirty="0"/>
              <a:t>File contains a list of all the addresses that need to be adjusted when it is “relocated” to somewhere else.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F42822-D617-724D-8740-3D7FE69D1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762" y="914400"/>
            <a:ext cx="5206238" cy="3018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1D3B06-DD49-C84C-ABC5-2F3221A76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440" y="2531234"/>
            <a:ext cx="3433560" cy="101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36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220200" cy="5334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imple address translation with Base and Bound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7162800" y="9906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50095" y="1066800"/>
            <a:ext cx="1905000" cy="1790708"/>
            <a:chOff x="3200400" y="1371600"/>
            <a:chExt cx="1628564" cy="2724991"/>
          </a:xfrm>
        </p:grpSpPr>
        <p:sp>
          <p:nvSpPr>
            <p:cNvPr id="9" name="Rectangle 8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7326295" y="3184659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72272" y="1638300"/>
              <a:ext cx="459938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2133601"/>
              <a:ext cx="833940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5200" y="2667001"/>
              <a:ext cx="46707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000" y="3581400"/>
              <a:ext cx="48420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2271390" y="838201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42" name="Rectangle 41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72272" y="1638300"/>
              <a:ext cx="459938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52800" y="2133601"/>
              <a:ext cx="833940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05200" y="2667001"/>
              <a:ext cx="46707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29000" y="3581400"/>
              <a:ext cx="48420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9383696" y="838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383696" y="60198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383696" y="3048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00191" y="685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33601" y="3505201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address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61117" y="2805724"/>
            <a:ext cx="1608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Base Address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114800" y="3175056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Plus 58"/>
          <p:cNvSpPr/>
          <p:nvPr/>
        </p:nvSpPr>
        <p:spPr bwMode="auto">
          <a:xfrm>
            <a:off x="6172200" y="3733800"/>
            <a:ext cx="304800" cy="228600"/>
          </a:xfrm>
          <a:prstGeom prst="mathPlu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4114800" y="4876800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334603" y="4507468"/>
            <a:ext cx="99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Bound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3" name="Straight Arrow Connector 62"/>
          <p:cNvCxnSpPr>
            <a:stCxn id="58" idx="3"/>
          </p:cNvCxnSpPr>
          <p:nvPr/>
        </p:nvCxnSpPr>
        <p:spPr bwMode="auto">
          <a:xfrm flipV="1">
            <a:off x="5943601" y="3193868"/>
            <a:ext cx="1382695" cy="17168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64" name="Oval 63"/>
          <p:cNvSpPr/>
          <p:nvPr/>
        </p:nvSpPr>
        <p:spPr bwMode="auto">
          <a:xfrm>
            <a:off x="6096000" y="3581402"/>
            <a:ext cx="457200" cy="53339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3352800" y="3810000"/>
            <a:ext cx="2743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Straight Arrow Connector 67"/>
          <p:cNvCxnSpPr>
            <a:endCxn id="44" idx="1"/>
          </p:cNvCxnSpPr>
          <p:nvPr/>
        </p:nvCxnSpPr>
        <p:spPr bwMode="auto">
          <a:xfrm flipV="1">
            <a:off x="1905000" y="1359234"/>
            <a:ext cx="366390" cy="123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6553201" y="3810000"/>
            <a:ext cx="77309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3" name="Straight Arrow Connector 72"/>
          <p:cNvCxnSpPr>
            <a:stCxn id="58" idx="3"/>
            <a:endCxn id="64" idx="1"/>
          </p:cNvCxnSpPr>
          <p:nvPr/>
        </p:nvCxnSpPr>
        <p:spPr bwMode="auto">
          <a:xfrm>
            <a:off x="5943601" y="3365557"/>
            <a:ext cx="219355" cy="2939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6" name="Oval 75"/>
          <p:cNvSpPr/>
          <p:nvPr/>
        </p:nvSpPr>
        <p:spPr bwMode="auto">
          <a:xfrm>
            <a:off x="6096000" y="4343400"/>
            <a:ext cx="4572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172200" y="44196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&lt;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8" name="Straight Arrow Connector 77"/>
          <p:cNvCxnSpPr>
            <a:endCxn id="76" idx="1"/>
          </p:cNvCxnSpPr>
          <p:nvPr/>
        </p:nvCxnSpPr>
        <p:spPr bwMode="auto">
          <a:xfrm>
            <a:off x="5486401" y="3810001"/>
            <a:ext cx="676555" cy="6115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0" name="Straight Arrow Connector 79"/>
          <p:cNvCxnSpPr>
            <a:stCxn id="60" idx="3"/>
            <a:endCxn id="76" idx="3"/>
          </p:cNvCxnSpPr>
          <p:nvPr/>
        </p:nvCxnSpPr>
        <p:spPr bwMode="auto">
          <a:xfrm flipV="1">
            <a:off x="5943601" y="4798686"/>
            <a:ext cx="219355" cy="2686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1905000" y="1371600"/>
            <a:ext cx="0" cy="2209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4419601" y="317505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383695" y="4724400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572001" y="4876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Content Placeholder 87"/>
          <p:cNvSpPr>
            <a:spLocks noGrp="1"/>
          </p:cNvSpPr>
          <p:nvPr>
            <p:ph idx="1"/>
          </p:nvPr>
        </p:nvSpPr>
        <p:spPr>
          <a:xfrm>
            <a:off x="1676400" y="5486400"/>
            <a:ext cx="5334000" cy="114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Hardware relocation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Can the program touch OS?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Can it touch other programs?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934281" y="3226625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0010</a:t>
            </a:r>
            <a:r>
              <a:rPr lang="mr-IN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84071" y="3488873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0010</a:t>
            </a:r>
            <a:r>
              <a:rPr lang="mr-IN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7" name="Rounded Rectangular Callout 66"/>
          <p:cNvSpPr/>
          <p:nvPr/>
        </p:nvSpPr>
        <p:spPr bwMode="auto">
          <a:xfrm>
            <a:off x="4572000" y="1600200"/>
            <a:ext cx="2461027" cy="762000"/>
          </a:xfrm>
          <a:prstGeom prst="wedgeRoundRectCallout">
            <a:avLst>
              <a:gd name="adj1" fmla="val 28695"/>
              <a:gd name="adj2" fmla="val 209461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latin typeface="Gill Sans"/>
                <a:cs typeface="Gill Sans"/>
              </a:rPr>
              <a:t>Addresses translated </a:t>
            </a:r>
            <a:br>
              <a:rPr lang="en-US" b="0" dirty="0">
                <a:latin typeface="Gill Sans"/>
                <a:cs typeface="Gill Sans"/>
              </a:rPr>
            </a:br>
            <a:r>
              <a:rPr lang="en-US" b="0" dirty="0">
                <a:latin typeface="Gill Sans"/>
                <a:cs typeface="Gill Sans"/>
              </a:rPr>
              <a:t>on-the-fly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451753" y="375247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010</a:t>
            </a:r>
            <a:r>
              <a:rPr lang="mr-IN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100191" y="2475345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775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/>
              </a:rPr>
              <a:t>x86</a:t>
            </a:r>
            <a:r>
              <a:rPr lang="en-US" baseline="0" dirty="0">
                <a:latin typeface="Gill Sans"/>
              </a:rPr>
              <a:t> – segments and stacks</a:t>
            </a:r>
            <a:endParaRPr lang="en-US" dirty="0">
              <a:latin typeface="Gill San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743200" y="2590800"/>
            <a:ext cx="9144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dirty="0">
                <a:latin typeface="Gill Sans"/>
              </a:rPr>
              <a:t>CS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733800" y="2590800"/>
            <a:ext cx="9144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dirty="0">
                <a:latin typeface="Gill Sans"/>
              </a:rPr>
              <a:t>EIP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743200" y="2895600"/>
            <a:ext cx="9144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dirty="0">
                <a:latin typeface="Gill Sans"/>
              </a:rPr>
              <a:t>SS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2895600"/>
            <a:ext cx="9144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dirty="0">
                <a:latin typeface="Gill Sans"/>
              </a:rPr>
              <a:t>ESP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743200" y="3505200"/>
            <a:ext cx="9144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dirty="0">
                <a:latin typeface="Gill Sans"/>
              </a:rPr>
              <a:t>DS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733800" y="3733800"/>
            <a:ext cx="9144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dirty="0">
                <a:latin typeface="Gill Sans"/>
              </a:rPr>
              <a:t>ECX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2743200" y="3733800"/>
            <a:ext cx="9144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dirty="0">
                <a:latin typeface="Gill Sans"/>
              </a:rPr>
              <a:t>ES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733800" y="3962400"/>
            <a:ext cx="9144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dirty="0">
                <a:latin typeface="Gill Sans"/>
              </a:rPr>
              <a:t>EDX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733800" y="4191000"/>
            <a:ext cx="9144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dirty="0">
                <a:latin typeface="Gill Sans"/>
              </a:rPr>
              <a:t>ESI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3733800" y="4419600"/>
            <a:ext cx="9144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dirty="0">
                <a:latin typeface="Gill Sans"/>
              </a:rPr>
              <a:t>EDI</a:t>
            </a:r>
          </a:p>
          <a:p>
            <a:pPr algn="ctr"/>
            <a:endParaRPr lang="en-US" sz="1600" dirty="0">
              <a:latin typeface="Gill Sans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733800" y="3276600"/>
            <a:ext cx="9144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dirty="0">
                <a:latin typeface="Gill Sans"/>
              </a:rPr>
              <a:t>EAX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733800" y="3505200"/>
            <a:ext cx="9144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dirty="0">
                <a:latin typeface="Gill Sans"/>
              </a:rPr>
              <a:t>EBX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6705600" y="1066800"/>
            <a:ext cx="2133600" cy="533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b="0">
              <a:latin typeface="Gill San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781800" y="1143000"/>
            <a:ext cx="1905000" cy="1757264"/>
            <a:chOff x="3200400" y="1371600"/>
            <a:chExt cx="1628564" cy="2674097"/>
          </a:xfrm>
        </p:grpSpPr>
        <p:sp>
          <p:nvSpPr>
            <p:cNvPr id="30" name="Rectangle 29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000" b="0">
                <a:latin typeface="Gill San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52800" y="1371600"/>
              <a:ext cx="670395" cy="608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Gill Sans"/>
                </a:rPr>
                <a:t>code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000" b="0">
                <a:latin typeface="Gill San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52800" y="1989033"/>
              <a:ext cx="1240477" cy="608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Gill Sans"/>
                </a:rPr>
                <a:t>static data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000" b="0">
                <a:latin typeface="Gill San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352800" y="2522433"/>
              <a:ext cx="670395" cy="608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Gill Sans"/>
                </a:rPr>
                <a:t>heap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000" b="0">
                <a:latin typeface="Gill San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352800" y="3436834"/>
              <a:ext cx="719729" cy="608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Gill Sans"/>
                </a:rPr>
                <a:t>stack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41" name="Rectangle 40"/>
          <p:cNvSpPr/>
          <p:nvPr/>
        </p:nvSpPr>
        <p:spPr bwMode="auto">
          <a:xfrm>
            <a:off x="6858000" y="3108458"/>
            <a:ext cx="1828800" cy="472942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9139" y="310845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</a:rPr>
              <a:t>code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858000" y="3794258"/>
            <a:ext cx="1828800" cy="3048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29138" y="3719051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</a:rPr>
              <a:t>static data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6858000" y="4343400"/>
            <a:ext cx="1828800" cy="4572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29139" y="442059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</a:rPr>
              <a:t>heap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6858000" y="5334000"/>
            <a:ext cx="1828800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29139" y="5377543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</a:rPr>
              <a:t>stack</a:t>
            </a:r>
          </a:p>
        </p:txBody>
      </p:sp>
      <p:cxnSp>
        <p:nvCxnSpPr>
          <p:cNvPr id="49" name="Straight Arrow Connector 48"/>
          <p:cNvCxnSpPr/>
          <p:nvPr/>
        </p:nvCxnSpPr>
        <p:spPr bwMode="auto">
          <a:xfrm flipV="1">
            <a:off x="8569380" y="5246914"/>
            <a:ext cx="0" cy="391886"/>
          </a:xfrm>
          <a:prstGeom prst="straightConnector1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8569380" y="4495800"/>
            <a:ext cx="0" cy="391886"/>
          </a:xfrm>
          <a:prstGeom prst="straightConnector1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5174676" y="297180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</a:rPr>
              <a:t>CS:</a:t>
            </a:r>
          </a:p>
        </p:txBody>
      </p:sp>
      <p:cxnSp>
        <p:nvCxnSpPr>
          <p:cNvPr id="66" name="Straight Arrow Connector 65"/>
          <p:cNvCxnSpPr>
            <a:stCxn id="64" idx="3"/>
          </p:cNvCxnSpPr>
          <p:nvPr/>
        </p:nvCxnSpPr>
        <p:spPr bwMode="auto">
          <a:xfrm flipV="1">
            <a:off x="5679943" y="3124202"/>
            <a:ext cx="1018733" cy="3226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5708075" y="3124200"/>
            <a:ext cx="0" cy="45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5631875" y="3581400"/>
            <a:ext cx="15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6393875" y="31242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5860476" y="32004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"/>
              </a:rPr>
              <a:t>EIP: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181600" y="51816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</a:rPr>
              <a:t>SS:</a:t>
            </a:r>
          </a:p>
        </p:txBody>
      </p:sp>
      <p:cxnSp>
        <p:nvCxnSpPr>
          <p:cNvPr id="75" name="Straight Arrow Connector 74"/>
          <p:cNvCxnSpPr>
            <a:stCxn id="74" idx="3"/>
          </p:cNvCxnSpPr>
          <p:nvPr/>
        </p:nvCxnSpPr>
        <p:spPr bwMode="auto">
          <a:xfrm flipV="1">
            <a:off x="5750987" y="5334003"/>
            <a:ext cx="954613" cy="322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5715000" y="5334000"/>
            <a:ext cx="0" cy="45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5638800" y="5791200"/>
            <a:ext cx="15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6400800" y="53340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5867400" y="5410200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"/>
              </a:rPr>
              <a:t>ESP: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667000" y="2057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"/>
              </a:rPr>
              <a:t>Processor Registers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712009" y="4915878"/>
            <a:ext cx="3467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Gill Sans"/>
              </a:rPr>
              <a:t>Start address, length and access rights associated with each segment register</a:t>
            </a:r>
          </a:p>
        </p:txBody>
      </p:sp>
    </p:spTree>
    <p:extLst>
      <p:ext uri="{BB962C8B-B14F-4D97-AF65-F5344CB8AC3E}">
        <p14:creationId xmlns:p14="http://schemas.microsoft.com/office/powerpoint/2010/main" val="335190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7772400" cy="533400"/>
          </a:xfrm>
        </p:spPr>
        <p:txBody>
          <a:bodyPr/>
          <a:lstStyle/>
          <a:p>
            <a:r>
              <a:rPr lang="en-US" dirty="0" smtClean="0"/>
              <a:t>Another idea: Address Space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838201"/>
            <a:ext cx="8610600" cy="137159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Program operates in an address space that is distinct from the physical memory space of the machine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90800" y="1803328"/>
            <a:ext cx="7064279" cy="3987872"/>
            <a:chOff x="2590800" y="1803328"/>
            <a:chExt cx="7064279" cy="3987872"/>
          </a:xfrm>
        </p:grpSpPr>
        <p:sp>
          <p:nvSpPr>
            <p:cNvPr id="10" name="Rectangle 9"/>
            <p:cNvSpPr/>
            <p:nvPr/>
          </p:nvSpPr>
          <p:spPr bwMode="auto">
            <a:xfrm>
              <a:off x="6934200" y="2754868"/>
              <a:ext cx="1600200" cy="2971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590800" y="2831068"/>
              <a:ext cx="1600200" cy="20574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43201" y="3288268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Processor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39001" y="3288268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Memory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10601" y="2526268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0x000…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572731" y="5421868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0xFFF…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Alternate Process 13"/>
            <p:cNvSpPr/>
            <p:nvPr/>
          </p:nvSpPr>
          <p:spPr bwMode="auto">
            <a:xfrm>
              <a:off x="4800600" y="3288268"/>
              <a:ext cx="1386104" cy="1143000"/>
            </a:xfrm>
            <a:prstGeom prst="flowChartAlternateProcess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endParaRPr>
            </a:p>
            <a:p>
              <a:pPr algn="ctr"/>
              <a:r>
                <a:rPr lang="en-US" b="0" dirty="0" smtClean="0">
                  <a:solidFill>
                    <a:schemeClr val="tx1"/>
                  </a:solidFill>
                  <a:latin typeface="Gill Sans" charset="0"/>
                  <a:ea typeface="Gill Sans" charset="0"/>
                  <a:cs typeface="Gill Sans" charset="0"/>
                </a:rPr>
                <a:t>translator</a:t>
              </a:r>
            </a:p>
          </p:txBody>
        </p:sp>
        <p:cxnSp>
          <p:nvCxnSpPr>
            <p:cNvPr id="16" name="Straight Arrow Connector 15"/>
            <p:cNvCxnSpPr>
              <a:stCxn id="9" idx="3"/>
              <a:endCxn id="14" idx="1"/>
            </p:cNvCxnSpPr>
            <p:nvPr/>
          </p:nvCxnSpPr>
          <p:spPr bwMode="auto">
            <a:xfrm>
              <a:off x="4191000" y="3859768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stCxn id="14" idx="3"/>
            </p:cNvCxnSpPr>
            <p:nvPr/>
          </p:nvCxnSpPr>
          <p:spPr bwMode="auto">
            <a:xfrm>
              <a:off x="6186704" y="3859768"/>
              <a:ext cx="74749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 rot="17680719">
              <a:off x="3900597" y="2723348"/>
              <a:ext cx="1838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“virtual address”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7680719">
              <a:off x="5689341" y="2647149"/>
              <a:ext cx="2056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“physical address”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B3BBD0-655D-E642-83DE-B455548AFD75}"/>
                </a:ext>
              </a:extLst>
            </p:cNvPr>
            <p:cNvGrpSpPr/>
            <p:nvPr/>
          </p:nvGrpSpPr>
          <p:grpSpPr>
            <a:xfrm>
              <a:off x="2802483" y="3915880"/>
              <a:ext cx="1154278" cy="788729"/>
              <a:chOff x="2362200" y="3352800"/>
              <a:chExt cx="1828800" cy="10668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BE4D6B-FC7D-624D-96CE-AADC757D5032}"/>
                  </a:ext>
                </a:extLst>
              </p:cNvPr>
              <p:cNvSpPr/>
              <p:nvPr/>
            </p:nvSpPr>
            <p:spPr bwMode="auto">
              <a:xfrm>
                <a:off x="2362200" y="3352800"/>
                <a:ext cx="1828800" cy="10668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A6F3880-CEB5-FE4E-9BA4-D4B1BFC3D529}"/>
                  </a:ext>
                </a:extLst>
              </p:cNvPr>
              <p:cNvSpPr/>
              <p:nvPr/>
            </p:nvSpPr>
            <p:spPr bwMode="auto">
              <a:xfrm>
                <a:off x="2362200" y="3962400"/>
                <a:ext cx="1828800" cy="228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FBF2AE-7F0D-1A46-BBB9-257D0D7BE3F9}"/>
                  </a:ext>
                </a:extLst>
              </p:cNvPr>
              <p:cNvSpPr txBox="1"/>
              <p:nvPr/>
            </p:nvSpPr>
            <p:spPr>
              <a:xfrm>
                <a:off x="2667001" y="3505201"/>
                <a:ext cx="1318635" cy="374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latin typeface="Gill Sans" charset="0"/>
                    <a:ea typeface="Gill Sans" charset="0"/>
                    <a:cs typeface="Gill Sans" charset="0"/>
                  </a:rPr>
                  <a:t>Registers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1817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050DF-54AC-CD42-97B1-25A9C0E59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Paged Virtual Address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A831B-AAC0-2B44-8F2D-5E7CBAB32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 break the entire virtual address space into equal size chunks (i.e., pages) have a base </a:t>
            </a:r>
            <a:r>
              <a:rPr lang="en-US" dirty="0" smtClean="0"/>
              <a:t>for </a:t>
            </a:r>
            <a:r>
              <a:rPr lang="en-US" dirty="0"/>
              <a:t>each?</a:t>
            </a:r>
          </a:p>
          <a:p>
            <a:r>
              <a:rPr lang="en-US" dirty="0"/>
              <a:t>All pages same size, so easy to place each page in memory!</a:t>
            </a:r>
          </a:p>
          <a:p>
            <a:r>
              <a:rPr lang="en-US" dirty="0" smtClean="0"/>
              <a:t>Hardware </a:t>
            </a:r>
            <a:r>
              <a:rPr lang="en-US" dirty="0"/>
              <a:t>translates address using a </a:t>
            </a:r>
            <a:r>
              <a:rPr lang="en-US" b="1" dirty="0"/>
              <a:t>page table</a:t>
            </a:r>
          </a:p>
          <a:p>
            <a:pPr lvl="1"/>
            <a:r>
              <a:rPr lang="en-US" dirty="0"/>
              <a:t>Each page has a separate base</a:t>
            </a:r>
          </a:p>
          <a:p>
            <a:pPr lvl="1"/>
            <a:r>
              <a:rPr lang="en-US" dirty="0"/>
              <a:t>The “bound” is the page size</a:t>
            </a:r>
          </a:p>
          <a:p>
            <a:pPr lvl="1"/>
            <a:r>
              <a:rPr lang="en-US" dirty="0"/>
              <a:t>Special hardware register stores pointer to page table </a:t>
            </a:r>
            <a:endParaRPr lang="en-US" dirty="0" smtClean="0"/>
          </a:p>
          <a:p>
            <a:pPr lvl="1"/>
            <a:r>
              <a:rPr lang="en-US" dirty="0" smtClean="0"/>
              <a:t>Treat </a:t>
            </a:r>
            <a:r>
              <a:rPr lang="en-US" dirty="0"/>
              <a:t>memory as page size frames and put any page into any frame …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Another cs61C </a:t>
            </a:r>
            <a:r>
              <a:rPr lang="en-US" dirty="0" smtClean="0">
                <a:solidFill>
                  <a:srgbClr val="FF0000"/>
                </a:solidFill>
              </a:rPr>
              <a:t>review…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03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C44B8-47C1-1A45-8C36-3C74835BC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Paged Virtual </a:t>
            </a:r>
            <a:r>
              <a:rPr lang="en-US" dirty="0" smtClean="0"/>
              <a:t>Address (from 61C)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E0508-3BB9-584F-87D2-D5FE39578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158" y="4095889"/>
            <a:ext cx="9534042" cy="249412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Instructions operate on virtual addresses</a:t>
            </a:r>
          </a:p>
          <a:p>
            <a:pPr lvl="1"/>
            <a:r>
              <a:rPr lang="en-US" dirty="0" smtClean="0"/>
              <a:t>Instruction address, load/store data address</a:t>
            </a:r>
          </a:p>
          <a:p>
            <a:r>
              <a:rPr lang="en-US" dirty="0" smtClean="0"/>
              <a:t>Translated to a physical address through a Page Table by the hardware</a:t>
            </a:r>
          </a:p>
          <a:p>
            <a:r>
              <a:rPr lang="en-US" dirty="0" smtClean="0"/>
              <a:t>Any Page of address space can be in any (page sized) frame in memory</a:t>
            </a:r>
          </a:p>
          <a:p>
            <a:pPr lvl="1"/>
            <a:r>
              <a:rPr lang="en-US" dirty="0" smtClean="0"/>
              <a:t>Or not-present (access generates a page fault)</a:t>
            </a:r>
          </a:p>
          <a:p>
            <a:r>
              <a:rPr lang="en-US" dirty="0" smtClean="0"/>
              <a:t>Special register holds page table base address (of the process)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8B66C0-770D-8D49-BCF5-B71EBFD79856}"/>
              </a:ext>
            </a:extLst>
          </p:cNvPr>
          <p:cNvSpPr txBox="1"/>
          <p:nvPr/>
        </p:nvSpPr>
        <p:spPr>
          <a:xfrm>
            <a:off x="1934198" y="1188061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Processor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137E31-AD21-844F-B879-6F61E35FA885}"/>
              </a:ext>
            </a:extLst>
          </p:cNvPr>
          <p:cNvGrpSpPr/>
          <p:nvPr/>
        </p:nvGrpSpPr>
        <p:grpSpPr>
          <a:xfrm>
            <a:off x="2152650" y="1811904"/>
            <a:ext cx="1281510" cy="719395"/>
            <a:chOff x="615656" y="2362200"/>
            <a:chExt cx="1828800" cy="10668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2D54CD-9C50-8948-9250-2C94B57C6BA4}"/>
                </a:ext>
              </a:extLst>
            </p:cNvPr>
            <p:cNvSpPr/>
            <p:nvPr/>
          </p:nvSpPr>
          <p:spPr bwMode="auto">
            <a:xfrm>
              <a:off x="615656" y="2362200"/>
              <a:ext cx="1828800" cy="1066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0186976-7411-F74A-9351-1DB3A30BA41E}"/>
                </a:ext>
              </a:extLst>
            </p:cNvPr>
            <p:cNvSpPr/>
            <p:nvPr/>
          </p:nvSpPr>
          <p:spPr bwMode="auto">
            <a:xfrm>
              <a:off x="615656" y="2971800"/>
              <a:ext cx="18288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1773857-3651-2B4D-B06C-65C1FEB1B7B6}"/>
                </a:ext>
              </a:extLst>
            </p:cNvPr>
            <p:cNvSpPr txBox="1"/>
            <p:nvPr/>
          </p:nvSpPr>
          <p:spPr>
            <a:xfrm>
              <a:off x="920456" y="2514600"/>
              <a:ext cx="1260920" cy="410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Gill Sans Light"/>
                  <a:ea typeface="Gill Sans" charset="0"/>
                  <a:cs typeface="Gill Sans" charset="0"/>
                </a:rPr>
                <a:t>Registers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C3168F7-8743-064C-AAC5-B05DA1500B05}"/>
              </a:ext>
            </a:extLst>
          </p:cNvPr>
          <p:cNvSpPr/>
          <p:nvPr/>
        </p:nvSpPr>
        <p:spPr bwMode="auto">
          <a:xfrm>
            <a:off x="2168317" y="2606123"/>
            <a:ext cx="1281510" cy="15415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165698-BEB9-7146-9FC8-88E56DB3F7ED}"/>
              </a:ext>
            </a:extLst>
          </p:cNvPr>
          <p:cNvSpPr/>
          <p:nvPr/>
        </p:nvSpPr>
        <p:spPr bwMode="auto">
          <a:xfrm>
            <a:off x="5090978" y="1773065"/>
            <a:ext cx="1281510" cy="166611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BD7E06-908B-9C46-BCC2-DB9B543FC0A2}"/>
              </a:ext>
            </a:extLst>
          </p:cNvPr>
          <p:cNvSpPr/>
          <p:nvPr/>
        </p:nvSpPr>
        <p:spPr bwMode="auto">
          <a:xfrm>
            <a:off x="5090978" y="2184147"/>
            <a:ext cx="1281510" cy="15415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554459-5329-6243-BE5A-78D56B633D93}"/>
              </a:ext>
            </a:extLst>
          </p:cNvPr>
          <p:cNvSpPr txBox="1"/>
          <p:nvPr/>
        </p:nvSpPr>
        <p:spPr>
          <a:xfrm>
            <a:off x="5304563" y="1875836"/>
            <a:ext cx="985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 Light"/>
                <a:ea typeface="Gill Sans" charset="0"/>
                <a:cs typeface="Gill Sans" charset="0"/>
              </a:rPr>
              <a:t>Page Table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7E9DE9-5E8E-E542-BF13-7CD064EB4EFA}"/>
              </a:ext>
            </a:extLst>
          </p:cNvPr>
          <p:cNvSpPr/>
          <p:nvPr/>
        </p:nvSpPr>
        <p:spPr bwMode="auto">
          <a:xfrm>
            <a:off x="7841299" y="903677"/>
            <a:ext cx="1281510" cy="335201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A3A773-A551-CA46-B58F-AAD03559AC9D}"/>
              </a:ext>
            </a:extLst>
          </p:cNvPr>
          <p:cNvSpPr/>
          <p:nvPr/>
        </p:nvSpPr>
        <p:spPr bwMode="auto">
          <a:xfrm>
            <a:off x="7841299" y="1314759"/>
            <a:ext cx="1281510" cy="56107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4A9729-2AF7-B14B-88D8-7F374889F436}"/>
              </a:ext>
            </a:extLst>
          </p:cNvPr>
          <p:cNvSpPr txBox="1"/>
          <p:nvPr/>
        </p:nvSpPr>
        <p:spPr>
          <a:xfrm>
            <a:off x="8124553" y="890588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 Ligh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72712E-50F0-754B-8C9E-46D01F136BAD}"/>
              </a:ext>
            </a:extLst>
          </p:cNvPr>
          <p:cNvSpPr/>
          <p:nvPr/>
        </p:nvSpPr>
        <p:spPr bwMode="auto">
          <a:xfrm>
            <a:off x="5090978" y="2342479"/>
            <a:ext cx="1281510" cy="154156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31480E-78F8-2B4C-B14A-B817A81679D8}"/>
              </a:ext>
            </a:extLst>
          </p:cNvPr>
          <p:cNvSpPr/>
          <p:nvPr/>
        </p:nvSpPr>
        <p:spPr bwMode="auto">
          <a:xfrm>
            <a:off x="5090978" y="2500751"/>
            <a:ext cx="1281510" cy="1541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935A28-B6F8-4645-B7A1-4FC6487E54E8}"/>
              </a:ext>
            </a:extLst>
          </p:cNvPr>
          <p:cNvSpPr/>
          <p:nvPr/>
        </p:nvSpPr>
        <p:spPr bwMode="auto">
          <a:xfrm>
            <a:off x="5090978" y="2659083"/>
            <a:ext cx="1281510" cy="15415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7629CA-8194-3745-972B-A977721A2A58}"/>
              </a:ext>
            </a:extLst>
          </p:cNvPr>
          <p:cNvSpPr/>
          <p:nvPr/>
        </p:nvSpPr>
        <p:spPr bwMode="auto">
          <a:xfrm>
            <a:off x="7841299" y="2616499"/>
            <a:ext cx="1281510" cy="561076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113941-5FEB-9C4B-8CDE-65B9E9298402}"/>
              </a:ext>
            </a:extLst>
          </p:cNvPr>
          <p:cNvSpPr/>
          <p:nvPr/>
        </p:nvSpPr>
        <p:spPr bwMode="auto">
          <a:xfrm>
            <a:off x="7841299" y="3686445"/>
            <a:ext cx="1281510" cy="56107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42F0579-0B53-E047-811E-538DEC52E02B}"/>
              </a:ext>
            </a:extLst>
          </p:cNvPr>
          <p:cNvSpPr/>
          <p:nvPr/>
        </p:nvSpPr>
        <p:spPr bwMode="auto">
          <a:xfrm>
            <a:off x="7841299" y="1867481"/>
            <a:ext cx="1281510" cy="5610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4FDFD7-33F1-8147-B66F-6AF4B19B3CB4}"/>
              </a:ext>
            </a:extLst>
          </p:cNvPr>
          <p:cNvSpPr/>
          <p:nvPr/>
        </p:nvSpPr>
        <p:spPr bwMode="auto">
          <a:xfrm>
            <a:off x="5090978" y="3285025"/>
            <a:ext cx="1281510" cy="15415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6228077-E317-EB45-8F51-850204BEC85D}"/>
              </a:ext>
            </a:extLst>
          </p:cNvPr>
          <p:cNvCxnSpPr>
            <a:cxnSpLocks/>
          </p:cNvCxnSpPr>
          <p:nvPr/>
        </p:nvCxnSpPr>
        <p:spPr>
          <a:xfrm>
            <a:off x="3549354" y="2338303"/>
            <a:ext cx="10927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7ADAF5D-C0F3-2243-B720-ED50EA4BEB9F}"/>
              </a:ext>
            </a:extLst>
          </p:cNvPr>
          <p:cNvSpPr txBox="1"/>
          <p:nvPr/>
        </p:nvSpPr>
        <p:spPr>
          <a:xfrm>
            <a:off x="2177907" y="2873476"/>
            <a:ext cx="300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Gill Sans Light"/>
              </a:rPr>
              <a:t>&lt;Virtual Address&gt; =   </a:t>
            </a:r>
          </a:p>
          <a:p>
            <a:r>
              <a:rPr lang="en-US" sz="1200" dirty="0">
                <a:solidFill>
                  <a:srgbClr val="FF0000"/>
                </a:solidFill>
                <a:latin typeface="Gill Sans Light"/>
              </a:rPr>
              <a:t>	&lt;Page #&gt; &lt;Page Offset&gt;</a:t>
            </a:r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07BD1157-AC89-A64B-BAD0-DCBC70327336}"/>
              </a:ext>
            </a:extLst>
          </p:cNvPr>
          <p:cNvSpPr/>
          <p:nvPr/>
        </p:nvSpPr>
        <p:spPr>
          <a:xfrm>
            <a:off x="9189579" y="2616499"/>
            <a:ext cx="119641" cy="5437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3E1B25F-06D6-2547-8820-0B000A4795AF}"/>
              </a:ext>
            </a:extLst>
          </p:cNvPr>
          <p:cNvSpPr/>
          <p:nvPr/>
        </p:nvSpPr>
        <p:spPr bwMode="auto">
          <a:xfrm>
            <a:off x="7841299" y="2963650"/>
            <a:ext cx="1281510" cy="5956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DD1A700-5889-4645-97A1-A267A2EA9FC7}"/>
              </a:ext>
            </a:extLst>
          </p:cNvPr>
          <p:cNvSpPr txBox="1"/>
          <p:nvPr/>
        </p:nvSpPr>
        <p:spPr>
          <a:xfrm>
            <a:off x="9297344" y="2716639"/>
            <a:ext cx="1332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Light"/>
              </a:rPr>
              <a:t>Page</a:t>
            </a:r>
            <a:r>
              <a:rPr lang="en-US" sz="1200" dirty="0">
                <a:latin typeface="Gill Sans Light"/>
              </a:rPr>
              <a:t> (</a:t>
            </a:r>
            <a:r>
              <a:rPr lang="en-US" sz="1200" dirty="0" err="1">
                <a:latin typeface="Gill Sans Light"/>
              </a:rPr>
              <a:t>eg</a:t>
            </a:r>
            <a:r>
              <a:rPr lang="en-US" sz="1200" dirty="0">
                <a:latin typeface="Gill Sans Light"/>
              </a:rPr>
              <a:t>, 4 kb)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D8D47C7-9C96-DD43-84ED-731638396F0A}"/>
              </a:ext>
            </a:extLst>
          </p:cNvPr>
          <p:cNvCxnSpPr/>
          <p:nvPr/>
        </p:nvCxnSpPr>
        <p:spPr>
          <a:xfrm flipH="1">
            <a:off x="3449828" y="2377142"/>
            <a:ext cx="398629" cy="60735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E654CF8-6557-8B48-9B77-20F94909CAD1}"/>
              </a:ext>
            </a:extLst>
          </p:cNvPr>
          <p:cNvCxnSpPr/>
          <p:nvPr/>
        </p:nvCxnSpPr>
        <p:spPr>
          <a:xfrm>
            <a:off x="4980432" y="1773065"/>
            <a:ext cx="0" cy="5652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0A46E033-DE33-D943-8A5C-D6EE08EB71E7}"/>
              </a:ext>
            </a:extLst>
          </p:cNvPr>
          <p:cNvSpPr/>
          <p:nvPr/>
        </p:nvSpPr>
        <p:spPr>
          <a:xfrm>
            <a:off x="4126390" y="1839160"/>
            <a:ext cx="9028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Gill Sans Light"/>
              </a:rPr>
              <a:t>&lt;Page #&gt; </a:t>
            </a:r>
            <a:endParaRPr lang="en-US" sz="1200" dirty="0">
              <a:latin typeface="Gill Sans Ligh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E46DBDA-D2B7-254B-A999-F6EFF6E3360D}"/>
              </a:ext>
            </a:extLst>
          </p:cNvPr>
          <p:cNvSpPr/>
          <p:nvPr/>
        </p:nvSpPr>
        <p:spPr>
          <a:xfrm>
            <a:off x="5105400" y="2285657"/>
            <a:ext cx="12641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Gill Sans Light"/>
              </a:rPr>
              <a:t>&lt;Frame </a:t>
            </a:r>
            <a:r>
              <a:rPr lang="en-US" sz="1200" dirty="0" err="1">
                <a:solidFill>
                  <a:srgbClr val="002060"/>
                </a:solidFill>
                <a:latin typeface="Gill Sans Light"/>
              </a:rPr>
              <a:t>Addr</a:t>
            </a:r>
            <a:r>
              <a:rPr lang="en-US" sz="1200" dirty="0">
                <a:solidFill>
                  <a:srgbClr val="002060"/>
                </a:solidFill>
                <a:latin typeface="Gill Sans Light"/>
              </a:rPr>
              <a:t>&gt; 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B45DFD2-53DE-7047-9BF9-80D5CF9FEF01}"/>
              </a:ext>
            </a:extLst>
          </p:cNvPr>
          <p:cNvCxnSpPr>
            <a:cxnSpLocks/>
          </p:cNvCxnSpPr>
          <p:nvPr/>
        </p:nvCxnSpPr>
        <p:spPr>
          <a:xfrm>
            <a:off x="7758185" y="2611838"/>
            <a:ext cx="0" cy="4113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FF81082B-E18B-CB49-83AA-752D5F59C515}"/>
              </a:ext>
            </a:extLst>
          </p:cNvPr>
          <p:cNvSpPr/>
          <p:nvPr/>
        </p:nvSpPr>
        <p:spPr>
          <a:xfrm>
            <a:off x="6586716" y="2659084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Gill Sans Light"/>
              </a:rPr>
              <a:t>&lt;Page Offset&gt; </a:t>
            </a:r>
            <a:endParaRPr lang="en-US" sz="1200" dirty="0">
              <a:latin typeface="Gill Sans Light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3D08B22-EE5A-8344-AE23-6AE5A1CA9B01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6372488" y="2419557"/>
            <a:ext cx="1496242" cy="2056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6DE9DA8-550E-7A45-9D52-CC349A92A06B}"/>
              </a:ext>
            </a:extLst>
          </p:cNvPr>
          <p:cNvCxnSpPr/>
          <p:nvPr/>
        </p:nvCxnSpPr>
        <p:spPr>
          <a:xfrm>
            <a:off x="5337398" y="2338303"/>
            <a:ext cx="0" cy="158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B9D7B31-C32C-DD47-80D0-72926DDEB1DB}"/>
              </a:ext>
            </a:extLst>
          </p:cNvPr>
          <p:cNvCxnSpPr>
            <a:cxnSpLocks/>
          </p:cNvCxnSpPr>
          <p:nvPr/>
        </p:nvCxnSpPr>
        <p:spPr>
          <a:xfrm flipV="1">
            <a:off x="6372489" y="1902278"/>
            <a:ext cx="1468811" cy="6871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C21B6A67-9D38-FA4E-8636-07EBDC3B0C66}"/>
              </a:ext>
            </a:extLst>
          </p:cNvPr>
          <p:cNvSpPr/>
          <p:nvPr/>
        </p:nvSpPr>
        <p:spPr bwMode="auto">
          <a:xfrm>
            <a:off x="2177906" y="3564145"/>
            <a:ext cx="1281510" cy="15415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D5CD146-F4F1-AA4C-A01F-3DDA3A8523FA}"/>
              </a:ext>
            </a:extLst>
          </p:cNvPr>
          <p:cNvSpPr txBox="1"/>
          <p:nvPr/>
        </p:nvSpPr>
        <p:spPr>
          <a:xfrm>
            <a:off x="2355156" y="2550037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 Light"/>
                <a:ea typeface="Gill Sans" charset="0"/>
                <a:cs typeface="Gill Sans" charset="0"/>
              </a:rPr>
              <a:t>instruction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1DBF066-84FC-894E-A5D4-EC422E695360}"/>
              </a:ext>
            </a:extLst>
          </p:cNvPr>
          <p:cNvSpPr txBox="1"/>
          <p:nvPr/>
        </p:nvSpPr>
        <p:spPr>
          <a:xfrm>
            <a:off x="2363750" y="3495357"/>
            <a:ext cx="778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 Light"/>
                <a:ea typeface="Gill Sans" charset="0"/>
                <a:cs typeface="Gill Sans" charset="0"/>
              </a:rPr>
              <a:t>PT </a:t>
            </a:r>
            <a:r>
              <a:rPr lang="en-US" sz="1200" dirty="0" err="1">
                <a:latin typeface="Gill Sans Light"/>
                <a:ea typeface="Gill Sans" charset="0"/>
                <a:cs typeface="Gill Sans" charset="0"/>
              </a:rPr>
              <a:t>Addr</a:t>
            </a:r>
            <a:endParaRPr lang="en-US" sz="1200" dirty="0">
              <a:latin typeface="Gill Sans Light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720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Third OS Concept: Process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10287000" cy="56388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Definition: </a:t>
            </a:r>
            <a:r>
              <a:rPr lang="en-US" alt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xecution environment with </a:t>
            </a:r>
            <a:r>
              <a:rPr lang="en-US" dirty="0">
                <a:solidFill>
                  <a:srgbClr val="FF0000"/>
                </a:solidFill>
              </a:rPr>
              <a:t>Restricted </a:t>
            </a:r>
            <a:r>
              <a:rPr lang="en-US" dirty="0" smtClean="0">
                <a:solidFill>
                  <a:srgbClr val="FF0000"/>
                </a:solidFill>
              </a:rPr>
              <a:t>Rights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(Protected) Address Space with One or More Threads</a:t>
            </a:r>
          </a:p>
          <a:p>
            <a:pPr lvl="1"/>
            <a:r>
              <a:rPr lang="en-US" altLang="en-US" dirty="0" smtClean="0"/>
              <a:t>Owns memory (address space)</a:t>
            </a:r>
          </a:p>
          <a:p>
            <a:pPr lvl="1"/>
            <a:r>
              <a:rPr lang="en-US" altLang="en-US" dirty="0" smtClean="0"/>
              <a:t>Owns file descriptors, file system context, …</a:t>
            </a:r>
          </a:p>
          <a:p>
            <a:pPr lvl="1"/>
            <a:r>
              <a:rPr lang="en-US" altLang="en-US" dirty="0" smtClean="0"/>
              <a:t>Encapsulate one or more threads sharing process resources</a:t>
            </a:r>
          </a:p>
          <a:p>
            <a:r>
              <a:rPr lang="en-US" altLang="en-US" dirty="0"/>
              <a:t>Application program executes as a process</a:t>
            </a:r>
          </a:p>
          <a:p>
            <a:pPr lvl="1"/>
            <a:r>
              <a:rPr lang="en-US" altLang="en-US" dirty="0"/>
              <a:t>Complex applications can fork/exec child processes [later!]</a:t>
            </a:r>
          </a:p>
          <a:p>
            <a:r>
              <a:rPr lang="en-US" altLang="en-US" dirty="0" smtClean="0"/>
              <a:t>Why </a:t>
            </a:r>
            <a:r>
              <a:rPr lang="en-US" altLang="en-US" dirty="0" smtClean="0">
                <a:latin typeface="Gill Sans" charset="0"/>
                <a:ea typeface="Gill Sans" charset="0"/>
                <a:cs typeface="Gill Sans" charset="0"/>
              </a:rPr>
              <a:t>processes</a:t>
            </a:r>
            <a:r>
              <a:rPr lang="en-US" altLang="en-US" dirty="0" smtClean="0"/>
              <a:t>? 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Protected from each other!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OS Protected from them</a:t>
            </a:r>
          </a:p>
          <a:p>
            <a:pPr lvl="1"/>
            <a:r>
              <a:rPr lang="en-US" altLang="en-US" dirty="0" smtClean="0"/>
              <a:t>Processes provides memory protection</a:t>
            </a:r>
          </a:p>
          <a:p>
            <a:r>
              <a:rPr lang="en-US" altLang="en-US" dirty="0" smtClean="0"/>
              <a:t>Fundamental tradeoff between protection and efficiency</a:t>
            </a:r>
          </a:p>
          <a:p>
            <a:pPr lvl="1"/>
            <a:r>
              <a:rPr lang="en-US" altLang="en-US" dirty="0" smtClean="0"/>
              <a:t>Communication easier </a:t>
            </a:r>
            <a:r>
              <a:rPr lang="en-US" altLang="en-US" i="1" dirty="0" smtClean="0"/>
              <a:t>within</a:t>
            </a:r>
            <a:r>
              <a:rPr lang="en-US" altLang="en-US" dirty="0" smtClean="0"/>
              <a:t> a process</a:t>
            </a:r>
          </a:p>
          <a:p>
            <a:pPr lvl="1"/>
            <a:r>
              <a:rPr lang="en-US" altLang="en-US" dirty="0" smtClean="0"/>
              <a:t>Communication harder </a:t>
            </a:r>
            <a:r>
              <a:rPr lang="en-US" altLang="en-US" i="1" dirty="0" smtClean="0"/>
              <a:t>between </a:t>
            </a:r>
            <a:r>
              <a:rPr lang="en-US" altLang="en-US" dirty="0" smtClean="0"/>
              <a:t>processes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6610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and Multithreaded Processes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72200" y="981191"/>
            <a:ext cx="6003926" cy="3438409"/>
          </a:xfrm>
        </p:spPr>
        <p:txBody>
          <a:bodyPr/>
          <a:lstStyle/>
          <a:p>
            <a:r>
              <a:rPr lang="en-US" altLang="en-US" dirty="0" smtClean="0"/>
              <a:t>Threads encapsulate </a:t>
            </a:r>
            <a:r>
              <a:rPr lang="en-US" altLang="en-US" dirty="0" smtClean="0">
                <a:solidFill>
                  <a:srgbClr val="FF0000"/>
                </a:solidFill>
              </a:rPr>
              <a:t>concurrency</a:t>
            </a:r>
            <a:r>
              <a:rPr lang="en-US" altLang="en-US" dirty="0" smtClean="0"/>
              <a:t>:</a:t>
            </a:r>
          </a:p>
          <a:p>
            <a:pPr lvl="1"/>
            <a:r>
              <a:rPr lang="en-US" altLang="en-US" dirty="0" smtClean="0"/>
              <a:t>“Active” component</a:t>
            </a:r>
          </a:p>
          <a:p>
            <a:r>
              <a:rPr lang="en-US" altLang="en-US" dirty="0" smtClean="0"/>
              <a:t>Address spaces encapsulate </a:t>
            </a:r>
            <a:r>
              <a:rPr lang="en-US" altLang="en-US" dirty="0" smtClean="0">
                <a:solidFill>
                  <a:srgbClr val="FF0000"/>
                </a:solidFill>
              </a:rPr>
              <a:t>protection</a:t>
            </a:r>
            <a:r>
              <a:rPr lang="en-US" altLang="en-US" dirty="0" smtClean="0"/>
              <a:t>:</a:t>
            </a:r>
          </a:p>
          <a:p>
            <a:pPr lvl="1"/>
            <a:r>
              <a:rPr lang="en-US" altLang="en-US" dirty="0" smtClean="0"/>
              <a:t>“Passive” component</a:t>
            </a:r>
          </a:p>
          <a:p>
            <a:pPr lvl="1"/>
            <a:r>
              <a:rPr lang="en-US" altLang="en-US" dirty="0" smtClean="0"/>
              <a:t>Keeps buggy programs from crashing</a:t>
            </a:r>
            <a:br>
              <a:rPr lang="en-US" altLang="en-US" dirty="0" smtClean="0"/>
            </a:br>
            <a:r>
              <a:rPr lang="en-US" altLang="en-US" dirty="0" smtClean="0"/>
              <a:t>the system</a:t>
            </a:r>
          </a:p>
          <a:p>
            <a:r>
              <a:rPr lang="en-US" altLang="en-US" dirty="0" smtClean="0"/>
              <a:t>Why have multiple threads per address space?</a:t>
            </a:r>
          </a:p>
          <a:p>
            <a:pPr lvl="1"/>
            <a:r>
              <a:rPr lang="en-US" altLang="en-US" dirty="0" smtClean="0"/>
              <a:t>Parallelism: take advantage of actual hardware parallelism (e.g. multicore)</a:t>
            </a:r>
          </a:p>
          <a:p>
            <a:pPr lvl="1"/>
            <a:r>
              <a:rPr lang="en-US" altLang="en-US" dirty="0" smtClean="0"/>
              <a:t>Concurrency: ease of handling I/O and other simultaneous events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152400" y="1371600"/>
            <a:ext cx="5791200" cy="3438409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66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449EC-C61A-4927-86F5-E876D0679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</a:t>
            </a:r>
            <a:r>
              <a:rPr lang="en-US" dirty="0"/>
              <a:t>and Isolation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481BB-AA71-414D-9413-BF69997E3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 We Need Processes??</a:t>
            </a:r>
            <a:endParaRPr lang="en-US" dirty="0"/>
          </a:p>
          <a:p>
            <a:pPr lvl="1"/>
            <a:r>
              <a:rPr lang="en-US" dirty="0"/>
              <a:t>Reliability: bugs can only overwrite memory of process they are in</a:t>
            </a:r>
          </a:p>
          <a:p>
            <a:pPr lvl="1"/>
            <a:r>
              <a:rPr lang="en-US" dirty="0"/>
              <a:t>Security and privacy: malicious or compromised process can’t read or write other process’ data</a:t>
            </a:r>
          </a:p>
          <a:p>
            <a:pPr lvl="1"/>
            <a:r>
              <a:rPr lang="en-US" dirty="0"/>
              <a:t>(to some degree) Fairness: enforce shares of disk, CPU</a:t>
            </a:r>
          </a:p>
          <a:p>
            <a:r>
              <a:rPr lang="en-US" dirty="0"/>
              <a:t>Mechanisms:</a:t>
            </a:r>
          </a:p>
          <a:p>
            <a:pPr lvl="1"/>
            <a:r>
              <a:rPr lang="en-US" dirty="0"/>
              <a:t>Address translation: address space only contains its own data</a:t>
            </a:r>
          </a:p>
          <a:p>
            <a:pPr lvl="1"/>
            <a:r>
              <a:rPr lang="en-US" dirty="0"/>
              <a:t>BUT: why can’t a process change the page table pointer?</a:t>
            </a:r>
          </a:p>
          <a:p>
            <a:pPr lvl="2"/>
            <a:r>
              <a:rPr lang="en-US" dirty="0"/>
              <a:t>Or use I/O instructions to bypass the system?</a:t>
            </a:r>
          </a:p>
          <a:p>
            <a:pPr lvl="1"/>
            <a:r>
              <a:rPr lang="en-US" dirty="0"/>
              <a:t>Hardware must support </a:t>
            </a:r>
            <a:r>
              <a:rPr lang="en-US" b="1" dirty="0"/>
              <a:t>privilege levels</a:t>
            </a:r>
          </a:p>
        </p:txBody>
      </p:sp>
    </p:spTree>
    <p:extLst>
      <p:ext uri="{BB962C8B-B14F-4D97-AF65-F5344CB8AC3E}">
        <p14:creationId xmlns:p14="http://schemas.microsoft.com/office/powerpoint/2010/main" val="3052658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DEBCE-2DB2-4932-AF1A-8F3FEFA8D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Fourth OS Concept:  Dual Mode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6558F-1319-42A4-AD6F-4F24FBDBC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0600"/>
            <a:ext cx="10515600" cy="312406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Hardware</a:t>
            </a:r>
            <a:r>
              <a:rPr lang="en-US" dirty="0"/>
              <a:t> provides at least two </a:t>
            </a:r>
            <a:r>
              <a:rPr lang="en-US" dirty="0" smtClean="0"/>
              <a:t>modes (at least 1 mode bit):</a:t>
            </a:r>
            <a:endParaRPr lang="en-US" dirty="0"/>
          </a:p>
          <a:p>
            <a:pPr lvl="1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Kernel Mode </a:t>
            </a:r>
            <a:r>
              <a:rPr lang="en-US" dirty="0"/>
              <a:t>(or “supervisor” mode)</a:t>
            </a:r>
          </a:p>
          <a:p>
            <a:pPr lvl="1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User Mode</a:t>
            </a:r>
          </a:p>
          <a:p>
            <a:r>
              <a:rPr lang="en-US" dirty="0"/>
              <a:t>Certain operations are </a:t>
            </a:r>
            <a:r>
              <a:rPr lang="en-US" dirty="0">
                <a:solidFill>
                  <a:srgbClr val="FF0000"/>
                </a:solidFill>
              </a:rPr>
              <a:t>prohibited</a:t>
            </a:r>
            <a:r>
              <a:rPr lang="en-US" dirty="0"/>
              <a:t> when running in user mode</a:t>
            </a:r>
          </a:p>
          <a:p>
            <a:pPr lvl="1"/>
            <a:r>
              <a:rPr lang="en-US" dirty="0"/>
              <a:t>Changing the page table pointer, disabling interrupts, interacting directly w/ hardware, writing to kernel memory</a:t>
            </a:r>
          </a:p>
          <a:p>
            <a:r>
              <a:rPr lang="en-US" dirty="0"/>
              <a:t>Carefully controlled transitions between user mode and kernel mode</a:t>
            </a:r>
          </a:p>
          <a:p>
            <a:pPr lvl="1"/>
            <a:r>
              <a:rPr lang="en-US" dirty="0"/>
              <a:t>System calls, interrupts, exceptions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C87741-2BDD-4FAA-B56A-DEB5D17A3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251" y="4117547"/>
            <a:ext cx="64008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94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3193DD4-304A-4B76-81C9-FBF787FE779B}"/>
              </a:ext>
            </a:extLst>
          </p:cNvPr>
          <p:cNvSpPr/>
          <p:nvPr/>
        </p:nvSpPr>
        <p:spPr bwMode="auto">
          <a:xfrm>
            <a:off x="654050" y="4470400"/>
            <a:ext cx="11118850" cy="1689099"/>
          </a:xfrm>
          <a:prstGeom prst="rect">
            <a:avLst/>
          </a:prstGeom>
          <a:pattFill prst="horzBrick">
            <a:fgClr>
              <a:schemeClr val="bg2">
                <a:lumMod val="40000"/>
                <a:lumOff val="60000"/>
              </a:schemeClr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801482-024B-4578-81D6-B8D5101ACF77}"/>
              </a:ext>
            </a:extLst>
          </p:cNvPr>
          <p:cNvGrpSpPr/>
          <p:nvPr/>
        </p:nvGrpSpPr>
        <p:grpSpPr>
          <a:xfrm>
            <a:off x="4267200" y="4603105"/>
            <a:ext cx="712053" cy="710043"/>
            <a:chOff x="4121335" y="2654300"/>
            <a:chExt cx="712053" cy="82847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E4894ED-F264-49FF-B7AB-BA4E6C68158A}"/>
                </a:ext>
              </a:extLst>
            </p:cNvPr>
            <p:cNvSpPr/>
            <p:nvPr/>
          </p:nvSpPr>
          <p:spPr bwMode="auto">
            <a:xfrm>
              <a:off x="4178300" y="2720777"/>
              <a:ext cx="609598" cy="762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80A16C0-CBEC-4DD9-AD38-2EB7C3ECDF3A}"/>
                </a:ext>
              </a:extLst>
            </p:cNvPr>
            <p:cNvSpPr txBox="1"/>
            <p:nvPr/>
          </p:nvSpPr>
          <p:spPr>
            <a:xfrm>
              <a:off x="4121335" y="2654300"/>
              <a:ext cx="712053" cy="610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>
                  <a:latin typeface="Gill Sans Light"/>
                </a:rPr>
                <a:t>PgTbl</a:t>
              </a:r>
              <a:endParaRPr lang="en-US" sz="1400" dirty="0">
                <a:latin typeface="Gill Sans Light"/>
              </a:endParaRPr>
            </a:p>
            <a:p>
              <a:pPr algn="ctr"/>
              <a:r>
                <a:rPr lang="en-US" sz="1400" dirty="0">
                  <a:latin typeface="Gill Sans Light"/>
                </a:rPr>
                <a:t>&amp; TLB</a:t>
              </a: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2D33204-BC10-46FF-B132-F33C746DE9B8}"/>
              </a:ext>
            </a:extLst>
          </p:cNvPr>
          <p:cNvCxnSpPr>
            <a:cxnSpLocks/>
          </p:cNvCxnSpPr>
          <p:nvPr/>
        </p:nvCxnSpPr>
        <p:spPr bwMode="auto">
          <a:xfrm flipV="1">
            <a:off x="3930650" y="5232303"/>
            <a:ext cx="1273102" cy="247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6" name="Can 38">
            <a:extLst>
              <a:ext uri="{FF2B5EF4-FFF2-40B4-BE49-F238E27FC236}">
                <a16:creationId xmlns:a16="http://schemas.microsoft.com/office/drawing/2014/main" id="{2D66A6BA-E078-4243-A542-4EDF0004EFC1}"/>
              </a:ext>
            </a:extLst>
          </p:cNvPr>
          <p:cNvSpPr/>
          <p:nvPr/>
        </p:nvSpPr>
        <p:spPr bwMode="auto">
          <a:xfrm>
            <a:off x="6978098" y="4601091"/>
            <a:ext cx="977900" cy="973138"/>
          </a:xfrm>
          <a:prstGeom prst="can">
            <a:avLst/>
          </a:prstGeom>
          <a:solidFill>
            <a:srgbClr val="5AAE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Gill Sans Light"/>
              </a:rPr>
              <a:t>Storage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7205715-3232-4739-82EE-E1D9E0C153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302804" y="4559299"/>
            <a:ext cx="1270482" cy="12704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8A63F55-8F57-4FCF-A466-B7ABFA7D293F}"/>
              </a:ext>
            </a:extLst>
          </p:cNvPr>
          <p:cNvSpPr txBox="1"/>
          <p:nvPr/>
        </p:nvSpPr>
        <p:spPr>
          <a:xfrm>
            <a:off x="8315784" y="4518076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Networks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2B64A6-5DE4-40BC-B41E-052C2DBBB4E8}"/>
              </a:ext>
            </a:extLst>
          </p:cNvPr>
          <p:cNvSpPr txBox="1"/>
          <p:nvPr/>
        </p:nvSpPr>
        <p:spPr>
          <a:xfrm>
            <a:off x="631271" y="4919941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</a:rPr>
              <a:t>Hardware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4B237A5-A629-47CA-A0F4-6D264547B1E9}"/>
              </a:ext>
            </a:extLst>
          </p:cNvPr>
          <p:cNvCxnSpPr>
            <a:cxnSpLocks/>
            <a:endCxn id="26" idx="3"/>
          </p:cNvCxnSpPr>
          <p:nvPr/>
        </p:nvCxnSpPr>
        <p:spPr>
          <a:xfrm flipV="1">
            <a:off x="7467048" y="5574229"/>
            <a:ext cx="0" cy="331271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C006469-8BAB-4F3E-A8D9-EB19E5DDCFD3}"/>
              </a:ext>
            </a:extLst>
          </p:cNvPr>
          <p:cNvCxnSpPr>
            <a:cxnSpLocks/>
          </p:cNvCxnSpPr>
          <p:nvPr/>
        </p:nvCxnSpPr>
        <p:spPr>
          <a:xfrm flipV="1">
            <a:off x="8891831" y="5584848"/>
            <a:ext cx="0" cy="320652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00CF464-6799-4EF1-A173-649974B69470}"/>
              </a:ext>
            </a:extLst>
          </p:cNvPr>
          <p:cNvCxnSpPr>
            <a:cxnSpLocks/>
          </p:cNvCxnSpPr>
          <p:nvPr/>
        </p:nvCxnSpPr>
        <p:spPr>
          <a:xfrm flipV="1">
            <a:off x="4308999" y="5234774"/>
            <a:ext cx="0" cy="670726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77FE5F6-6698-44C8-949A-3B1FFA12825F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4105518" y="5911715"/>
            <a:ext cx="1091231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0182EB5C-4F86-416A-B81D-EA223AEB393C}"/>
              </a:ext>
            </a:extLst>
          </p:cNvPr>
          <p:cNvSpPr/>
          <p:nvPr/>
        </p:nvSpPr>
        <p:spPr bwMode="auto">
          <a:xfrm>
            <a:off x="5196749" y="5765133"/>
            <a:ext cx="1044306" cy="29316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I/O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Ctrlr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CEF80FD-C99C-4106-86FD-C44623EF6D66}"/>
              </a:ext>
            </a:extLst>
          </p:cNvPr>
          <p:cNvCxnSpPr>
            <a:cxnSpLocks/>
            <a:stCxn id="56" idx="3"/>
          </p:cNvCxnSpPr>
          <p:nvPr/>
        </p:nvCxnSpPr>
        <p:spPr>
          <a:xfrm flipV="1">
            <a:off x="6241055" y="5905500"/>
            <a:ext cx="5145949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87B4BF93-F38E-482C-92DA-97BF83D39E26}"/>
              </a:ext>
            </a:extLst>
          </p:cNvPr>
          <p:cNvSpPr/>
          <p:nvPr/>
        </p:nvSpPr>
        <p:spPr>
          <a:xfrm>
            <a:off x="419100" y="2710529"/>
            <a:ext cx="1417802" cy="149307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Compiler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A91FAA7-997F-463D-B0E7-ECB8FF4BD25C}"/>
              </a:ext>
            </a:extLst>
          </p:cNvPr>
          <p:cNvSpPr/>
          <p:nvPr/>
        </p:nvSpPr>
        <p:spPr>
          <a:xfrm>
            <a:off x="1955800" y="3595554"/>
            <a:ext cx="9753601" cy="93684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Gill Sans Light"/>
              </a:rPr>
              <a:t>Operating System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5C77F-660A-43A3-8126-43A0F77E4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OS Protection</a:t>
            </a:r>
            <a:endParaRPr lang="en-US" dirty="0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EA9B6AFF-D750-4502-865E-E3737510EED0}"/>
              </a:ext>
            </a:extLst>
          </p:cNvPr>
          <p:cNvSpPr/>
          <p:nvPr/>
        </p:nvSpPr>
        <p:spPr bwMode="auto">
          <a:xfrm>
            <a:off x="2201858" y="4618038"/>
            <a:ext cx="1728792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Processor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025C03-FC2A-4CCF-8684-4F37D94D3763}"/>
              </a:ext>
            </a:extLst>
          </p:cNvPr>
          <p:cNvSpPr/>
          <p:nvPr/>
        </p:nvSpPr>
        <p:spPr bwMode="auto">
          <a:xfrm>
            <a:off x="5009666" y="4664869"/>
            <a:ext cx="1760608" cy="973138"/>
          </a:xfrm>
          <a:prstGeom prst="rect">
            <a:avLst/>
          </a:prstGeom>
          <a:solidFill>
            <a:srgbClr val="5AAE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Memory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2174B6-519D-44F7-A8CB-C9D9304FB602}"/>
              </a:ext>
            </a:extLst>
          </p:cNvPr>
          <p:cNvGrpSpPr/>
          <p:nvPr/>
        </p:nvGrpSpPr>
        <p:grpSpPr>
          <a:xfrm>
            <a:off x="3244850" y="5075238"/>
            <a:ext cx="533400" cy="304800"/>
            <a:chOff x="3124200" y="3657600"/>
            <a:chExt cx="533400" cy="304800"/>
          </a:xfrm>
          <a:solidFill>
            <a:schemeClr val="accent6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BA6894-B008-4F1D-B22C-730173B3DFD4}"/>
                </a:ext>
              </a:extLst>
            </p:cNvPr>
            <p:cNvSpPr/>
            <p:nvPr/>
          </p:nvSpPr>
          <p:spPr bwMode="auto">
            <a:xfrm>
              <a:off x="3124200" y="3657600"/>
              <a:ext cx="533400" cy="3048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B854A3-399D-4E47-BB10-B204E22F6207}"/>
                </a:ext>
              </a:extLst>
            </p:cNvPr>
            <p:cNvSpPr/>
            <p:nvPr/>
          </p:nvSpPr>
          <p:spPr bwMode="auto">
            <a:xfrm>
              <a:off x="3124200" y="3733800"/>
              <a:ext cx="533400" cy="152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114092D-E1CB-4952-8CAA-BD6429870DAC}"/>
              </a:ext>
            </a:extLst>
          </p:cNvPr>
          <p:cNvSpPr/>
          <p:nvPr/>
        </p:nvSpPr>
        <p:spPr bwMode="auto">
          <a:xfrm>
            <a:off x="5683893" y="5188015"/>
            <a:ext cx="412153" cy="387428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1809EB-73C2-4CF6-B753-8F1B20E63381}"/>
              </a:ext>
            </a:extLst>
          </p:cNvPr>
          <p:cNvSpPr/>
          <p:nvPr/>
        </p:nvSpPr>
        <p:spPr bwMode="auto">
          <a:xfrm>
            <a:off x="5171349" y="5188015"/>
            <a:ext cx="447915" cy="396832"/>
          </a:xfrm>
          <a:prstGeom prst="rect">
            <a:avLst/>
          </a:prstGeom>
          <a:solidFill>
            <a:srgbClr val="9E78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17" name="Curved Connector 54">
            <a:extLst>
              <a:ext uri="{FF2B5EF4-FFF2-40B4-BE49-F238E27FC236}">
                <a16:creationId xmlns:a16="http://schemas.microsoft.com/office/drawing/2014/main" id="{1C7D6572-FBEF-45D3-B9EB-4A6924279104}"/>
              </a:ext>
            </a:extLst>
          </p:cNvPr>
          <p:cNvCxnSpPr>
            <a:cxnSpLocks/>
          </p:cNvCxnSpPr>
          <p:nvPr/>
        </p:nvCxnSpPr>
        <p:spPr bwMode="auto">
          <a:xfrm>
            <a:off x="3600451" y="5265655"/>
            <a:ext cx="2324099" cy="17750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/>
          </a:ln>
          <a:effectLst/>
        </p:spPr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4838629E-2E3E-4207-99FE-90E9B77B1C43}"/>
              </a:ext>
            </a:extLst>
          </p:cNvPr>
          <p:cNvSpPr/>
          <p:nvPr/>
        </p:nvSpPr>
        <p:spPr>
          <a:xfrm>
            <a:off x="2187471" y="2710529"/>
            <a:ext cx="4568415" cy="936847"/>
          </a:xfrm>
          <a:prstGeom prst="rect">
            <a:avLst/>
          </a:prstGeom>
          <a:solidFill>
            <a:srgbClr val="9E78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  <a:latin typeface="Gill Sans Light"/>
              </a:rPr>
              <a:t>Process 1</a:t>
            </a:r>
          </a:p>
          <a:p>
            <a:pPr algn="ctr"/>
            <a:endParaRPr lang="en-US" sz="1200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4897103-5196-4D83-8C50-ED908C0B63F9}"/>
              </a:ext>
            </a:extLst>
          </p:cNvPr>
          <p:cNvSpPr txBox="1"/>
          <p:nvPr/>
        </p:nvSpPr>
        <p:spPr>
          <a:xfrm>
            <a:off x="2245360" y="3396030"/>
            <a:ext cx="961390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Gill Sans Light"/>
              </a:rPr>
              <a:t>Threads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F630E64-216C-4D30-9C27-5AEDDDA28456}"/>
              </a:ext>
            </a:extLst>
          </p:cNvPr>
          <p:cNvSpPr/>
          <p:nvPr/>
        </p:nvSpPr>
        <p:spPr bwMode="auto">
          <a:xfrm>
            <a:off x="6160675" y="5188015"/>
            <a:ext cx="470617" cy="38026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OS</a:t>
            </a:r>
          </a:p>
          <a:p>
            <a:pPr marL="0" marR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Gill Sans Light"/>
              </a:rPr>
              <a:t>Mem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03AC2DB-5960-4CF0-B972-E1CDF92622A2}"/>
              </a:ext>
            </a:extLst>
          </p:cNvPr>
          <p:cNvSpPr txBox="1"/>
          <p:nvPr/>
        </p:nvSpPr>
        <p:spPr>
          <a:xfrm>
            <a:off x="3325648" y="3398740"/>
            <a:ext cx="1550862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Gill Sans Light"/>
              </a:rPr>
              <a:t>Address Spaces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D4C368E-047B-4BC3-8012-71A6CC7B5378}"/>
              </a:ext>
            </a:extLst>
          </p:cNvPr>
          <p:cNvSpPr txBox="1"/>
          <p:nvPr/>
        </p:nvSpPr>
        <p:spPr>
          <a:xfrm>
            <a:off x="5000552" y="3397972"/>
            <a:ext cx="683252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Gill Sans Light"/>
              </a:rPr>
              <a:t>Files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ED3D70A-C8B7-4AAE-8DB5-86A5FF23DEF3}"/>
              </a:ext>
            </a:extLst>
          </p:cNvPr>
          <p:cNvSpPr txBox="1"/>
          <p:nvPr/>
        </p:nvSpPr>
        <p:spPr>
          <a:xfrm>
            <a:off x="5814118" y="3397972"/>
            <a:ext cx="844624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Gill Sans Light"/>
              </a:rPr>
              <a:t>Sockets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E783A07-C148-43C9-84E9-1E9884CF721E}"/>
              </a:ext>
            </a:extLst>
          </p:cNvPr>
          <p:cNvSpPr/>
          <p:nvPr/>
        </p:nvSpPr>
        <p:spPr>
          <a:xfrm>
            <a:off x="6933883" y="2710529"/>
            <a:ext cx="4568415" cy="936847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  <a:latin typeface="Gill Sans Light"/>
              </a:rPr>
              <a:t>Process 2</a:t>
            </a:r>
          </a:p>
          <a:p>
            <a:pPr algn="ctr"/>
            <a:endParaRPr lang="en-US" sz="1200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FBCBFF2-102E-4AC2-AE4A-CC896E9B1E66}"/>
              </a:ext>
            </a:extLst>
          </p:cNvPr>
          <p:cNvSpPr txBox="1"/>
          <p:nvPr/>
        </p:nvSpPr>
        <p:spPr>
          <a:xfrm>
            <a:off x="6977384" y="3396030"/>
            <a:ext cx="961390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Gill Sans Light"/>
              </a:rPr>
              <a:t>Threads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5A8239A-9FCD-46DB-B7DA-7EA11E27E672}"/>
              </a:ext>
            </a:extLst>
          </p:cNvPr>
          <p:cNvSpPr txBox="1"/>
          <p:nvPr/>
        </p:nvSpPr>
        <p:spPr>
          <a:xfrm>
            <a:off x="8057672" y="3398740"/>
            <a:ext cx="1550862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Gill Sans Light"/>
              </a:rPr>
              <a:t>Address Spaces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923F43D-F391-40F4-9D87-D4E37AAB7342}"/>
              </a:ext>
            </a:extLst>
          </p:cNvPr>
          <p:cNvSpPr txBox="1"/>
          <p:nvPr/>
        </p:nvSpPr>
        <p:spPr>
          <a:xfrm>
            <a:off x="9732576" y="3397972"/>
            <a:ext cx="683252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Gill Sans Light"/>
              </a:rPr>
              <a:t>Files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AB076CB-B81B-4687-8B6B-B76A3C75D037}"/>
              </a:ext>
            </a:extLst>
          </p:cNvPr>
          <p:cNvSpPr txBox="1"/>
          <p:nvPr/>
        </p:nvSpPr>
        <p:spPr>
          <a:xfrm>
            <a:off x="10546142" y="3397972"/>
            <a:ext cx="844624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Gill Sans Light"/>
              </a:rPr>
              <a:t>Sockets</a:t>
            </a:r>
          </a:p>
        </p:txBody>
      </p:sp>
      <p:sp>
        <p:nvSpPr>
          <p:cNvPr id="81" name="Rectangle: Folded Corner 80">
            <a:extLst>
              <a:ext uri="{FF2B5EF4-FFF2-40B4-BE49-F238E27FC236}">
                <a16:creationId xmlns:a16="http://schemas.microsoft.com/office/drawing/2014/main" id="{19183BC7-FF86-4959-8312-523AE576C3AF}"/>
              </a:ext>
            </a:extLst>
          </p:cNvPr>
          <p:cNvSpPr/>
          <p:nvPr/>
        </p:nvSpPr>
        <p:spPr>
          <a:xfrm>
            <a:off x="3539163" y="1372394"/>
            <a:ext cx="2014336" cy="1471720"/>
          </a:xfrm>
          <a:prstGeom prst="foldedCorner">
            <a:avLst>
              <a:gd name="adj" fmla="val 21333"/>
            </a:avLst>
          </a:prstGeom>
          <a:solidFill>
            <a:srgbClr val="9E7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Compiled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Program 1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CEED07B-2876-4266-8889-B6933456A2AD}"/>
              </a:ext>
            </a:extLst>
          </p:cNvPr>
          <p:cNvSpPr/>
          <p:nvPr/>
        </p:nvSpPr>
        <p:spPr>
          <a:xfrm>
            <a:off x="3801201" y="2322568"/>
            <a:ext cx="1343751" cy="4642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Gill Sans Light"/>
              </a:rPr>
              <a:t>System Libs</a:t>
            </a:r>
          </a:p>
        </p:txBody>
      </p:sp>
      <p:sp>
        <p:nvSpPr>
          <p:cNvPr id="65" name="Rectangle: Folded Corner 64">
            <a:extLst>
              <a:ext uri="{FF2B5EF4-FFF2-40B4-BE49-F238E27FC236}">
                <a16:creationId xmlns:a16="http://schemas.microsoft.com/office/drawing/2014/main" id="{16EECD36-F398-4299-8CCB-C7B1EBF07062}"/>
              </a:ext>
            </a:extLst>
          </p:cNvPr>
          <p:cNvSpPr/>
          <p:nvPr/>
        </p:nvSpPr>
        <p:spPr>
          <a:xfrm>
            <a:off x="8375029" y="1366340"/>
            <a:ext cx="2014336" cy="1471720"/>
          </a:xfrm>
          <a:prstGeom prst="foldedCorner">
            <a:avLst>
              <a:gd name="adj" fmla="val 2133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Compiled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Program 2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57B6B9A-A9A3-407F-951E-EECDC589195B}"/>
              </a:ext>
            </a:extLst>
          </p:cNvPr>
          <p:cNvSpPr/>
          <p:nvPr/>
        </p:nvSpPr>
        <p:spPr>
          <a:xfrm>
            <a:off x="8622679" y="2316514"/>
            <a:ext cx="1343751" cy="4642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Gill Sans Light"/>
              </a:rPr>
              <a:t>System Libs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E858DB2-7003-40D8-8AF5-0334EED7323F}"/>
              </a:ext>
            </a:extLst>
          </p:cNvPr>
          <p:cNvCxnSpPr>
            <a:cxnSpLocks/>
          </p:cNvCxnSpPr>
          <p:nvPr/>
        </p:nvCxnSpPr>
        <p:spPr>
          <a:xfrm flipH="1">
            <a:off x="5443637" y="3262446"/>
            <a:ext cx="3070450" cy="2051440"/>
          </a:xfrm>
          <a:prstGeom prst="straightConnector1">
            <a:avLst/>
          </a:prstGeom>
          <a:ln w="76200" cmpd="tri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D16E4B0-8FE9-4933-B3E2-BA4B33591A3B}"/>
              </a:ext>
            </a:extLst>
          </p:cNvPr>
          <p:cNvCxnSpPr>
            <a:cxnSpLocks/>
          </p:cNvCxnSpPr>
          <p:nvPr/>
        </p:nvCxnSpPr>
        <p:spPr>
          <a:xfrm flipH="1">
            <a:off x="6358944" y="3276270"/>
            <a:ext cx="2518629" cy="2064514"/>
          </a:xfrm>
          <a:prstGeom prst="straightConnector1">
            <a:avLst/>
          </a:prstGeom>
          <a:ln w="76200" cmpd="tri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E61B105-AE19-4057-9F4B-4CD31B8FB69B}"/>
              </a:ext>
            </a:extLst>
          </p:cNvPr>
          <p:cNvCxnSpPr>
            <a:cxnSpLocks/>
          </p:cNvCxnSpPr>
          <p:nvPr/>
        </p:nvCxnSpPr>
        <p:spPr>
          <a:xfrm flipH="1">
            <a:off x="7266087" y="3263196"/>
            <a:ext cx="2058605" cy="1931344"/>
          </a:xfrm>
          <a:prstGeom prst="straightConnector1">
            <a:avLst/>
          </a:prstGeom>
          <a:ln w="76200" cmpd="tri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8837E5CD-DDBD-4E19-BCED-8F23EE8A3189}"/>
              </a:ext>
            </a:extLst>
          </p:cNvPr>
          <p:cNvSpPr/>
          <p:nvPr/>
        </p:nvSpPr>
        <p:spPr>
          <a:xfrm>
            <a:off x="7721761" y="627806"/>
            <a:ext cx="3398938" cy="339893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Gill Sans Light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EC9F446-3A35-4EA9-9C60-D67D844BB544}"/>
              </a:ext>
            </a:extLst>
          </p:cNvPr>
          <p:cNvSpPr/>
          <p:nvPr/>
        </p:nvSpPr>
        <p:spPr>
          <a:xfrm>
            <a:off x="6096000" y="703457"/>
            <a:ext cx="2459609" cy="1298869"/>
          </a:xfrm>
          <a:prstGeom prst="wedgeRoundRectCallout">
            <a:avLst>
              <a:gd name="adj1" fmla="val -19074"/>
              <a:gd name="adj2" fmla="val 186742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Segmentation fault (core dumped)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C42E879-B352-4CB0-9045-9528A742E94C}"/>
              </a:ext>
            </a:extLst>
          </p:cNvPr>
          <p:cNvSpPr txBox="1"/>
          <p:nvPr/>
        </p:nvSpPr>
        <p:spPr>
          <a:xfrm>
            <a:off x="654050" y="4314038"/>
            <a:ext cx="1299214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Gill Sans Light"/>
              </a:rPr>
              <a:t>ISA</a:t>
            </a:r>
          </a:p>
        </p:txBody>
      </p:sp>
    </p:spTree>
    <p:extLst>
      <p:ext uri="{BB962C8B-B14F-4D97-AF65-F5344CB8AC3E}">
        <p14:creationId xmlns:p14="http://schemas.microsoft.com/office/powerpoint/2010/main" val="1687609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For example: UNIX System Structure</a:t>
            </a:r>
          </a:p>
        </p:txBody>
      </p:sp>
      <p:grpSp>
        <p:nvGrpSpPr>
          <p:cNvPr id="46083" name="Group 12"/>
          <p:cNvGrpSpPr>
            <a:grpSpLocks/>
          </p:cNvGrpSpPr>
          <p:nvPr/>
        </p:nvGrpSpPr>
        <p:grpSpPr bwMode="auto">
          <a:xfrm>
            <a:off x="1752600" y="1219200"/>
            <a:ext cx="8491538" cy="3994150"/>
            <a:chOff x="191" y="720"/>
            <a:chExt cx="5349" cy="2516"/>
          </a:xfrm>
        </p:grpSpPr>
        <p:pic>
          <p:nvPicPr>
            <p:cNvPr id="46084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10139" r="380" b="10139"/>
            <a:stretch>
              <a:fillRect/>
            </a:stretch>
          </p:blipFill>
          <p:spPr bwMode="auto">
            <a:xfrm>
              <a:off x="1344" y="720"/>
              <a:ext cx="4176" cy="2516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085" name="Text Box 4"/>
            <p:cNvSpPr txBox="1">
              <a:spLocks noChangeArrowheads="1"/>
            </p:cNvSpPr>
            <p:nvPr/>
          </p:nvSpPr>
          <p:spPr bwMode="auto">
            <a:xfrm>
              <a:off x="260" y="945"/>
              <a:ext cx="9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>
                  <a:solidFill>
                    <a:schemeClr val="hlink"/>
                  </a:solidFill>
                </a:rPr>
                <a:t>User Mode</a:t>
              </a:r>
            </a:p>
          </p:txBody>
        </p:sp>
        <p:sp>
          <p:nvSpPr>
            <p:cNvPr id="46086" name="Text Box 5"/>
            <p:cNvSpPr txBox="1">
              <a:spLocks noChangeArrowheads="1"/>
            </p:cNvSpPr>
            <p:nvPr/>
          </p:nvSpPr>
          <p:spPr bwMode="auto">
            <a:xfrm>
              <a:off x="207" y="1972"/>
              <a:ext cx="10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>
                  <a:solidFill>
                    <a:schemeClr val="hlink"/>
                  </a:solidFill>
                </a:rPr>
                <a:t>Kernel Mode</a:t>
              </a:r>
            </a:p>
          </p:txBody>
        </p:sp>
        <p:sp>
          <p:nvSpPr>
            <p:cNvPr id="46087" name="Line 6"/>
            <p:cNvSpPr>
              <a:spLocks noChangeShapeType="1"/>
            </p:cNvSpPr>
            <p:nvPr/>
          </p:nvSpPr>
          <p:spPr bwMode="auto">
            <a:xfrm flipV="1">
              <a:off x="191" y="1555"/>
              <a:ext cx="53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8" name="Line 7"/>
            <p:cNvSpPr>
              <a:spLocks noChangeShapeType="1"/>
            </p:cNvSpPr>
            <p:nvPr/>
          </p:nvSpPr>
          <p:spPr bwMode="auto">
            <a:xfrm flipV="1">
              <a:off x="192" y="2784"/>
              <a:ext cx="53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9" name="Text Box 8"/>
            <p:cNvSpPr txBox="1">
              <a:spLocks noChangeArrowheads="1"/>
            </p:cNvSpPr>
            <p:nvPr/>
          </p:nvSpPr>
          <p:spPr bwMode="auto">
            <a:xfrm>
              <a:off x="301" y="2913"/>
              <a:ext cx="8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>
                  <a:solidFill>
                    <a:schemeClr val="hlink"/>
                  </a:solidFill>
                </a:rPr>
                <a:t>Hardware</a:t>
              </a:r>
            </a:p>
          </p:txBody>
        </p:sp>
        <p:sp>
          <p:nvSpPr>
            <p:cNvPr id="46090" name="Text Box 9"/>
            <p:cNvSpPr txBox="1">
              <a:spLocks noChangeArrowheads="1"/>
            </p:cNvSpPr>
            <p:nvPr/>
          </p:nvSpPr>
          <p:spPr bwMode="auto">
            <a:xfrm>
              <a:off x="1776" y="816"/>
              <a:ext cx="93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Applications</a:t>
              </a:r>
            </a:p>
          </p:txBody>
        </p:sp>
        <p:sp>
          <p:nvSpPr>
            <p:cNvPr id="46091" name="Text Box 10"/>
            <p:cNvSpPr txBox="1">
              <a:spLocks noChangeArrowheads="1"/>
            </p:cNvSpPr>
            <p:nvPr/>
          </p:nvSpPr>
          <p:spPr bwMode="auto">
            <a:xfrm>
              <a:off x="1776" y="1152"/>
              <a:ext cx="10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Standard Libs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244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User/Kernel (Privileged)</a:t>
            </a:r>
            <a:r>
              <a:rPr lang="en-US" baseline="0" dirty="0" smtClean="0"/>
              <a:t>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5638800"/>
            <a:ext cx="7620000" cy="533400"/>
          </a:xfrm>
        </p:spPr>
        <p:txBody>
          <a:bodyPr/>
          <a:lstStyle/>
          <a:p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Block Arc 6"/>
          <p:cNvSpPr/>
          <p:nvPr/>
        </p:nvSpPr>
        <p:spPr bwMode="auto">
          <a:xfrm>
            <a:off x="2819400" y="990600"/>
            <a:ext cx="6324600" cy="5334000"/>
          </a:xfrm>
          <a:prstGeom prst="blockArc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114800" y="2318266"/>
            <a:ext cx="3733800" cy="2101334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1" y="1219200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User Mode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601" y="3048000"/>
            <a:ext cx="222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Kernel Mode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590800" y="3657600"/>
            <a:ext cx="6858000" cy="914400"/>
          </a:xfrm>
          <a:prstGeom prst="rect">
            <a:avLst/>
          </a:prstGeom>
          <a:pattFill prst="horzBrick">
            <a:fgClr>
              <a:srgbClr val="FF0000"/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 rot="5400000">
            <a:off x="3314700" y="3924300"/>
            <a:ext cx="457200" cy="1752600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51054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Full HW access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ight Brace 14"/>
          <p:cNvSpPr/>
          <p:nvPr/>
        </p:nvSpPr>
        <p:spPr bwMode="auto">
          <a:xfrm rot="5400000">
            <a:off x="5905500" y="3162300"/>
            <a:ext cx="457200" cy="3276600"/>
          </a:xfrm>
          <a:prstGeom prst="rightBrace">
            <a:avLst>
              <a:gd name="adj1" fmla="val 0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1" y="510540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Limited HW access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86201" y="2895600"/>
            <a:ext cx="900579" cy="674132"/>
            <a:chOff x="2362200" y="3048000"/>
            <a:chExt cx="900579" cy="674132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2362200" y="3048000"/>
              <a:ext cx="53340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590800" y="3352800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exec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3886201" y="2133600"/>
            <a:ext cx="914403" cy="838200"/>
            <a:chOff x="6195245" y="3124200"/>
            <a:chExt cx="1130426" cy="419100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H="1">
              <a:off x="6208204" y="3314700"/>
              <a:ext cx="458059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195245" y="3124200"/>
              <a:ext cx="113042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syscall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696200" y="2971800"/>
            <a:ext cx="1305876" cy="609600"/>
            <a:chOff x="6019800" y="2971800"/>
            <a:chExt cx="1305876" cy="609600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 flipH="1">
              <a:off x="6019800" y="3200400"/>
              <a:ext cx="762000" cy="381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6781800" y="2971800"/>
              <a:ext cx="5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exit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800603" y="2165866"/>
            <a:ext cx="530167" cy="870466"/>
            <a:chOff x="2590803" y="2927866"/>
            <a:chExt cx="530167" cy="870466"/>
          </a:xfrm>
        </p:grpSpPr>
        <p:cxnSp>
          <p:nvCxnSpPr>
            <p:cNvPr id="30" name="Straight Arrow Connector 29"/>
            <p:cNvCxnSpPr>
              <a:endCxn id="21" idx="1"/>
            </p:cNvCxnSpPr>
            <p:nvPr/>
          </p:nvCxnSpPr>
          <p:spPr bwMode="auto">
            <a:xfrm flipH="1" flipV="1">
              <a:off x="2590803" y="2927866"/>
              <a:ext cx="304797" cy="42493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2667000" y="3429000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rtn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flipH="1">
            <a:off x="5105399" y="1752600"/>
            <a:ext cx="1295400" cy="990600"/>
            <a:chOff x="5535835" y="3064133"/>
            <a:chExt cx="1601432" cy="495300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 flipH="1">
              <a:off x="6477853" y="3254633"/>
              <a:ext cx="188404" cy="304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5535835" y="3064133"/>
              <a:ext cx="160143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interrupt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791201" y="2209804"/>
            <a:ext cx="385042" cy="826533"/>
            <a:chOff x="2971803" y="3200400"/>
            <a:chExt cx="385047" cy="589609"/>
          </a:xfrm>
        </p:grpSpPr>
        <p:cxnSp>
          <p:nvCxnSpPr>
            <p:cNvPr id="40" name="Straight Arrow Connector 39"/>
            <p:cNvCxnSpPr/>
            <p:nvPr/>
          </p:nvCxnSpPr>
          <p:spPr bwMode="auto">
            <a:xfrm flipH="1" flipV="1">
              <a:off x="3124205" y="3200400"/>
              <a:ext cx="76201" cy="27178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2971803" y="3526545"/>
              <a:ext cx="385047" cy="263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rfi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50" name="Straight Arrow Connector 49"/>
          <p:cNvCxnSpPr/>
          <p:nvPr/>
        </p:nvCxnSpPr>
        <p:spPr bwMode="auto">
          <a:xfrm flipH="1">
            <a:off x="5410200" y="3505200"/>
            <a:ext cx="30480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5943600" y="3505200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6172200" y="3505200"/>
            <a:ext cx="152400" cy="609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7" name="Straight Arrow Connector 56"/>
          <p:cNvCxnSpPr>
            <a:endCxn id="41" idx="3"/>
          </p:cNvCxnSpPr>
          <p:nvPr/>
        </p:nvCxnSpPr>
        <p:spPr bwMode="auto">
          <a:xfrm flipH="1" flipV="1">
            <a:off x="6176244" y="2851670"/>
            <a:ext cx="376957" cy="12631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 flipH="1">
            <a:off x="6629400" y="1905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exception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 flipH="1">
            <a:off x="6858000" y="2286000"/>
            <a:ext cx="38100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92912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Layers of Protection for Modern Systems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2800" y="4419600"/>
            <a:ext cx="10566400" cy="1676400"/>
          </a:xfrm>
        </p:spPr>
        <p:txBody>
          <a:bodyPr/>
          <a:lstStyle/>
          <a:p>
            <a:r>
              <a:rPr lang="en-US" dirty="0" smtClean="0"/>
              <a:t>Additional layers of protection through virtual machines or containers</a:t>
            </a:r>
          </a:p>
          <a:p>
            <a:pPr lvl="1"/>
            <a:r>
              <a:rPr lang="en-US" dirty="0" smtClean="0"/>
              <a:t>Run a complete operating system in a virtual machine</a:t>
            </a:r>
          </a:p>
          <a:p>
            <a:pPr lvl="1"/>
            <a:r>
              <a:rPr lang="en-US" dirty="0" smtClean="0"/>
              <a:t>Package all the libraries associated with an app into a container for execution</a:t>
            </a:r>
          </a:p>
          <a:p>
            <a:r>
              <a:rPr lang="en-US" dirty="0">
                <a:latin typeface="Gill Sans Light"/>
              </a:rPr>
              <a:t>More on these ideas later in the class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709BBA1-CC0C-4344-A9C7-9476D5560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1143000"/>
            <a:ext cx="3813610" cy="3048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Content Placeholder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3082C4F-0D19-49CF-89BF-917562269F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143000"/>
            <a:ext cx="382257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57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8991600" cy="736600"/>
          </a:xfrm>
        </p:spPr>
        <p:txBody>
          <a:bodyPr/>
          <a:lstStyle/>
          <a:p>
            <a:r>
              <a:rPr lang="en-US" dirty="0" smtClean="0"/>
              <a:t>Tying it together: Simple B&amp;B: OS loads process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42434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42434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338740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48174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6624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75834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83454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791074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791074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9826836" y="762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826836" y="61076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826836" y="2743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89194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903036" y="448413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968141" y="5638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3080…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20702" y="3124200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Base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455794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55794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7" name="Straight Arrow Connector 66"/>
          <p:cNvCxnSpPr>
            <a:stCxn id="65" idx="3"/>
          </p:cNvCxnSpPr>
          <p:nvPr/>
        </p:nvCxnSpPr>
        <p:spPr bwMode="auto">
          <a:xfrm flipV="1">
            <a:off x="6386740" y="990600"/>
            <a:ext cx="1371600" cy="2286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4557940" y="3124200"/>
            <a:ext cx="85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xxxx</a:t>
            </a:r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 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57941" y="3505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xxxx</a:t>
            </a:r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795068" y="3505200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455794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57941" y="3886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xxxx</a:t>
            </a:r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989231" y="3886200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55794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55794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55794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989230" y="46482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557940" y="2743200"/>
            <a:ext cx="457200" cy="304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67341" y="27432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4374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634140" y="27432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1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455794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103344" y="4267200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PC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7224940" y="990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7224940" y="6248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Curved Connector 21"/>
          <p:cNvCxnSpPr/>
          <p:nvPr/>
        </p:nvCxnSpPr>
        <p:spPr bwMode="auto">
          <a:xfrm rot="5400000" flipH="1" flipV="1">
            <a:off x="5243740" y="1676400"/>
            <a:ext cx="3200400" cy="2286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8" name="Curved Connector 87"/>
          <p:cNvCxnSpPr/>
          <p:nvPr/>
        </p:nvCxnSpPr>
        <p:spPr bwMode="auto">
          <a:xfrm rot="5400000" flipH="1" flipV="1">
            <a:off x="5815240" y="2857500"/>
            <a:ext cx="2514600" cy="1981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386741" y="3124200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386741" y="3505200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</p:spTree>
    <p:extLst>
      <p:ext uri="{BB962C8B-B14F-4D97-AF65-F5344CB8AC3E}">
        <p14:creationId xmlns:p14="http://schemas.microsoft.com/office/powerpoint/2010/main" val="2890474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839200" cy="533400"/>
          </a:xfrm>
        </p:spPr>
        <p:txBody>
          <a:bodyPr/>
          <a:lstStyle/>
          <a:p>
            <a:r>
              <a:rPr lang="en-US" dirty="0" smtClean="0"/>
              <a:t>Simple B&amp;B: OS gets ready to execute process 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982271" y="4216713"/>
            <a:ext cx="3123949" cy="10668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Privileged </a:t>
            </a:r>
            <a:r>
              <a:rPr lang="en-US" sz="2000" dirty="0" err="1">
                <a:solidFill>
                  <a:srgbClr val="FF0000"/>
                </a:solidFill>
              </a:rPr>
              <a:t>Inst</a:t>
            </a:r>
            <a:r>
              <a:rPr lang="en-US" sz="2000" dirty="0">
                <a:solidFill>
                  <a:srgbClr val="FF0000"/>
                </a:solidFill>
              </a:rPr>
              <a:t>: set special registers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RTU (Return To </a:t>
            </a:r>
            <a:r>
              <a:rPr lang="en-US" sz="2000" dirty="0" err="1">
                <a:solidFill>
                  <a:srgbClr val="FF0000"/>
                </a:solidFill>
              </a:rPr>
              <a:t>Usermode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438149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438149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352549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495549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80051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772149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cs typeface="Gill Sans Ligh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848349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7924549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7924549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9840645" y="762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840645" y="61076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840645" y="2743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840644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840645" y="448413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840645" y="5638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3080…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34511" y="3124200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Base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4571749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571749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71750" y="3124200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1000 </a:t>
            </a:r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71750" y="3505200"/>
            <a:ext cx="831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7F7F7F"/>
                </a:solidFill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808877" y="3505200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4571749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71750" y="3886200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0001…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003040" y="3886200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571749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571749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571749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003039" y="46482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571749" y="2743200"/>
            <a:ext cx="457200" cy="304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81150" y="27432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549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647949" y="27432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1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4571749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117153" y="4267200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PC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7391149" y="914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7391149" y="6248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Curved Connector 21"/>
          <p:cNvCxnSpPr/>
          <p:nvPr/>
        </p:nvCxnSpPr>
        <p:spPr bwMode="auto">
          <a:xfrm rot="5400000" flipH="1" flipV="1">
            <a:off x="5638549" y="1295400"/>
            <a:ext cx="3200400" cy="3048000"/>
          </a:xfrm>
          <a:prstGeom prst="curvedConnector3">
            <a:avLst>
              <a:gd name="adj1" fmla="val 94046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400550" y="3124200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400550" y="3505200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cxnSp>
        <p:nvCxnSpPr>
          <p:cNvPr id="80" name="Curved Connector 79"/>
          <p:cNvCxnSpPr>
            <a:endCxn id="37" idx="1"/>
          </p:cNvCxnSpPr>
          <p:nvPr/>
        </p:nvCxnSpPr>
        <p:spPr bwMode="auto">
          <a:xfrm flipV="1">
            <a:off x="6095749" y="3075802"/>
            <a:ext cx="1828800" cy="9627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6171949" y="42672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4571750" y="4953000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00FF…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62749" y="1066801"/>
            <a:ext cx="497700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b="0" dirty="0">
                <a:latin typeface="Gill Sans" charset="0"/>
                <a:ea typeface="Gill Sans" charset="0"/>
                <a:cs typeface="Gill Sans" charset="0"/>
              </a:rPr>
              <a:t>RTU</a:t>
            </a:r>
          </a:p>
        </p:txBody>
      </p:sp>
      <p:sp>
        <p:nvSpPr>
          <p:cNvPr id="87" name="Curved Left Arrow 86"/>
          <p:cNvSpPr/>
          <p:nvPr/>
        </p:nvSpPr>
        <p:spPr bwMode="auto">
          <a:xfrm>
            <a:off x="5318277" y="4022858"/>
            <a:ext cx="244072" cy="461274"/>
          </a:xfrm>
          <a:prstGeom prst="curvedLeftArrow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063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8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User Code Running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42434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42434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338740" y="990600"/>
            <a:ext cx="762000" cy="762000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48174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6624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75834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83454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791074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791074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9826836" y="762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826836" y="61076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826836" y="2743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89194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903036" y="448413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968141" y="5638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3080…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20702" y="3124200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Base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455794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 Light"/>
              <a:cs typeface="Gill Sans Light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55794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 Light"/>
              <a:cs typeface="Gill Sans Ligh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57941" y="3124200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1000 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57941" y="3505200"/>
            <a:ext cx="831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795068" y="3505200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455794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 Light"/>
              <a:cs typeface="Gill Sans Ligh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57941" y="3886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xxxx</a:t>
            </a:r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989231" y="3886200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55794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 Light"/>
              <a:cs typeface="Gill Sans Light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55794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 Light"/>
              <a:cs typeface="Gill Sans Light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55794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989230" y="46482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557940" y="2743200"/>
            <a:ext cx="4572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67341" y="27432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4374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634140" y="27432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455794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 Light"/>
              <a:cs typeface="Gill Sans Ligh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103344" y="4267200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PC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7377340" y="29718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7301140" y="4343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386741" y="3124200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386741" y="3505200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cxnSp>
        <p:nvCxnSpPr>
          <p:cNvPr id="80" name="Curved Connector 79"/>
          <p:cNvCxnSpPr>
            <a:endCxn id="37" idx="1"/>
          </p:cNvCxnSpPr>
          <p:nvPr/>
        </p:nvCxnSpPr>
        <p:spPr bwMode="auto">
          <a:xfrm flipV="1">
            <a:off x="6158140" y="3075802"/>
            <a:ext cx="1752600" cy="13437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6158140" y="42672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4557941" y="4953000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00FF…</a:t>
            </a: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1143000" y="3962400"/>
            <a:ext cx="3072664" cy="10668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does </a:t>
            </a:r>
            <a:r>
              <a:rPr lang="en-US" sz="2000" dirty="0" smtClean="0">
                <a:solidFill>
                  <a:srgbClr val="FF0000"/>
                </a:solidFill>
              </a:rPr>
              <a:t>kernel </a:t>
            </a:r>
            <a:r>
              <a:rPr lang="en-US" sz="2000" dirty="0">
                <a:solidFill>
                  <a:srgbClr val="FF0000"/>
                </a:solidFill>
              </a:rPr>
              <a:t>switch between processes?</a:t>
            </a:r>
          </a:p>
          <a:p>
            <a:r>
              <a:rPr lang="en-US" sz="2000" dirty="0">
                <a:solidFill>
                  <a:srgbClr val="FF0000"/>
                </a:solidFill>
              </a:rPr>
              <a:t>First question: How to return to system?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557941" y="4267200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0001…</a:t>
            </a:r>
          </a:p>
        </p:txBody>
      </p:sp>
    </p:spTree>
    <p:extLst>
      <p:ext uri="{BB962C8B-B14F-4D97-AF65-F5344CB8AC3E}">
        <p14:creationId xmlns:p14="http://schemas.microsoft.com/office/powerpoint/2010/main" val="3153476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User </a:t>
            </a:r>
            <a:r>
              <a:rPr lang="en-US" dirty="0" smtClean="0">
                <a:sym typeface="Symbol" panose="05050102010706020507" pitchFamily="18" charset="2"/>
              </a:rPr>
              <a:t> Kernel </a:t>
            </a:r>
            <a:r>
              <a:rPr lang="en-US" dirty="0" smtClean="0"/>
              <a:t>Mode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9220200" cy="56388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Syscall</a:t>
            </a:r>
            <a:endParaRPr lang="en-US" dirty="0" smtClean="0"/>
          </a:p>
          <a:p>
            <a:pPr lvl="1"/>
            <a:r>
              <a:rPr lang="en-US" dirty="0" smtClean="0"/>
              <a:t>Process requests a system service, e.g., exit</a:t>
            </a:r>
          </a:p>
          <a:p>
            <a:pPr lvl="1"/>
            <a:r>
              <a:rPr lang="en-US" dirty="0" smtClean="0"/>
              <a:t>Like a function call, but “outside” the process</a:t>
            </a:r>
          </a:p>
          <a:p>
            <a:pPr lvl="1"/>
            <a:r>
              <a:rPr lang="en-US" dirty="0" smtClean="0"/>
              <a:t>Does not have the address of the system function to call</a:t>
            </a:r>
          </a:p>
          <a:p>
            <a:pPr lvl="1"/>
            <a:r>
              <a:rPr lang="en-US" dirty="0" smtClean="0"/>
              <a:t>Like a Remote Procedure </a:t>
            </a:r>
            <a:r>
              <a:rPr lang="en-US" dirty="0"/>
              <a:t>C</a:t>
            </a:r>
            <a:r>
              <a:rPr lang="en-US" dirty="0" smtClean="0"/>
              <a:t>all (RPC) – for later</a:t>
            </a:r>
          </a:p>
          <a:p>
            <a:pPr lvl="1"/>
            <a:r>
              <a:rPr lang="en-US" dirty="0" smtClean="0"/>
              <a:t>Marshall the </a:t>
            </a:r>
            <a:r>
              <a:rPr lang="en-US" dirty="0" err="1" smtClean="0"/>
              <a:t>syscall</a:t>
            </a:r>
            <a:r>
              <a:rPr lang="en-US" dirty="0" smtClean="0"/>
              <a:t> id and </a:t>
            </a:r>
            <a:r>
              <a:rPr lang="en-US" dirty="0" err="1" smtClean="0"/>
              <a:t>args</a:t>
            </a:r>
            <a:r>
              <a:rPr lang="en-US" dirty="0" smtClean="0"/>
              <a:t> in registers and exec </a:t>
            </a:r>
            <a:r>
              <a:rPr lang="en-US" dirty="0" err="1" smtClean="0"/>
              <a:t>syscall</a:t>
            </a:r>
            <a:endParaRPr lang="en-US" dirty="0" smtClean="0"/>
          </a:p>
          <a:p>
            <a:r>
              <a:rPr lang="en-US" dirty="0" smtClean="0"/>
              <a:t>Interrupt</a:t>
            </a:r>
          </a:p>
          <a:p>
            <a:pPr lvl="1"/>
            <a:r>
              <a:rPr lang="en-US" dirty="0" smtClean="0"/>
              <a:t>External asynchronous event triggers context switch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 g., Timer, I/O device</a:t>
            </a:r>
          </a:p>
          <a:p>
            <a:pPr lvl="1"/>
            <a:r>
              <a:rPr lang="en-US" dirty="0" smtClean="0"/>
              <a:t>Independent of user process</a:t>
            </a:r>
          </a:p>
          <a:p>
            <a:r>
              <a:rPr lang="en-US" dirty="0" smtClean="0"/>
              <a:t>Trap or Exception</a:t>
            </a:r>
          </a:p>
          <a:p>
            <a:pPr lvl="1"/>
            <a:r>
              <a:rPr lang="en-US" dirty="0" smtClean="0"/>
              <a:t>Internal synchronous event in process triggers context switch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Protection violation (segmentation fault), Divide by zero, …</a:t>
            </a:r>
          </a:p>
          <a:p>
            <a:r>
              <a:rPr lang="en-US" dirty="0" smtClean="0"/>
              <a:t>All 3 are an UNPROGRAMMED CONTROL TRANSFER</a:t>
            </a:r>
          </a:p>
          <a:p>
            <a:pPr lvl="1"/>
            <a:r>
              <a:rPr lang="en-US" dirty="0" smtClean="0"/>
              <a:t>Where does it go?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41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990600"/>
            <a:ext cx="8763000" cy="1828800"/>
          </a:xfrm>
        </p:spPr>
        <p:txBody>
          <a:bodyPr/>
          <a:lstStyle/>
          <a:p>
            <a:r>
              <a:rPr lang="en-US" dirty="0"/>
              <a:t>How do we get the system target address of the “</a:t>
            </a:r>
            <a:r>
              <a:rPr lang="en-US" dirty="0" err="1"/>
              <a:t>unprogrammed</a:t>
            </a:r>
            <a:r>
              <a:rPr lang="en-US" dirty="0"/>
              <a:t> control transfer?”</a:t>
            </a:r>
          </a:p>
        </p:txBody>
      </p:sp>
    </p:spTree>
    <p:extLst>
      <p:ext uri="{BB962C8B-B14F-4D97-AF65-F5344CB8AC3E}">
        <p14:creationId xmlns:p14="http://schemas.microsoft.com/office/powerpoint/2010/main" val="2568092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 Vector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09800" y="5486400"/>
            <a:ext cx="7620000" cy="838200"/>
          </a:xfrm>
        </p:spPr>
        <p:txBody>
          <a:bodyPr/>
          <a:lstStyle/>
          <a:p>
            <a:r>
              <a:rPr lang="en-US" dirty="0" smtClean="0"/>
              <a:t>Where else do you see this dispatch pattern?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638800" y="1295400"/>
            <a:ext cx="1219200" cy="33528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638800" y="16002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638800" y="22098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638800" y="28194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638800" y="34290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cs typeface="Gill Sans Light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4038600" y="1295400"/>
            <a:ext cx="1371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343400" y="1295400"/>
            <a:ext cx="0" cy="1524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676401" y="1676400"/>
            <a:ext cx="2576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i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nterrupt number (</a:t>
            </a:r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i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)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4038600" y="2895600"/>
            <a:ext cx="1524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" name="Curved Connector 20"/>
          <p:cNvCxnSpPr/>
          <p:nvPr/>
        </p:nvCxnSpPr>
        <p:spPr bwMode="auto">
          <a:xfrm>
            <a:off x="6477000" y="2971800"/>
            <a:ext cx="1295400" cy="838200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7848600" y="3657601"/>
            <a:ext cx="26670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intrpHandler_i</a:t>
            </a:r>
            <a:r>
              <a:rPr lang="en-US" sz="1600" dirty="0">
                <a:latin typeface="Courier New"/>
                <a:cs typeface="Courier New"/>
              </a:rPr>
              <a:t> () {</a:t>
            </a:r>
          </a:p>
          <a:p>
            <a:r>
              <a:rPr lang="en-US" sz="1600" dirty="0">
                <a:latin typeface="Courier New"/>
                <a:cs typeface="Courier New"/>
              </a:rPr>
              <a:t> ….</a:t>
            </a:r>
          </a:p>
          <a:p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10400" y="129540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Address and properties of each interrupt handler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45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User =&gt; Kernel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438149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438149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352549" y="990600"/>
            <a:ext cx="762000" cy="762000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495549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80051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772149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848349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7924549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7924549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9840645" y="762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840645" y="61076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840645" y="2743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840644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840645" y="448413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840645" y="5638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3080…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34511" y="3124200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Base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4571749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571749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71750" y="3124200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1000 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71750" y="3505200"/>
            <a:ext cx="831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808877" y="3505200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4571749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71750" y="3886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xxxx</a:t>
            </a:r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003040" y="3886200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571749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571749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571749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003039" y="46482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571749" y="2743200"/>
            <a:ext cx="4572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81150" y="27432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549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647949" y="27432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4571749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117153" y="4267200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PC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7391149" y="29718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7314949" y="4343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476750" y="3124200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476750" y="3505200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cxnSp>
        <p:nvCxnSpPr>
          <p:cNvPr id="80" name="Curved Connector 79"/>
          <p:cNvCxnSpPr>
            <a:endCxn id="37" idx="1"/>
          </p:cNvCxnSpPr>
          <p:nvPr/>
        </p:nvCxnSpPr>
        <p:spPr bwMode="auto">
          <a:xfrm flipV="1">
            <a:off x="6171949" y="3075802"/>
            <a:ext cx="1752600" cy="13437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6171949" y="42672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4571750" y="4953000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00FF…</a:t>
            </a: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1219201" y="5132028"/>
            <a:ext cx="3147834" cy="142117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So: How to return to system?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Timer Interrupt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I/O requests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Other things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571749" y="4267200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0000 1234</a:t>
            </a:r>
          </a:p>
        </p:txBody>
      </p:sp>
    </p:spTree>
    <p:extLst>
      <p:ext uri="{BB962C8B-B14F-4D97-AF65-F5344CB8AC3E}">
        <p14:creationId xmlns:p14="http://schemas.microsoft.com/office/powerpoint/2010/main" val="661328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latin typeface="Gill Sans Light" charset="0"/>
                <a:ea typeface="ＭＳ Ｐゴシック" charset="-128"/>
                <a:cs typeface="Gill Sans Light" charset="0"/>
              </a:rPr>
              <a:t>Challenge: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914400"/>
            <a:ext cx="9982200" cy="51054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Applications consisting of…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… a variety of software modules that …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… run on a variety of devices (machines) that</a:t>
            </a:r>
          </a:p>
          <a:p>
            <a:pPr lvl="2">
              <a:defRPr/>
            </a:pPr>
            <a:r>
              <a:rPr lang="en-US" dirty="0">
                <a:ea typeface="ＭＳ Ｐゴシック" charset="0"/>
              </a:rPr>
              <a:t>… implement different hardware architectures</a:t>
            </a:r>
          </a:p>
          <a:p>
            <a:pPr lvl="2">
              <a:defRPr/>
            </a:pPr>
            <a:r>
              <a:rPr lang="en-US" dirty="0">
                <a:ea typeface="ＭＳ Ｐゴシック" charset="0"/>
              </a:rPr>
              <a:t>… run competing applications</a:t>
            </a:r>
          </a:p>
          <a:p>
            <a:pPr lvl="2">
              <a:defRPr/>
            </a:pPr>
            <a:r>
              <a:rPr lang="en-US" dirty="0">
                <a:ea typeface="ＭＳ Ｐゴシック" charset="0"/>
              </a:rPr>
              <a:t>… fail in unexpected ways</a:t>
            </a:r>
          </a:p>
          <a:p>
            <a:pPr lvl="2">
              <a:defRPr/>
            </a:pPr>
            <a:r>
              <a:rPr lang="en-US" dirty="0">
                <a:ea typeface="ＭＳ Ｐゴシック" charset="0"/>
              </a:rPr>
              <a:t>… can be under a variety of attacks</a:t>
            </a:r>
          </a:p>
          <a:p>
            <a:pPr>
              <a:defRPr/>
            </a:pPr>
            <a:endParaRPr lang="en-US" dirty="0"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ea typeface="ＭＳ Ｐゴシック" charset="0"/>
              </a:rPr>
              <a:t>Not feasible to test software for all possible environments and combinations of components and devices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The question is not whether there are bugs but how serious are the bugs</a:t>
            </a:r>
            <a:r>
              <a:rPr lang="en-US" dirty="0" smtClean="0">
                <a:ea typeface="ＭＳ Ｐゴシック" charset="0"/>
              </a:rPr>
              <a:t>!</a:t>
            </a:r>
          </a:p>
          <a:p>
            <a:pPr lvl="1">
              <a:defRPr/>
            </a:pPr>
            <a:endParaRPr lang="en-US" dirty="0"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ea typeface="ＭＳ Ｐゴシック" charset="0"/>
              </a:rPr>
              <a:t>Complexit</a:t>
            </a:r>
            <a:r>
              <a:rPr lang="en-US" dirty="0" smtClean="0">
                <a:ea typeface="ＭＳ Ｐゴシック" charset="0"/>
              </a:rPr>
              <a:t>y of software keeps growing!</a:t>
            </a:r>
            <a:r>
              <a:rPr lang="en-US" dirty="0" smtClean="0">
                <a:ea typeface="ＭＳ Ｐゴシック" charset="0"/>
              </a:rPr>
              <a:t> </a:t>
            </a:r>
            <a:endParaRPr lang="en-US" dirty="0">
              <a:ea typeface="ＭＳ Ｐゴシック" charset="0"/>
            </a:endParaRPr>
          </a:p>
          <a:p>
            <a:pPr lvl="1">
              <a:defRPr/>
            </a:pP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102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Interrupt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438149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438149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352549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495549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80051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772149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848349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7924549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7924549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9840645" y="762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840645" y="61076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840645" y="2743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840644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840645" y="448413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840645" y="5638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3080…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34511" y="3124200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Base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4571749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571749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71750" y="3124200"/>
            <a:ext cx="902811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7F7F7F"/>
                </a:solidFill>
                <a:latin typeface="Gill Sans" charset="0"/>
                <a:ea typeface="Gill Sans" charset="0"/>
                <a:cs typeface="Gill Sans" charset="0"/>
              </a:rPr>
              <a:t>1000 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71749" y="3505200"/>
            <a:ext cx="888084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7F7F7F"/>
                </a:solidFill>
                <a:latin typeface="Gill Sans" charset="0"/>
                <a:ea typeface="Gill Sans" charset="0"/>
                <a:cs typeface="Gill Sans" charset="0"/>
              </a:rPr>
              <a:t>1100 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808877" y="3505200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4571749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71750" y="3886201"/>
            <a:ext cx="1029449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0000 1234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003040" y="3886200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571749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571749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571749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003039" y="4648200"/>
            <a:ext cx="583814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571749" y="2743200"/>
            <a:ext cx="457200" cy="304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81150" y="27432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549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647949" y="27432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1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4571749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117153" y="4267200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PC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7467349" y="914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7314949" y="6248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476750" y="3124200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476750" y="3505200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cxnSp>
        <p:nvCxnSpPr>
          <p:cNvPr id="80" name="Curved Connector 79"/>
          <p:cNvCxnSpPr>
            <a:endCxn id="26" idx="1"/>
          </p:cNvCxnSpPr>
          <p:nvPr/>
        </p:nvCxnSpPr>
        <p:spPr bwMode="auto">
          <a:xfrm rot="5400000" flipH="1" flipV="1">
            <a:off x="5408316" y="1979568"/>
            <a:ext cx="3203666" cy="167640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6171949" y="41910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4571750" y="4953000"/>
            <a:ext cx="867545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00FF…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560167" y="4267200"/>
            <a:ext cx="1329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IntrpVector</a:t>
            </a:r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[</a:t>
            </a:r>
            <a:r>
              <a:rPr lang="en-US" sz="1600" b="0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i</a:t>
            </a:r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]</a:t>
            </a:r>
          </a:p>
        </p:txBody>
      </p:sp>
      <p:cxnSp>
        <p:nvCxnSpPr>
          <p:cNvPr id="89" name="Curved Connector 88"/>
          <p:cNvCxnSpPr>
            <a:endCxn id="37" idx="1"/>
          </p:cNvCxnSpPr>
          <p:nvPr/>
        </p:nvCxnSpPr>
        <p:spPr bwMode="auto">
          <a:xfrm flipV="1">
            <a:off x="6019549" y="3075802"/>
            <a:ext cx="1905000" cy="10111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90" name="Content Placeholder 18"/>
          <p:cNvSpPr txBox="1">
            <a:spLocks/>
          </p:cNvSpPr>
          <p:nvPr/>
        </p:nvSpPr>
        <p:spPr bwMode="auto">
          <a:xfrm>
            <a:off x="1143000" y="5181600"/>
            <a:ext cx="3276349" cy="1219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 smtClean="0">
                <a:solidFill>
                  <a:srgbClr val="FF0000"/>
                </a:solidFill>
              </a:rPr>
              <a:t>How to save registers and set up system stack?</a:t>
            </a:r>
            <a:endParaRPr lang="en-US" sz="20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81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285749" y="2895600"/>
            <a:ext cx="1219200" cy="19812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Switch User Process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438149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438149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352549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495549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80051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772149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848349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7924549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7924549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9840645" y="762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840645" y="61076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840645" y="2743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840644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840645" y="448413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840645" y="5638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3080…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34511" y="3124200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Base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4571749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571749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71750" y="3124200"/>
            <a:ext cx="902811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3000 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71750" y="3505200"/>
            <a:ext cx="902811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0080 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808877" y="3505200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4571749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71750" y="3886201"/>
            <a:ext cx="1029449" cy="307777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0000 0248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003040" y="3886200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571749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571749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571749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003039" y="4648200"/>
            <a:ext cx="583814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571749" y="2743200"/>
            <a:ext cx="457200" cy="304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81150" y="27432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549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647949" y="27432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1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4571749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117153" y="4267200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PC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7314949" y="914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7314949" y="6248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476750" y="3124200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476750" y="3505200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cxnSp>
        <p:nvCxnSpPr>
          <p:cNvPr id="80" name="Curved Connector 79"/>
          <p:cNvCxnSpPr/>
          <p:nvPr/>
        </p:nvCxnSpPr>
        <p:spPr bwMode="auto">
          <a:xfrm rot="5400000" flipH="1" flipV="1">
            <a:off x="5867149" y="1524002"/>
            <a:ext cx="3200402" cy="259080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>
            <a:off x="6171949" y="5105400"/>
            <a:ext cx="1752600" cy="685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4571750" y="4953000"/>
            <a:ext cx="880369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00D0…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560166" y="4267200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0001 0124</a:t>
            </a:r>
          </a:p>
        </p:txBody>
      </p:sp>
      <p:cxnSp>
        <p:nvCxnSpPr>
          <p:cNvPr id="89" name="Curved Connector 88"/>
          <p:cNvCxnSpPr>
            <a:endCxn id="48" idx="1"/>
          </p:cNvCxnSpPr>
          <p:nvPr/>
        </p:nvCxnSpPr>
        <p:spPr bwMode="auto">
          <a:xfrm>
            <a:off x="6019549" y="4087001"/>
            <a:ext cx="1905000" cy="60474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2361950" y="2971800"/>
            <a:ext cx="902811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1000 …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361949" y="3352800"/>
            <a:ext cx="88808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1100 …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361950" y="3733801"/>
            <a:ext cx="1029449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0000 1234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361949" y="4114800"/>
            <a:ext cx="58381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514350" y="4495801"/>
            <a:ext cx="697627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00FF…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8762749" y="1066801"/>
            <a:ext cx="497700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b="0" dirty="0">
                <a:latin typeface="Gill Sans" charset="0"/>
                <a:ea typeface="Gill Sans" charset="0"/>
                <a:cs typeface="Gill Sans" charset="0"/>
              </a:rPr>
              <a:t>RTU</a:t>
            </a:r>
          </a:p>
        </p:txBody>
      </p:sp>
      <p:sp>
        <p:nvSpPr>
          <p:cNvPr id="102" name="Rounded Rectangle 101"/>
          <p:cNvSpPr/>
          <p:nvPr/>
        </p:nvSpPr>
        <p:spPr bwMode="auto">
          <a:xfrm>
            <a:off x="9448549" y="1447800"/>
            <a:ext cx="152400" cy="2286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0" name="Content Placeholder 18"/>
          <p:cNvSpPr txBox="1">
            <a:spLocks/>
          </p:cNvSpPr>
          <p:nvPr/>
        </p:nvSpPr>
        <p:spPr bwMode="auto">
          <a:xfrm>
            <a:off x="1143000" y="5181600"/>
            <a:ext cx="3276349" cy="1219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smtClean="0">
                <a:solidFill>
                  <a:srgbClr val="FF0000"/>
                </a:solidFill>
              </a:rPr>
              <a:t>How to save registers and set up system stack?</a:t>
            </a:r>
            <a:endParaRPr lang="en-US" sz="20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69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285749" y="2895600"/>
            <a:ext cx="1219200" cy="1981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“resume”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438149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438149" y="990600"/>
            <a:ext cx="762000" cy="762000"/>
          </a:xfrm>
          <a:prstGeom prst="roundRect">
            <a:avLst/>
          </a:prstGeom>
          <a:solidFill>
            <a:srgbClr val="00AE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352549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495549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80051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772149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848349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7924549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7924549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9840645" y="762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840645" y="61076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840645" y="2743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840644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840645" y="448413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840645" y="5638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3080…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34511" y="3124200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Base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4571749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571749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71750" y="3124200"/>
            <a:ext cx="902811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3000 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71750" y="3505200"/>
            <a:ext cx="902811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0080 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808877" y="3505200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4571749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71749" y="3886201"/>
            <a:ext cx="952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xxxx</a:t>
            </a:r>
            <a:r>
              <a:rPr lang="en-US" sz="14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14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xxxx</a:t>
            </a:r>
            <a:endParaRPr lang="en-US" sz="14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003040" y="3886200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571749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549" y="2819400"/>
            <a:ext cx="1828800" cy="3048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571749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003039" y="4648200"/>
            <a:ext cx="583814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571749" y="2743200"/>
            <a:ext cx="4572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81150" y="27432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549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647949" y="27432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4571749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117153" y="4267200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PC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7391149" y="45720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7314949" y="5943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476750" y="3124200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476750" y="3505200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cxnSp>
        <p:nvCxnSpPr>
          <p:cNvPr id="83" name="Curved Connector 82"/>
          <p:cNvCxnSpPr/>
          <p:nvPr/>
        </p:nvCxnSpPr>
        <p:spPr bwMode="auto">
          <a:xfrm>
            <a:off x="6171949" y="5105400"/>
            <a:ext cx="1752600" cy="685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4571750" y="4953000"/>
            <a:ext cx="880369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00D0…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560167" y="4267200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000 0248</a:t>
            </a:r>
          </a:p>
        </p:txBody>
      </p:sp>
      <p:cxnSp>
        <p:nvCxnSpPr>
          <p:cNvPr id="89" name="Curved Connector 88"/>
          <p:cNvCxnSpPr>
            <a:endCxn id="48" idx="1"/>
          </p:cNvCxnSpPr>
          <p:nvPr/>
        </p:nvCxnSpPr>
        <p:spPr bwMode="auto">
          <a:xfrm>
            <a:off x="6019549" y="4419601"/>
            <a:ext cx="1905000" cy="27214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2361950" y="2971800"/>
            <a:ext cx="902811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1000 …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361949" y="3352800"/>
            <a:ext cx="88808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1100 …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361950" y="3733801"/>
            <a:ext cx="1029449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0000 1234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361949" y="4114800"/>
            <a:ext cx="58381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514350" y="4495801"/>
            <a:ext cx="697627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00FF…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8762749" y="1066801"/>
            <a:ext cx="497700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b="0" dirty="0">
                <a:latin typeface="Gill Sans" charset="0"/>
                <a:ea typeface="Gill Sans" charset="0"/>
                <a:cs typeface="Gill Sans" charset="0"/>
              </a:rPr>
              <a:t>RTU</a:t>
            </a:r>
          </a:p>
        </p:txBody>
      </p:sp>
      <p:sp>
        <p:nvSpPr>
          <p:cNvPr id="90" name="Content Placeholder 18"/>
          <p:cNvSpPr txBox="1">
            <a:spLocks/>
          </p:cNvSpPr>
          <p:nvPr/>
        </p:nvSpPr>
        <p:spPr bwMode="auto">
          <a:xfrm>
            <a:off x="1143000" y="5181600"/>
            <a:ext cx="3276349" cy="1219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smtClean="0">
                <a:solidFill>
                  <a:srgbClr val="FF0000"/>
                </a:solidFill>
              </a:rPr>
              <a:t>How to save registers and set up system stack?</a:t>
            </a:r>
            <a:endParaRPr lang="en-US" sz="20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996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Many Programs 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7848600" cy="5257800"/>
          </a:xfrm>
        </p:spPr>
        <p:txBody>
          <a:bodyPr/>
          <a:lstStyle/>
          <a:p>
            <a:r>
              <a:rPr lang="en-US" dirty="0" smtClean="0"/>
              <a:t>We have the basic mechanism to </a:t>
            </a:r>
          </a:p>
          <a:p>
            <a:pPr lvl="1"/>
            <a:r>
              <a:rPr lang="en-US" dirty="0" smtClean="0"/>
              <a:t>switch between user processes and the kernel, </a:t>
            </a:r>
            <a:endParaRPr lang="en-US" dirty="0"/>
          </a:p>
          <a:p>
            <a:pPr lvl="1"/>
            <a:r>
              <a:rPr lang="en-US" dirty="0" smtClean="0"/>
              <a:t>the kernel can switch among user processes,</a:t>
            </a:r>
          </a:p>
          <a:p>
            <a:pPr lvl="1"/>
            <a:r>
              <a:rPr lang="en-US" dirty="0" smtClean="0"/>
              <a:t>Protect OS from user processes and processes from each other</a:t>
            </a:r>
          </a:p>
          <a:p>
            <a:r>
              <a:rPr lang="en-US" dirty="0" smtClean="0"/>
              <a:t>Questions ???</a:t>
            </a:r>
          </a:p>
          <a:p>
            <a:r>
              <a:rPr lang="en-US" dirty="0" smtClean="0"/>
              <a:t>How do we decide which user process to run?</a:t>
            </a:r>
          </a:p>
          <a:p>
            <a:r>
              <a:rPr lang="en-US" dirty="0" smtClean="0"/>
              <a:t>How do we represent user processes in the OS?</a:t>
            </a:r>
          </a:p>
          <a:p>
            <a:r>
              <a:rPr lang="en-US" dirty="0" smtClean="0"/>
              <a:t>How do we pack up the process and set it aside?</a:t>
            </a:r>
          </a:p>
          <a:p>
            <a:r>
              <a:rPr lang="en-US" dirty="0" smtClean="0"/>
              <a:t>How do we get a stack and heap for the kernel?</a:t>
            </a:r>
          </a:p>
          <a:p>
            <a:r>
              <a:rPr lang="en-US" dirty="0" smtClean="0"/>
              <a:t>Aren’t we wasting are lot of memory?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195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Control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Kernel represents each process as a process control block (PCB)</a:t>
            </a:r>
            <a:endParaRPr lang="en-US" dirty="0"/>
          </a:p>
          <a:p>
            <a:pPr lvl="1"/>
            <a:r>
              <a:rPr lang="en-US" dirty="0" smtClean="0"/>
              <a:t>Status (running, ready, blocked, …)</a:t>
            </a:r>
          </a:p>
          <a:p>
            <a:pPr lvl="1"/>
            <a:r>
              <a:rPr lang="en-US" dirty="0" smtClean="0"/>
              <a:t>Register state (when not ready)</a:t>
            </a:r>
          </a:p>
          <a:p>
            <a:pPr lvl="1"/>
            <a:r>
              <a:rPr lang="en-US" dirty="0" smtClean="0"/>
              <a:t>Process ID (PID), User, Executable, Priority, …</a:t>
            </a:r>
          </a:p>
          <a:p>
            <a:pPr lvl="1"/>
            <a:r>
              <a:rPr lang="en-US" dirty="0" smtClean="0"/>
              <a:t>Execution time, …</a:t>
            </a:r>
          </a:p>
          <a:p>
            <a:pPr lvl="1"/>
            <a:r>
              <a:rPr lang="en-US" dirty="0" smtClean="0"/>
              <a:t>Memory space, translation, …</a:t>
            </a:r>
          </a:p>
          <a:p>
            <a:r>
              <a:rPr lang="en-US" dirty="0" smtClean="0"/>
              <a:t>Kernel Scheduler maintains a data structure containing the PCBs</a:t>
            </a:r>
          </a:p>
          <a:p>
            <a:r>
              <a:rPr lang="en-US" dirty="0" smtClean="0"/>
              <a:t>Scheduling algorithm selects the next one to run</a:t>
            </a:r>
          </a:p>
        </p:txBody>
      </p:sp>
    </p:spTree>
    <p:extLst>
      <p:ext uri="{BB962C8B-B14F-4D97-AF65-F5344CB8AC3E}">
        <p14:creationId xmlns:p14="http://schemas.microsoft.com/office/powerpoint/2010/main" val="2132395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1935561"/>
            <a:ext cx="5486400" cy="1754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f ( </a:t>
            </a:r>
            <a:r>
              <a:rPr lang="en-US" b="1" dirty="0" err="1" smtClean="0">
                <a:latin typeface="Courier New"/>
                <a:cs typeface="Courier New"/>
              </a:rPr>
              <a:t>readyProcesses</a:t>
            </a:r>
            <a:r>
              <a:rPr lang="en-US" b="1" dirty="0" smtClean="0">
                <a:latin typeface="Courier New"/>
                <a:cs typeface="Courier New"/>
              </a:rPr>
              <a:t>(PCBs) ) {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	</a:t>
            </a:r>
            <a:r>
              <a:rPr lang="en-US" b="1" dirty="0" err="1" smtClean="0">
                <a:latin typeface="Courier New"/>
                <a:cs typeface="Courier New"/>
              </a:rPr>
              <a:t>nextPCB</a:t>
            </a:r>
            <a:r>
              <a:rPr lang="en-US" b="1" dirty="0" smtClean="0">
                <a:latin typeface="Courier New"/>
                <a:cs typeface="Courier New"/>
              </a:rPr>
              <a:t> = </a:t>
            </a:r>
            <a:r>
              <a:rPr lang="en-US" b="1" dirty="0" err="1" smtClean="0">
                <a:latin typeface="Courier New"/>
                <a:cs typeface="Courier New"/>
              </a:rPr>
              <a:t>selectProcess</a:t>
            </a:r>
            <a:r>
              <a:rPr lang="en-US" b="1" dirty="0" smtClean="0">
                <a:latin typeface="Courier New"/>
                <a:cs typeface="Courier New"/>
              </a:rPr>
              <a:t>(PCBs);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	run( </a:t>
            </a:r>
            <a:r>
              <a:rPr lang="en-US" b="1" dirty="0" err="1" smtClean="0">
                <a:latin typeface="Courier New"/>
                <a:cs typeface="Courier New"/>
              </a:rPr>
              <a:t>nextPCB</a:t>
            </a:r>
            <a:r>
              <a:rPr lang="en-US" b="1" dirty="0" smtClean="0">
                <a:latin typeface="Courier New"/>
                <a:cs typeface="Courier New"/>
              </a:rPr>
              <a:t> );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else {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	</a:t>
            </a:r>
            <a:r>
              <a:rPr lang="en-US" b="1" dirty="0" err="1" smtClean="0">
                <a:latin typeface="Courier New"/>
                <a:cs typeface="Courier New"/>
              </a:rPr>
              <a:t>run_idle_process</a:t>
            </a:r>
            <a:r>
              <a:rPr lang="en-US" b="1" dirty="0" smtClean="0">
                <a:latin typeface="Courier New"/>
                <a:cs typeface="Courier New"/>
              </a:rPr>
              <a:t>();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2192952" y="1394705"/>
            <a:ext cx="1328660" cy="2817795"/>
          </a:xfrm>
          <a:custGeom>
            <a:avLst/>
            <a:gdLst>
              <a:gd name="connsiteX0" fmla="*/ 1387780 w 1387780"/>
              <a:gd name="connsiteY0" fmla="*/ 2403572 h 2845960"/>
              <a:gd name="connsiteX1" fmla="*/ 192026 w 1387780"/>
              <a:gd name="connsiteY1" fmla="*/ 2677892 h 2845960"/>
              <a:gd name="connsiteX2" fmla="*/ 114654 w 1387780"/>
              <a:gd name="connsiteY2" fmla="*/ 152741 h 2845960"/>
              <a:gd name="connsiteX3" fmla="*/ 1310408 w 1387780"/>
              <a:gd name="connsiteY3" fmla="*/ 497400 h 2845960"/>
              <a:gd name="connsiteX0" fmla="*/ 1328660 w 1328660"/>
              <a:gd name="connsiteY0" fmla="*/ 2305098 h 2817795"/>
              <a:gd name="connsiteX1" fmla="*/ 189177 w 1328660"/>
              <a:gd name="connsiteY1" fmla="*/ 2677892 h 2817795"/>
              <a:gd name="connsiteX2" fmla="*/ 111805 w 1328660"/>
              <a:gd name="connsiteY2" fmla="*/ 152741 h 2817795"/>
              <a:gd name="connsiteX3" fmla="*/ 1307559 w 1328660"/>
              <a:gd name="connsiteY3" fmla="*/ 497400 h 281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8660" h="2817795">
                <a:moveTo>
                  <a:pt x="1328660" y="2305098"/>
                </a:moveTo>
                <a:cubicBezTo>
                  <a:pt x="836877" y="2629827"/>
                  <a:pt x="391986" y="3036618"/>
                  <a:pt x="189177" y="2677892"/>
                </a:cubicBezTo>
                <a:cubicBezTo>
                  <a:pt x="-13632" y="2319166"/>
                  <a:pt x="-74592" y="516156"/>
                  <a:pt x="111805" y="152741"/>
                </a:cubicBezTo>
                <a:cubicBezTo>
                  <a:pt x="298202" y="-210674"/>
                  <a:pt x="802880" y="143363"/>
                  <a:pt x="1307559" y="497400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342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8763000" cy="736600"/>
          </a:xfrm>
        </p:spPr>
        <p:txBody>
          <a:bodyPr/>
          <a:lstStyle/>
          <a:p>
            <a:r>
              <a:rPr lang="en-US" dirty="0" smtClean="0"/>
              <a:t>Conclusion: Four Fundamental OS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10591800" cy="5638800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Thread: Execution Context</a:t>
            </a:r>
          </a:p>
          <a:p>
            <a:pPr lvl="1"/>
            <a:r>
              <a:rPr lang="en-US" altLang="en-US" dirty="0" smtClean="0"/>
              <a:t>Fully describes program state</a:t>
            </a:r>
            <a:endParaRPr lang="en-US" altLang="en-US" dirty="0"/>
          </a:p>
          <a:p>
            <a:pPr lvl="1"/>
            <a:r>
              <a:rPr lang="en-US" altLang="en-US" dirty="0"/>
              <a:t>Program Counter, Registers, Execution Flags, </a:t>
            </a:r>
            <a:r>
              <a:rPr lang="en-US" altLang="en-US" dirty="0" smtClean="0"/>
              <a:t>Stack</a:t>
            </a:r>
            <a:endParaRPr lang="en-US" dirty="0"/>
          </a:p>
          <a:p>
            <a:r>
              <a:rPr lang="en-US" b="1" dirty="0"/>
              <a:t>Address </a:t>
            </a:r>
            <a:r>
              <a:rPr lang="en-US" b="1" dirty="0" smtClean="0"/>
              <a:t>space </a:t>
            </a:r>
            <a:r>
              <a:rPr lang="en-US" dirty="0" smtClean="0"/>
              <a:t>(with or w/o </a:t>
            </a:r>
            <a:r>
              <a:rPr lang="en-US" b="1" dirty="0" smtClean="0"/>
              <a:t>translation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Set of memory addresses accessible to program (for read or write)</a:t>
            </a:r>
            <a:endParaRPr lang="en-US" dirty="0"/>
          </a:p>
          <a:p>
            <a:pPr lvl="1"/>
            <a:r>
              <a:rPr lang="en-US" dirty="0"/>
              <a:t>M</a:t>
            </a:r>
            <a:r>
              <a:rPr lang="en-US" dirty="0" smtClean="0"/>
              <a:t>ay be </a:t>
            </a:r>
            <a:r>
              <a:rPr lang="en-US" dirty="0"/>
              <a:t>distinct from </a:t>
            </a:r>
            <a:r>
              <a:rPr lang="en-US" dirty="0" smtClean="0"/>
              <a:t>memory </a:t>
            </a:r>
            <a:r>
              <a:rPr lang="en-US" dirty="0"/>
              <a:t>space of the physical </a:t>
            </a:r>
            <a:r>
              <a:rPr lang="en-US" dirty="0" smtClean="0"/>
              <a:t>machine </a:t>
            </a:r>
            <a:br>
              <a:rPr lang="en-US" dirty="0" smtClean="0"/>
            </a:br>
            <a:r>
              <a:rPr lang="en-US" dirty="0" smtClean="0"/>
              <a:t>(in which case programs operate in a virtual address space)</a:t>
            </a:r>
            <a:endParaRPr lang="en-US" dirty="0"/>
          </a:p>
          <a:p>
            <a:r>
              <a:rPr lang="en-US" b="1" dirty="0" smtClean="0"/>
              <a:t>Process: an instance of a running program</a:t>
            </a:r>
          </a:p>
          <a:p>
            <a:pPr lvl="1"/>
            <a:r>
              <a:rPr lang="en-US" dirty="0" smtClean="0"/>
              <a:t>Protected Address Space + One or more Threads</a:t>
            </a:r>
            <a:endParaRPr lang="en-US" dirty="0"/>
          </a:p>
          <a:p>
            <a:r>
              <a:rPr lang="en-US" b="1" dirty="0" smtClean="0"/>
              <a:t>Dual mode operation / Protection</a:t>
            </a:r>
          </a:p>
          <a:p>
            <a:pPr lvl="1"/>
            <a:r>
              <a:rPr lang="en-US" dirty="0" smtClean="0"/>
              <a:t>Only the “system” has the ability to access certain resources</a:t>
            </a:r>
          </a:p>
          <a:p>
            <a:pPr lvl="1"/>
            <a:r>
              <a:rPr lang="en-US" sz="2400" dirty="0"/>
              <a:t>Combined with translation, isolates programs from each other and the OS from programs</a:t>
            </a:r>
          </a:p>
        </p:txBody>
      </p:sp>
    </p:spTree>
    <p:extLst>
      <p:ext uri="{BB962C8B-B14F-4D97-AF65-F5344CB8AC3E}">
        <p14:creationId xmlns:p14="http://schemas.microsoft.com/office/powerpoint/2010/main" val="2980128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771650" y="745671"/>
          <a:ext cx="8648700" cy="486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5" name="Chart" r:id="rId3" imgW="6695950" imgH="3762375" progId="Excel.Chart.8">
                  <p:embed followColorScheme="full"/>
                </p:oleObj>
              </mc:Choice>
              <mc:Fallback>
                <p:oleObj name="Chart" r:id="rId3" imgW="6695950" imgH="3762375" progId="Excel.Chart.8">
                  <p:embed followColorScheme="full"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1650" y="745671"/>
                        <a:ext cx="8648700" cy="486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233654"/>
              </p:ext>
            </p:extLst>
          </p:nvPr>
        </p:nvGraphicFramePr>
        <p:xfrm>
          <a:off x="1771650" y="745671"/>
          <a:ext cx="8648700" cy="486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6" name="Chart" r:id="rId5" imgW="6696000" imgH="3762360" progId="Excel.Chart.8">
                  <p:embed followColorScheme="full"/>
                </p:oleObj>
              </mc:Choice>
              <mc:Fallback>
                <p:oleObj name="Chart" r:id="rId5" imgW="6696000" imgH="3762360" progId="Excel.Chart.8">
                  <p:embed followColorScheme="full"/>
                  <p:pic>
                    <p:nvPicPr>
                      <p:cNvPr id="13" name="Content Placeholder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71650" y="745671"/>
                        <a:ext cx="8648700" cy="486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784960"/>
              </p:ext>
            </p:extLst>
          </p:nvPr>
        </p:nvGraphicFramePr>
        <p:xfrm>
          <a:off x="1771650" y="745671"/>
          <a:ext cx="8648700" cy="486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7" name="Chart" r:id="rId7" imgW="6696000" imgH="3762360" progId="Excel.Chart.8">
                  <p:embed followColorScheme="full"/>
                </p:oleObj>
              </mc:Choice>
              <mc:Fallback>
                <p:oleObj name="Chart" r:id="rId7" imgW="6696000" imgH="3762360" progId="Excel.Chart.8">
                  <p:embed followColorScheme="full"/>
                  <p:pic>
                    <p:nvPicPr>
                      <p:cNvPr id="14" name="Content Placeholder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71650" y="745671"/>
                        <a:ext cx="8648700" cy="486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702996" y="1185592"/>
            <a:ext cx="6406850" cy="1434904"/>
            <a:chOff x="2124222" y="1153551"/>
            <a:chExt cx="6406850" cy="1434904"/>
          </a:xfrm>
        </p:grpSpPr>
        <p:sp>
          <p:nvSpPr>
            <p:cNvPr id="6" name="Freeform 5"/>
            <p:cNvSpPr/>
            <p:nvPr/>
          </p:nvSpPr>
          <p:spPr bwMode="auto">
            <a:xfrm>
              <a:off x="2124222" y="1153551"/>
              <a:ext cx="912974" cy="1434904"/>
            </a:xfrm>
            <a:custGeom>
              <a:avLst/>
              <a:gdLst>
                <a:gd name="connsiteX0" fmla="*/ 0 w 912974"/>
                <a:gd name="connsiteY0" fmla="*/ 0 h 1434904"/>
                <a:gd name="connsiteX1" fmla="*/ 766689 w 912974"/>
                <a:gd name="connsiteY1" fmla="*/ 161778 h 1434904"/>
                <a:gd name="connsiteX2" fmla="*/ 900332 w 912974"/>
                <a:gd name="connsiteY2" fmla="*/ 914400 h 1434904"/>
                <a:gd name="connsiteX3" fmla="*/ 590843 w 912974"/>
                <a:gd name="connsiteY3" fmla="*/ 1434904 h 143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2974" h="1434904">
                  <a:moveTo>
                    <a:pt x="0" y="0"/>
                  </a:moveTo>
                  <a:cubicBezTo>
                    <a:pt x="308317" y="4689"/>
                    <a:pt x="616634" y="9378"/>
                    <a:pt x="766689" y="161778"/>
                  </a:cubicBezTo>
                  <a:cubicBezTo>
                    <a:pt x="916744" y="314178"/>
                    <a:pt x="929640" y="702212"/>
                    <a:pt x="900332" y="914400"/>
                  </a:cubicBezTo>
                  <a:cubicBezTo>
                    <a:pt x="871024" y="1126588"/>
                    <a:pt x="730933" y="1280746"/>
                    <a:pt x="590843" y="1434904"/>
                  </a:cubicBezTo>
                </a:path>
              </a:pathLst>
            </a:cu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37196" y="1501671"/>
              <a:ext cx="549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Gill Sans Light"/>
                </a:rPr>
                <a:t>New Versions </a:t>
              </a:r>
              <a:r>
                <a:rPr lang="en-US" dirty="0" smtClean="0">
                  <a:solidFill>
                    <a:srgbClr val="FF0000"/>
                  </a:solidFill>
                  <a:latin typeface="Gill Sans Light"/>
                </a:rPr>
                <a:t>(much</a:t>
              </a:r>
              <a:r>
                <a:rPr lang="en-US" dirty="0" smtClean="0">
                  <a:solidFill>
                    <a:srgbClr val="FF0000"/>
                  </a:solidFill>
                  <a:latin typeface="Gill Sans Light"/>
                </a:rPr>
                <a:t>) larger </a:t>
              </a:r>
              <a:r>
                <a:rPr lang="en-US" dirty="0" smtClean="0">
                  <a:solidFill>
                    <a:srgbClr val="FF0000"/>
                  </a:solidFill>
                  <a:latin typeface="Gill Sans Light"/>
                </a:rPr>
                <a:t>than older </a:t>
              </a:r>
              <a:r>
                <a:rPr lang="en-US" dirty="0" smtClean="0">
                  <a:solidFill>
                    <a:srgbClr val="FF0000"/>
                  </a:solidFill>
                  <a:latin typeface="Gill Sans Light"/>
                </a:rPr>
                <a:t>versions!</a:t>
              </a:r>
              <a:endParaRPr lang="en-US" dirty="0">
                <a:solidFill>
                  <a:srgbClr val="FF0000"/>
                </a:solidFill>
                <a:latin typeface="Gill Sans Ligh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9906000" cy="533400"/>
          </a:xfrm>
        </p:spPr>
        <p:txBody>
          <a:bodyPr/>
          <a:lstStyle/>
          <a:p>
            <a:r>
              <a:rPr lang="en-US" dirty="0" smtClean="0"/>
              <a:t>For Instance: Software Complexity keeps growing!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11576" y="5561237"/>
            <a:ext cx="79688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ill Sans"/>
              </a:rPr>
              <a:t>Millions of Lines of Code</a:t>
            </a:r>
          </a:p>
          <a:p>
            <a:pPr algn="ctr"/>
            <a:r>
              <a:rPr lang="en-US" b="0" dirty="0">
                <a:latin typeface="Gill Sans"/>
              </a:rPr>
              <a:t>(source https://informationisbeautiful.net/visualizations/million-lines-of-code</a:t>
            </a:r>
            <a:r>
              <a:rPr lang="en-US" b="0" dirty="0" smtClean="0">
                <a:latin typeface="Gill Sans"/>
              </a:rPr>
              <a:t>/)</a:t>
            </a:r>
            <a:endParaRPr lang="en-US" b="0" dirty="0">
              <a:latin typeface="Gill San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033026" y="3346788"/>
            <a:ext cx="3275256" cy="1149012"/>
            <a:chOff x="5509026" y="3346788"/>
            <a:chExt cx="3275256" cy="1149012"/>
          </a:xfrm>
        </p:grpSpPr>
        <p:sp>
          <p:nvSpPr>
            <p:cNvPr id="9" name="TextBox 8"/>
            <p:cNvSpPr txBox="1"/>
            <p:nvPr/>
          </p:nvSpPr>
          <p:spPr>
            <a:xfrm>
              <a:off x="5509026" y="3346788"/>
              <a:ext cx="3275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Gill Sans Light"/>
                </a:rPr>
                <a:t>Cars getting really complex!</a:t>
              </a:r>
              <a:endParaRPr lang="en-US" dirty="0">
                <a:solidFill>
                  <a:srgbClr val="FF0000"/>
                </a:solidFill>
                <a:latin typeface="Gill Sans Light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>
              <a:off x="6705600" y="3733800"/>
              <a:ext cx="228600" cy="7620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48327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3" grpId="0"/>
      <p:bldOleChart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90600"/>
            <a:ext cx="5995693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10668000" cy="533400"/>
          </a:xfrm>
        </p:spPr>
        <p:txBody>
          <a:bodyPr/>
          <a:lstStyle/>
          <a:p>
            <a:r>
              <a:rPr lang="en-US" dirty="0" smtClean="0"/>
              <a:t>The World Is Parallel: e.g. Intel </a:t>
            </a:r>
            <a:r>
              <a:rPr lang="en-US" dirty="0" err="1" smtClean="0"/>
              <a:t>Saphire</a:t>
            </a:r>
            <a:r>
              <a:rPr lang="en-US" dirty="0" smtClean="0"/>
              <a:t> Rapids (2023)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6705600" cy="5525968"/>
          </a:xfrm>
        </p:spPr>
        <p:txBody>
          <a:bodyPr/>
          <a:lstStyle/>
          <a:p>
            <a:r>
              <a:rPr lang="en-US" dirty="0" smtClean="0"/>
              <a:t>Up to 60 cores, 120 threads/package (socket)</a:t>
            </a:r>
          </a:p>
          <a:p>
            <a:pPr lvl="1"/>
            <a:r>
              <a:rPr lang="en-US" dirty="0" smtClean="0"/>
              <a:t>Up to 4 “</a:t>
            </a:r>
            <a:r>
              <a:rPr lang="en-US" dirty="0" err="1" smtClean="0"/>
              <a:t>chiplets</a:t>
            </a:r>
            <a:r>
              <a:rPr lang="en-US" dirty="0" smtClean="0"/>
              <a:t>” bonded together</a:t>
            </a:r>
          </a:p>
          <a:p>
            <a:pPr>
              <a:lnSpc>
                <a:spcPct val="85000"/>
              </a:lnSpc>
            </a:pPr>
            <a:r>
              <a:rPr lang="en-US" dirty="0"/>
              <a:t>Network: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On-chip Mesh Interconnect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Fast off-chip </a:t>
            </a:r>
            <a:r>
              <a:rPr lang="en-US" dirty="0" smtClean="0"/>
              <a:t>network (UPI):</a:t>
            </a:r>
            <a:br>
              <a:rPr lang="en-US" dirty="0" smtClean="0"/>
            </a:br>
            <a:r>
              <a:rPr lang="en-US" dirty="0" smtClean="0"/>
              <a:t>directly connects 8-chips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480 cores/shared memory domain!</a:t>
            </a:r>
            <a:endParaRPr lang="en-US" dirty="0"/>
          </a:p>
          <a:p>
            <a:r>
              <a:rPr lang="en-US" dirty="0" smtClean="0"/>
              <a:t>Each Core Has:</a:t>
            </a:r>
          </a:p>
          <a:p>
            <a:pPr lvl="1"/>
            <a:r>
              <a:rPr lang="en-US" dirty="0" smtClean="0"/>
              <a:t>80 KB L1 Cache</a:t>
            </a:r>
          </a:p>
          <a:p>
            <a:pPr lvl="1"/>
            <a:r>
              <a:rPr lang="en-US" dirty="0" smtClean="0"/>
              <a:t>2 MB L2 Cache</a:t>
            </a:r>
          </a:p>
          <a:p>
            <a:pPr lvl="1"/>
            <a:r>
              <a:rPr lang="en-US" dirty="0" smtClean="0"/>
              <a:t>Fraction of up to 112.5 MB L3 Cache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DRAM/chips</a:t>
            </a:r>
            <a:endParaRPr lang="en-US" dirty="0"/>
          </a:p>
          <a:p>
            <a:pPr lvl="1">
              <a:lnSpc>
                <a:spcPct val="85000"/>
              </a:lnSpc>
            </a:pPr>
            <a:r>
              <a:rPr lang="en-US" dirty="0"/>
              <a:t>Up to </a:t>
            </a:r>
            <a:r>
              <a:rPr lang="en-US" dirty="0" smtClean="0"/>
              <a:t>4 </a:t>
            </a:r>
            <a:r>
              <a:rPr lang="en-US" dirty="0" err="1" smtClean="0"/>
              <a:t>TiB</a:t>
            </a:r>
            <a:r>
              <a:rPr lang="en-US" dirty="0" smtClean="0"/>
              <a:t> of DDR5 memory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Many </a:t>
            </a:r>
            <a:r>
              <a:rPr lang="en-US" dirty="0" err="1" smtClean="0"/>
              <a:t>Accellerators</a:t>
            </a:r>
            <a:r>
              <a:rPr lang="en-US" dirty="0" smtClean="0"/>
              <a:t> of different types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Graphics, Encryption, AI, Security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34200" y="6202269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Gill Sans Light"/>
              </a:rPr>
              <a:t>Saphire</a:t>
            </a:r>
            <a:r>
              <a:rPr lang="en-US" dirty="0" smtClean="0">
                <a:solidFill>
                  <a:srgbClr val="FF0000"/>
                </a:solidFill>
                <a:latin typeface="Gill Sans Light"/>
              </a:rPr>
              <a:t> Rapids 4-chiplet single package</a:t>
            </a:r>
            <a:endParaRPr lang="en-US" dirty="0">
              <a:solidFill>
                <a:srgbClr val="FF0000"/>
              </a:solidFill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266850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2" t="10087" r="23404"/>
          <a:stretch/>
        </p:blipFill>
        <p:spPr>
          <a:xfrm>
            <a:off x="3200400" y="762000"/>
            <a:ext cx="5562600" cy="5434014"/>
          </a:xfrm>
          <a:prstGeom prst="rect">
            <a:avLst/>
          </a:prstGeom>
        </p:spPr>
      </p:pic>
      <p:sp>
        <p:nvSpPr>
          <p:cNvPr id="47106" name="Rectangle 3"/>
          <p:cNvSpPr>
            <a:spLocks noGrp="1" noChangeArrowheads="1"/>
          </p:cNvSpPr>
          <p:nvPr>
            <p:ph type="title"/>
          </p:nvPr>
        </p:nvSpPr>
        <p:spPr>
          <a:xfrm>
            <a:off x="1748546" y="233251"/>
            <a:ext cx="8839200" cy="494488"/>
          </a:xfrm>
        </p:spPr>
        <p:txBody>
          <a:bodyPr vert="horz" wrap="square" lIns="63493" tIns="25397" rIns="63493" bIns="25397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en-US" dirty="0">
                <a:latin typeface="Gill Sans Light" charset="0"/>
                <a:cs typeface="Gill Sans Light" charset="0"/>
              </a:rPr>
              <a:t>HW Functionality comes with great complexity!</a:t>
            </a:r>
          </a:p>
        </p:txBody>
      </p:sp>
      <p:sp>
        <p:nvSpPr>
          <p:cNvPr id="47108" name="Text Box 34"/>
          <p:cNvSpPr txBox="1">
            <a:spLocks noChangeArrowheads="1"/>
          </p:cNvSpPr>
          <p:nvPr/>
        </p:nvSpPr>
        <p:spPr bwMode="auto">
          <a:xfrm>
            <a:off x="3810001" y="6091547"/>
            <a:ext cx="524759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en-US" altLang="en-US" b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Intel </a:t>
            </a:r>
            <a:r>
              <a:rPr lang="en-US" altLang="en-US" b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700 Chipset </a:t>
            </a:r>
            <a:r>
              <a:rPr lang="en-US" altLang="en-US" b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I/O Configuration</a:t>
            </a:r>
          </a:p>
        </p:txBody>
      </p:sp>
      <p:sp>
        <p:nvSpPr>
          <p:cNvPr id="2" name="Rectangular Callout 1"/>
          <p:cNvSpPr/>
          <p:nvPr/>
        </p:nvSpPr>
        <p:spPr bwMode="auto">
          <a:xfrm>
            <a:off x="8854740" y="2155444"/>
            <a:ext cx="2661774" cy="574920"/>
          </a:xfrm>
          <a:prstGeom prst="wedgeRectCallout">
            <a:avLst>
              <a:gd name="adj1" fmla="val -160430"/>
              <a:gd name="adj2" fmla="val 4304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Gill Sans Light"/>
              </a:rPr>
              <a:t>Direct Media Interface</a:t>
            </a:r>
            <a:br>
              <a:rPr lang="en-US" sz="1600" dirty="0">
                <a:solidFill>
                  <a:srgbClr val="FF0000"/>
                </a:solidFill>
                <a:latin typeface="Gill Sans Light"/>
              </a:rPr>
            </a:br>
            <a:r>
              <a:rPr lang="en-US" sz="1600" dirty="0" smtClean="0">
                <a:solidFill>
                  <a:srgbClr val="FF0000"/>
                </a:solidFill>
                <a:latin typeface="Gill Sans Light"/>
              </a:rPr>
              <a:t>(8-16 </a:t>
            </a:r>
            <a:r>
              <a:rPr lang="en-US" sz="1600" dirty="0" err="1">
                <a:solidFill>
                  <a:srgbClr val="FF0000"/>
                </a:solidFill>
                <a:latin typeface="Gill Sans Light"/>
              </a:rPr>
              <a:t>GBytes</a:t>
            </a:r>
            <a:r>
              <a:rPr lang="en-US" sz="1600" dirty="0">
                <a:solidFill>
                  <a:srgbClr val="FF0000"/>
                </a:solidFill>
                <a:latin typeface="Gill Sans Light"/>
              </a:rPr>
              <a:t>/sec)</a:t>
            </a:r>
          </a:p>
        </p:txBody>
      </p:sp>
      <p:sp>
        <p:nvSpPr>
          <p:cNvPr id="36" name="Rectangular Callout 35"/>
          <p:cNvSpPr/>
          <p:nvPr/>
        </p:nvSpPr>
        <p:spPr bwMode="auto">
          <a:xfrm>
            <a:off x="990602" y="1600200"/>
            <a:ext cx="2057400" cy="571500"/>
          </a:xfrm>
          <a:prstGeom prst="wedgeRectCallout">
            <a:avLst>
              <a:gd name="adj1" fmla="val 60432"/>
              <a:gd name="adj2" fmla="val 43423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Gill Sans Light"/>
              </a:rPr>
              <a:t>Really High Speed I/O (e.g. graphics)</a:t>
            </a:r>
          </a:p>
        </p:txBody>
      </p:sp>
      <p:sp>
        <p:nvSpPr>
          <p:cNvPr id="37" name="Rectangular Callout 36"/>
          <p:cNvSpPr/>
          <p:nvPr/>
        </p:nvSpPr>
        <p:spPr bwMode="auto">
          <a:xfrm>
            <a:off x="8763000" y="957517"/>
            <a:ext cx="2057400" cy="618420"/>
          </a:xfrm>
          <a:prstGeom prst="wedgeRectCallout">
            <a:avLst>
              <a:gd name="adj1" fmla="val -60831"/>
              <a:gd name="adj2" fmla="val -2843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Gill Sans Light"/>
              </a:rPr>
              <a:t>Memory Channels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Gill Sans Light"/>
              </a:rPr>
              <a:t>(High BW DRAM)</a:t>
            </a:r>
          </a:p>
        </p:txBody>
      </p:sp>
      <p:sp>
        <p:nvSpPr>
          <p:cNvPr id="38" name="Rectangular Callout 37"/>
          <p:cNvSpPr/>
          <p:nvPr/>
        </p:nvSpPr>
        <p:spPr bwMode="auto">
          <a:xfrm>
            <a:off x="914402" y="2633037"/>
            <a:ext cx="2057402" cy="567363"/>
          </a:xfrm>
          <a:prstGeom prst="wedgeRectCallout">
            <a:avLst>
              <a:gd name="adj1" fmla="val 65621"/>
              <a:gd name="adj2" fmla="val 8961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Gill Sans Light"/>
              </a:rPr>
              <a:t>High-Speed I/O devices (PCI </a:t>
            </a:r>
            <a:r>
              <a:rPr lang="en-US" sz="1600" dirty="0" err="1">
                <a:solidFill>
                  <a:srgbClr val="FF0000"/>
                </a:solidFill>
                <a:latin typeface="Gill Sans Light"/>
              </a:rPr>
              <a:t>Exp</a:t>
            </a:r>
            <a:r>
              <a:rPr lang="en-US" sz="1600" dirty="0">
                <a:solidFill>
                  <a:srgbClr val="FF0000"/>
                </a:solidFill>
                <a:latin typeface="Gill Sans Light"/>
              </a:rPr>
              <a:t>)</a:t>
            </a:r>
          </a:p>
        </p:txBody>
      </p:sp>
      <p:sp>
        <p:nvSpPr>
          <p:cNvPr id="39" name="Rectangular Callout 38"/>
          <p:cNvSpPr/>
          <p:nvPr/>
        </p:nvSpPr>
        <p:spPr bwMode="auto">
          <a:xfrm>
            <a:off x="785348" y="3455087"/>
            <a:ext cx="2186455" cy="354913"/>
          </a:xfrm>
          <a:prstGeom prst="wedgeRectCallout">
            <a:avLst>
              <a:gd name="adj1" fmla="val 65621"/>
              <a:gd name="adj2" fmla="val 8961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Gill Sans Light"/>
              </a:rPr>
              <a:t>Disks (8 x </a:t>
            </a:r>
            <a:r>
              <a:rPr lang="en-US" sz="1600" dirty="0" smtClean="0">
                <a:solidFill>
                  <a:srgbClr val="FF0000"/>
                </a:solidFill>
                <a:latin typeface="Gill Sans Light"/>
              </a:rPr>
              <a:t>SATA 3.0)</a:t>
            </a:r>
            <a:endParaRPr lang="en-US" sz="1600" dirty="0">
              <a:solidFill>
                <a:srgbClr val="FF0000"/>
              </a:solidFill>
              <a:latin typeface="Gill Sans Light"/>
            </a:endParaRPr>
          </a:p>
        </p:txBody>
      </p:sp>
      <p:sp>
        <p:nvSpPr>
          <p:cNvPr id="40" name="Rectangular Callout 39"/>
          <p:cNvSpPr/>
          <p:nvPr/>
        </p:nvSpPr>
        <p:spPr bwMode="auto">
          <a:xfrm>
            <a:off x="914400" y="4064687"/>
            <a:ext cx="2057402" cy="354913"/>
          </a:xfrm>
          <a:prstGeom prst="wedgeRectCallout">
            <a:avLst>
              <a:gd name="adj1" fmla="val 65621"/>
              <a:gd name="adj2" fmla="val 8961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Gill Sans Light"/>
              </a:rPr>
              <a:t>Slower I/O (USB)</a:t>
            </a:r>
          </a:p>
        </p:txBody>
      </p:sp>
      <p:sp>
        <p:nvSpPr>
          <p:cNvPr id="41" name="Rectangular Callout 40"/>
          <p:cNvSpPr/>
          <p:nvPr/>
        </p:nvSpPr>
        <p:spPr bwMode="auto">
          <a:xfrm>
            <a:off x="381000" y="4572000"/>
            <a:ext cx="2590802" cy="354913"/>
          </a:xfrm>
          <a:prstGeom prst="wedgeRectCallout">
            <a:avLst>
              <a:gd name="adj1" fmla="val 65621"/>
              <a:gd name="adj2" fmla="val 8961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Gill Sans Light"/>
              </a:rPr>
              <a:t>Integrated </a:t>
            </a:r>
            <a:r>
              <a:rPr lang="en-US" sz="1600" dirty="0" smtClean="0">
                <a:solidFill>
                  <a:srgbClr val="FF0000"/>
                </a:solidFill>
                <a:latin typeface="Gill Sans Light"/>
              </a:rPr>
              <a:t>2.5G Ethernet</a:t>
            </a:r>
            <a:endParaRPr lang="en-US" sz="1600" dirty="0">
              <a:solidFill>
                <a:srgbClr val="FF0000"/>
              </a:solidFill>
              <a:latin typeface="Gill Sans Light"/>
            </a:endParaRPr>
          </a:p>
        </p:txBody>
      </p:sp>
      <p:sp>
        <p:nvSpPr>
          <p:cNvPr id="43" name="Rectangular Callout 42"/>
          <p:cNvSpPr/>
          <p:nvPr/>
        </p:nvSpPr>
        <p:spPr bwMode="auto">
          <a:xfrm>
            <a:off x="9296400" y="4271126"/>
            <a:ext cx="1734478" cy="354913"/>
          </a:xfrm>
          <a:prstGeom prst="wedgeRectCallout">
            <a:avLst>
              <a:gd name="adj1" fmla="val -93401"/>
              <a:gd name="adj2" fmla="val 2862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Gill Sans Light"/>
              </a:rPr>
              <a:t>HD Audio</a:t>
            </a:r>
          </a:p>
        </p:txBody>
      </p:sp>
      <p:sp>
        <p:nvSpPr>
          <p:cNvPr id="44" name="Rectangular Callout 43"/>
          <p:cNvSpPr/>
          <p:nvPr/>
        </p:nvSpPr>
        <p:spPr bwMode="auto">
          <a:xfrm>
            <a:off x="9418369" y="3649445"/>
            <a:ext cx="1734478" cy="354913"/>
          </a:xfrm>
          <a:prstGeom prst="wedgeRectCallout">
            <a:avLst>
              <a:gd name="adj1" fmla="val -97636"/>
              <a:gd name="adj2" fmla="val 88633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Gill Sans Light"/>
              </a:rPr>
              <a:t>RAID 0/1/5/10</a:t>
            </a:r>
          </a:p>
        </p:txBody>
      </p:sp>
      <p:sp>
        <p:nvSpPr>
          <p:cNvPr id="47" name="Rectangular Callout 46"/>
          <p:cNvSpPr/>
          <p:nvPr/>
        </p:nvSpPr>
        <p:spPr bwMode="auto">
          <a:xfrm>
            <a:off x="8915398" y="5287867"/>
            <a:ext cx="2895600" cy="918449"/>
          </a:xfrm>
          <a:prstGeom prst="wedgeRectCallout">
            <a:avLst>
              <a:gd name="adj1" fmla="val -147481"/>
              <a:gd name="adj2" fmla="val -28529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Gill Sans Light"/>
              </a:rPr>
              <a:t>Intel Management Engine (ME) and BIOS Support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Gill Sans Light"/>
              </a:rPr>
              <a:t>[remote management]</a:t>
            </a: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914400" y="5181600"/>
            <a:ext cx="2057402" cy="354913"/>
          </a:xfrm>
          <a:prstGeom prst="wedgeRectCallout">
            <a:avLst>
              <a:gd name="adj1" fmla="val 65621"/>
              <a:gd name="adj2" fmla="val 8961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Gill Sans Light"/>
              </a:rPr>
              <a:t>Integrated </a:t>
            </a:r>
            <a:r>
              <a:rPr lang="en-US" sz="1600" dirty="0" err="1" smtClean="0">
                <a:solidFill>
                  <a:srgbClr val="FF0000"/>
                </a:solidFill>
                <a:latin typeface="Gill Sans Light"/>
              </a:rPr>
              <a:t>WiFi</a:t>
            </a:r>
            <a:r>
              <a:rPr lang="en-US" sz="1600" dirty="0" smtClean="0">
                <a:solidFill>
                  <a:srgbClr val="FF0000"/>
                </a:solidFill>
                <a:latin typeface="Gill Sans Light"/>
              </a:rPr>
              <a:t> 6E</a:t>
            </a:r>
            <a:endParaRPr lang="en-US" sz="1600" dirty="0">
              <a:solidFill>
                <a:srgbClr val="FF0000"/>
              </a:solidFill>
              <a:latin typeface="Gill Sans Light"/>
            </a:endParaRPr>
          </a:p>
        </p:txBody>
      </p:sp>
      <p:sp>
        <p:nvSpPr>
          <p:cNvPr id="19" name="Rectangular Callout 18"/>
          <p:cNvSpPr/>
          <p:nvPr/>
        </p:nvSpPr>
        <p:spPr bwMode="auto">
          <a:xfrm>
            <a:off x="9067800" y="4749456"/>
            <a:ext cx="2057402" cy="354913"/>
          </a:xfrm>
          <a:prstGeom prst="wedgeRectCallout">
            <a:avLst>
              <a:gd name="adj1" fmla="val -74495"/>
              <a:gd name="adj2" fmla="val 1718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Gill Sans Light"/>
              </a:rPr>
              <a:t>Integrated </a:t>
            </a:r>
            <a:r>
              <a:rPr lang="en-US" sz="1600" dirty="0" err="1" smtClean="0">
                <a:solidFill>
                  <a:srgbClr val="FF0000"/>
                </a:solidFill>
                <a:latin typeface="Gill Sans Light"/>
              </a:rPr>
              <a:t>WiFi</a:t>
            </a:r>
            <a:r>
              <a:rPr lang="en-US" sz="1600" dirty="0" smtClean="0">
                <a:solidFill>
                  <a:srgbClr val="FF0000"/>
                </a:solidFill>
                <a:latin typeface="Gill Sans Light"/>
              </a:rPr>
              <a:t> 7</a:t>
            </a:r>
            <a:endParaRPr lang="en-US" sz="1600" dirty="0">
              <a:solidFill>
                <a:srgbClr val="FF0000"/>
              </a:solidFill>
              <a:latin typeface="Gill Sans Light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8868238" y="2908607"/>
            <a:ext cx="2590802" cy="354913"/>
          </a:xfrm>
          <a:prstGeom prst="wedgeRectCallout">
            <a:avLst>
              <a:gd name="adj1" fmla="val -61993"/>
              <a:gd name="adj2" fmla="val 299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Gill Sans Light"/>
              </a:rPr>
              <a:t>Integrated </a:t>
            </a:r>
            <a:r>
              <a:rPr lang="en-US" sz="1600" dirty="0" smtClean="0">
                <a:solidFill>
                  <a:srgbClr val="FF0000"/>
                </a:solidFill>
                <a:latin typeface="Gill Sans Light"/>
              </a:rPr>
              <a:t>Ethernet</a:t>
            </a:r>
            <a:endParaRPr lang="en-US" sz="1600" dirty="0">
              <a:solidFill>
                <a:srgbClr val="FF0000"/>
              </a:solidFill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165084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5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D3518-3316-5A43-94C9-8A7DE2070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150" y="100952"/>
            <a:ext cx="8412480" cy="58484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Complexity leaks into OS if not properly designed: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E59C8-D4C8-904A-AE0B-646BF3EC7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838200"/>
            <a:ext cx="6477000" cy="5410200"/>
          </a:xfrm>
        </p:spPr>
        <p:txBody>
          <a:bodyPr/>
          <a:lstStyle/>
          <a:p>
            <a:r>
              <a:rPr lang="en-US" dirty="0" smtClean="0"/>
              <a:t>Third-party device drivers are one of the most unreliable aspects of OS</a:t>
            </a:r>
          </a:p>
          <a:p>
            <a:pPr lvl="1"/>
            <a:r>
              <a:rPr lang="en-US" dirty="0" smtClean="0"/>
              <a:t>Poorly written by non-stake-holders</a:t>
            </a:r>
          </a:p>
          <a:p>
            <a:pPr lvl="1"/>
            <a:r>
              <a:rPr lang="en-US" dirty="0" smtClean="0"/>
              <a:t>Ironically, the attempt to provide clean abstractions can lead to crashes!</a:t>
            </a:r>
          </a:p>
          <a:p>
            <a:r>
              <a:rPr lang="en-US" dirty="0" smtClean="0"/>
              <a:t>Holes in security model or bugs in OS lead to instability and privacy breaches</a:t>
            </a:r>
          </a:p>
          <a:p>
            <a:pPr lvl="1"/>
            <a:r>
              <a:rPr lang="en-US" dirty="0" smtClean="0"/>
              <a:t>Great Example: Meltdown (2017)</a:t>
            </a:r>
          </a:p>
          <a:p>
            <a:pPr lvl="2"/>
            <a:r>
              <a:rPr lang="en-US" dirty="0" smtClean="0"/>
              <a:t>Extract data from protected kernel space!</a:t>
            </a:r>
          </a:p>
          <a:p>
            <a:r>
              <a:rPr lang="en-US" dirty="0" smtClean="0"/>
              <a:t>Version skew on Libraries can lead to problems with application execution</a:t>
            </a:r>
          </a:p>
          <a:p>
            <a:r>
              <a:rPr lang="en-US" dirty="0" smtClean="0"/>
              <a:t>Data breaches, DDOS attacks, timing channels….  </a:t>
            </a:r>
          </a:p>
          <a:p>
            <a:pPr lvl="1"/>
            <a:r>
              <a:rPr lang="en-US" dirty="0" smtClean="0"/>
              <a:t>Heartbleed (SSL)</a:t>
            </a:r>
            <a:endParaRPr lang="en-US" dirty="0"/>
          </a:p>
        </p:txBody>
      </p:sp>
      <p:pic>
        <p:nvPicPr>
          <p:cNvPr id="2050" name="Picture 2" descr="https://i2.kym-cdn.com/photos/images/newsfeed/000/176/261/Windows_9X_BSOD.png">
            <a:extLst>
              <a:ext uri="{FF2B5EF4-FFF2-40B4-BE49-F238E27FC236}">
                <a16:creationId xmlns:a16="http://schemas.microsoft.com/office/drawing/2014/main" id="{721DF9BA-65E9-2B43-BE4E-BD2B155B2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04" y="814267"/>
            <a:ext cx="457200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Chip Flaws 'Meltdown' and 'Spectre' Loom Large"/>
          <p:cNvSpPr>
            <a:spLocks noChangeAspect="1" noChangeArrowheads="1"/>
          </p:cNvSpPr>
          <p:nvPr/>
        </p:nvSpPr>
        <p:spPr bwMode="auto">
          <a:xfrm>
            <a:off x="155575" y="-769938"/>
            <a:ext cx="284797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80" y="3824168"/>
            <a:ext cx="4589420" cy="257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47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64080</TotalTime>
  <Pages>60</Pages>
  <Words>4295</Words>
  <Application>Microsoft Office PowerPoint</Application>
  <PresentationFormat>Widescreen</PresentationFormat>
  <Paragraphs>1058</Paragraphs>
  <Slides>56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7" baseType="lpstr">
      <vt:lpstr>ＭＳ Ｐゴシック</vt:lpstr>
      <vt:lpstr>Arial</vt:lpstr>
      <vt:lpstr>Comic Sans MS</vt:lpstr>
      <vt:lpstr>Consolas</vt:lpstr>
      <vt:lpstr>Courier New</vt:lpstr>
      <vt:lpstr>Gill Sans</vt:lpstr>
      <vt:lpstr>Gill Sans Light</vt:lpstr>
      <vt:lpstr>Symbol</vt:lpstr>
      <vt:lpstr>Wingdings</vt:lpstr>
      <vt:lpstr>Office</vt:lpstr>
      <vt:lpstr>Chart</vt:lpstr>
      <vt:lpstr>CS162 Operating Systems and Systems Programming Lecture 2  Four Fundamental OS Concepts</vt:lpstr>
      <vt:lpstr>Recall: What is an Operating System?</vt:lpstr>
      <vt:lpstr>Recall: OS Protection</vt:lpstr>
      <vt:lpstr>Recall: OS Protection</vt:lpstr>
      <vt:lpstr>Challenge: Complexity</vt:lpstr>
      <vt:lpstr>For Instance: Software Complexity keeps growing!</vt:lpstr>
      <vt:lpstr>The World Is Parallel: e.g. Intel Saphire Rapids (2023) </vt:lpstr>
      <vt:lpstr>HW Functionality comes with great complexity!</vt:lpstr>
      <vt:lpstr>Complexity leaks into OS if not properly designed:</vt:lpstr>
      <vt:lpstr>OS Abstracts Underlying Hardware to help Tame Complexity</vt:lpstr>
      <vt:lpstr>Today: Four Fundamental OS Concepts</vt:lpstr>
      <vt:lpstr>OS Bottom Line: Run Programs</vt:lpstr>
      <vt:lpstr>Recall (61C): Instruction Fetch/Decode/Execute</vt:lpstr>
      <vt:lpstr>First OS Concept: Thread of Control</vt:lpstr>
      <vt:lpstr>Recall (61C): What happens during program execution?</vt:lpstr>
      <vt:lpstr>Registers: RISC-V  x86</vt:lpstr>
      <vt:lpstr>Illusion of Multiple Processors with single core</vt:lpstr>
      <vt:lpstr>Illusion of Multiple Processors (Continued)</vt:lpstr>
      <vt:lpstr>Multiprogramming - Multiple Threads of Control</vt:lpstr>
      <vt:lpstr>Administrivia: Getting started</vt:lpstr>
      <vt:lpstr>Administrivia (Con’t)</vt:lpstr>
      <vt:lpstr>CS 162 Collaboration Policy</vt:lpstr>
      <vt:lpstr>Second OS Concept: Address Space</vt:lpstr>
      <vt:lpstr>Address Space: In a Picture</vt:lpstr>
      <vt:lpstr>Previous discussion of threads: Very Simple Multiprogramming</vt:lpstr>
      <vt:lpstr>Simple Multiplexing has no Protection!</vt:lpstr>
      <vt:lpstr>What can the hardware do to help the OS protect itself from programs???</vt:lpstr>
      <vt:lpstr>Simple Protection: Base and Bound (B&amp;B)</vt:lpstr>
      <vt:lpstr>Simple Protection: Base and Bound (B&amp;B)</vt:lpstr>
      <vt:lpstr>61C Review: Relocation</vt:lpstr>
      <vt:lpstr>Simple address translation with Base and Bound</vt:lpstr>
      <vt:lpstr>x86 – segments and stacks</vt:lpstr>
      <vt:lpstr>Another idea: Address Space Translation</vt:lpstr>
      <vt:lpstr>Paged Virtual Address Space</vt:lpstr>
      <vt:lpstr>Paged Virtual Address (from 61C)</vt:lpstr>
      <vt:lpstr>Third OS Concept: Process</vt:lpstr>
      <vt:lpstr>Single and Multithreaded Processes</vt:lpstr>
      <vt:lpstr>Protection and Isolation</vt:lpstr>
      <vt:lpstr>Fourth OS Concept:  Dual Mode Operation</vt:lpstr>
      <vt:lpstr>For example: UNIX System Structure</vt:lpstr>
      <vt:lpstr>User/Kernel (Privileged) Mode</vt:lpstr>
      <vt:lpstr>Additional Layers of Protection for Modern Systems</vt:lpstr>
      <vt:lpstr>Tying it together: Simple B&amp;B: OS loads process</vt:lpstr>
      <vt:lpstr>Simple B&amp;B: OS gets ready to execute process </vt:lpstr>
      <vt:lpstr>Simple B&amp;B: User Code Running</vt:lpstr>
      <vt:lpstr>3 types of User  Kernel Mode Transfer</vt:lpstr>
      <vt:lpstr>How do we get the system target address of the “unprogrammed control transfer?”</vt:lpstr>
      <vt:lpstr>Interrupt Vector</vt:lpstr>
      <vt:lpstr>Simple B&amp;B: User =&gt; Kernel</vt:lpstr>
      <vt:lpstr>Simple B&amp;B: Interrupt</vt:lpstr>
      <vt:lpstr>Simple B&amp;B: Switch User Process</vt:lpstr>
      <vt:lpstr>Simple B&amp;B: “resume”</vt:lpstr>
      <vt:lpstr>Running Many Programs ???</vt:lpstr>
      <vt:lpstr>Process Control Block</vt:lpstr>
      <vt:lpstr>Scheduler</vt:lpstr>
      <vt:lpstr>Conclusion: Four Fundamental OS Concepts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kubitron</cp:lastModifiedBy>
  <cp:revision>641</cp:revision>
  <cp:lastPrinted>2024-01-18T18:28:04Z</cp:lastPrinted>
  <dcterms:created xsi:type="dcterms:W3CDTF">1995-08-12T11:37:26Z</dcterms:created>
  <dcterms:modified xsi:type="dcterms:W3CDTF">2024-01-18T18:28:33Z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