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1736" r:id="rId3"/>
    <p:sldId id="1887" r:id="rId4"/>
    <p:sldId id="1761" r:id="rId5"/>
    <p:sldId id="1768" r:id="rId6"/>
    <p:sldId id="1769" r:id="rId7"/>
    <p:sldId id="1770" r:id="rId8"/>
    <p:sldId id="1771" r:id="rId9"/>
    <p:sldId id="1772" r:id="rId10"/>
    <p:sldId id="1773" r:id="rId11"/>
    <p:sldId id="1774" r:id="rId12"/>
    <p:sldId id="1775" r:id="rId13"/>
    <p:sldId id="1870" r:id="rId14"/>
    <p:sldId id="1888" r:id="rId15"/>
    <p:sldId id="1845" r:id="rId16"/>
    <p:sldId id="1846" r:id="rId17"/>
    <p:sldId id="1847" r:id="rId18"/>
    <p:sldId id="1848" r:id="rId19"/>
    <p:sldId id="1849" r:id="rId20"/>
    <p:sldId id="1850" r:id="rId21"/>
    <p:sldId id="1851" r:id="rId22"/>
    <p:sldId id="1852" r:id="rId23"/>
    <p:sldId id="1853" r:id="rId24"/>
    <p:sldId id="1854" r:id="rId25"/>
    <p:sldId id="1855" r:id="rId26"/>
    <p:sldId id="1856" r:id="rId27"/>
    <p:sldId id="1857" r:id="rId28"/>
    <p:sldId id="1858" r:id="rId29"/>
    <p:sldId id="1859" r:id="rId30"/>
    <p:sldId id="1860" r:id="rId31"/>
    <p:sldId id="1861" r:id="rId32"/>
    <p:sldId id="1862" r:id="rId33"/>
    <p:sldId id="1863" r:id="rId34"/>
    <p:sldId id="1864" r:id="rId35"/>
    <p:sldId id="1865" r:id="rId36"/>
    <p:sldId id="1866" r:id="rId37"/>
    <p:sldId id="1867" r:id="rId38"/>
    <p:sldId id="1868" r:id="rId39"/>
    <p:sldId id="1869" r:id="rId40"/>
    <p:sldId id="1804" r:id="rId41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/>
    <p:restoredTop sz="95005" autoAdjust="0"/>
  </p:normalViewPr>
  <p:slideViewPr>
    <p:cSldViewPr>
      <p:cViewPr varScale="1">
        <p:scale>
          <a:sx n="87" d="100"/>
          <a:sy n="87" d="100"/>
        </p:scale>
        <p:origin x="41" y="3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537" y="6956427"/>
            <a:ext cx="847724" cy="2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54" tIns="46968" rIns="92254" bIns="46968">
            <a:spAutoFit/>
          </a:bodyPr>
          <a:lstStyle/>
          <a:p>
            <a:pPr algn="ctr" defTabSz="916978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6978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636" y="6956427"/>
            <a:ext cx="877524" cy="2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54" tIns="46968" rIns="92254" bIns="46968">
            <a:spAutoFit/>
          </a:bodyPr>
          <a:lstStyle/>
          <a:p>
            <a:pPr algn="ctr" defTabSz="916978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6978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6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08" tIns="46968" rIns="95608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41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4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8" tIns="46979" rIns="95638" bIns="46979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588963"/>
            <a:ext cx="6065837" cy="3413125"/>
          </a:xfrm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52486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92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520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43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82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67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637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31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83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Example: one program, touches 50 pages (each equally likely). Have only 40 physical page frames.</a:t>
            </a:r>
          </a:p>
          <a:p>
            <a:r>
              <a:rPr lang="en-US" altLang="en-US"/>
              <a:t>How bad is this?</a:t>
            </a:r>
          </a:p>
          <a:p>
            <a:r>
              <a:rPr lang="en-US" altLang="en-US"/>
              <a:t>  - Does your program run at 80% speed?</a:t>
            </a:r>
          </a:p>
          <a:p>
            <a:r>
              <a:rPr lang="en-US" altLang="en-US"/>
              <a:t>  - Does your program run at 20% speed?</a:t>
            </a:r>
          </a:p>
          <a:p>
            <a:r>
              <a:rPr lang="en-US" altLang="en-US"/>
              <a:t>Performance is really bad</a:t>
            </a:r>
          </a:p>
          <a:p>
            <a:r>
              <a:rPr lang="en-US" altLang="en-US"/>
              <a:t>If we have enough pages, 200 ns/ref, but if too few pages, assume every 5</a:t>
            </a:r>
            <a:r>
              <a:rPr lang="en-US" altLang="en-US" baseline="30000"/>
              <a:t>th</a:t>
            </a:r>
            <a:r>
              <a:rPr lang="en-US" altLang="en-US"/>
              <a:t> page reference causes a page fault</a:t>
            </a:r>
          </a:p>
          <a:p>
            <a:r>
              <a:rPr lang="en-US" altLang="en-US"/>
              <a:t>= 4 refs x 200 ns</a:t>
            </a:r>
          </a:p>
          <a:p>
            <a:r>
              <a:rPr lang="en-US" altLang="en-US"/>
              <a:t>  1 page fault x 10 ms for disk I/O</a:t>
            </a:r>
          </a:p>
          <a:p>
            <a:r>
              <a:rPr lang="en-US" altLang="en-US"/>
              <a:t>= 5 refs, 10 ms + 800 ns =&gt; 2 ms/ref (not 100 MIPS, but 500 IPS! Factor of 10,000)</a:t>
            </a:r>
          </a:p>
          <a:p>
            <a:r>
              <a:rPr lang="en-US" altLang="en-US"/>
              <a:t>Machine appears to have stopped!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77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05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18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6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19.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4/2/2024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Spring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19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General </a:t>
            </a:r>
            <a:r>
              <a:rPr lang="en-US" sz="3000" dirty="0"/>
              <a:t>I/O, Storage Devices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April 2</a:t>
            </a:r>
            <a:r>
              <a:rPr lang="en-US" altLang="en-US" baseline="30000" dirty="0" smtClean="0">
                <a:ea typeface="Gill Sans" charset="0"/>
              </a:rPr>
              <a:t>nd</a:t>
            </a:r>
            <a:r>
              <a:rPr lang="en-US" altLang="en-US" dirty="0" smtClean="0">
                <a:ea typeface="Gill Sans" charset="0"/>
              </a:rPr>
              <a:t>, 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dirty="0"/>
              <a:t>Linux Virtual memory map (Pre-Meltdown)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962400" y="1251466"/>
            <a:ext cx="1447800" cy="1143000"/>
          </a:xfrm>
          <a:prstGeom prst="rect">
            <a:avLst/>
          </a:prstGeom>
          <a:solidFill>
            <a:srgbClr val="FF66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067800" y="2546866"/>
            <a:ext cx="14478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Empty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Space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62400" y="2394466"/>
            <a:ext cx="144780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067800" y="4147066"/>
            <a:ext cx="1447800" cy="13716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067800" y="4147066"/>
            <a:ext cx="1447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067800" y="1175266"/>
            <a:ext cx="1447800" cy="1371600"/>
          </a:xfrm>
          <a:prstGeom prst="rect">
            <a:avLst/>
          </a:prstGeom>
          <a:solidFill>
            <a:srgbClr val="FF66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4374" y="5346700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0x00000000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2475" y="2221468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0xC0000000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7874" y="1175266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0xFFFFFFFF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5334000"/>
            <a:ext cx="273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0x0000000000000000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1" y="3956566"/>
            <a:ext cx="289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0x00007FFFFFFFFFFF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1319" y="2407166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0xFFFF800000000000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5920" y="1066800"/>
            <a:ext cx="296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0xFFFFFFFFFFFFFFFF</a:t>
            </a:r>
          </a:p>
        </p:txBody>
      </p:sp>
      <p:sp>
        <p:nvSpPr>
          <p:cNvPr id="23" name="Up-Down Arrow 22"/>
          <p:cNvSpPr/>
          <p:nvPr/>
        </p:nvSpPr>
        <p:spPr bwMode="auto">
          <a:xfrm>
            <a:off x="1843374" y="2546866"/>
            <a:ext cx="609600" cy="3048000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3GB Total</a:t>
            </a:r>
          </a:p>
        </p:txBody>
      </p:sp>
      <p:sp>
        <p:nvSpPr>
          <p:cNvPr id="25" name="Up-Down Arrow 24"/>
          <p:cNvSpPr/>
          <p:nvPr/>
        </p:nvSpPr>
        <p:spPr bwMode="auto">
          <a:xfrm>
            <a:off x="5742245" y="4141232"/>
            <a:ext cx="609600" cy="1329551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128TiB</a:t>
            </a:r>
          </a:p>
        </p:txBody>
      </p:sp>
      <p:sp>
        <p:nvSpPr>
          <p:cNvPr id="26" name="Up-Down Arrow 25"/>
          <p:cNvSpPr/>
          <p:nvPr/>
        </p:nvSpPr>
        <p:spPr bwMode="auto">
          <a:xfrm>
            <a:off x="1828800" y="1251466"/>
            <a:ext cx="609600" cy="1195684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1GB</a:t>
            </a:r>
          </a:p>
        </p:txBody>
      </p:sp>
      <p:sp>
        <p:nvSpPr>
          <p:cNvPr id="27" name="Up-Down Arrow 26"/>
          <p:cNvSpPr/>
          <p:nvPr/>
        </p:nvSpPr>
        <p:spPr bwMode="auto">
          <a:xfrm>
            <a:off x="5742245" y="1217316"/>
            <a:ext cx="609600" cy="1329551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128TiB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7001" y="1600200"/>
            <a:ext cx="1141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896MB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2603" y="1766489"/>
            <a:ext cx="1141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64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TiB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5077" y="5943600"/>
            <a:ext cx="344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32-Bit Virtual Address Space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51845" y="5943600"/>
            <a:ext cx="344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64-Bit Virtual Address Space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51166" y="3124200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“Canonical Hole”</a:t>
            </a:r>
          </a:p>
        </p:txBody>
      </p:sp>
    </p:spTree>
    <p:extLst>
      <p:ext uri="{BB962C8B-B14F-4D97-AF65-F5344CB8AC3E}">
        <p14:creationId xmlns:p14="http://schemas.microsoft.com/office/powerpoint/2010/main" val="145586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Pre-Meltdown Virtual Map (Details)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2108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Kernel memory not generally visible to user</a:t>
            </a:r>
          </a:p>
          <a:p>
            <a:pPr lvl="1"/>
            <a:r>
              <a:rPr lang="en-US" dirty="0"/>
              <a:t>Exception: special VDSO (virtual dynamically linked shared objects) facility that maps kernel code into user space to aid in system calls (and to provide certain actual system calls such as </a:t>
            </a:r>
            <a:r>
              <a:rPr lang="en-US" dirty="0" err="1">
                <a:latin typeface="Consolas"/>
                <a:cs typeface="Consolas"/>
              </a:rPr>
              <a:t>gettimeofday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/>
              <a:t>)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/>
              <a:t>Every physical page described by a “page” structure</a:t>
            </a:r>
          </a:p>
          <a:p>
            <a:pPr lvl="1"/>
            <a:r>
              <a:rPr lang="en-US" dirty="0"/>
              <a:t>Collected together in lower physical memory</a:t>
            </a:r>
          </a:p>
          <a:p>
            <a:pPr lvl="1"/>
            <a:r>
              <a:rPr lang="en-US" dirty="0"/>
              <a:t>Can be accessed in kernel virtual space</a:t>
            </a:r>
          </a:p>
          <a:p>
            <a:pPr lvl="1"/>
            <a:r>
              <a:rPr lang="en-US" dirty="0"/>
              <a:t>Linked together in various “LRU” lists</a:t>
            </a:r>
          </a:p>
          <a:p>
            <a:r>
              <a:rPr lang="en-US" dirty="0"/>
              <a:t>For 32-bit virtual memory architectures:</a:t>
            </a:r>
          </a:p>
          <a:p>
            <a:pPr lvl="1"/>
            <a:r>
              <a:rPr lang="en-US" dirty="0"/>
              <a:t>When physical memory &lt; 896MB</a:t>
            </a:r>
          </a:p>
          <a:p>
            <a:pPr lvl="2"/>
            <a:r>
              <a:rPr lang="en-US" dirty="0"/>
              <a:t>All physical memory mapped at 0xC0000000</a:t>
            </a:r>
          </a:p>
          <a:p>
            <a:pPr lvl="1"/>
            <a:r>
              <a:rPr lang="en-US" dirty="0"/>
              <a:t>When physical memory &gt;= 896MB</a:t>
            </a:r>
          </a:p>
          <a:p>
            <a:pPr lvl="2"/>
            <a:r>
              <a:rPr lang="en-US" dirty="0"/>
              <a:t>Not all physical memory mapped in kernel space all the time</a:t>
            </a:r>
          </a:p>
          <a:p>
            <a:pPr lvl="2"/>
            <a:r>
              <a:rPr lang="en-US" dirty="0"/>
              <a:t>Can be temporarily mapped with addresses &gt; 0xCC000000</a:t>
            </a:r>
          </a:p>
          <a:p>
            <a:r>
              <a:rPr lang="en-US" dirty="0"/>
              <a:t>For 64-bit virtual memory architectures:</a:t>
            </a:r>
          </a:p>
          <a:p>
            <a:pPr lvl="1"/>
            <a:r>
              <a:rPr lang="en-US" dirty="0"/>
              <a:t>All physical memory mapped above 0xFFFF800000000000</a:t>
            </a:r>
          </a:p>
        </p:txBody>
      </p:sp>
    </p:spTree>
    <p:extLst>
      <p:ext uri="{BB962C8B-B14F-4D97-AF65-F5344CB8AC3E}">
        <p14:creationId xmlns:p14="http://schemas.microsoft.com/office/powerpoint/2010/main" val="34554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Meltdown Memory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10668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Meltdown flaw (2018, Intel x86, IBM Power, ARM)</a:t>
            </a:r>
          </a:p>
          <a:p>
            <a:pPr lvl="1">
              <a:tabLst>
                <a:tab pos="1143000" algn="r"/>
                <a:tab pos="1257300" algn="l"/>
                <a:tab pos="1485900" algn="l"/>
              </a:tabLst>
            </a:pPr>
            <a:r>
              <a:rPr lang="en-US" dirty="0">
                <a:solidFill>
                  <a:srgbClr val="FF0000"/>
                </a:solidFill>
              </a:rPr>
              <a:t>Exploit speculative execution to observe contents of kernel memory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1:	// Set up side channel (array flushed from cache)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	2:	</a:t>
            </a:r>
            <a:r>
              <a:rPr lang="en-US" sz="1700" b="1" dirty="0" err="1">
                <a:solidFill>
                  <a:schemeClr val="accent2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 array[256 * 4096];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	3:	flush(array);	// Make sure array out of cache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/>
            </a:r>
            <a:br>
              <a:rPr lang="en-US" sz="1700" b="1" dirty="0"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>	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4:</a:t>
            </a:r>
            <a:r>
              <a:rPr lang="en-US" sz="1700" b="1" dirty="0">
                <a:latin typeface="Courier" pitchFamily="49" charset="0"/>
              </a:rPr>
              <a:t>	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try { 	 // … catch and ignore SIGSEGV (illegal access)</a:t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5:		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 result = *(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 *)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kernel_address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;	// Try access!</a:t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6:		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uchar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 dummy = array[result * 4096];	// leak info!</a:t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	7:	} catch(){;} // Could use signal() and 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setjmp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>/</a:t>
            </a:r>
            <a:r>
              <a:rPr lang="en-US" sz="1700" b="1" dirty="0" err="1">
                <a:solidFill>
                  <a:srgbClr val="FF0000"/>
                </a:solidFill>
                <a:latin typeface="Courier" pitchFamily="49" charset="0"/>
              </a:rPr>
              <a:t>longjmp</a:t>
            </a:r>
            <a:r>
              <a:rPr lang="en-US" sz="1700" b="1" dirty="0">
                <a:solidFill>
                  <a:srgbClr val="FF0000"/>
                </a:solidFill>
                <a:latin typeface="Courier" pitchFamily="49" charset="0"/>
              </a:rPr>
              <a:t/>
            </a:r>
            <a:br>
              <a:rPr lang="en-US" sz="17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/>
            </a:r>
            <a:br>
              <a:rPr lang="en-US" sz="1700" b="1" dirty="0">
                <a:latin typeface="Courier" pitchFamily="49" charset="0"/>
              </a:rPr>
            </a:br>
            <a:r>
              <a:rPr lang="en-US" sz="1700" b="1" dirty="0">
                <a:latin typeface="Courier" pitchFamily="49" charset="0"/>
              </a:rPr>
              <a:t>	</a:t>
            </a:r>
            <a: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  <a:t>8:	// scan through 256 array slots to determine which loaded</a:t>
            </a:r>
            <a:br>
              <a:rPr lang="en-US" sz="1700" b="1" dirty="0">
                <a:solidFill>
                  <a:schemeClr val="accent2"/>
                </a:solidFill>
                <a:latin typeface="Courier" pitchFamily="49" charset="0"/>
              </a:rPr>
            </a:br>
            <a:endParaRPr lang="en-US" sz="1700" b="1" dirty="0">
              <a:solidFill>
                <a:schemeClr val="accent2"/>
              </a:solidFill>
              <a:latin typeface="Courier" pitchFamily="49" charset="0"/>
            </a:endParaRPr>
          </a:p>
          <a:p>
            <a:pPr lvl="1"/>
            <a:r>
              <a:rPr lang="en-US" sz="2000" dirty="0"/>
              <a:t>Some details:</a:t>
            </a:r>
          </a:p>
          <a:p>
            <a:pPr lvl="2"/>
            <a:r>
              <a:rPr lang="en-US" sz="1800" dirty="0"/>
              <a:t>Reason we skip 4096 for each value: avoid hardware cache </a:t>
            </a:r>
            <a:r>
              <a:rPr lang="en-US" sz="1800" dirty="0" err="1"/>
              <a:t>prefetch</a:t>
            </a:r>
            <a:endParaRPr lang="en-US" sz="1800" dirty="0"/>
          </a:p>
          <a:p>
            <a:pPr lvl="2"/>
            <a:r>
              <a:rPr lang="en-US" sz="1800" dirty="0"/>
              <a:t>Note that value detected by fact that one cache line is loaded</a:t>
            </a:r>
          </a:p>
          <a:p>
            <a:pPr lvl="2"/>
            <a:r>
              <a:rPr lang="en-US" sz="1800" dirty="0"/>
              <a:t>Catch and ignore page fault: set signal handler for SIGSEGV, can use </a:t>
            </a:r>
            <a:r>
              <a:rPr lang="en-US" sz="1800" dirty="0" err="1"/>
              <a:t>setjump</a:t>
            </a:r>
            <a:r>
              <a:rPr lang="en-US" sz="1800" dirty="0"/>
              <a:t>/</a:t>
            </a:r>
            <a:r>
              <a:rPr lang="en-US" sz="1800" dirty="0" err="1"/>
              <a:t>longjmp</a:t>
            </a:r>
            <a:r>
              <a:rPr lang="en-US" sz="1800" dirty="0"/>
              <a:t>…. </a:t>
            </a:r>
          </a:p>
          <a:p>
            <a:r>
              <a:rPr lang="en-US" dirty="0">
                <a:solidFill>
                  <a:srgbClr val="FF0000"/>
                </a:solidFill>
              </a:rPr>
              <a:t>Patch</a:t>
            </a:r>
            <a:r>
              <a:rPr lang="en-US" dirty="0"/>
              <a:t>: Need different page tables for user and kernel</a:t>
            </a:r>
          </a:p>
          <a:p>
            <a:pPr lvl="1"/>
            <a:r>
              <a:rPr lang="en-US" dirty="0"/>
              <a:t>Without PCID tag in TLB, flush TLB </a:t>
            </a:r>
            <a:r>
              <a:rPr lang="en-US" i="1" dirty="0"/>
              <a:t>twice</a:t>
            </a:r>
            <a:r>
              <a:rPr lang="en-US" dirty="0"/>
              <a:t> on </a:t>
            </a:r>
            <a:r>
              <a:rPr lang="en-US" dirty="0" err="1"/>
              <a:t>syscall</a:t>
            </a:r>
            <a:r>
              <a:rPr lang="en-US" dirty="0"/>
              <a:t> (800% overhead!)</a:t>
            </a:r>
          </a:p>
          <a:p>
            <a:pPr lvl="1"/>
            <a:r>
              <a:rPr lang="en-US" dirty="0"/>
              <a:t>Need at least Linux v 4.14 which utilizes PCID tag in new hardware to avoid flushing when change address space</a:t>
            </a:r>
          </a:p>
          <a:p>
            <a:r>
              <a:rPr lang="en-US" dirty="0">
                <a:solidFill>
                  <a:srgbClr val="FF0000"/>
                </a:solidFill>
              </a:rPr>
              <a:t>Fix</a:t>
            </a:r>
            <a:r>
              <a:rPr lang="en-US" dirty="0"/>
              <a:t>: better hardware without timing side-channels</a:t>
            </a:r>
          </a:p>
          <a:p>
            <a:pPr lvl="1"/>
            <a:r>
              <a:rPr lang="en-US" dirty="0" smtClean="0"/>
              <a:t>Mostly implemented, but related problem (</a:t>
            </a:r>
            <a:r>
              <a:rPr lang="en-US" dirty="0" err="1" smtClean="0"/>
              <a:t>Spectre</a:t>
            </a:r>
            <a:r>
              <a:rPr lang="en-US" dirty="0" smtClean="0"/>
              <a:t>) much harder to 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94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156326"/>
            <a:ext cx="10896600" cy="35492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Welcome back from Spring Break</a:t>
            </a:r>
          </a:p>
          <a:p>
            <a:r>
              <a:rPr lang="en-US" dirty="0" smtClean="0"/>
              <a:t>Midterm 2 is graded: Min: 19.3, Max: 91.5, Mean: 57.4, </a:t>
            </a:r>
            <a:r>
              <a:rPr lang="en-US" dirty="0" err="1" smtClean="0"/>
              <a:t>StdDev</a:t>
            </a:r>
            <a:r>
              <a:rPr lang="en-US" dirty="0" smtClean="0"/>
              <a:t>: 14.3</a:t>
            </a:r>
          </a:p>
          <a:p>
            <a:pPr lvl="1"/>
            <a:r>
              <a:rPr lang="en-US" dirty="0" smtClean="0"/>
              <a:t>Regrade requests closed</a:t>
            </a:r>
          </a:p>
          <a:p>
            <a:pPr lvl="1"/>
            <a:r>
              <a:rPr lang="en-US" dirty="0" smtClean="0"/>
              <a:t>Regrades finished by tomorrow (hopefully)</a:t>
            </a:r>
          </a:p>
          <a:p>
            <a:r>
              <a:rPr lang="en-US" dirty="0" smtClean="0"/>
              <a:t>Midterm 3 on April 25</a:t>
            </a:r>
          </a:p>
          <a:p>
            <a:pPr lvl="1"/>
            <a:r>
              <a:rPr lang="en-US" dirty="0" smtClean="0"/>
              <a:t>All topics up to previous Tuesday (4/23) are in scope </a:t>
            </a:r>
          </a:p>
          <a:p>
            <a:pPr lvl="1"/>
            <a:r>
              <a:rPr lang="en-US" dirty="0" smtClean="0"/>
              <a:t>Closed book, 3 pages, double-sided handwritten notes.</a:t>
            </a:r>
          </a:p>
          <a:p>
            <a:r>
              <a:rPr lang="en-US" dirty="0" smtClean="0"/>
              <a:t>Extensions:</a:t>
            </a:r>
          </a:p>
          <a:p>
            <a:pPr lvl="1"/>
            <a:r>
              <a:rPr lang="en-US" dirty="0" smtClean="0"/>
              <a:t>Homework 4 </a:t>
            </a:r>
            <a:r>
              <a:rPr lang="en-US" dirty="0" smtClean="0">
                <a:sym typeface="Symbol" panose="05050102010706020507" pitchFamily="18" charset="2"/>
              </a:rPr>
              <a:t></a:t>
            </a:r>
            <a:r>
              <a:rPr lang="en-US" dirty="0" smtClean="0"/>
              <a:t> Due Wednesday (4/3)</a:t>
            </a:r>
          </a:p>
          <a:p>
            <a:pPr lvl="1"/>
            <a:r>
              <a:rPr lang="en-US" dirty="0" smtClean="0"/>
              <a:t>Project 2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Due Friday (4/5)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3485" y="762000"/>
            <a:ext cx="11433779" cy="2192333"/>
            <a:chOff x="148621" y="782274"/>
            <a:chExt cx="11813848" cy="24006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400" y="782274"/>
              <a:ext cx="11629960" cy="23715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8621" y="2813601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2813601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10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2813601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20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05200" y="2813601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30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24467" y="2813601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40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6807" y="2813601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50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8656" y="2813601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60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51348" y="2813601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70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10508" y="2813601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80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63200" y="2813601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90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393082" y="2813601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100</a:t>
              </a:r>
              <a:endParaRPr lang="en-US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76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Attendance EC (4/2/2024)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410200"/>
            <a:ext cx="467339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https://tinyurl.com/mrn59s5e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9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85A8-7F87-4296-9677-5470DCB9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I/O???</a:t>
            </a:r>
            <a:endParaRPr lang="en-US" dirty="0"/>
          </a:p>
        </p:txBody>
      </p:sp>
      <p:pic>
        <p:nvPicPr>
          <p:cNvPr id="8" name="Content Placeholder 7" descr="A picture containing photo, sitting, different, old&#10;&#10;Description automatically generated">
            <a:extLst>
              <a:ext uri="{FF2B5EF4-FFF2-40B4-BE49-F238E27FC236}">
                <a16:creationId xmlns:a16="http://schemas.microsoft.com/office/drawing/2014/main" id="{26E34097-6D6C-4499-923F-6ABBD9B21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28494"/>
          <a:stretch/>
        </p:blipFill>
        <p:spPr>
          <a:xfrm>
            <a:off x="3048000" y="1523998"/>
            <a:ext cx="5890972" cy="461453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5E7F65-8A75-4F23-BF86-EE81342F8D45}"/>
              </a:ext>
            </a:extLst>
          </p:cNvPr>
          <p:cNvSpPr txBox="1"/>
          <p:nvPr/>
        </p:nvSpPr>
        <p:spPr>
          <a:xfrm>
            <a:off x="304800" y="5486400"/>
            <a:ext cx="3515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from “Computer Organization and Design” by Patterson and Hennessy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863027"/>
            <a:ext cx="6697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 Light"/>
              </a:rPr>
              <a:t>Components of a Computer System</a:t>
            </a:r>
            <a:endParaRPr lang="en-US" sz="3200" b="0" dirty="0">
              <a:latin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43672" y="2286000"/>
            <a:ext cx="3424580" cy="2798136"/>
            <a:chOff x="8739612" y="2286000"/>
            <a:chExt cx="3424580" cy="2798136"/>
          </a:xfrm>
        </p:grpSpPr>
        <p:sp>
          <p:nvSpPr>
            <p:cNvPr id="4" name="Right Brace 3"/>
            <p:cNvSpPr/>
            <p:nvPr/>
          </p:nvSpPr>
          <p:spPr bwMode="auto">
            <a:xfrm>
              <a:off x="8739612" y="2286000"/>
              <a:ext cx="990600" cy="2798136"/>
            </a:xfrm>
            <a:prstGeom prst="rightBrac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23487" y="3423458"/>
              <a:ext cx="2340705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Gill Sans Light"/>
                </a:rPr>
                <a:t>Input/Output</a:t>
              </a:r>
              <a:endParaRPr lang="en-US" sz="2800" dirty="0">
                <a:solidFill>
                  <a:srgbClr val="FF0000"/>
                </a:solidFill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423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4C68-6F41-41C1-8795-2B98F6A8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of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211B-B4CD-46BB-8437-65DECDED0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 in CS 162, we have studied:</a:t>
            </a:r>
          </a:p>
          <a:p>
            <a:pPr lvl="1"/>
            <a:r>
              <a:rPr lang="en-US" dirty="0"/>
              <a:t>Abstractions: the APIs provided by the OS to applications running in a process</a:t>
            </a:r>
          </a:p>
          <a:p>
            <a:pPr lvl="1"/>
            <a:r>
              <a:rPr lang="en-US" dirty="0"/>
              <a:t>Synchronization/Scheduling: How to manage the CPU</a:t>
            </a:r>
          </a:p>
          <a:p>
            <a:pPr lvl="1"/>
            <a:endParaRPr lang="en-US" dirty="0"/>
          </a:p>
          <a:p>
            <a:r>
              <a:rPr lang="en-US" dirty="0"/>
              <a:t>What about I/O?</a:t>
            </a:r>
          </a:p>
          <a:p>
            <a:pPr lvl="1"/>
            <a:r>
              <a:rPr lang="en-US" altLang="ko-KR" dirty="0"/>
              <a:t>Without I/O, computers are useless (disembodied brains?)</a:t>
            </a:r>
          </a:p>
          <a:p>
            <a:pPr lvl="1"/>
            <a:r>
              <a:rPr lang="en-US" altLang="ko-KR" dirty="0"/>
              <a:t>But… thousands of devices, each slightly different</a:t>
            </a:r>
          </a:p>
          <a:p>
            <a:pPr lvl="2"/>
            <a:r>
              <a:rPr lang="en-US" altLang="ko-KR" dirty="0"/>
              <a:t>How can we standardize the interfaces to these devices?</a:t>
            </a:r>
          </a:p>
          <a:p>
            <a:pPr lvl="1"/>
            <a:r>
              <a:rPr lang="en-US" altLang="ko-KR" dirty="0"/>
              <a:t>Devices unreliable: media failures and transmission errors</a:t>
            </a:r>
          </a:p>
          <a:p>
            <a:pPr lvl="2"/>
            <a:r>
              <a:rPr lang="en-US" altLang="ko-KR" dirty="0"/>
              <a:t>How can we make them reliable???</a:t>
            </a:r>
          </a:p>
          <a:p>
            <a:pPr lvl="1"/>
            <a:r>
              <a:rPr lang="en-US" altLang="ko-KR" dirty="0"/>
              <a:t>Devices unpredictable and/or slow</a:t>
            </a:r>
          </a:p>
          <a:p>
            <a:pPr lvl="2"/>
            <a:r>
              <a:rPr lang="en-US" altLang="ko-KR" dirty="0"/>
              <a:t>How can we manage them if we don’t know what they will do or how they will perform?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1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Range of Timescales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066800"/>
            <a:ext cx="7266724" cy="4200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564337" y="1826147"/>
            <a:ext cx="3658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Jeff Dean: “Numbers Everyone Should Know”</a:t>
            </a:r>
          </a:p>
        </p:txBody>
      </p:sp>
    </p:spTree>
    <p:extLst>
      <p:ext uri="{BB962C8B-B14F-4D97-AF65-F5344CB8AC3E}">
        <p14:creationId xmlns:p14="http://schemas.microsoft.com/office/powerpoint/2010/main" val="117195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768B-26BF-4C77-A454-212374B4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/>
              <a:t>Example: Device Transfer Rates in Mb/s (Sun Enterprise 6000)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C5B6-6F78-4A8F-B666-021B6F949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511800" cy="5105400"/>
          </a:xfrm>
        </p:spPr>
        <p:txBody>
          <a:bodyPr>
            <a:normAutofit/>
          </a:bodyPr>
          <a:lstStyle/>
          <a:p>
            <a:r>
              <a:rPr lang="en-US" dirty="0"/>
              <a:t>Device rates vary over 12 orders of magnitude!!!</a:t>
            </a:r>
          </a:p>
          <a:p>
            <a:r>
              <a:rPr lang="en-US" dirty="0"/>
              <a:t>System must be able to handle this wide range</a:t>
            </a:r>
          </a:p>
          <a:p>
            <a:pPr lvl="1"/>
            <a:r>
              <a:rPr lang="en-US" dirty="0"/>
              <a:t>Better not have high overhead/byte for fast devices</a:t>
            </a:r>
          </a:p>
          <a:p>
            <a:pPr lvl="1"/>
            <a:r>
              <a:rPr lang="en-US" dirty="0"/>
              <a:t>Better not waste time waiting for slow devices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56CB0F-9345-42C7-8BC0-A95DF756A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5041392" cy="4133088"/>
          </a:xfrm>
        </p:spPr>
      </p:pic>
    </p:spTree>
    <p:extLst>
      <p:ext uri="{BB962C8B-B14F-4D97-AF65-F5344CB8AC3E}">
        <p14:creationId xmlns:p14="http://schemas.microsoft.com/office/powerpoint/2010/main" val="355765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762125"/>
            <a:ext cx="10210800" cy="1286253"/>
          </a:xfrm>
        </p:spPr>
        <p:txBody>
          <a:bodyPr>
            <a:noAutofit/>
          </a:bodyPr>
          <a:lstStyle/>
          <a:p>
            <a:r>
              <a:rPr lang="en-US" dirty="0"/>
              <a:t>I/O devices you recognize are supported by I/O Controllers</a:t>
            </a:r>
          </a:p>
          <a:p>
            <a:r>
              <a:rPr lang="en-US" dirty="0"/>
              <a:t>Processors accesses them by reading and writing IO registers as if they were memory</a:t>
            </a:r>
          </a:p>
          <a:p>
            <a:pPr lvl="1"/>
            <a:r>
              <a:rPr lang="en-US" sz="2400" dirty="0"/>
              <a:t>Write commands and arguments, read status and results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340225" y="2797173"/>
            <a:ext cx="533400" cy="148748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L3 Cache</a:t>
            </a:r>
            <a:br>
              <a:rPr lang="en-US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243931" y="3275805"/>
            <a:ext cx="355600" cy="10088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8362" y="1612900"/>
            <a:ext cx="2019300" cy="1285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12976" y="1597025"/>
            <a:ext cx="6828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38362" y="2986087"/>
            <a:ext cx="20193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19326" y="2962275"/>
            <a:ext cx="6828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985962" y="1250334"/>
            <a:ext cx="3043238" cy="3194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674937" y="1219200"/>
            <a:ext cx="122148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184546" y="4436091"/>
            <a:ext cx="5210175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641327" y="2540846"/>
            <a:ext cx="969962" cy="189706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(DRAM)</a:t>
            </a:r>
          </a:p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218566" y="1909994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847975" y="1909993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849562" y="3275805"/>
            <a:ext cx="355600" cy="100147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30600" y="3109349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527425" y="1698061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5024439" y="3244602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53001" y="26918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25454" y="1714992"/>
            <a:ext cx="1974067" cy="2722916"/>
            <a:chOff x="6725454" y="1714992"/>
            <a:chExt cx="1974067" cy="2722916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7251720" y="2310960"/>
              <a:ext cx="1143000" cy="2126948"/>
            </a:xfrm>
            <a:prstGeom prst="rect">
              <a:avLst/>
            </a:prstGeom>
            <a:solidFill>
              <a:srgbClr val="C0D2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Secondary</a:t>
              </a:r>
              <a:br>
                <a:rPr lang="en-US" b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 Storage </a:t>
              </a:r>
              <a:br>
                <a:rPr lang="en-US" b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(SSD)</a:t>
              </a:r>
            </a:p>
          </p:txBody>
        </p:sp>
        <p:pic>
          <p:nvPicPr>
            <p:cNvPr id="61" name="Picture 60" descr="imgres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308" y="1714992"/>
              <a:ext cx="1362213" cy="1191936"/>
            </a:xfrm>
            <a:prstGeom prst="rect">
              <a:avLst/>
            </a:prstGeom>
          </p:spPr>
        </p:pic>
        <p:sp>
          <p:nvSpPr>
            <p:cNvPr id="69" name="Freeform 68"/>
            <p:cNvSpPr/>
            <p:nvPr/>
          </p:nvSpPr>
          <p:spPr>
            <a:xfrm>
              <a:off x="6725454" y="2061190"/>
              <a:ext cx="703773" cy="139040"/>
            </a:xfrm>
            <a:custGeom>
              <a:avLst/>
              <a:gdLst>
                <a:gd name="connsiteX0" fmla="*/ 0 w 2159857"/>
                <a:gd name="connsiteY0" fmla="*/ 32201 h 162622"/>
                <a:gd name="connsiteX1" fmla="*/ 938365 w 2159857"/>
                <a:gd name="connsiteY1" fmla="*/ 7932 h 162622"/>
                <a:gd name="connsiteX2" fmla="*/ 906007 w 2159857"/>
                <a:gd name="connsiteY2" fmla="*/ 153546 h 162622"/>
                <a:gd name="connsiteX3" fmla="*/ 1553155 w 2159857"/>
                <a:gd name="connsiteY3" fmla="*/ 137367 h 162622"/>
                <a:gd name="connsiteX4" fmla="*/ 2159857 w 2159857"/>
                <a:gd name="connsiteY4" fmla="*/ 56470 h 16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57" h="162622">
                  <a:moveTo>
                    <a:pt x="0" y="32201"/>
                  </a:moveTo>
                  <a:cubicBezTo>
                    <a:pt x="393682" y="9954"/>
                    <a:pt x="787364" y="-12292"/>
                    <a:pt x="938365" y="7932"/>
                  </a:cubicBezTo>
                  <a:cubicBezTo>
                    <a:pt x="1089366" y="28156"/>
                    <a:pt x="803542" y="131974"/>
                    <a:pt x="906007" y="153546"/>
                  </a:cubicBezTo>
                  <a:cubicBezTo>
                    <a:pt x="1008472" y="175118"/>
                    <a:pt x="1344180" y="153546"/>
                    <a:pt x="1553155" y="137367"/>
                  </a:cubicBezTo>
                  <a:cubicBezTo>
                    <a:pt x="1762130" y="121188"/>
                    <a:pt x="2159857" y="56470"/>
                    <a:pt x="2159857" y="5647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44560" y="973521"/>
            <a:ext cx="3500423" cy="3481850"/>
            <a:chOff x="6644560" y="973521"/>
            <a:chExt cx="3500423" cy="348185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8699520" y="1566712"/>
              <a:ext cx="1314450" cy="2888659"/>
            </a:xfrm>
            <a:prstGeom prst="rect">
              <a:avLst/>
            </a:prstGeom>
            <a:solidFill>
              <a:srgbClr val="C0D2F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Secondary</a:t>
              </a:r>
              <a:br>
                <a:rPr lang="en-US" b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 Storage </a:t>
              </a:r>
              <a:br>
                <a:rPr lang="en-US" b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(Disk)</a:t>
              </a:r>
            </a:p>
          </p:txBody>
        </p:sp>
        <p:pic>
          <p:nvPicPr>
            <p:cNvPr id="63" name="Picture 62" descr="images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8360" y="973521"/>
              <a:ext cx="1526623" cy="948113"/>
            </a:xfrm>
            <a:prstGeom prst="rect">
              <a:avLst/>
            </a:prstGeom>
          </p:spPr>
        </p:pic>
        <p:sp>
          <p:nvSpPr>
            <p:cNvPr id="68" name="Freeform 67"/>
            <p:cNvSpPr/>
            <p:nvPr/>
          </p:nvSpPr>
          <p:spPr>
            <a:xfrm>
              <a:off x="6644560" y="1413166"/>
              <a:ext cx="2159857" cy="162622"/>
            </a:xfrm>
            <a:custGeom>
              <a:avLst/>
              <a:gdLst>
                <a:gd name="connsiteX0" fmla="*/ 0 w 2159857"/>
                <a:gd name="connsiteY0" fmla="*/ 32201 h 162622"/>
                <a:gd name="connsiteX1" fmla="*/ 938365 w 2159857"/>
                <a:gd name="connsiteY1" fmla="*/ 7932 h 162622"/>
                <a:gd name="connsiteX2" fmla="*/ 906007 w 2159857"/>
                <a:gd name="connsiteY2" fmla="*/ 153546 h 162622"/>
                <a:gd name="connsiteX3" fmla="*/ 1553155 w 2159857"/>
                <a:gd name="connsiteY3" fmla="*/ 137367 h 162622"/>
                <a:gd name="connsiteX4" fmla="*/ 2159857 w 2159857"/>
                <a:gd name="connsiteY4" fmla="*/ 56470 h 16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57" h="162622">
                  <a:moveTo>
                    <a:pt x="0" y="32201"/>
                  </a:moveTo>
                  <a:cubicBezTo>
                    <a:pt x="393682" y="9954"/>
                    <a:pt x="787364" y="-12292"/>
                    <a:pt x="938365" y="7932"/>
                  </a:cubicBezTo>
                  <a:cubicBezTo>
                    <a:pt x="1089366" y="28156"/>
                    <a:pt x="803542" y="131974"/>
                    <a:pt x="906007" y="153546"/>
                  </a:cubicBezTo>
                  <a:cubicBezTo>
                    <a:pt x="1008472" y="175118"/>
                    <a:pt x="1344180" y="153546"/>
                    <a:pt x="1553155" y="137367"/>
                  </a:cubicBezTo>
                  <a:cubicBezTo>
                    <a:pt x="1762130" y="121188"/>
                    <a:pt x="2159857" y="56470"/>
                    <a:pt x="2159857" y="5647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993178" y="1058724"/>
              <a:ext cx="784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wires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53001" y="939224"/>
            <a:ext cx="1772452" cy="1615465"/>
            <a:chOff x="4953001" y="939224"/>
            <a:chExt cx="1772452" cy="1615465"/>
          </a:xfrm>
        </p:grpSpPr>
        <p:sp>
          <p:nvSpPr>
            <p:cNvPr id="55" name="Rectangle 18"/>
            <p:cNvSpPr>
              <a:spLocks noChangeArrowheads="1"/>
            </p:cNvSpPr>
            <p:nvPr/>
          </p:nvSpPr>
          <p:spPr bwMode="auto">
            <a:xfrm>
              <a:off x="5641327" y="1218857"/>
              <a:ext cx="1084126" cy="102618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altLang="ko-KR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I/O </a:t>
              </a:r>
            </a:p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Controllers</a:t>
              </a:r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5024440" y="1496030"/>
              <a:ext cx="616889" cy="363676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53001" y="939224"/>
              <a:ext cx="81514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Read / Write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685887" y="1282095"/>
              <a:ext cx="275038" cy="523980"/>
              <a:chOff x="4538126" y="830113"/>
              <a:chExt cx="275038" cy="52398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538126" y="1092103"/>
                <a:ext cx="275038" cy="1309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538126" y="1223184"/>
                <a:ext cx="275038" cy="1309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538126" y="830113"/>
                <a:ext cx="275038" cy="1309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538126" y="961194"/>
                <a:ext cx="275038" cy="1309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063045" y="1327765"/>
              <a:ext cx="487568" cy="387227"/>
              <a:chOff x="5428874" y="234600"/>
              <a:chExt cx="590926" cy="508169"/>
            </a:xfrm>
          </p:grpSpPr>
          <p:sp>
            <p:nvSpPr>
              <p:cNvPr id="76" name="Curved Left Arrow 75"/>
              <p:cNvSpPr/>
              <p:nvPr/>
            </p:nvSpPr>
            <p:spPr>
              <a:xfrm>
                <a:off x="5727720" y="234600"/>
                <a:ext cx="292080" cy="508169"/>
              </a:xfrm>
              <a:prstGeom prst="curvedLeftArrow">
                <a:avLst>
                  <a:gd name="adj1" fmla="val 24891"/>
                  <a:gd name="adj2" fmla="val 56846"/>
                  <a:gd name="adj3" fmla="val 34058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Curved Left Arrow 76"/>
              <p:cNvSpPr/>
              <p:nvPr/>
            </p:nvSpPr>
            <p:spPr>
              <a:xfrm flipH="1" flipV="1">
                <a:off x="5428874" y="234600"/>
                <a:ext cx="292080" cy="508169"/>
              </a:xfrm>
              <a:prstGeom prst="curvedLeftArrow">
                <a:avLst>
                  <a:gd name="adj1" fmla="val 24891"/>
                  <a:gd name="adj2" fmla="val 56846"/>
                  <a:gd name="adj3" fmla="val 34058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>
            <a:xfrm flipH="1">
              <a:off x="5024437" y="2037608"/>
              <a:ext cx="61689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029200" y="2216135"/>
              <a:ext cx="1076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interrupts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46982" y="2619027"/>
            <a:ext cx="1913997" cy="862575"/>
            <a:chOff x="6046982" y="2619027"/>
            <a:chExt cx="1913997" cy="862575"/>
          </a:xfrm>
        </p:grpSpPr>
        <p:sp>
          <p:nvSpPr>
            <p:cNvPr id="82" name="Curved Down Arrow 81"/>
            <p:cNvSpPr/>
            <p:nvPr/>
          </p:nvSpPr>
          <p:spPr>
            <a:xfrm rot="9794705">
              <a:off x="6046982" y="2619027"/>
              <a:ext cx="1913997" cy="862575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04038" y="2692245"/>
              <a:ext cx="1531253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DMA transfer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33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338" y="152400"/>
            <a:ext cx="8170506" cy="494494"/>
          </a:xfrm>
          <a:noFill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Recall: Clock Algorithm (Not Recently Used)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4191000" y="762000"/>
            <a:ext cx="2514600" cy="2438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Set of all pages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in Memory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6400800" y="990600"/>
            <a:ext cx="6096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934200" y="762000"/>
            <a:ext cx="457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b="0" dirty="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</a:rPr>
              <a:t>Single Clock Hand: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Advances only on page fault!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Check for pages not used recently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Mark pages as not used recently</a:t>
            </a:r>
          </a:p>
        </p:txBody>
      </p:sp>
      <p:sp>
        <p:nvSpPr>
          <p:cNvPr id="22534" name="Arc 9"/>
          <p:cNvSpPr>
            <a:spLocks/>
          </p:cNvSpPr>
          <p:nvPr/>
        </p:nvSpPr>
        <p:spPr bwMode="auto">
          <a:xfrm rot="295001">
            <a:off x="6382397" y="1371600"/>
            <a:ext cx="533400" cy="1371600"/>
          </a:xfrm>
          <a:custGeom>
            <a:avLst/>
            <a:gdLst>
              <a:gd name="T0" fmla="*/ 335647 w 21600"/>
              <a:gd name="T1" fmla="*/ 0 h 29328"/>
              <a:gd name="T2" fmla="*/ 434301 w 21600"/>
              <a:gd name="T3" fmla="*/ 1371600 h 29328"/>
              <a:gd name="T4" fmla="*/ 0 w 21600"/>
              <a:gd name="T5" fmla="*/ 785088 h 29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9328" fill="none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</a:path>
              <a:path w="21600" h="29328" stroke="0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  <a:lnTo>
                  <a:pt x="0" y="16787"/>
                </a:lnTo>
                <a:lnTo>
                  <a:pt x="13592" y="-1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7823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3352800"/>
            <a:ext cx="11763849" cy="34662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Clock Algorithm:</a:t>
            </a:r>
            <a:r>
              <a:rPr lang="en-US" altLang="ko-KR" dirty="0">
                <a:ea typeface="굴림" panose="020B0600000101010101" pitchFamily="34" charset="-127"/>
              </a:rPr>
              <a:t> Arrange physical pages in circle with single clock hand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Approximate LRU (</a:t>
            </a:r>
            <a:r>
              <a:rPr lang="en-US" altLang="ko-KR" sz="2000" i="1" dirty="0">
                <a:ea typeface="굴림" panose="020B0600000101010101" pitchFamily="34" charset="-127"/>
              </a:rPr>
              <a:t>approximation to approximation to MIN</a:t>
            </a:r>
            <a:r>
              <a:rPr lang="en-US" altLang="ko-KR" sz="2000" dirty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Replace 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an</a:t>
            </a:r>
            <a:r>
              <a:rPr lang="en-US" altLang="ko-KR" sz="2000" dirty="0">
                <a:ea typeface="굴림" panose="020B0600000101010101" pitchFamily="34" charset="-127"/>
              </a:rPr>
              <a:t> old page, not 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the oldest</a:t>
            </a:r>
            <a:r>
              <a:rPr lang="en-US" altLang="ko-KR" sz="2000" dirty="0">
                <a:ea typeface="굴림" panose="020B0600000101010101" pitchFamily="34" charset="-127"/>
              </a:rPr>
              <a:t> page</a:t>
            </a:r>
          </a:p>
          <a:p>
            <a:pPr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Details: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Hardware “</a:t>
            </a:r>
            <a:r>
              <a:rPr lang="en-US" altLang="ko-KR" sz="2000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sz="2000" dirty="0">
                <a:ea typeface="굴림" panose="020B0600000101010101" pitchFamily="34" charset="-127"/>
              </a:rPr>
              <a:t>” bit per physical page (called “</a:t>
            </a:r>
            <a:r>
              <a:rPr lang="en-US" altLang="ko-KR" sz="2000" dirty="0">
                <a:solidFill>
                  <a:srgbClr val="FF0000"/>
                </a:solidFill>
                <a:ea typeface="굴림" panose="020B0600000101010101" pitchFamily="34" charset="-127"/>
              </a:rPr>
              <a:t>accessed</a:t>
            </a:r>
            <a:r>
              <a:rPr lang="en-US" altLang="ko-KR" sz="2000" dirty="0">
                <a:ea typeface="굴림" panose="020B0600000101010101" pitchFamily="34" charset="-127"/>
              </a:rPr>
              <a:t>” in Intel architecture):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sz="1800" dirty="0">
                <a:ea typeface="굴림" panose="020B0600000101010101" pitchFamily="34" charset="-127"/>
              </a:rPr>
              <a:t>Hardware sets </a:t>
            </a:r>
            <a:r>
              <a:rPr lang="en-US" altLang="ko-KR" sz="1800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sz="1800" dirty="0">
                <a:ea typeface="굴림" panose="020B0600000101010101" pitchFamily="34" charset="-127"/>
              </a:rPr>
              <a:t> bit on each reference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sz="1800" dirty="0">
                <a:ea typeface="굴림" panose="020B0600000101010101" pitchFamily="34" charset="-127"/>
              </a:rPr>
              <a:t>If </a:t>
            </a:r>
            <a:r>
              <a:rPr lang="en-US" altLang="ko-KR" sz="1800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sz="1800" dirty="0">
                <a:ea typeface="굴림" panose="020B0600000101010101" pitchFamily="34" charset="-127"/>
              </a:rPr>
              <a:t> bit isn’t set, means not referenced in a long time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sz="1800" dirty="0">
                <a:ea typeface="굴림" panose="020B0600000101010101" pitchFamily="34" charset="-127"/>
              </a:rPr>
              <a:t>Some hardware sets </a:t>
            </a:r>
            <a:r>
              <a:rPr lang="en-US" altLang="ko-KR" sz="1800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sz="1800" dirty="0">
                <a:ea typeface="굴림" panose="020B0600000101010101" pitchFamily="34" charset="-127"/>
              </a:rPr>
              <a:t> bit in the TLB; must be copied back to page TLB entry gets replaced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On page fault: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sz="1800" dirty="0">
                <a:ea typeface="굴림" panose="020B0600000101010101" pitchFamily="34" charset="-127"/>
              </a:rPr>
              <a:t>Advance clock hand (not real time)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sz="1800" dirty="0">
                <a:ea typeface="굴림" panose="020B0600000101010101" pitchFamily="34" charset="-127"/>
              </a:rPr>
              <a:t>Check </a:t>
            </a:r>
            <a:r>
              <a:rPr lang="en-US" altLang="ko-KR" sz="1800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sz="1800" dirty="0">
                <a:ea typeface="굴림" panose="020B0600000101010101" pitchFamily="34" charset="-127"/>
              </a:rPr>
              <a:t> bit: 	1</a:t>
            </a: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 used recently; clear and leave alone</a:t>
            </a:r>
            <a:b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	0 selected candidate for replacement</a:t>
            </a:r>
          </a:p>
        </p:txBody>
      </p:sp>
      <p:pic>
        <p:nvPicPr>
          <p:cNvPr id="22536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750" y="98396"/>
            <a:ext cx="1124899" cy="110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3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96" y="1859054"/>
            <a:ext cx="1550944" cy="1054870"/>
          </a:xfrm>
          <a:prstGeom prst="rect">
            <a:avLst/>
          </a:prstGeom>
        </p:spPr>
      </p:pic>
      <p:pic>
        <p:nvPicPr>
          <p:cNvPr id="36865" name="Picture 1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53">
            <a:off x="11244870" y="3048771"/>
            <a:ext cx="762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reeform 159"/>
          <p:cNvSpPr>
            <a:spLocks/>
          </p:cNvSpPr>
          <p:nvPr/>
        </p:nvSpPr>
        <p:spPr bwMode="auto">
          <a:xfrm>
            <a:off x="9644670" y="4554538"/>
            <a:ext cx="762000" cy="342900"/>
          </a:xfrm>
          <a:custGeom>
            <a:avLst/>
            <a:gdLst>
              <a:gd name="T0" fmla="*/ 0 w 480"/>
              <a:gd name="T1" fmla="*/ 2147483647 h 216"/>
              <a:gd name="T2" fmla="*/ 2147483647 w 480"/>
              <a:gd name="T3" fmla="*/ 2147483647 h 216"/>
              <a:gd name="T4" fmla="*/ 2147483647 w 480"/>
              <a:gd name="T5" fmla="*/ 2147483647 h 216"/>
              <a:gd name="T6" fmla="*/ 0 60000 65536"/>
              <a:gd name="T7" fmla="*/ 0 60000 65536"/>
              <a:gd name="T8" fmla="*/ 0 60000 65536"/>
              <a:gd name="T9" fmla="*/ 0 w 480"/>
              <a:gd name="T10" fmla="*/ 0 h 216"/>
              <a:gd name="T11" fmla="*/ 480 w 48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16">
                <a:moveTo>
                  <a:pt x="0" y="72"/>
                </a:moveTo>
                <a:cubicBezTo>
                  <a:pt x="128" y="36"/>
                  <a:pt x="256" y="0"/>
                  <a:pt x="336" y="24"/>
                </a:cubicBezTo>
                <a:cubicBezTo>
                  <a:pt x="416" y="48"/>
                  <a:pt x="448" y="132"/>
                  <a:pt x="480" y="2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8" name="Line 158"/>
          <p:cNvSpPr>
            <a:spLocks noChangeShapeType="1"/>
          </p:cNvSpPr>
          <p:nvPr/>
        </p:nvSpPr>
        <p:spPr bwMode="auto">
          <a:xfrm>
            <a:off x="9720870" y="3754438"/>
            <a:ext cx="685800" cy="55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9" name="Freeform 157"/>
          <p:cNvSpPr>
            <a:spLocks/>
          </p:cNvSpPr>
          <p:nvPr/>
        </p:nvSpPr>
        <p:spPr bwMode="auto">
          <a:xfrm>
            <a:off x="6368070" y="4821238"/>
            <a:ext cx="1676400" cy="711200"/>
          </a:xfrm>
          <a:custGeom>
            <a:avLst/>
            <a:gdLst>
              <a:gd name="T0" fmla="*/ 2147483647 w 1056"/>
              <a:gd name="T1" fmla="*/ 0 h 448"/>
              <a:gd name="T2" fmla="*/ 2147483647 w 1056"/>
              <a:gd name="T3" fmla="*/ 2147483647 h 448"/>
              <a:gd name="T4" fmla="*/ 0 w 1056"/>
              <a:gd name="T5" fmla="*/ 2147483647 h 448"/>
              <a:gd name="T6" fmla="*/ 0 60000 65536"/>
              <a:gd name="T7" fmla="*/ 0 60000 65536"/>
              <a:gd name="T8" fmla="*/ 0 60000 65536"/>
              <a:gd name="T9" fmla="*/ 0 w 1056"/>
              <a:gd name="T10" fmla="*/ 0 h 448"/>
              <a:gd name="T11" fmla="*/ 1056 w 105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48">
                <a:moveTo>
                  <a:pt x="1056" y="0"/>
                </a:moveTo>
                <a:cubicBezTo>
                  <a:pt x="1024" y="160"/>
                  <a:pt x="992" y="320"/>
                  <a:pt x="816" y="384"/>
                </a:cubicBezTo>
                <a:cubicBezTo>
                  <a:pt x="640" y="448"/>
                  <a:pt x="320" y="416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636" r="1935" b="636"/>
          <a:stretch>
            <a:fillRect/>
          </a:stretch>
        </p:blipFill>
        <p:spPr bwMode="auto">
          <a:xfrm>
            <a:off x="4615470" y="838200"/>
            <a:ext cx="5257800" cy="40386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dirty="0" smtClean="0">
                <a:ea typeface="MS PGothic" charset="0"/>
              </a:rPr>
              <a:t>Example of I/O System</a:t>
            </a:r>
            <a:endParaRPr lang="en-US" dirty="0">
              <a:ea typeface="MS PGothic" charset="0"/>
            </a:endParaRP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57" y="730039"/>
            <a:ext cx="8122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70" y="3429001"/>
            <a:ext cx="1638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4" name="Group 146"/>
          <p:cNvGrpSpPr>
            <a:grpSpLocks/>
          </p:cNvGrpSpPr>
          <p:nvPr/>
        </p:nvGrpSpPr>
        <p:grpSpPr bwMode="auto">
          <a:xfrm>
            <a:off x="10025671" y="4287838"/>
            <a:ext cx="1173163" cy="1371600"/>
            <a:chOff x="117" y="3033"/>
            <a:chExt cx="931" cy="1075"/>
          </a:xfrm>
        </p:grpSpPr>
        <p:sp>
          <p:nvSpPr>
            <p:cNvPr id="37168" name="Freeform 104"/>
            <p:cNvSpPr>
              <a:spLocks/>
            </p:cNvSpPr>
            <p:nvPr/>
          </p:nvSpPr>
          <p:spPr bwMode="auto">
            <a:xfrm>
              <a:off x="117" y="3033"/>
              <a:ext cx="931" cy="1075"/>
            </a:xfrm>
            <a:custGeom>
              <a:avLst/>
              <a:gdLst>
                <a:gd name="T0" fmla="*/ 0 w 3725"/>
                <a:gd name="T1" fmla="*/ 0 h 4299"/>
                <a:gd name="T2" fmla="*/ 0 w 3725"/>
                <a:gd name="T3" fmla="*/ 0 h 4299"/>
                <a:gd name="T4" fmla="*/ 0 w 3725"/>
                <a:gd name="T5" fmla="*/ 0 h 4299"/>
                <a:gd name="T6" fmla="*/ 0 w 3725"/>
                <a:gd name="T7" fmla="*/ 0 h 4299"/>
                <a:gd name="T8" fmla="*/ 0 w 3725"/>
                <a:gd name="T9" fmla="*/ 0 h 4299"/>
                <a:gd name="T10" fmla="*/ 0 w 3725"/>
                <a:gd name="T11" fmla="*/ 0 h 4299"/>
                <a:gd name="T12" fmla="*/ 0 w 3725"/>
                <a:gd name="T13" fmla="*/ 0 h 4299"/>
                <a:gd name="T14" fmla="*/ 0 w 3725"/>
                <a:gd name="T15" fmla="*/ 0 h 4299"/>
                <a:gd name="T16" fmla="*/ 0 w 3725"/>
                <a:gd name="T17" fmla="*/ 0 h 4299"/>
                <a:gd name="T18" fmla="*/ 0 w 3725"/>
                <a:gd name="T19" fmla="*/ 0 h 4299"/>
                <a:gd name="T20" fmla="*/ 0 w 3725"/>
                <a:gd name="T21" fmla="*/ 0 h 4299"/>
                <a:gd name="T22" fmla="*/ 0 w 3725"/>
                <a:gd name="T23" fmla="*/ 0 h 4299"/>
                <a:gd name="T24" fmla="*/ 0 w 3725"/>
                <a:gd name="T25" fmla="*/ 0 h 4299"/>
                <a:gd name="T26" fmla="*/ 0 w 3725"/>
                <a:gd name="T27" fmla="*/ 0 h 4299"/>
                <a:gd name="T28" fmla="*/ 0 w 3725"/>
                <a:gd name="T29" fmla="*/ 0 h 4299"/>
                <a:gd name="T30" fmla="*/ 0 w 3725"/>
                <a:gd name="T31" fmla="*/ 0 h 4299"/>
                <a:gd name="T32" fmla="*/ 0 w 3725"/>
                <a:gd name="T33" fmla="*/ 0 h 4299"/>
                <a:gd name="T34" fmla="*/ 0 w 3725"/>
                <a:gd name="T35" fmla="*/ 0 h 4299"/>
                <a:gd name="T36" fmla="*/ 0 w 3725"/>
                <a:gd name="T37" fmla="*/ 0 h 4299"/>
                <a:gd name="T38" fmla="*/ 0 w 3725"/>
                <a:gd name="T39" fmla="*/ 0 h 4299"/>
                <a:gd name="T40" fmla="*/ 0 w 3725"/>
                <a:gd name="T41" fmla="*/ 0 h 4299"/>
                <a:gd name="T42" fmla="*/ 0 w 3725"/>
                <a:gd name="T43" fmla="*/ 0 h 4299"/>
                <a:gd name="T44" fmla="*/ 0 w 3725"/>
                <a:gd name="T45" fmla="*/ 0 h 4299"/>
                <a:gd name="T46" fmla="*/ 0 w 3725"/>
                <a:gd name="T47" fmla="*/ 0 h 4299"/>
                <a:gd name="T48" fmla="*/ 0 w 3725"/>
                <a:gd name="T49" fmla="*/ 0 h 4299"/>
                <a:gd name="T50" fmla="*/ 0 w 3725"/>
                <a:gd name="T51" fmla="*/ 0 h 4299"/>
                <a:gd name="T52" fmla="*/ 0 w 3725"/>
                <a:gd name="T53" fmla="*/ 0 h 4299"/>
                <a:gd name="T54" fmla="*/ 0 w 3725"/>
                <a:gd name="T55" fmla="*/ 0 h 4299"/>
                <a:gd name="T56" fmla="*/ 0 w 3725"/>
                <a:gd name="T57" fmla="*/ 0 h 4299"/>
                <a:gd name="T58" fmla="*/ 0 w 3725"/>
                <a:gd name="T59" fmla="*/ 0 h 4299"/>
                <a:gd name="T60" fmla="*/ 0 w 3725"/>
                <a:gd name="T61" fmla="*/ 0 h 4299"/>
                <a:gd name="T62" fmla="*/ 0 w 3725"/>
                <a:gd name="T63" fmla="*/ 0 h 4299"/>
                <a:gd name="T64" fmla="*/ 0 w 3725"/>
                <a:gd name="T65" fmla="*/ 0 h 4299"/>
                <a:gd name="T66" fmla="*/ 0 w 3725"/>
                <a:gd name="T67" fmla="*/ 0 h 4299"/>
                <a:gd name="T68" fmla="*/ 0 w 3725"/>
                <a:gd name="T69" fmla="*/ 0 h 4299"/>
                <a:gd name="T70" fmla="*/ 0 w 3725"/>
                <a:gd name="T71" fmla="*/ 0 h 4299"/>
                <a:gd name="T72" fmla="*/ 0 w 3725"/>
                <a:gd name="T73" fmla="*/ 0 h 4299"/>
                <a:gd name="T74" fmla="*/ 0 w 3725"/>
                <a:gd name="T75" fmla="*/ 0 h 4299"/>
                <a:gd name="T76" fmla="*/ 0 w 3725"/>
                <a:gd name="T77" fmla="*/ 0 h 4299"/>
                <a:gd name="T78" fmla="*/ 0 w 3725"/>
                <a:gd name="T79" fmla="*/ 0 h 4299"/>
                <a:gd name="T80" fmla="*/ 0 w 3725"/>
                <a:gd name="T81" fmla="*/ 0 h 4299"/>
                <a:gd name="T82" fmla="*/ 0 w 3725"/>
                <a:gd name="T83" fmla="*/ 0 h 4299"/>
                <a:gd name="T84" fmla="*/ 0 w 3725"/>
                <a:gd name="T85" fmla="*/ 0 h 4299"/>
                <a:gd name="T86" fmla="*/ 0 w 3725"/>
                <a:gd name="T87" fmla="*/ 0 h 4299"/>
                <a:gd name="T88" fmla="*/ 0 w 3725"/>
                <a:gd name="T89" fmla="*/ 0 h 4299"/>
                <a:gd name="T90" fmla="*/ 0 w 3725"/>
                <a:gd name="T91" fmla="*/ 0 h 4299"/>
                <a:gd name="T92" fmla="*/ 0 w 3725"/>
                <a:gd name="T93" fmla="*/ 0 h 4299"/>
                <a:gd name="T94" fmla="*/ 0 w 3725"/>
                <a:gd name="T95" fmla="*/ 0 h 4299"/>
                <a:gd name="T96" fmla="*/ 0 w 3725"/>
                <a:gd name="T97" fmla="*/ 0 h 4299"/>
                <a:gd name="T98" fmla="*/ 0 w 3725"/>
                <a:gd name="T99" fmla="*/ 0 h 4299"/>
                <a:gd name="T100" fmla="*/ 0 w 3725"/>
                <a:gd name="T101" fmla="*/ 0 h 4299"/>
                <a:gd name="T102" fmla="*/ 0 w 3725"/>
                <a:gd name="T103" fmla="*/ 0 h 4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25"/>
                <a:gd name="T157" fmla="*/ 0 h 4299"/>
                <a:gd name="T158" fmla="*/ 3725 w 3725"/>
                <a:gd name="T159" fmla="*/ 4299 h 4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25" h="4299">
                  <a:moveTo>
                    <a:pt x="1378" y="1857"/>
                  </a:moveTo>
                  <a:lnTo>
                    <a:pt x="1372" y="1863"/>
                  </a:lnTo>
                  <a:lnTo>
                    <a:pt x="1263" y="1859"/>
                  </a:lnTo>
                  <a:lnTo>
                    <a:pt x="1174" y="1889"/>
                  </a:lnTo>
                  <a:lnTo>
                    <a:pt x="1111" y="1942"/>
                  </a:lnTo>
                  <a:lnTo>
                    <a:pt x="1068" y="2009"/>
                  </a:lnTo>
                  <a:lnTo>
                    <a:pt x="1049" y="2091"/>
                  </a:lnTo>
                  <a:lnTo>
                    <a:pt x="1051" y="2176"/>
                  </a:lnTo>
                  <a:lnTo>
                    <a:pt x="1079" y="2260"/>
                  </a:lnTo>
                  <a:lnTo>
                    <a:pt x="1127" y="2333"/>
                  </a:lnTo>
                  <a:lnTo>
                    <a:pt x="1059" y="2350"/>
                  </a:lnTo>
                  <a:lnTo>
                    <a:pt x="994" y="2372"/>
                  </a:lnTo>
                  <a:lnTo>
                    <a:pt x="932" y="2393"/>
                  </a:lnTo>
                  <a:lnTo>
                    <a:pt x="872" y="2421"/>
                  </a:lnTo>
                  <a:lnTo>
                    <a:pt x="817" y="2451"/>
                  </a:lnTo>
                  <a:lnTo>
                    <a:pt x="763" y="2481"/>
                  </a:lnTo>
                  <a:lnTo>
                    <a:pt x="711" y="2513"/>
                  </a:lnTo>
                  <a:lnTo>
                    <a:pt x="662" y="2549"/>
                  </a:lnTo>
                  <a:lnTo>
                    <a:pt x="616" y="2587"/>
                  </a:lnTo>
                  <a:lnTo>
                    <a:pt x="572" y="2625"/>
                  </a:lnTo>
                  <a:lnTo>
                    <a:pt x="529" y="2665"/>
                  </a:lnTo>
                  <a:lnTo>
                    <a:pt x="488" y="2706"/>
                  </a:lnTo>
                  <a:lnTo>
                    <a:pt x="450" y="2750"/>
                  </a:lnTo>
                  <a:lnTo>
                    <a:pt x="411" y="2791"/>
                  </a:lnTo>
                  <a:lnTo>
                    <a:pt x="376" y="2835"/>
                  </a:lnTo>
                  <a:lnTo>
                    <a:pt x="340" y="2878"/>
                  </a:lnTo>
                  <a:lnTo>
                    <a:pt x="264" y="2892"/>
                  </a:lnTo>
                  <a:lnTo>
                    <a:pt x="202" y="2908"/>
                  </a:lnTo>
                  <a:lnTo>
                    <a:pt x="150" y="2930"/>
                  </a:lnTo>
                  <a:lnTo>
                    <a:pt x="109" y="2957"/>
                  </a:lnTo>
                  <a:lnTo>
                    <a:pt x="77" y="2990"/>
                  </a:lnTo>
                  <a:lnTo>
                    <a:pt x="50" y="3026"/>
                  </a:lnTo>
                  <a:lnTo>
                    <a:pt x="25" y="3066"/>
                  </a:lnTo>
                  <a:lnTo>
                    <a:pt x="6" y="3109"/>
                  </a:lnTo>
                  <a:lnTo>
                    <a:pt x="0" y="3153"/>
                  </a:lnTo>
                  <a:lnTo>
                    <a:pt x="11" y="3197"/>
                  </a:lnTo>
                  <a:lnTo>
                    <a:pt x="38" y="3235"/>
                  </a:lnTo>
                  <a:lnTo>
                    <a:pt x="77" y="3265"/>
                  </a:lnTo>
                  <a:lnTo>
                    <a:pt x="123" y="3291"/>
                  </a:lnTo>
                  <a:lnTo>
                    <a:pt x="177" y="3309"/>
                  </a:lnTo>
                  <a:lnTo>
                    <a:pt x="239" y="3314"/>
                  </a:lnTo>
                  <a:lnTo>
                    <a:pt x="303" y="3309"/>
                  </a:lnTo>
                  <a:lnTo>
                    <a:pt x="368" y="3379"/>
                  </a:lnTo>
                  <a:lnTo>
                    <a:pt x="436" y="3447"/>
                  </a:lnTo>
                  <a:lnTo>
                    <a:pt x="506" y="3510"/>
                  </a:lnTo>
                  <a:lnTo>
                    <a:pt x="582" y="3572"/>
                  </a:lnTo>
                  <a:lnTo>
                    <a:pt x="656" y="3629"/>
                  </a:lnTo>
                  <a:lnTo>
                    <a:pt x="736" y="3684"/>
                  </a:lnTo>
                  <a:lnTo>
                    <a:pt x="814" y="3738"/>
                  </a:lnTo>
                  <a:lnTo>
                    <a:pt x="897" y="3788"/>
                  </a:lnTo>
                  <a:lnTo>
                    <a:pt x="978" y="3836"/>
                  </a:lnTo>
                  <a:lnTo>
                    <a:pt x="1063" y="3885"/>
                  </a:lnTo>
                  <a:lnTo>
                    <a:pt x="1146" y="3929"/>
                  </a:lnTo>
                  <a:lnTo>
                    <a:pt x="1231" y="3972"/>
                  </a:lnTo>
                  <a:lnTo>
                    <a:pt x="1316" y="4016"/>
                  </a:lnTo>
                  <a:lnTo>
                    <a:pt x="1403" y="4057"/>
                  </a:lnTo>
                  <a:lnTo>
                    <a:pt x="1487" y="4098"/>
                  </a:lnTo>
                  <a:lnTo>
                    <a:pt x="1574" y="4138"/>
                  </a:lnTo>
                  <a:lnTo>
                    <a:pt x="1629" y="4166"/>
                  </a:lnTo>
                  <a:lnTo>
                    <a:pt x="1659" y="4204"/>
                  </a:lnTo>
                  <a:lnTo>
                    <a:pt x="1691" y="4234"/>
                  </a:lnTo>
                  <a:lnTo>
                    <a:pt x="1729" y="4258"/>
                  </a:lnTo>
                  <a:lnTo>
                    <a:pt x="1770" y="4278"/>
                  </a:lnTo>
                  <a:lnTo>
                    <a:pt x="1814" y="4292"/>
                  </a:lnTo>
                  <a:lnTo>
                    <a:pt x="1857" y="4299"/>
                  </a:lnTo>
                  <a:lnTo>
                    <a:pt x="1901" y="4299"/>
                  </a:lnTo>
                  <a:lnTo>
                    <a:pt x="1947" y="4297"/>
                  </a:lnTo>
                  <a:lnTo>
                    <a:pt x="1991" y="4288"/>
                  </a:lnTo>
                  <a:lnTo>
                    <a:pt x="2034" y="4274"/>
                  </a:lnTo>
                  <a:lnTo>
                    <a:pt x="2078" y="4258"/>
                  </a:lnTo>
                  <a:lnTo>
                    <a:pt x="2115" y="4234"/>
                  </a:lnTo>
                  <a:lnTo>
                    <a:pt x="2154" y="4207"/>
                  </a:lnTo>
                  <a:lnTo>
                    <a:pt x="2187" y="4177"/>
                  </a:lnTo>
                  <a:lnTo>
                    <a:pt x="2214" y="4141"/>
                  </a:lnTo>
                  <a:lnTo>
                    <a:pt x="2239" y="4101"/>
                  </a:lnTo>
                  <a:lnTo>
                    <a:pt x="2239" y="4090"/>
                  </a:lnTo>
                  <a:lnTo>
                    <a:pt x="2246" y="4085"/>
                  </a:lnTo>
                  <a:lnTo>
                    <a:pt x="2255" y="4085"/>
                  </a:lnTo>
                  <a:lnTo>
                    <a:pt x="2263" y="4079"/>
                  </a:lnTo>
                  <a:lnTo>
                    <a:pt x="2317" y="4060"/>
                  </a:lnTo>
                  <a:lnTo>
                    <a:pt x="2372" y="4041"/>
                  </a:lnTo>
                  <a:lnTo>
                    <a:pt x="2426" y="4019"/>
                  </a:lnTo>
                  <a:lnTo>
                    <a:pt x="2481" y="3995"/>
                  </a:lnTo>
                  <a:lnTo>
                    <a:pt x="2536" y="3967"/>
                  </a:lnTo>
                  <a:lnTo>
                    <a:pt x="2587" y="3940"/>
                  </a:lnTo>
                  <a:lnTo>
                    <a:pt x="2638" y="3910"/>
                  </a:lnTo>
                  <a:lnTo>
                    <a:pt x="2690" y="3880"/>
                  </a:lnTo>
                  <a:lnTo>
                    <a:pt x="2734" y="3855"/>
                  </a:lnTo>
                  <a:lnTo>
                    <a:pt x="2778" y="3834"/>
                  </a:lnTo>
                  <a:lnTo>
                    <a:pt x="2821" y="3809"/>
                  </a:lnTo>
                  <a:lnTo>
                    <a:pt x="2865" y="3785"/>
                  </a:lnTo>
                  <a:lnTo>
                    <a:pt x="2911" y="3760"/>
                  </a:lnTo>
                  <a:lnTo>
                    <a:pt x="2955" y="3735"/>
                  </a:lnTo>
                  <a:lnTo>
                    <a:pt x="2998" y="3712"/>
                  </a:lnTo>
                  <a:lnTo>
                    <a:pt x="3041" y="3687"/>
                  </a:lnTo>
                  <a:lnTo>
                    <a:pt x="3085" y="3662"/>
                  </a:lnTo>
                  <a:lnTo>
                    <a:pt x="3128" y="3636"/>
                  </a:lnTo>
                  <a:lnTo>
                    <a:pt x="3172" y="3608"/>
                  </a:lnTo>
                  <a:lnTo>
                    <a:pt x="3216" y="3581"/>
                  </a:lnTo>
                  <a:lnTo>
                    <a:pt x="3257" y="3551"/>
                  </a:lnTo>
                  <a:lnTo>
                    <a:pt x="3298" y="3523"/>
                  </a:lnTo>
                  <a:lnTo>
                    <a:pt x="3338" y="3491"/>
                  </a:lnTo>
                  <a:lnTo>
                    <a:pt x="3377" y="3461"/>
                  </a:lnTo>
                  <a:lnTo>
                    <a:pt x="3423" y="3472"/>
                  </a:lnTo>
                  <a:lnTo>
                    <a:pt x="3466" y="3477"/>
                  </a:lnTo>
                  <a:lnTo>
                    <a:pt x="3510" y="3482"/>
                  </a:lnTo>
                  <a:lnTo>
                    <a:pt x="3554" y="3482"/>
                  </a:lnTo>
                  <a:lnTo>
                    <a:pt x="3595" y="3475"/>
                  </a:lnTo>
                  <a:lnTo>
                    <a:pt x="3635" y="3463"/>
                  </a:lnTo>
                  <a:lnTo>
                    <a:pt x="3673" y="3442"/>
                  </a:lnTo>
                  <a:lnTo>
                    <a:pt x="3708" y="3409"/>
                  </a:lnTo>
                  <a:lnTo>
                    <a:pt x="3717" y="3387"/>
                  </a:lnTo>
                  <a:lnTo>
                    <a:pt x="3722" y="3365"/>
                  </a:lnTo>
                  <a:lnTo>
                    <a:pt x="3725" y="3346"/>
                  </a:lnTo>
                  <a:lnTo>
                    <a:pt x="3722" y="3325"/>
                  </a:lnTo>
                  <a:lnTo>
                    <a:pt x="3708" y="3298"/>
                  </a:lnTo>
                  <a:lnTo>
                    <a:pt x="3692" y="3273"/>
                  </a:lnTo>
                  <a:lnTo>
                    <a:pt x="3673" y="3249"/>
                  </a:lnTo>
                  <a:lnTo>
                    <a:pt x="3655" y="3224"/>
                  </a:lnTo>
                  <a:lnTo>
                    <a:pt x="3632" y="3202"/>
                  </a:lnTo>
                  <a:lnTo>
                    <a:pt x="3607" y="3183"/>
                  </a:lnTo>
                  <a:lnTo>
                    <a:pt x="3584" y="3164"/>
                  </a:lnTo>
                  <a:lnTo>
                    <a:pt x="3559" y="3148"/>
                  </a:lnTo>
                  <a:lnTo>
                    <a:pt x="3548" y="3142"/>
                  </a:lnTo>
                  <a:lnTo>
                    <a:pt x="3537" y="3137"/>
                  </a:lnTo>
                  <a:lnTo>
                    <a:pt x="3526" y="3132"/>
                  </a:lnTo>
                  <a:lnTo>
                    <a:pt x="3515" y="3129"/>
                  </a:lnTo>
                  <a:lnTo>
                    <a:pt x="3501" y="3123"/>
                  </a:lnTo>
                  <a:lnTo>
                    <a:pt x="3491" y="3120"/>
                  </a:lnTo>
                  <a:lnTo>
                    <a:pt x="3480" y="3120"/>
                  </a:lnTo>
                  <a:lnTo>
                    <a:pt x="3469" y="3118"/>
                  </a:lnTo>
                  <a:lnTo>
                    <a:pt x="3455" y="3102"/>
                  </a:lnTo>
                  <a:lnTo>
                    <a:pt x="3441" y="3085"/>
                  </a:lnTo>
                  <a:lnTo>
                    <a:pt x="3428" y="3069"/>
                  </a:lnTo>
                  <a:lnTo>
                    <a:pt x="3414" y="3052"/>
                  </a:lnTo>
                  <a:lnTo>
                    <a:pt x="3401" y="3036"/>
                  </a:lnTo>
                  <a:lnTo>
                    <a:pt x="3388" y="3019"/>
                  </a:lnTo>
                  <a:lnTo>
                    <a:pt x="3374" y="3003"/>
                  </a:lnTo>
                  <a:lnTo>
                    <a:pt x="3358" y="2990"/>
                  </a:lnTo>
                  <a:lnTo>
                    <a:pt x="3312" y="2938"/>
                  </a:lnTo>
                  <a:lnTo>
                    <a:pt x="3262" y="2886"/>
                  </a:lnTo>
                  <a:lnTo>
                    <a:pt x="3211" y="2840"/>
                  </a:lnTo>
                  <a:lnTo>
                    <a:pt x="3156" y="2791"/>
                  </a:lnTo>
                  <a:lnTo>
                    <a:pt x="3101" y="2747"/>
                  </a:lnTo>
                  <a:lnTo>
                    <a:pt x="3045" y="2704"/>
                  </a:lnTo>
                  <a:lnTo>
                    <a:pt x="2985" y="2663"/>
                  </a:lnTo>
                  <a:lnTo>
                    <a:pt x="2925" y="2623"/>
                  </a:lnTo>
                  <a:lnTo>
                    <a:pt x="2861" y="2587"/>
                  </a:lnTo>
                  <a:lnTo>
                    <a:pt x="2799" y="2552"/>
                  </a:lnTo>
                  <a:lnTo>
                    <a:pt x="2734" y="2519"/>
                  </a:lnTo>
                  <a:lnTo>
                    <a:pt x="2672" y="2489"/>
                  </a:lnTo>
                  <a:lnTo>
                    <a:pt x="2606" y="2462"/>
                  </a:lnTo>
                  <a:lnTo>
                    <a:pt x="2538" y="2437"/>
                  </a:lnTo>
                  <a:lnTo>
                    <a:pt x="2472" y="2416"/>
                  </a:lnTo>
                  <a:lnTo>
                    <a:pt x="2407" y="2396"/>
                  </a:lnTo>
                  <a:lnTo>
                    <a:pt x="2412" y="2382"/>
                  </a:lnTo>
                  <a:lnTo>
                    <a:pt x="2424" y="2366"/>
                  </a:lnTo>
                  <a:lnTo>
                    <a:pt x="2437" y="2350"/>
                  </a:lnTo>
                  <a:lnTo>
                    <a:pt x="2448" y="2333"/>
                  </a:lnTo>
                  <a:lnTo>
                    <a:pt x="2470" y="2271"/>
                  </a:lnTo>
                  <a:lnTo>
                    <a:pt x="2465" y="2225"/>
                  </a:lnTo>
                  <a:lnTo>
                    <a:pt x="2435" y="2192"/>
                  </a:lnTo>
                  <a:lnTo>
                    <a:pt x="2391" y="2167"/>
                  </a:lnTo>
                  <a:lnTo>
                    <a:pt x="2336" y="2154"/>
                  </a:lnTo>
                  <a:lnTo>
                    <a:pt x="2279" y="2146"/>
                  </a:lnTo>
                  <a:lnTo>
                    <a:pt x="2219" y="2137"/>
                  </a:lnTo>
                  <a:lnTo>
                    <a:pt x="2168" y="2132"/>
                  </a:lnTo>
                  <a:lnTo>
                    <a:pt x="2170" y="2099"/>
                  </a:lnTo>
                  <a:lnTo>
                    <a:pt x="2179" y="2066"/>
                  </a:lnTo>
                  <a:lnTo>
                    <a:pt x="2184" y="2034"/>
                  </a:lnTo>
                  <a:lnTo>
                    <a:pt x="2179" y="2001"/>
                  </a:lnTo>
                  <a:lnTo>
                    <a:pt x="2159" y="1969"/>
                  </a:lnTo>
                  <a:lnTo>
                    <a:pt x="2140" y="1917"/>
                  </a:lnTo>
                  <a:lnTo>
                    <a:pt x="2132" y="1865"/>
                  </a:lnTo>
                  <a:lnTo>
                    <a:pt x="2154" y="1838"/>
                  </a:lnTo>
                  <a:lnTo>
                    <a:pt x="2149" y="1833"/>
                  </a:lnTo>
                  <a:lnTo>
                    <a:pt x="2173" y="1783"/>
                  </a:lnTo>
                  <a:lnTo>
                    <a:pt x="2179" y="1726"/>
                  </a:lnTo>
                  <a:lnTo>
                    <a:pt x="2165" y="1672"/>
                  </a:lnTo>
                  <a:lnTo>
                    <a:pt x="2143" y="1620"/>
                  </a:lnTo>
                  <a:lnTo>
                    <a:pt x="2143" y="1587"/>
                  </a:lnTo>
                  <a:lnTo>
                    <a:pt x="2154" y="1564"/>
                  </a:lnTo>
                  <a:lnTo>
                    <a:pt x="2170" y="1541"/>
                  </a:lnTo>
                  <a:lnTo>
                    <a:pt x="2193" y="1522"/>
                  </a:lnTo>
                  <a:lnTo>
                    <a:pt x="2214" y="1504"/>
                  </a:lnTo>
                  <a:lnTo>
                    <a:pt x="2235" y="1484"/>
                  </a:lnTo>
                  <a:lnTo>
                    <a:pt x="2253" y="1463"/>
                  </a:lnTo>
                  <a:lnTo>
                    <a:pt x="2263" y="1438"/>
                  </a:lnTo>
                  <a:lnTo>
                    <a:pt x="2271" y="1394"/>
                  </a:lnTo>
                  <a:lnTo>
                    <a:pt x="2269" y="1356"/>
                  </a:lnTo>
                  <a:lnTo>
                    <a:pt x="2265" y="1318"/>
                  </a:lnTo>
                  <a:lnTo>
                    <a:pt x="2269" y="1277"/>
                  </a:lnTo>
                  <a:lnTo>
                    <a:pt x="2279" y="1274"/>
                  </a:lnTo>
                  <a:lnTo>
                    <a:pt x="2290" y="1272"/>
                  </a:lnTo>
                  <a:lnTo>
                    <a:pt x="2301" y="1269"/>
                  </a:lnTo>
                  <a:lnTo>
                    <a:pt x="2311" y="1267"/>
                  </a:lnTo>
                  <a:lnTo>
                    <a:pt x="2323" y="1263"/>
                  </a:lnTo>
                  <a:lnTo>
                    <a:pt x="2331" y="1261"/>
                  </a:lnTo>
                  <a:lnTo>
                    <a:pt x="2342" y="1255"/>
                  </a:lnTo>
                  <a:lnTo>
                    <a:pt x="2350" y="1249"/>
                  </a:lnTo>
                  <a:lnTo>
                    <a:pt x="2380" y="1242"/>
                  </a:lnTo>
                  <a:lnTo>
                    <a:pt x="2410" y="1231"/>
                  </a:lnTo>
                  <a:lnTo>
                    <a:pt x="2440" y="1219"/>
                  </a:lnTo>
                  <a:lnTo>
                    <a:pt x="2467" y="1209"/>
                  </a:lnTo>
                  <a:lnTo>
                    <a:pt x="2495" y="1196"/>
                  </a:lnTo>
                  <a:lnTo>
                    <a:pt x="2522" y="1182"/>
                  </a:lnTo>
                  <a:lnTo>
                    <a:pt x="2548" y="1168"/>
                  </a:lnTo>
                  <a:lnTo>
                    <a:pt x="2576" y="1154"/>
                  </a:lnTo>
                  <a:lnTo>
                    <a:pt x="2582" y="1138"/>
                  </a:lnTo>
                  <a:lnTo>
                    <a:pt x="2573" y="1127"/>
                  </a:lnTo>
                  <a:lnTo>
                    <a:pt x="2560" y="1113"/>
                  </a:lnTo>
                  <a:lnTo>
                    <a:pt x="2552" y="1100"/>
                  </a:lnTo>
                  <a:lnTo>
                    <a:pt x="2532" y="1054"/>
                  </a:lnTo>
                  <a:lnTo>
                    <a:pt x="2522" y="1002"/>
                  </a:lnTo>
                  <a:lnTo>
                    <a:pt x="2518" y="950"/>
                  </a:lnTo>
                  <a:lnTo>
                    <a:pt x="2530" y="901"/>
                  </a:lnTo>
                  <a:lnTo>
                    <a:pt x="2571" y="888"/>
                  </a:lnTo>
                  <a:lnTo>
                    <a:pt x="2614" y="876"/>
                  </a:lnTo>
                  <a:lnTo>
                    <a:pt x="2655" y="864"/>
                  </a:lnTo>
                  <a:lnTo>
                    <a:pt x="2696" y="853"/>
                  </a:lnTo>
                  <a:lnTo>
                    <a:pt x="2737" y="839"/>
                  </a:lnTo>
                  <a:lnTo>
                    <a:pt x="2778" y="823"/>
                  </a:lnTo>
                  <a:lnTo>
                    <a:pt x="2815" y="804"/>
                  </a:lnTo>
                  <a:lnTo>
                    <a:pt x="2851" y="776"/>
                  </a:lnTo>
                  <a:lnTo>
                    <a:pt x="2903" y="719"/>
                  </a:lnTo>
                  <a:lnTo>
                    <a:pt x="2927" y="659"/>
                  </a:lnTo>
                  <a:lnTo>
                    <a:pt x="2930" y="597"/>
                  </a:lnTo>
                  <a:lnTo>
                    <a:pt x="2911" y="533"/>
                  </a:lnTo>
                  <a:lnTo>
                    <a:pt x="2875" y="471"/>
                  </a:lnTo>
                  <a:lnTo>
                    <a:pt x="2824" y="411"/>
                  </a:lnTo>
                  <a:lnTo>
                    <a:pt x="2761" y="351"/>
                  </a:lnTo>
                  <a:lnTo>
                    <a:pt x="2690" y="291"/>
                  </a:lnTo>
                  <a:lnTo>
                    <a:pt x="2612" y="237"/>
                  </a:lnTo>
                  <a:lnTo>
                    <a:pt x="2530" y="185"/>
                  </a:lnTo>
                  <a:lnTo>
                    <a:pt x="2445" y="139"/>
                  </a:lnTo>
                  <a:lnTo>
                    <a:pt x="2366" y="98"/>
                  </a:lnTo>
                  <a:lnTo>
                    <a:pt x="2290" y="63"/>
                  </a:lnTo>
                  <a:lnTo>
                    <a:pt x="2223" y="33"/>
                  </a:lnTo>
                  <a:lnTo>
                    <a:pt x="2162" y="14"/>
                  </a:lnTo>
                  <a:lnTo>
                    <a:pt x="2119" y="0"/>
                  </a:lnTo>
                  <a:lnTo>
                    <a:pt x="2037" y="19"/>
                  </a:lnTo>
                  <a:lnTo>
                    <a:pt x="1972" y="52"/>
                  </a:lnTo>
                  <a:lnTo>
                    <a:pt x="1922" y="100"/>
                  </a:lnTo>
                  <a:lnTo>
                    <a:pt x="1887" y="160"/>
                  </a:lnTo>
                  <a:lnTo>
                    <a:pt x="1860" y="229"/>
                  </a:lnTo>
                  <a:lnTo>
                    <a:pt x="1843" y="302"/>
                  </a:lnTo>
                  <a:lnTo>
                    <a:pt x="1830" y="379"/>
                  </a:lnTo>
                  <a:lnTo>
                    <a:pt x="1822" y="455"/>
                  </a:lnTo>
                  <a:lnTo>
                    <a:pt x="1808" y="526"/>
                  </a:lnTo>
                  <a:lnTo>
                    <a:pt x="1786" y="593"/>
                  </a:lnTo>
                  <a:lnTo>
                    <a:pt x="1756" y="657"/>
                  </a:lnTo>
                  <a:lnTo>
                    <a:pt x="1721" y="717"/>
                  </a:lnTo>
                  <a:lnTo>
                    <a:pt x="1680" y="776"/>
                  </a:lnTo>
                  <a:lnTo>
                    <a:pt x="1643" y="836"/>
                  </a:lnTo>
                  <a:lnTo>
                    <a:pt x="1604" y="896"/>
                  </a:lnTo>
                  <a:lnTo>
                    <a:pt x="1569" y="956"/>
                  </a:lnTo>
                  <a:lnTo>
                    <a:pt x="1523" y="1060"/>
                  </a:lnTo>
                  <a:lnTo>
                    <a:pt x="1484" y="1166"/>
                  </a:lnTo>
                  <a:lnTo>
                    <a:pt x="1454" y="1277"/>
                  </a:lnTo>
                  <a:lnTo>
                    <a:pt x="1433" y="1389"/>
                  </a:lnTo>
                  <a:lnTo>
                    <a:pt x="1416" y="1504"/>
                  </a:lnTo>
                  <a:lnTo>
                    <a:pt x="1403" y="1620"/>
                  </a:lnTo>
                  <a:lnTo>
                    <a:pt x="1392" y="1740"/>
                  </a:lnTo>
                  <a:lnTo>
                    <a:pt x="1378" y="185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9" name="Freeform 105"/>
            <p:cNvSpPr>
              <a:spLocks/>
            </p:cNvSpPr>
            <p:nvPr/>
          </p:nvSpPr>
          <p:spPr bwMode="auto">
            <a:xfrm>
              <a:off x="471" y="3057"/>
              <a:ext cx="259" cy="567"/>
            </a:xfrm>
            <a:custGeom>
              <a:avLst/>
              <a:gdLst>
                <a:gd name="T0" fmla="*/ 0 w 1037"/>
                <a:gd name="T1" fmla="*/ 0 h 2271"/>
                <a:gd name="T2" fmla="*/ 0 w 1037"/>
                <a:gd name="T3" fmla="*/ 0 h 2271"/>
                <a:gd name="T4" fmla="*/ 0 w 1037"/>
                <a:gd name="T5" fmla="*/ 0 h 2271"/>
                <a:gd name="T6" fmla="*/ 0 w 1037"/>
                <a:gd name="T7" fmla="*/ 0 h 2271"/>
                <a:gd name="T8" fmla="*/ 0 w 1037"/>
                <a:gd name="T9" fmla="*/ 0 h 2271"/>
                <a:gd name="T10" fmla="*/ 0 w 1037"/>
                <a:gd name="T11" fmla="*/ 0 h 2271"/>
                <a:gd name="T12" fmla="*/ 0 w 1037"/>
                <a:gd name="T13" fmla="*/ 0 h 2271"/>
                <a:gd name="T14" fmla="*/ 0 w 1037"/>
                <a:gd name="T15" fmla="*/ 0 h 2271"/>
                <a:gd name="T16" fmla="*/ 0 w 1037"/>
                <a:gd name="T17" fmla="*/ 0 h 2271"/>
                <a:gd name="T18" fmla="*/ 0 w 1037"/>
                <a:gd name="T19" fmla="*/ 0 h 2271"/>
                <a:gd name="T20" fmla="*/ 0 w 1037"/>
                <a:gd name="T21" fmla="*/ 0 h 2271"/>
                <a:gd name="T22" fmla="*/ 0 w 1037"/>
                <a:gd name="T23" fmla="*/ 0 h 2271"/>
                <a:gd name="T24" fmla="*/ 0 w 1037"/>
                <a:gd name="T25" fmla="*/ 0 h 2271"/>
                <a:gd name="T26" fmla="*/ 0 w 1037"/>
                <a:gd name="T27" fmla="*/ 0 h 2271"/>
                <a:gd name="T28" fmla="*/ 0 w 1037"/>
                <a:gd name="T29" fmla="*/ 0 h 2271"/>
                <a:gd name="T30" fmla="*/ 0 w 1037"/>
                <a:gd name="T31" fmla="*/ 0 h 2271"/>
                <a:gd name="T32" fmla="*/ 0 w 1037"/>
                <a:gd name="T33" fmla="*/ 0 h 2271"/>
                <a:gd name="T34" fmla="*/ 0 w 1037"/>
                <a:gd name="T35" fmla="*/ 0 h 2271"/>
                <a:gd name="T36" fmla="*/ 0 w 1037"/>
                <a:gd name="T37" fmla="*/ 0 h 2271"/>
                <a:gd name="T38" fmla="*/ 0 w 1037"/>
                <a:gd name="T39" fmla="*/ 0 h 2271"/>
                <a:gd name="T40" fmla="*/ 0 w 1037"/>
                <a:gd name="T41" fmla="*/ 0 h 2271"/>
                <a:gd name="T42" fmla="*/ 0 w 1037"/>
                <a:gd name="T43" fmla="*/ 0 h 2271"/>
                <a:gd name="T44" fmla="*/ 0 w 1037"/>
                <a:gd name="T45" fmla="*/ 0 h 2271"/>
                <a:gd name="T46" fmla="*/ 0 w 1037"/>
                <a:gd name="T47" fmla="*/ 0 h 2271"/>
                <a:gd name="T48" fmla="*/ 0 w 1037"/>
                <a:gd name="T49" fmla="*/ 0 h 2271"/>
                <a:gd name="T50" fmla="*/ 0 w 1037"/>
                <a:gd name="T51" fmla="*/ 0 h 2271"/>
                <a:gd name="T52" fmla="*/ 0 w 1037"/>
                <a:gd name="T53" fmla="*/ 0 h 2271"/>
                <a:gd name="T54" fmla="*/ 0 w 1037"/>
                <a:gd name="T55" fmla="*/ 0 h 2271"/>
                <a:gd name="T56" fmla="*/ 0 w 1037"/>
                <a:gd name="T57" fmla="*/ 0 h 2271"/>
                <a:gd name="T58" fmla="*/ 0 w 1037"/>
                <a:gd name="T59" fmla="*/ 0 h 2271"/>
                <a:gd name="T60" fmla="*/ 0 w 1037"/>
                <a:gd name="T61" fmla="*/ 0 h 2271"/>
                <a:gd name="T62" fmla="*/ 0 w 1037"/>
                <a:gd name="T63" fmla="*/ 0 h 2271"/>
                <a:gd name="T64" fmla="*/ 0 w 1037"/>
                <a:gd name="T65" fmla="*/ 0 h 2271"/>
                <a:gd name="T66" fmla="*/ 0 w 1037"/>
                <a:gd name="T67" fmla="*/ 0 h 22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7"/>
                <a:gd name="T103" fmla="*/ 0 h 2271"/>
                <a:gd name="T104" fmla="*/ 1037 w 1037"/>
                <a:gd name="T105" fmla="*/ 2271 h 22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7" h="2271">
                  <a:moveTo>
                    <a:pt x="492" y="161"/>
                  </a:moveTo>
                  <a:lnTo>
                    <a:pt x="474" y="219"/>
                  </a:lnTo>
                  <a:lnTo>
                    <a:pt x="464" y="278"/>
                  </a:lnTo>
                  <a:lnTo>
                    <a:pt x="452" y="341"/>
                  </a:lnTo>
                  <a:lnTo>
                    <a:pt x="444" y="401"/>
                  </a:lnTo>
                  <a:lnTo>
                    <a:pt x="433" y="463"/>
                  </a:lnTo>
                  <a:lnTo>
                    <a:pt x="416" y="523"/>
                  </a:lnTo>
                  <a:lnTo>
                    <a:pt x="395" y="578"/>
                  </a:lnTo>
                  <a:lnTo>
                    <a:pt x="363" y="632"/>
                  </a:lnTo>
                  <a:lnTo>
                    <a:pt x="305" y="711"/>
                  </a:lnTo>
                  <a:lnTo>
                    <a:pt x="253" y="793"/>
                  </a:lnTo>
                  <a:lnTo>
                    <a:pt x="207" y="877"/>
                  </a:lnTo>
                  <a:lnTo>
                    <a:pt x="167" y="962"/>
                  </a:lnTo>
                  <a:lnTo>
                    <a:pt x="131" y="1048"/>
                  </a:lnTo>
                  <a:lnTo>
                    <a:pt x="101" y="1138"/>
                  </a:lnTo>
                  <a:lnTo>
                    <a:pt x="79" y="1232"/>
                  </a:lnTo>
                  <a:lnTo>
                    <a:pt x="63" y="1326"/>
                  </a:lnTo>
                  <a:lnTo>
                    <a:pt x="33" y="1539"/>
                  </a:lnTo>
                  <a:lnTo>
                    <a:pt x="11" y="1757"/>
                  </a:lnTo>
                  <a:lnTo>
                    <a:pt x="0" y="1974"/>
                  </a:lnTo>
                  <a:lnTo>
                    <a:pt x="3" y="2192"/>
                  </a:lnTo>
                  <a:lnTo>
                    <a:pt x="19" y="2211"/>
                  </a:lnTo>
                  <a:lnTo>
                    <a:pt x="38" y="2227"/>
                  </a:lnTo>
                  <a:lnTo>
                    <a:pt x="60" y="2238"/>
                  </a:lnTo>
                  <a:lnTo>
                    <a:pt x="84" y="2247"/>
                  </a:lnTo>
                  <a:lnTo>
                    <a:pt x="109" y="2255"/>
                  </a:lnTo>
                  <a:lnTo>
                    <a:pt x="137" y="2261"/>
                  </a:lnTo>
                  <a:lnTo>
                    <a:pt x="161" y="2266"/>
                  </a:lnTo>
                  <a:lnTo>
                    <a:pt x="185" y="2271"/>
                  </a:lnTo>
                  <a:lnTo>
                    <a:pt x="177" y="2151"/>
                  </a:lnTo>
                  <a:lnTo>
                    <a:pt x="172" y="2037"/>
                  </a:lnTo>
                  <a:lnTo>
                    <a:pt x="172" y="1925"/>
                  </a:lnTo>
                  <a:lnTo>
                    <a:pt x="174" y="1819"/>
                  </a:lnTo>
                  <a:lnTo>
                    <a:pt x="183" y="1716"/>
                  </a:lnTo>
                  <a:lnTo>
                    <a:pt x="197" y="1615"/>
                  </a:lnTo>
                  <a:lnTo>
                    <a:pt x="215" y="1517"/>
                  </a:lnTo>
                  <a:lnTo>
                    <a:pt x="239" y="1421"/>
                  </a:lnTo>
                  <a:lnTo>
                    <a:pt x="269" y="1329"/>
                  </a:lnTo>
                  <a:lnTo>
                    <a:pt x="308" y="1237"/>
                  </a:lnTo>
                  <a:lnTo>
                    <a:pt x="351" y="1147"/>
                  </a:lnTo>
                  <a:lnTo>
                    <a:pt x="406" y="1059"/>
                  </a:lnTo>
                  <a:lnTo>
                    <a:pt x="469" y="975"/>
                  </a:lnTo>
                  <a:lnTo>
                    <a:pt x="540" y="891"/>
                  </a:lnTo>
                  <a:lnTo>
                    <a:pt x="618" y="806"/>
                  </a:lnTo>
                  <a:lnTo>
                    <a:pt x="708" y="722"/>
                  </a:lnTo>
                  <a:lnTo>
                    <a:pt x="749" y="689"/>
                  </a:lnTo>
                  <a:lnTo>
                    <a:pt x="787" y="659"/>
                  </a:lnTo>
                  <a:lnTo>
                    <a:pt x="828" y="629"/>
                  </a:lnTo>
                  <a:lnTo>
                    <a:pt x="869" y="597"/>
                  </a:lnTo>
                  <a:lnTo>
                    <a:pt x="909" y="567"/>
                  </a:lnTo>
                  <a:lnTo>
                    <a:pt x="945" y="532"/>
                  </a:lnTo>
                  <a:lnTo>
                    <a:pt x="980" y="493"/>
                  </a:lnTo>
                  <a:lnTo>
                    <a:pt x="1010" y="450"/>
                  </a:lnTo>
                  <a:lnTo>
                    <a:pt x="1032" y="398"/>
                  </a:lnTo>
                  <a:lnTo>
                    <a:pt x="1037" y="346"/>
                  </a:lnTo>
                  <a:lnTo>
                    <a:pt x="1032" y="292"/>
                  </a:lnTo>
                  <a:lnTo>
                    <a:pt x="1013" y="237"/>
                  </a:lnTo>
                  <a:lnTo>
                    <a:pt x="986" y="185"/>
                  </a:lnTo>
                  <a:lnTo>
                    <a:pt x="950" y="139"/>
                  </a:lnTo>
                  <a:lnTo>
                    <a:pt x="907" y="95"/>
                  </a:lnTo>
                  <a:lnTo>
                    <a:pt x="860" y="58"/>
                  </a:lnTo>
                  <a:lnTo>
                    <a:pt x="809" y="30"/>
                  </a:lnTo>
                  <a:lnTo>
                    <a:pt x="757" y="9"/>
                  </a:lnTo>
                  <a:lnTo>
                    <a:pt x="703" y="0"/>
                  </a:lnTo>
                  <a:lnTo>
                    <a:pt x="651" y="3"/>
                  </a:lnTo>
                  <a:lnTo>
                    <a:pt x="605" y="19"/>
                  </a:lnTo>
                  <a:lnTo>
                    <a:pt x="561" y="49"/>
                  </a:lnTo>
                  <a:lnTo>
                    <a:pt x="522" y="95"/>
                  </a:lnTo>
                  <a:lnTo>
                    <a:pt x="492" y="161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0" name="Freeform 106"/>
            <p:cNvSpPr>
              <a:spLocks/>
            </p:cNvSpPr>
            <p:nvPr/>
          </p:nvSpPr>
          <p:spPr bwMode="auto">
            <a:xfrm>
              <a:off x="573" y="3057"/>
              <a:ext cx="119" cy="157"/>
            </a:xfrm>
            <a:custGeom>
              <a:avLst/>
              <a:gdLst>
                <a:gd name="T0" fmla="*/ 0 w 474"/>
                <a:gd name="T1" fmla="*/ 0 h 629"/>
                <a:gd name="T2" fmla="*/ 0 w 474"/>
                <a:gd name="T3" fmla="*/ 0 h 629"/>
                <a:gd name="T4" fmla="*/ 0 w 474"/>
                <a:gd name="T5" fmla="*/ 0 h 629"/>
                <a:gd name="T6" fmla="*/ 0 w 474"/>
                <a:gd name="T7" fmla="*/ 0 h 629"/>
                <a:gd name="T8" fmla="*/ 0 w 474"/>
                <a:gd name="T9" fmla="*/ 0 h 629"/>
                <a:gd name="T10" fmla="*/ 0 w 474"/>
                <a:gd name="T11" fmla="*/ 0 h 629"/>
                <a:gd name="T12" fmla="*/ 0 w 474"/>
                <a:gd name="T13" fmla="*/ 0 h 629"/>
                <a:gd name="T14" fmla="*/ 0 w 474"/>
                <a:gd name="T15" fmla="*/ 0 h 629"/>
                <a:gd name="T16" fmla="*/ 0 w 474"/>
                <a:gd name="T17" fmla="*/ 0 h 629"/>
                <a:gd name="T18" fmla="*/ 0 w 474"/>
                <a:gd name="T19" fmla="*/ 0 h 629"/>
                <a:gd name="T20" fmla="*/ 0 w 474"/>
                <a:gd name="T21" fmla="*/ 0 h 629"/>
                <a:gd name="T22" fmla="*/ 0 w 474"/>
                <a:gd name="T23" fmla="*/ 0 h 629"/>
                <a:gd name="T24" fmla="*/ 0 w 474"/>
                <a:gd name="T25" fmla="*/ 0 h 629"/>
                <a:gd name="T26" fmla="*/ 0 w 474"/>
                <a:gd name="T27" fmla="*/ 0 h 629"/>
                <a:gd name="T28" fmla="*/ 0 w 474"/>
                <a:gd name="T29" fmla="*/ 0 h 629"/>
                <a:gd name="T30" fmla="*/ 0 w 474"/>
                <a:gd name="T31" fmla="*/ 0 h 629"/>
                <a:gd name="T32" fmla="*/ 0 w 474"/>
                <a:gd name="T33" fmla="*/ 0 h 629"/>
                <a:gd name="T34" fmla="*/ 0 w 474"/>
                <a:gd name="T35" fmla="*/ 0 h 629"/>
                <a:gd name="T36" fmla="*/ 0 w 474"/>
                <a:gd name="T37" fmla="*/ 0 h 629"/>
                <a:gd name="T38" fmla="*/ 0 w 474"/>
                <a:gd name="T39" fmla="*/ 0 h 629"/>
                <a:gd name="T40" fmla="*/ 0 w 474"/>
                <a:gd name="T41" fmla="*/ 0 h 629"/>
                <a:gd name="T42" fmla="*/ 0 w 474"/>
                <a:gd name="T43" fmla="*/ 0 h 629"/>
                <a:gd name="T44" fmla="*/ 0 w 474"/>
                <a:gd name="T45" fmla="*/ 0 h 629"/>
                <a:gd name="T46" fmla="*/ 0 w 474"/>
                <a:gd name="T47" fmla="*/ 0 h 629"/>
                <a:gd name="T48" fmla="*/ 0 w 474"/>
                <a:gd name="T49" fmla="*/ 0 h 629"/>
                <a:gd name="T50" fmla="*/ 0 w 474"/>
                <a:gd name="T51" fmla="*/ 0 h 629"/>
                <a:gd name="T52" fmla="*/ 0 w 474"/>
                <a:gd name="T53" fmla="*/ 0 h 629"/>
                <a:gd name="T54" fmla="*/ 0 w 474"/>
                <a:gd name="T55" fmla="*/ 0 h 629"/>
                <a:gd name="T56" fmla="*/ 0 w 474"/>
                <a:gd name="T57" fmla="*/ 0 h 629"/>
                <a:gd name="T58" fmla="*/ 0 w 474"/>
                <a:gd name="T59" fmla="*/ 0 h 629"/>
                <a:gd name="T60" fmla="*/ 0 w 474"/>
                <a:gd name="T61" fmla="*/ 0 h 629"/>
                <a:gd name="T62" fmla="*/ 0 w 474"/>
                <a:gd name="T63" fmla="*/ 0 h 629"/>
                <a:gd name="T64" fmla="*/ 0 w 474"/>
                <a:gd name="T65" fmla="*/ 0 h 629"/>
                <a:gd name="T66" fmla="*/ 0 w 474"/>
                <a:gd name="T67" fmla="*/ 0 h 629"/>
                <a:gd name="T68" fmla="*/ 0 w 474"/>
                <a:gd name="T69" fmla="*/ 0 h 629"/>
                <a:gd name="T70" fmla="*/ 0 w 474"/>
                <a:gd name="T71" fmla="*/ 0 h 629"/>
                <a:gd name="T72" fmla="*/ 0 w 474"/>
                <a:gd name="T73" fmla="*/ 0 h 629"/>
                <a:gd name="T74" fmla="*/ 0 w 474"/>
                <a:gd name="T75" fmla="*/ 0 h 629"/>
                <a:gd name="T76" fmla="*/ 0 w 474"/>
                <a:gd name="T77" fmla="*/ 0 h 629"/>
                <a:gd name="T78" fmla="*/ 0 w 474"/>
                <a:gd name="T79" fmla="*/ 0 h 629"/>
                <a:gd name="T80" fmla="*/ 0 w 474"/>
                <a:gd name="T81" fmla="*/ 0 h 6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4"/>
                <a:gd name="T124" fmla="*/ 0 h 629"/>
                <a:gd name="T125" fmla="*/ 474 w 474"/>
                <a:gd name="T126" fmla="*/ 629 h 6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4" h="629">
                  <a:moveTo>
                    <a:pt x="474" y="74"/>
                  </a:moveTo>
                  <a:lnTo>
                    <a:pt x="454" y="93"/>
                  </a:lnTo>
                  <a:lnTo>
                    <a:pt x="438" y="118"/>
                  </a:lnTo>
                  <a:lnTo>
                    <a:pt x="421" y="139"/>
                  </a:lnTo>
                  <a:lnTo>
                    <a:pt x="405" y="166"/>
                  </a:lnTo>
                  <a:lnTo>
                    <a:pt x="391" y="194"/>
                  </a:lnTo>
                  <a:lnTo>
                    <a:pt x="378" y="224"/>
                  </a:lnTo>
                  <a:lnTo>
                    <a:pt x="368" y="256"/>
                  </a:lnTo>
                  <a:lnTo>
                    <a:pt x="359" y="292"/>
                  </a:lnTo>
                  <a:lnTo>
                    <a:pt x="348" y="366"/>
                  </a:lnTo>
                  <a:lnTo>
                    <a:pt x="348" y="428"/>
                  </a:lnTo>
                  <a:lnTo>
                    <a:pt x="350" y="482"/>
                  </a:lnTo>
                  <a:lnTo>
                    <a:pt x="356" y="523"/>
                  </a:lnTo>
                  <a:lnTo>
                    <a:pt x="354" y="558"/>
                  </a:lnTo>
                  <a:lnTo>
                    <a:pt x="340" y="583"/>
                  </a:lnTo>
                  <a:lnTo>
                    <a:pt x="310" y="602"/>
                  </a:lnTo>
                  <a:lnTo>
                    <a:pt x="258" y="610"/>
                  </a:lnTo>
                  <a:lnTo>
                    <a:pt x="204" y="619"/>
                  </a:lnTo>
                  <a:lnTo>
                    <a:pt x="163" y="624"/>
                  </a:lnTo>
                  <a:lnTo>
                    <a:pt x="127" y="629"/>
                  </a:lnTo>
                  <a:lnTo>
                    <a:pt x="101" y="627"/>
                  </a:lnTo>
                  <a:lnTo>
                    <a:pt x="76" y="622"/>
                  </a:lnTo>
                  <a:lnTo>
                    <a:pt x="55" y="605"/>
                  </a:lnTo>
                  <a:lnTo>
                    <a:pt x="30" y="580"/>
                  </a:lnTo>
                  <a:lnTo>
                    <a:pt x="0" y="545"/>
                  </a:lnTo>
                  <a:lnTo>
                    <a:pt x="16" y="498"/>
                  </a:lnTo>
                  <a:lnTo>
                    <a:pt x="27" y="450"/>
                  </a:lnTo>
                  <a:lnTo>
                    <a:pt x="35" y="401"/>
                  </a:lnTo>
                  <a:lnTo>
                    <a:pt x="43" y="352"/>
                  </a:lnTo>
                  <a:lnTo>
                    <a:pt x="48" y="302"/>
                  </a:lnTo>
                  <a:lnTo>
                    <a:pt x="60" y="254"/>
                  </a:lnTo>
                  <a:lnTo>
                    <a:pt x="71" y="207"/>
                  </a:lnTo>
                  <a:lnTo>
                    <a:pt x="83" y="161"/>
                  </a:lnTo>
                  <a:lnTo>
                    <a:pt x="113" y="93"/>
                  </a:lnTo>
                  <a:lnTo>
                    <a:pt x="154" y="44"/>
                  </a:lnTo>
                  <a:lnTo>
                    <a:pt x="201" y="14"/>
                  </a:lnTo>
                  <a:lnTo>
                    <a:pt x="253" y="0"/>
                  </a:lnTo>
                  <a:lnTo>
                    <a:pt x="307" y="0"/>
                  </a:lnTo>
                  <a:lnTo>
                    <a:pt x="364" y="14"/>
                  </a:lnTo>
                  <a:lnTo>
                    <a:pt x="421" y="39"/>
                  </a:lnTo>
                  <a:lnTo>
                    <a:pt x="474" y="74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1" name="Freeform 107"/>
            <p:cNvSpPr>
              <a:spLocks/>
            </p:cNvSpPr>
            <p:nvPr/>
          </p:nvSpPr>
          <p:spPr bwMode="auto">
            <a:xfrm>
              <a:off x="499" y="3057"/>
              <a:ext cx="231" cy="567"/>
            </a:xfrm>
            <a:custGeom>
              <a:avLst/>
              <a:gdLst>
                <a:gd name="T0" fmla="*/ 0 w 925"/>
                <a:gd name="T1" fmla="*/ 0 h 2271"/>
                <a:gd name="T2" fmla="*/ 0 w 925"/>
                <a:gd name="T3" fmla="*/ 0 h 2271"/>
                <a:gd name="T4" fmla="*/ 0 w 925"/>
                <a:gd name="T5" fmla="*/ 0 h 2271"/>
                <a:gd name="T6" fmla="*/ 0 w 925"/>
                <a:gd name="T7" fmla="*/ 0 h 2271"/>
                <a:gd name="T8" fmla="*/ 0 w 925"/>
                <a:gd name="T9" fmla="*/ 0 h 2271"/>
                <a:gd name="T10" fmla="*/ 0 w 925"/>
                <a:gd name="T11" fmla="*/ 0 h 2271"/>
                <a:gd name="T12" fmla="*/ 0 w 925"/>
                <a:gd name="T13" fmla="*/ 0 h 2271"/>
                <a:gd name="T14" fmla="*/ 0 w 925"/>
                <a:gd name="T15" fmla="*/ 0 h 2271"/>
                <a:gd name="T16" fmla="*/ 0 w 925"/>
                <a:gd name="T17" fmla="*/ 0 h 2271"/>
                <a:gd name="T18" fmla="*/ 0 w 925"/>
                <a:gd name="T19" fmla="*/ 0 h 2271"/>
                <a:gd name="T20" fmla="*/ 0 w 925"/>
                <a:gd name="T21" fmla="*/ 0 h 2271"/>
                <a:gd name="T22" fmla="*/ 0 w 925"/>
                <a:gd name="T23" fmla="*/ 0 h 2271"/>
                <a:gd name="T24" fmla="*/ 0 w 925"/>
                <a:gd name="T25" fmla="*/ 0 h 2271"/>
                <a:gd name="T26" fmla="*/ 0 w 925"/>
                <a:gd name="T27" fmla="*/ 0 h 2271"/>
                <a:gd name="T28" fmla="*/ 0 w 925"/>
                <a:gd name="T29" fmla="*/ 0 h 2271"/>
                <a:gd name="T30" fmla="*/ 0 w 925"/>
                <a:gd name="T31" fmla="*/ 0 h 2271"/>
                <a:gd name="T32" fmla="*/ 0 w 925"/>
                <a:gd name="T33" fmla="*/ 0 h 2271"/>
                <a:gd name="T34" fmla="*/ 0 w 925"/>
                <a:gd name="T35" fmla="*/ 0 h 2271"/>
                <a:gd name="T36" fmla="*/ 0 w 925"/>
                <a:gd name="T37" fmla="*/ 0 h 2271"/>
                <a:gd name="T38" fmla="*/ 0 w 925"/>
                <a:gd name="T39" fmla="*/ 0 h 2271"/>
                <a:gd name="T40" fmla="*/ 0 w 925"/>
                <a:gd name="T41" fmla="*/ 0 h 2271"/>
                <a:gd name="T42" fmla="*/ 0 w 925"/>
                <a:gd name="T43" fmla="*/ 0 h 2271"/>
                <a:gd name="T44" fmla="*/ 0 w 925"/>
                <a:gd name="T45" fmla="*/ 0 h 2271"/>
                <a:gd name="T46" fmla="*/ 0 w 925"/>
                <a:gd name="T47" fmla="*/ 0 h 2271"/>
                <a:gd name="T48" fmla="*/ 0 w 925"/>
                <a:gd name="T49" fmla="*/ 0 h 2271"/>
                <a:gd name="T50" fmla="*/ 0 w 925"/>
                <a:gd name="T51" fmla="*/ 0 h 2271"/>
                <a:gd name="T52" fmla="*/ 0 w 925"/>
                <a:gd name="T53" fmla="*/ 0 h 2271"/>
                <a:gd name="T54" fmla="*/ 0 w 925"/>
                <a:gd name="T55" fmla="*/ 0 h 2271"/>
                <a:gd name="T56" fmla="*/ 0 w 925"/>
                <a:gd name="T57" fmla="*/ 0 h 2271"/>
                <a:gd name="T58" fmla="*/ 0 w 925"/>
                <a:gd name="T59" fmla="*/ 0 h 2271"/>
                <a:gd name="T60" fmla="*/ 0 w 925"/>
                <a:gd name="T61" fmla="*/ 0 h 2271"/>
                <a:gd name="T62" fmla="*/ 0 w 925"/>
                <a:gd name="T63" fmla="*/ 0 h 2271"/>
                <a:gd name="T64" fmla="*/ 0 w 925"/>
                <a:gd name="T65" fmla="*/ 0 h 2271"/>
                <a:gd name="T66" fmla="*/ 0 w 925"/>
                <a:gd name="T67" fmla="*/ 0 h 2271"/>
                <a:gd name="T68" fmla="*/ 0 w 925"/>
                <a:gd name="T69" fmla="*/ 0 h 2271"/>
                <a:gd name="T70" fmla="*/ 0 w 925"/>
                <a:gd name="T71" fmla="*/ 0 h 2271"/>
                <a:gd name="T72" fmla="*/ 0 w 925"/>
                <a:gd name="T73" fmla="*/ 0 h 2271"/>
                <a:gd name="T74" fmla="*/ 0 w 925"/>
                <a:gd name="T75" fmla="*/ 0 h 2271"/>
                <a:gd name="T76" fmla="*/ 0 w 925"/>
                <a:gd name="T77" fmla="*/ 0 h 2271"/>
                <a:gd name="T78" fmla="*/ 0 w 925"/>
                <a:gd name="T79" fmla="*/ 0 h 2271"/>
                <a:gd name="T80" fmla="*/ 0 w 925"/>
                <a:gd name="T81" fmla="*/ 0 h 2271"/>
                <a:gd name="T82" fmla="*/ 0 w 925"/>
                <a:gd name="T83" fmla="*/ 0 h 2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5"/>
                <a:gd name="T127" fmla="*/ 0 h 2271"/>
                <a:gd name="T128" fmla="*/ 925 w 925"/>
                <a:gd name="T129" fmla="*/ 2271 h 2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5" h="2271">
                  <a:moveTo>
                    <a:pt x="520" y="5"/>
                  </a:moveTo>
                  <a:lnTo>
                    <a:pt x="552" y="23"/>
                  </a:lnTo>
                  <a:lnTo>
                    <a:pt x="594" y="41"/>
                  </a:lnTo>
                  <a:lnTo>
                    <a:pt x="634" y="69"/>
                  </a:lnTo>
                  <a:lnTo>
                    <a:pt x="677" y="95"/>
                  </a:lnTo>
                  <a:lnTo>
                    <a:pt x="718" y="129"/>
                  </a:lnTo>
                  <a:lnTo>
                    <a:pt x="751" y="164"/>
                  </a:lnTo>
                  <a:lnTo>
                    <a:pt x="776" y="202"/>
                  </a:lnTo>
                  <a:lnTo>
                    <a:pt x="789" y="240"/>
                  </a:lnTo>
                  <a:lnTo>
                    <a:pt x="795" y="286"/>
                  </a:lnTo>
                  <a:lnTo>
                    <a:pt x="803" y="330"/>
                  </a:lnTo>
                  <a:lnTo>
                    <a:pt x="806" y="371"/>
                  </a:lnTo>
                  <a:lnTo>
                    <a:pt x="806" y="412"/>
                  </a:lnTo>
                  <a:lnTo>
                    <a:pt x="801" y="450"/>
                  </a:lnTo>
                  <a:lnTo>
                    <a:pt x="787" y="491"/>
                  </a:lnTo>
                  <a:lnTo>
                    <a:pt x="762" y="528"/>
                  </a:lnTo>
                  <a:lnTo>
                    <a:pt x="727" y="572"/>
                  </a:lnTo>
                  <a:lnTo>
                    <a:pt x="686" y="608"/>
                  </a:lnTo>
                  <a:lnTo>
                    <a:pt x="647" y="638"/>
                  </a:lnTo>
                  <a:lnTo>
                    <a:pt x="610" y="662"/>
                  </a:lnTo>
                  <a:lnTo>
                    <a:pt x="571" y="686"/>
                  </a:lnTo>
                  <a:lnTo>
                    <a:pt x="534" y="705"/>
                  </a:lnTo>
                  <a:lnTo>
                    <a:pt x="498" y="728"/>
                  </a:lnTo>
                  <a:lnTo>
                    <a:pt x="460" y="746"/>
                  </a:lnTo>
                  <a:lnTo>
                    <a:pt x="428" y="765"/>
                  </a:lnTo>
                  <a:lnTo>
                    <a:pt x="392" y="787"/>
                  </a:lnTo>
                  <a:lnTo>
                    <a:pt x="357" y="811"/>
                  </a:lnTo>
                  <a:lnTo>
                    <a:pt x="324" y="839"/>
                  </a:lnTo>
                  <a:lnTo>
                    <a:pt x="294" y="871"/>
                  </a:lnTo>
                  <a:lnTo>
                    <a:pt x="261" y="907"/>
                  </a:lnTo>
                  <a:lnTo>
                    <a:pt x="231" y="951"/>
                  </a:lnTo>
                  <a:lnTo>
                    <a:pt x="201" y="1000"/>
                  </a:lnTo>
                  <a:lnTo>
                    <a:pt x="174" y="1057"/>
                  </a:lnTo>
                  <a:lnTo>
                    <a:pt x="117" y="1184"/>
                  </a:lnTo>
                  <a:lnTo>
                    <a:pt x="76" y="1302"/>
                  </a:lnTo>
                  <a:lnTo>
                    <a:pt x="46" y="1409"/>
                  </a:lnTo>
                  <a:lnTo>
                    <a:pt x="25" y="1504"/>
                  </a:lnTo>
                  <a:lnTo>
                    <a:pt x="11" y="1591"/>
                  </a:lnTo>
                  <a:lnTo>
                    <a:pt x="2" y="1669"/>
                  </a:lnTo>
                  <a:lnTo>
                    <a:pt x="0" y="1741"/>
                  </a:lnTo>
                  <a:lnTo>
                    <a:pt x="0" y="1803"/>
                  </a:lnTo>
                  <a:lnTo>
                    <a:pt x="14" y="1901"/>
                  </a:lnTo>
                  <a:lnTo>
                    <a:pt x="25" y="2029"/>
                  </a:lnTo>
                  <a:lnTo>
                    <a:pt x="43" y="2160"/>
                  </a:lnTo>
                  <a:lnTo>
                    <a:pt x="73" y="2271"/>
                  </a:lnTo>
                  <a:lnTo>
                    <a:pt x="65" y="2151"/>
                  </a:lnTo>
                  <a:lnTo>
                    <a:pt x="60" y="2037"/>
                  </a:lnTo>
                  <a:lnTo>
                    <a:pt x="60" y="1925"/>
                  </a:lnTo>
                  <a:lnTo>
                    <a:pt x="62" y="1819"/>
                  </a:lnTo>
                  <a:lnTo>
                    <a:pt x="71" y="1716"/>
                  </a:lnTo>
                  <a:lnTo>
                    <a:pt x="85" y="1615"/>
                  </a:lnTo>
                  <a:lnTo>
                    <a:pt x="103" y="1517"/>
                  </a:lnTo>
                  <a:lnTo>
                    <a:pt x="127" y="1421"/>
                  </a:lnTo>
                  <a:lnTo>
                    <a:pt x="157" y="1329"/>
                  </a:lnTo>
                  <a:lnTo>
                    <a:pt x="196" y="1237"/>
                  </a:lnTo>
                  <a:lnTo>
                    <a:pt x="239" y="1147"/>
                  </a:lnTo>
                  <a:lnTo>
                    <a:pt x="294" y="1059"/>
                  </a:lnTo>
                  <a:lnTo>
                    <a:pt x="357" y="975"/>
                  </a:lnTo>
                  <a:lnTo>
                    <a:pt x="428" y="891"/>
                  </a:lnTo>
                  <a:lnTo>
                    <a:pt x="506" y="806"/>
                  </a:lnTo>
                  <a:lnTo>
                    <a:pt x="596" y="722"/>
                  </a:lnTo>
                  <a:lnTo>
                    <a:pt x="637" y="689"/>
                  </a:lnTo>
                  <a:lnTo>
                    <a:pt x="675" y="659"/>
                  </a:lnTo>
                  <a:lnTo>
                    <a:pt x="716" y="629"/>
                  </a:lnTo>
                  <a:lnTo>
                    <a:pt x="757" y="597"/>
                  </a:lnTo>
                  <a:lnTo>
                    <a:pt x="797" y="567"/>
                  </a:lnTo>
                  <a:lnTo>
                    <a:pt x="833" y="532"/>
                  </a:lnTo>
                  <a:lnTo>
                    <a:pt x="868" y="493"/>
                  </a:lnTo>
                  <a:lnTo>
                    <a:pt x="898" y="450"/>
                  </a:lnTo>
                  <a:lnTo>
                    <a:pt x="917" y="412"/>
                  </a:lnTo>
                  <a:lnTo>
                    <a:pt x="925" y="371"/>
                  </a:lnTo>
                  <a:lnTo>
                    <a:pt x="925" y="327"/>
                  </a:lnTo>
                  <a:lnTo>
                    <a:pt x="920" y="286"/>
                  </a:lnTo>
                  <a:lnTo>
                    <a:pt x="907" y="245"/>
                  </a:lnTo>
                  <a:lnTo>
                    <a:pt x="887" y="205"/>
                  </a:lnTo>
                  <a:lnTo>
                    <a:pt x="861" y="166"/>
                  </a:lnTo>
                  <a:lnTo>
                    <a:pt x="833" y="131"/>
                  </a:lnTo>
                  <a:lnTo>
                    <a:pt x="797" y="99"/>
                  </a:lnTo>
                  <a:lnTo>
                    <a:pt x="762" y="69"/>
                  </a:lnTo>
                  <a:lnTo>
                    <a:pt x="725" y="44"/>
                  </a:lnTo>
                  <a:lnTo>
                    <a:pt x="683" y="23"/>
                  </a:lnTo>
                  <a:lnTo>
                    <a:pt x="642" y="9"/>
                  </a:lnTo>
                  <a:lnTo>
                    <a:pt x="599" y="0"/>
                  </a:lnTo>
                  <a:lnTo>
                    <a:pt x="558" y="0"/>
                  </a:lnTo>
                  <a:lnTo>
                    <a:pt x="520" y="5"/>
                  </a:lnTo>
                  <a:close/>
                </a:path>
              </a:pathLst>
            </a:custGeom>
            <a:solidFill>
              <a:srgbClr val="FFF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2" name="Freeform 108"/>
            <p:cNvSpPr>
              <a:spLocks/>
            </p:cNvSpPr>
            <p:nvPr/>
          </p:nvSpPr>
          <p:spPr bwMode="auto">
            <a:xfrm>
              <a:off x="526" y="3072"/>
              <a:ext cx="304" cy="556"/>
            </a:xfrm>
            <a:custGeom>
              <a:avLst/>
              <a:gdLst>
                <a:gd name="T0" fmla="*/ 0 w 1217"/>
                <a:gd name="T1" fmla="*/ 0 h 2225"/>
                <a:gd name="T2" fmla="*/ 0 w 1217"/>
                <a:gd name="T3" fmla="*/ 0 h 2225"/>
                <a:gd name="T4" fmla="*/ 0 w 1217"/>
                <a:gd name="T5" fmla="*/ 0 h 2225"/>
                <a:gd name="T6" fmla="*/ 0 w 1217"/>
                <a:gd name="T7" fmla="*/ 0 h 2225"/>
                <a:gd name="T8" fmla="*/ 0 w 1217"/>
                <a:gd name="T9" fmla="*/ 0 h 2225"/>
                <a:gd name="T10" fmla="*/ 0 w 1217"/>
                <a:gd name="T11" fmla="*/ 0 h 2225"/>
                <a:gd name="T12" fmla="*/ 0 w 1217"/>
                <a:gd name="T13" fmla="*/ 0 h 2225"/>
                <a:gd name="T14" fmla="*/ 0 w 1217"/>
                <a:gd name="T15" fmla="*/ 0 h 2225"/>
                <a:gd name="T16" fmla="*/ 0 w 1217"/>
                <a:gd name="T17" fmla="*/ 0 h 2225"/>
                <a:gd name="T18" fmla="*/ 0 w 1217"/>
                <a:gd name="T19" fmla="*/ 0 h 2225"/>
                <a:gd name="T20" fmla="*/ 0 w 1217"/>
                <a:gd name="T21" fmla="*/ 0 h 2225"/>
                <a:gd name="T22" fmla="*/ 0 w 1217"/>
                <a:gd name="T23" fmla="*/ 0 h 2225"/>
                <a:gd name="T24" fmla="*/ 0 w 1217"/>
                <a:gd name="T25" fmla="*/ 0 h 2225"/>
                <a:gd name="T26" fmla="*/ 0 w 1217"/>
                <a:gd name="T27" fmla="*/ 0 h 2225"/>
                <a:gd name="T28" fmla="*/ 0 w 1217"/>
                <a:gd name="T29" fmla="*/ 0 h 2225"/>
                <a:gd name="T30" fmla="*/ 0 w 1217"/>
                <a:gd name="T31" fmla="*/ 0 h 2225"/>
                <a:gd name="T32" fmla="*/ 0 w 1217"/>
                <a:gd name="T33" fmla="*/ 0 h 2225"/>
                <a:gd name="T34" fmla="*/ 0 w 1217"/>
                <a:gd name="T35" fmla="*/ 0 h 2225"/>
                <a:gd name="T36" fmla="*/ 0 w 1217"/>
                <a:gd name="T37" fmla="*/ 0 h 2225"/>
                <a:gd name="T38" fmla="*/ 0 w 1217"/>
                <a:gd name="T39" fmla="*/ 0 h 2225"/>
                <a:gd name="T40" fmla="*/ 0 w 1217"/>
                <a:gd name="T41" fmla="*/ 0 h 2225"/>
                <a:gd name="T42" fmla="*/ 0 w 1217"/>
                <a:gd name="T43" fmla="*/ 0 h 2225"/>
                <a:gd name="T44" fmla="*/ 0 w 1217"/>
                <a:gd name="T45" fmla="*/ 0 h 2225"/>
                <a:gd name="T46" fmla="*/ 0 w 1217"/>
                <a:gd name="T47" fmla="*/ 0 h 2225"/>
                <a:gd name="T48" fmla="*/ 0 w 1217"/>
                <a:gd name="T49" fmla="*/ 0 h 2225"/>
                <a:gd name="T50" fmla="*/ 0 w 1217"/>
                <a:gd name="T51" fmla="*/ 0 h 2225"/>
                <a:gd name="T52" fmla="*/ 0 w 1217"/>
                <a:gd name="T53" fmla="*/ 0 h 2225"/>
                <a:gd name="T54" fmla="*/ 0 w 1217"/>
                <a:gd name="T55" fmla="*/ 0 h 2225"/>
                <a:gd name="T56" fmla="*/ 0 w 1217"/>
                <a:gd name="T57" fmla="*/ 0 h 2225"/>
                <a:gd name="T58" fmla="*/ 0 w 1217"/>
                <a:gd name="T59" fmla="*/ 0 h 2225"/>
                <a:gd name="T60" fmla="*/ 0 w 1217"/>
                <a:gd name="T61" fmla="*/ 0 h 2225"/>
                <a:gd name="T62" fmla="*/ 0 w 1217"/>
                <a:gd name="T63" fmla="*/ 0 h 2225"/>
                <a:gd name="T64" fmla="*/ 0 w 1217"/>
                <a:gd name="T65" fmla="*/ 0 h 2225"/>
                <a:gd name="T66" fmla="*/ 0 w 1217"/>
                <a:gd name="T67" fmla="*/ 0 h 2225"/>
                <a:gd name="T68" fmla="*/ 0 w 1217"/>
                <a:gd name="T69" fmla="*/ 0 h 2225"/>
                <a:gd name="T70" fmla="*/ 0 w 1217"/>
                <a:gd name="T71" fmla="*/ 0 h 2225"/>
                <a:gd name="T72" fmla="*/ 0 w 1217"/>
                <a:gd name="T73" fmla="*/ 0 h 2225"/>
                <a:gd name="T74" fmla="*/ 0 w 1217"/>
                <a:gd name="T75" fmla="*/ 0 h 2225"/>
                <a:gd name="T76" fmla="*/ 0 w 1217"/>
                <a:gd name="T77" fmla="*/ 0 h 2225"/>
                <a:gd name="T78" fmla="*/ 0 w 1217"/>
                <a:gd name="T79" fmla="*/ 0 h 2225"/>
                <a:gd name="T80" fmla="*/ 0 w 1217"/>
                <a:gd name="T81" fmla="*/ 0 h 2225"/>
                <a:gd name="T82" fmla="*/ 0 w 1217"/>
                <a:gd name="T83" fmla="*/ 0 h 2225"/>
                <a:gd name="T84" fmla="*/ 0 w 1217"/>
                <a:gd name="T85" fmla="*/ 0 h 2225"/>
                <a:gd name="T86" fmla="*/ 0 w 1217"/>
                <a:gd name="T87" fmla="*/ 0 h 2225"/>
                <a:gd name="T88" fmla="*/ 0 w 1217"/>
                <a:gd name="T89" fmla="*/ 0 h 2225"/>
                <a:gd name="T90" fmla="*/ 0 w 1217"/>
                <a:gd name="T91" fmla="*/ 0 h 2225"/>
                <a:gd name="T92" fmla="*/ 0 w 1217"/>
                <a:gd name="T93" fmla="*/ 0 h 2225"/>
                <a:gd name="T94" fmla="*/ 0 w 1217"/>
                <a:gd name="T95" fmla="*/ 0 h 2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7"/>
                <a:gd name="T145" fmla="*/ 0 h 2225"/>
                <a:gd name="T146" fmla="*/ 1217 w 1217"/>
                <a:gd name="T147" fmla="*/ 2225 h 2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7" h="2225">
                  <a:moveTo>
                    <a:pt x="896" y="306"/>
                  </a:moveTo>
                  <a:lnTo>
                    <a:pt x="874" y="382"/>
                  </a:lnTo>
                  <a:lnTo>
                    <a:pt x="838" y="449"/>
                  </a:lnTo>
                  <a:lnTo>
                    <a:pt x="790" y="507"/>
                  </a:lnTo>
                  <a:lnTo>
                    <a:pt x="732" y="562"/>
                  </a:lnTo>
                  <a:lnTo>
                    <a:pt x="670" y="610"/>
                  </a:lnTo>
                  <a:lnTo>
                    <a:pt x="605" y="656"/>
                  </a:lnTo>
                  <a:lnTo>
                    <a:pt x="541" y="705"/>
                  </a:lnTo>
                  <a:lnTo>
                    <a:pt x="485" y="755"/>
                  </a:lnTo>
                  <a:lnTo>
                    <a:pt x="411" y="834"/>
                  </a:lnTo>
                  <a:lnTo>
                    <a:pt x="343" y="915"/>
                  </a:lnTo>
                  <a:lnTo>
                    <a:pt x="283" y="997"/>
                  </a:lnTo>
                  <a:lnTo>
                    <a:pt x="232" y="1082"/>
                  </a:lnTo>
                  <a:lnTo>
                    <a:pt x="185" y="1172"/>
                  </a:lnTo>
                  <a:lnTo>
                    <a:pt x="145" y="1258"/>
                  </a:lnTo>
                  <a:lnTo>
                    <a:pt x="109" y="1351"/>
                  </a:lnTo>
                  <a:lnTo>
                    <a:pt x="82" y="1444"/>
                  </a:lnTo>
                  <a:lnTo>
                    <a:pt x="57" y="1536"/>
                  </a:lnTo>
                  <a:lnTo>
                    <a:pt x="38" y="1631"/>
                  </a:lnTo>
                  <a:lnTo>
                    <a:pt x="21" y="1729"/>
                  </a:lnTo>
                  <a:lnTo>
                    <a:pt x="11" y="1824"/>
                  </a:lnTo>
                  <a:lnTo>
                    <a:pt x="5" y="1923"/>
                  </a:lnTo>
                  <a:lnTo>
                    <a:pt x="0" y="2021"/>
                  </a:lnTo>
                  <a:lnTo>
                    <a:pt x="0" y="2121"/>
                  </a:lnTo>
                  <a:lnTo>
                    <a:pt x="2" y="2219"/>
                  </a:lnTo>
                  <a:lnTo>
                    <a:pt x="16" y="2222"/>
                  </a:lnTo>
                  <a:lnTo>
                    <a:pt x="30" y="2225"/>
                  </a:lnTo>
                  <a:lnTo>
                    <a:pt x="46" y="2225"/>
                  </a:lnTo>
                  <a:lnTo>
                    <a:pt x="62" y="2222"/>
                  </a:lnTo>
                  <a:lnTo>
                    <a:pt x="76" y="2222"/>
                  </a:lnTo>
                  <a:lnTo>
                    <a:pt x="92" y="2219"/>
                  </a:lnTo>
                  <a:lnTo>
                    <a:pt x="109" y="2219"/>
                  </a:lnTo>
                  <a:lnTo>
                    <a:pt x="122" y="2222"/>
                  </a:lnTo>
                  <a:lnTo>
                    <a:pt x="120" y="2121"/>
                  </a:lnTo>
                  <a:lnTo>
                    <a:pt x="128" y="2012"/>
                  </a:lnTo>
                  <a:lnTo>
                    <a:pt x="150" y="1901"/>
                  </a:lnTo>
                  <a:lnTo>
                    <a:pt x="182" y="1789"/>
                  </a:lnTo>
                  <a:lnTo>
                    <a:pt x="223" y="1681"/>
                  </a:lnTo>
                  <a:lnTo>
                    <a:pt x="278" y="1580"/>
                  </a:lnTo>
                  <a:lnTo>
                    <a:pt x="343" y="1490"/>
                  </a:lnTo>
                  <a:lnTo>
                    <a:pt x="419" y="1416"/>
                  </a:lnTo>
                  <a:lnTo>
                    <a:pt x="441" y="1395"/>
                  </a:lnTo>
                  <a:lnTo>
                    <a:pt x="465" y="1375"/>
                  </a:lnTo>
                  <a:lnTo>
                    <a:pt x="490" y="1354"/>
                  </a:lnTo>
                  <a:lnTo>
                    <a:pt x="511" y="1335"/>
                  </a:lnTo>
                  <a:lnTo>
                    <a:pt x="531" y="1310"/>
                  </a:lnTo>
                  <a:lnTo>
                    <a:pt x="547" y="1285"/>
                  </a:lnTo>
                  <a:lnTo>
                    <a:pt x="553" y="1255"/>
                  </a:lnTo>
                  <a:lnTo>
                    <a:pt x="553" y="1223"/>
                  </a:lnTo>
                  <a:lnTo>
                    <a:pt x="547" y="1165"/>
                  </a:lnTo>
                  <a:lnTo>
                    <a:pt x="550" y="1108"/>
                  </a:lnTo>
                  <a:lnTo>
                    <a:pt x="561" y="1054"/>
                  </a:lnTo>
                  <a:lnTo>
                    <a:pt x="577" y="1002"/>
                  </a:lnTo>
                  <a:lnTo>
                    <a:pt x="601" y="951"/>
                  </a:lnTo>
                  <a:lnTo>
                    <a:pt x="626" y="899"/>
                  </a:lnTo>
                  <a:lnTo>
                    <a:pt x="656" y="850"/>
                  </a:lnTo>
                  <a:lnTo>
                    <a:pt x="683" y="801"/>
                  </a:lnTo>
                  <a:lnTo>
                    <a:pt x="705" y="771"/>
                  </a:lnTo>
                  <a:lnTo>
                    <a:pt x="732" y="749"/>
                  </a:lnTo>
                  <a:lnTo>
                    <a:pt x="768" y="727"/>
                  </a:lnTo>
                  <a:lnTo>
                    <a:pt x="806" y="711"/>
                  </a:lnTo>
                  <a:lnTo>
                    <a:pt x="849" y="695"/>
                  </a:lnTo>
                  <a:lnTo>
                    <a:pt x="893" y="681"/>
                  </a:lnTo>
                  <a:lnTo>
                    <a:pt x="939" y="670"/>
                  </a:lnTo>
                  <a:lnTo>
                    <a:pt x="988" y="656"/>
                  </a:lnTo>
                  <a:lnTo>
                    <a:pt x="1032" y="643"/>
                  </a:lnTo>
                  <a:lnTo>
                    <a:pt x="1075" y="629"/>
                  </a:lnTo>
                  <a:lnTo>
                    <a:pt x="1116" y="610"/>
                  </a:lnTo>
                  <a:lnTo>
                    <a:pt x="1149" y="591"/>
                  </a:lnTo>
                  <a:lnTo>
                    <a:pt x="1179" y="567"/>
                  </a:lnTo>
                  <a:lnTo>
                    <a:pt x="1201" y="539"/>
                  </a:lnTo>
                  <a:lnTo>
                    <a:pt x="1215" y="507"/>
                  </a:lnTo>
                  <a:lnTo>
                    <a:pt x="1217" y="466"/>
                  </a:lnTo>
                  <a:lnTo>
                    <a:pt x="1211" y="433"/>
                  </a:lnTo>
                  <a:lnTo>
                    <a:pt x="1201" y="398"/>
                  </a:lnTo>
                  <a:lnTo>
                    <a:pt x="1181" y="362"/>
                  </a:lnTo>
                  <a:lnTo>
                    <a:pt x="1154" y="327"/>
                  </a:lnTo>
                  <a:lnTo>
                    <a:pt x="1124" y="292"/>
                  </a:lnTo>
                  <a:lnTo>
                    <a:pt x="1091" y="256"/>
                  </a:lnTo>
                  <a:lnTo>
                    <a:pt x="1054" y="221"/>
                  </a:lnTo>
                  <a:lnTo>
                    <a:pt x="1013" y="189"/>
                  </a:lnTo>
                  <a:lnTo>
                    <a:pt x="969" y="155"/>
                  </a:lnTo>
                  <a:lnTo>
                    <a:pt x="928" y="125"/>
                  </a:lnTo>
                  <a:lnTo>
                    <a:pt x="884" y="99"/>
                  </a:lnTo>
                  <a:lnTo>
                    <a:pt x="844" y="71"/>
                  </a:lnTo>
                  <a:lnTo>
                    <a:pt x="803" y="49"/>
                  </a:lnTo>
                  <a:lnTo>
                    <a:pt x="768" y="28"/>
                  </a:lnTo>
                  <a:lnTo>
                    <a:pt x="735" y="14"/>
                  </a:lnTo>
                  <a:lnTo>
                    <a:pt x="705" y="0"/>
                  </a:lnTo>
                  <a:lnTo>
                    <a:pt x="738" y="28"/>
                  </a:lnTo>
                  <a:lnTo>
                    <a:pt x="773" y="60"/>
                  </a:lnTo>
                  <a:lnTo>
                    <a:pt x="806" y="95"/>
                  </a:lnTo>
                  <a:lnTo>
                    <a:pt x="838" y="131"/>
                  </a:lnTo>
                  <a:lnTo>
                    <a:pt x="866" y="172"/>
                  </a:lnTo>
                  <a:lnTo>
                    <a:pt x="884" y="215"/>
                  </a:lnTo>
                  <a:lnTo>
                    <a:pt x="896" y="259"/>
                  </a:lnTo>
                  <a:lnTo>
                    <a:pt x="896" y="30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3" name="Freeform 109"/>
            <p:cNvSpPr>
              <a:spLocks/>
            </p:cNvSpPr>
            <p:nvPr/>
          </p:nvSpPr>
          <p:spPr bwMode="auto">
            <a:xfrm>
              <a:off x="653" y="3098"/>
              <a:ext cx="47" cy="69"/>
            </a:xfrm>
            <a:custGeom>
              <a:avLst/>
              <a:gdLst>
                <a:gd name="T0" fmla="*/ 0 w 186"/>
                <a:gd name="T1" fmla="*/ 0 h 280"/>
                <a:gd name="T2" fmla="*/ 0 w 186"/>
                <a:gd name="T3" fmla="*/ 0 h 280"/>
                <a:gd name="T4" fmla="*/ 0 w 186"/>
                <a:gd name="T5" fmla="*/ 0 h 280"/>
                <a:gd name="T6" fmla="*/ 0 w 186"/>
                <a:gd name="T7" fmla="*/ 0 h 280"/>
                <a:gd name="T8" fmla="*/ 0 w 186"/>
                <a:gd name="T9" fmla="*/ 0 h 280"/>
                <a:gd name="T10" fmla="*/ 0 w 186"/>
                <a:gd name="T11" fmla="*/ 0 h 280"/>
                <a:gd name="T12" fmla="*/ 0 w 186"/>
                <a:gd name="T13" fmla="*/ 0 h 280"/>
                <a:gd name="T14" fmla="*/ 0 w 186"/>
                <a:gd name="T15" fmla="*/ 0 h 280"/>
                <a:gd name="T16" fmla="*/ 0 w 186"/>
                <a:gd name="T17" fmla="*/ 0 h 280"/>
                <a:gd name="T18" fmla="*/ 0 w 186"/>
                <a:gd name="T19" fmla="*/ 0 h 280"/>
                <a:gd name="T20" fmla="*/ 0 w 186"/>
                <a:gd name="T21" fmla="*/ 0 h 280"/>
                <a:gd name="T22" fmla="*/ 0 w 186"/>
                <a:gd name="T23" fmla="*/ 0 h 280"/>
                <a:gd name="T24" fmla="*/ 0 w 186"/>
                <a:gd name="T25" fmla="*/ 0 h 280"/>
                <a:gd name="T26" fmla="*/ 0 w 186"/>
                <a:gd name="T27" fmla="*/ 0 h 280"/>
                <a:gd name="T28" fmla="*/ 0 w 186"/>
                <a:gd name="T29" fmla="*/ 0 h 280"/>
                <a:gd name="T30" fmla="*/ 0 w 186"/>
                <a:gd name="T31" fmla="*/ 0 h 280"/>
                <a:gd name="T32" fmla="*/ 0 w 186"/>
                <a:gd name="T33" fmla="*/ 0 h 280"/>
                <a:gd name="T34" fmla="*/ 0 w 186"/>
                <a:gd name="T35" fmla="*/ 0 h 280"/>
                <a:gd name="T36" fmla="*/ 0 w 186"/>
                <a:gd name="T37" fmla="*/ 0 h 280"/>
                <a:gd name="T38" fmla="*/ 0 w 186"/>
                <a:gd name="T39" fmla="*/ 0 h 280"/>
                <a:gd name="T40" fmla="*/ 0 w 186"/>
                <a:gd name="T41" fmla="*/ 0 h 280"/>
                <a:gd name="T42" fmla="*/ 0 w 186"/>
                <a:gd name="T43" fmla="*/ 0 h 280"/>
                <a:gd name="T44" fmla="*/ 0 w 186"/>
                <a:gd name="T45" fmla="*/ 0 h 280"/>
                <a:gd name="T46" fmla="*/ 0 w 186"/>
                <a:gd name="T47" fmla="*/ 0 h 280"/>
                <a:gd name="T48" fmla="*/ 0 w 186"/>
                <a:gd name="T49" fmla="*/ 0 h 280"/>
                <a:gd name="T50" fmla="*/ 0 w 186"/>
                <a:gd name="T51" fmla="*/ 0 h 280"/>
                <a:gd name="T52" fmla="*/ 0 w 186"/>
                <a:gd name="T53" fmla="*/ 0 h 280"/>
                <a:gd name="T54" fmla="*/ 0 w 186"/>
                <a:gd name="T55" fmla="*/ 0 h 280"/>
                <a:gd name="T56" fmla="*/ 0 w 186"/>
                <a:gd name="T57" fmla="*/ 0 h 280"/>
                <a:gd name="T58" fmla="*/ 0 w 186"/>
                <a:gd name="T59" fmla="*/ 0 h 280"/>
                <a:gd name="T60" fmla="*/ 0 w 186"/>
                <a:gd name="T61" fmla="*/ 0 h 280"/>
                <a:gd name="T62" fmla="*/ 0 w 186"/>
                <a:gd name="T63" fmla="*/ 0 h 280"/>
                <a:gd name="T64" fmla="*/ 0 w 186"/>
                <a:gd name="T65" fmla="*/ 0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80"/>
                <a:gd name="T101" fmla="*/ 186 w 186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80">
                  <a:moveTo>
                    <a:pt x="9" y="147"/>
                  </a:moveTo>
                  <a:lnTo>
                    <a:pt x="4" y="174"/>
                  </a:lnTo>
                  <a:lnTo>
                    <a:pt x="0" y="202"/>
                  </a:lnTo>
                  <a:lnTo>
                    <a:pt x="7" y="226"/>
                  </a:lnTo>
                  <a:lnTo>
                    <a:pt x="17" y="250"/>
                  </a:lnTo>
                  <a:lnTo>
                    <a:pt x="28" y="258"/>
                  </a:lnTo>
                  <a:lnTo>
                    <a:pt x="39" y="269"/>
                  </a:lnTo>
                  <a:lnTo>
                    <a:pt x="53" y="278"/>
                  </a:lnTo>
                  <a:lnTo>
                    <a:pt x="69" y="280"/>
                  </a:lnTo>
                  <a:lnTo>
                    <a:pt x="85" y="278"/>
                  </a:lnTo>
                  <a:lnTo>
                    <a:pt x="99" y="274"/>
                  </a:lnTo>
                  <a:lnTo>
                    <a:pt x="113" y="267"/>
                  </a:lnTo>
                  <a:lnTo>
                    <a:pt x="124" y="256"/>
                  </a:lnTo>
                  <a:lnTo>
                    <a:pt x="134" y="244"/>
                  </a:lnTo>
                  <a:lnTo>
                    <a:pt x="145" y="234"/>
                  </a:lnTo>
                  <a:lnTo>
                    <a:pt x="156" y="221"/>
                  </a:lnTo>
                  <a:lnTo>
                    <a:pt x="164" y="207"/>
                  </a:lnTo>
                  <a:lnTo>
                    <a:pt x="180" y="163"/>
                  </a:lnTo>
                  <a:lnTo>
                    <a:pt x="186" y="114"/>
                  </a:lnTo>
                  <a:lnTo>
                    <a:pt x="184" y="68"/>
                  </a:lnTo>
                  <a:lnTo>
                    <a:pt x="166" y="27"/>
                  </a:lnTo>
                  <a:lnTo>
                    <a:pt x="156" y="21"/>
                  </a:lnTo>
                  <a:lnTo>
                    <a:pt x="143" y="16"/>
                  </a:lnTo>
                  <a:lnTo>
                    <a:pt x="131" y="11"/>
                  </a:lnTo>
                  <a:lnTo>
                    <a:pt x="118" y="0"/>
                  </a:lnTo>
                  <a:lnTo>
                    <a:pt x="94" y="8"/>
                  </a:lnTo>
                  <a:lnTo>
                    <a:pt x="71" y="21"/>
                  </a:lnTo>
                  <a:lnTo>
                    <a:pt x="55" y="38"/>
                  </a:lnTo>
                  <a:lnTo>
                    <a:pt x="42" y="60"/>
                  </a:lnTo>
                  <a:lnTo>
                    <a:pt x="30" y="81"/>
                  </a:lnTo>
                  <a:lnTo>
                    <a:pt x="23" y="103"/>
                  </a:lnTo>
                  <a:lnTo>
                    <a:pt x="14" y="125"/>
                  </a:lnTo>
                  <a:lnTo>
                    <a:pt x="9" y="14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4" name="Freeform 110"/>
            <p:cNvSpPr>
              <a:spLocks/>
            </p:cNvSpPr>
            <p:nvPr/>
          </p:nvSpPr>
          <p:spPr bwMode="auto">
            <a:xfrm>
              <a:off x="584" y="3148"/>
              <a:ext cx="51" cy="67"/>
            </a:xfrm>
            <a:custGeom>
              <a:avLst/>
              <a:gdLst>
                <a:gd name="T0" fmla="*/ 0 w 204"/>
                <a:gd name="T1" fmla="*/ 0 h 266"/>
                <a:gd name="T2" fmla="*/ 0 w 204"/>
                <a:gd name="T3" fmla="*/ 0 h 266"/>
                <a:gd name="T4" fmla="*/ 0 w 204"/>
                <a:gd name="T5" fmla="*/ 0 h 266"/>
                <a:gd name="T6" fmla="*/ 0 w 204"/>
                <a:gd name="T7" fmla="*/ 0 h 266"/>
                <a:gd name="T8" fmla="*/ 0 w 204"/>
                <a:gd name="T9" fmla="*/ 0 h 266"/>
                <a:gd name="T10" fmla="*/ 0 w 204"/>
                <a:gd name="T11" fmla="*/ 0 h 266"/>
                <a:gd name="T12" fmla="*/ 0 w 204"/>
                <a:gd name="T13" fmla="*/ 0 h 266"/>
                <a:gd name="T14" fmla="*/ 0 w 204"/>
                <a:gd name="T15" fmla="*/ 0 h 266"/>
                <a:gd name="T16" fmla="*/ 0 w 204"/>
                <a:gd name="T17" fmla="*/ 0 h 266"/>
                <a:gd name="T18" fmla="*/ 0 w 204"/>
                <a:gd name="T19" fmla="*/ 0 h 266"/>
                <a:gd name="T20" fmla="*/ 0 w 204"/>
                <a:gd name="T21" fmla="*/ 0 h 266"/>
                <a:gd name="T22" fmla="*/ 0 w 204"/>
                <a:gd name="T23" fmla="*/ 0 h 266"/>
                <a:gd name="T24" fmla="*/ 0 w 204"/>
                <a:gd name="T25" fmla="*/ 0 h 266"/>
                <a:gd name="T26" fmla="*/ 0 w 204"/>
                <a:gd name="T27" fmla="*/ 0 h 266"/>
                <a:gd name="T28" fmla="*/ 0 w 204"/>
                <a:gd name="T29" fmla="*/ 0 h 266"/>
                <a:gd name="T30" fmla="*/ 0 w 204"/>
                <a:gd name="T31" fmla="*/ 0 h 266"/>
                <a:gd name="T32" fmla="*/ 0 w 204"/>
                <a:gd name="T33" fmla="*/ 0 h 266"/>
                <a:gd name="T34" fmla="*/ 0 w 204"/>
                <a:gd name="T35" fmla="*/ 0 h 266"/>
                <a:gd name="T36" fmla="*/ 0 w 204"/>
                <a:gd name="T37" fmla="*/ 0 h 266"/>
                <a:gd name="T38" fmla="*/ 0 w 204"/>
                <a:gd name="T39" fmla="*/ 0 h 266"/>
                <a:gd name="T40" fmla="*/ 0 w 204"/>
                <a:gd name="T41" fmla="*/ 0 h 266"/>
                <a:gd name="T42" fmla="*/ 0 w 204"/>
                <a:gd name="T43" fmla="*/ 0 h 266"/>
                <a:gd name="T44" fmla="*/ 0 w 204"/>
                <a:gd name="T45" fmla="*/ 0 h 266"/>
                <a:gd name="T46" fmla="*/ 0 w 204"/>
                <a:gd name="T47" fmla="*/ 0 h 266"/>
                <a:gd name="T48" fmla="*/ 0 w 204"/>
                <a:gd name="T49" fmla="*/ 0 h 266"/>
                <a:gd name="T50" fmla="*/ 0 w 204"/>
                <a:gd name="T51" fmla="*/ 0 h 266"/>
                <a:gd name="T52" fmla="*/ 0 w 204"/>
                <a:gd name="T53" fmla="*/ 0 h 266"/>
                <a:gd name="T54" fmla="*/ 0 w 204"/>
                <a:gd name="T55" fmla="*/ 0 h 266"/>
                <a:gd name="T56" fmla="*/ 0 w 204"/>
                <a:gd name="T57" fmla="*/ 0 h 266"/>
                <a:gd name="T58" fmla="*/ 0 w 204"/>
                <a:gd name="T59" fmla="*/ 0 h 266"/>
                <a:gd name="T60" fmla="*/ 0 w 204"/>
                <a:gd name="T61" fmla="*/ 0 h 266"/>
                <a:gd name="T62" fmla="*/ 0 w 204"/>
                <a:gd name="T63" fmla="*/ 0 h 266"/>
                <a:gd name="T64" fmla="*/ 0 w 204"/>
                <a:gd name="T65" fmla="*/ 0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266"/>
                <a:gd name="T101" fmla="*/ 204 w 20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266">
                  <a:moveTo>
                    <a:pt x="14" y="125"/>
                  </a:moveTo>
                  <a:lnTo>
                    <a:pt x="5" y="149"/>
                  </a:lnTo>
                  <a:lnTo>
                    <a:pt x="0" y="173"/>
                  </a:lnTo>
                  <a:lnTo>
                    <a:pt x="0" y="201"/>
                  </a:lnTo>
                  <a:lnTo>
                    <a:pt x="5" y="226"/>
                  </a:lnTo>
                  <a:lnTo>
                    <a:pt x="17" y="236"/>
                  </a:lnTo>
                  <a:lnTo>
                    <a:pt x="24" y="249"/>
                  </a:lnTo>
                  <a:lnTo>
                    <a:pt x="35" y="261"/>
                  </a:lnTo>
                  <a:lnTo>
                    <a:pt x="49" y="266"/>
                  </a:lnTo>
                  <a:lnTo>
                    <a:pt x="65" y="266"/>
                  </a:lnTo>
                  <a:lnTo>
                    <a:pt x="82" y="266"/>
                  </a:lnTo>
                  <a:lnTo>
                    <a:pt x="98" y="261"/>
                  </a:lnTo>
                  <a:lnTo>
                    <a:pt x="111" y="253"/>
                  </a:lnTo>
                  <a:lnTo>
                    <a:pt x="125" y="242"/>
                  </a:lnTo>
                  <a:lnTo>
                    <a:pt x="136" y="231"/>
                  </a:lnTo>
                  <a:lnTo>
                    <a:pt x="150" y="220"/>
                  </a:lnTo>
                  <a:lnTo>
                    <a:pt x="161" y="209"/>
                  </a:lnTo>
                  <a:lnTo>
                    <a:pt x="185" y="171"/>
                  </a:lnTo>
                  <a:lnTo>
                    <a:pt x="201" y="125"/>
                  </a:lnTo>
                  <a:lnTo>
                    <a:pt x="204" y="76"/>
                  </a:lnTo>
                  <a:lnTo>
                    <a:pt x="199" y="35"/>
                  </a:lnTo>
                  <a:lnTo>
                    <a:pt x="188" y="24"/>
                  </a:lnTo>
                  <a:lnTo>
                    <a:pt x="177" y="16"/>
                  </a:lnTo>
                  <a:lnTo>
                    <a:pt x="164" y="10"/>
                  </a:lnTo>
                  <a:lnTo>
                    <a:pt x="155" y="0"/>
                  </a:lnTo>
                  <a:lnTo>
                    <a:pt x="130" y="2"/>
                  </a:lnTo>
                  <a:lnTo>
                    <a:pt x="106" y="10"/>
                  </a:lnTo>
                  <a:lnTo>
                    <a:pt x="88" y="24"/>
                  </a:lnTo>
                  <a:lnTo>
                    <a:pt x="68" y="40"/>
                  </a:lnTo>
                  <a:lnTo>
                    <a:pt x="52" y="62"/>
                  </a:lnTo>
                  <a:lnTo>
                    <a:pt x="38" y="81"/>
                  </a:lnTo>
                  <a:lnTo>
                    <a:pt x="24" y="102"/>
                  </a:lnTo>
                  <a:lnTo>
                    <a:pt x="14" y="12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5" name="Freeform 111"/>
            <p:cNvSpPr>
              <a:spLocks/>
            </p:cNvSpPr>
            <p:nvPr/>
          </p:nvSpPr>
          <p:spPr bwMode="auto">
            <a:xfrm>
              <a:off x="604" y="3067"/>
              <a:ext cx="44" cy="67"/>
            </a:xfrm>
            <a:custGeom>
              <a:avLst/>
              <a:gdLst>
                <a:gd name="T0" fmla="*/ 0 w 177"/>
                <a:gd name="T1" fmla="*/ 0 h 267"/>
                <a:gd name="T2" fmla="*/ 0 w 177"/>
                <a:gd name="T3" fmla="*/ 0 h 267"/>
                <a:gd name="T4" fmla="*/ 0 w 177"/>
                <a:gd name="T5" fmla="*/ 0 h 267"/>
                <a:gd name="T6" fmla="*/ 0 w 177"/>
                <a:gd name="T7" fmla="*/ 0 h 267"/>
                <a:gd name="T8" fmla="*/ 0 w 177"/>
                <a:gd name="T9" fmla="*/ 0 h 267"/>
                <a:gd name="T10" fmla="*/ 0 w 177"/>
                <a:gd name="T11" fmla="*/ 0 h 267"/>
                <a:gd name="T12" fmla="*/ 0 w 177"/>
                <a:gd name="T13" fmla="*/ 0 h 267"/>
                <a:gd name="T14" fmla="*/ 0 w 177"/>
                <a:gd name="T15" fmla="*/ 0 h 267"/>
                <a:gd name="T16" fmla="*/ 0 w 177"/>
                <a:gd name="T17" fmla="*/ 0 h 267"/>
                <a:gd name="T18" fmla="*/ 0 w 177"/>
                <a:gd name="T19" fmla="*/ 0 h 267"/>
                <a:gd name="T20" fmla="*/ 0 w 177"/>
                <a:gd name="T21" fmla="*/ 0 h 267"/>
                <a:gd name="T22" fmla="*/ 0 w 177"/>
                <a:gd name="T23" fmla="*/ 0 h 267"/>
                <a:gd name="T24" fmla="*/ 0 w 177"/>
                <a:gd name="T25" fmla="*/ 0 h 267"/>
                <a:gd name="T26" fmla="*/ 0 w 177"/>
                <a:gd name="T27" fmla="*/ 0 h 267"/>
                <a:gd name="T28" fmla="*/ 0 w 177"/>
                <a:gd name="T29" fmla="*/ 0 h 267"/>
                <a:gd name="T30" fmla="*/ 0 w 177"/>
                <a:gd name="T31" fmla="*/ 0 h 267"/>
                <a:gd name="T32" fmla="*/ 0 w 177"/>
                <a:gd name="T33" fmla="*/ 0 h 267"/>
                <a:gd name="T34" fmla="*/ 0 w 177"/>
                <a:gd name="T35" fmla="*/ 0 h 267"/>
                <a:gd name="T36" fmla="*/ 0 w 177"/>
                <a:gd name="T37" fmla="*/ 0 h 267"/>
                <a:gd name="T38" fmla="*/ 0 w 177"/>
                <a:gd name="T39" fmla="*/ 0 h 267"/>
                <a:gd name="T40" fmla="*/ 0 w 177"/>
                <a:gd name="T41" fmla="*/ 0 h 267"/>
                <a:gd name="T42" fmla="*/ 0 w 177"/>
                <a:gd name="T43" fmla="*/ 0 h 267"/>
                <a:gd name="T44" fmla="*/ 0 w 177"/>
                <a:gd name="T45" fmla="*/ 0 h 267"/>
                <a:gd name="T46" fmla="*/ 0 w 177"/>
                <a:gd name="T47" fmla="*/ 0 h 267"/>
                <a:gd name="T48" fmla="*/ 0 w 177"/>
                <a:gd name="T49" fmla="*/ 0 h 267"/>
                <a:gd name="T50" fmla="*/ 0 w 177"/>
                <a:gd name="T51" fmla="*/ 0 h 267"/>
                <a:gd name="T52" fmla="*/ 0 w 177"/>
                <a:gd name="T53" fmla="*/ 0 h 267"/>
                <a:gd name="T54" fmla="*/ 0 w 177"/>
                <a:gd name="T55" fmla="*/ 0 h 267"/>
                <a:gd name="T56" fmla="*/ 0 w 177"/>
                <a:gd name="T57" fmla="*/ 0 h 267"/>
                <a:gd name="T58" fmla="*/ 0 w 177"/>
                <a:gd name="T59" fmla="*/ 0 h 267"/>
                <a:gd name="T60" fmla="*/ 0 w 177"/>
                <a:gd name="T61" fmla="*/ 0 h 267"/>
                <a:gd name="T62" fmla="*/ 0 w 177"/>
                <a:gd name="T63" fmla="*/ 0 h 267"/>
                <a:gd name="T64" fmla="*/ 0 w 177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267"/>
                <a:gd name="T101" fmla="*/ 177 w 177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267">
                  <a:moveTo>
                    <a:pt x="5" y="141"/>
                  </a:moveTo>
                  <a:lnTo>
                    <a:pt x="0" y="166"/>
                  </a:lnTo>
                  <a:lnTo>
                    <a:pt x="0" y="188"/>
                  </a:lnTo>
                  <a:lnTo>
                    <a:pt x="5" y="212"/>
                  </a:lnTo>
                  <a:lnTo>
                    <a:pt x="16" y="237"/>
                  </a:lnTo>
                  <a:lnTo>
                    <a:pt x="27" y="245"/>
                  </a:lnTo>
                  <a:lnTo>
                    <a:pt x="39" y="256"/>
                  </a:lnTo>
                  <a:lnTo>
                    <a:pt x="51" y="264"/>
                  </a:lnTo>
                  <a:lnTo>
                    <a:pt x="65" y="267"/>
                  </a:lnTo>
                  <a:lnTo>
                    <a:pt x="79" y="264"/>
                  </a:lnTo>
                  <a:lnTo>
                    <a:pt x="92" y="258"/>
                  </a:lnTo>
                  <a:lnTo>
                    <a:pt x="106" y="253"/>
                  </a:lnTo>
                  <a:lnTo>
                    <a:pt x="117" y="242"/>
                  </a:lnTo>
                  <a:lnTo>
                    <a:pt x="125" y="231"/>
                  </a:lnTo>
                  <a:lnTo>
                    <a:pt x="136" y="221"/>
                  </a:lnTo>
                  <a:lnTo>
                    <a:pt x="145" y="207"/>
                  </a:lnTo>
                  <a:lnTo>
                    <a:pt x="152" y="196"/>
                  </a:lnTo>
                  <a:lnTo>
                    <a:pt x="172" y="155"/>
                  </a:lnTo>
                  <a:lnTo>
                    <a:pt x="177" y="109"/>
                  </a:lnTo>
                  <a:lnTo>
                    <a:pt x="172" y="65"/>
                  </a:lnTo>
                  <a:lnTo>
                    <a:pt x="155" y="27"/>
                  </a:lnTo>
                  <a:lnTo>
                    <a:pt x="145" y="21"/>
                  </a:lnTo>
                  <a:lnTo>
                    <a:pt x="133" y="16"/>
                  </a:lnTo>
                  <a:lnTo>
                    <a:pt x="120" y="11"/>
                  </a:lnTo>
                  <a:lnTo>
                    <a:pt x="112" y="0"/>
                  </a:lnTo>
                  <a:lnTo>
                    <a:pt x="90" y="9"/>
                  </a:lnTo>
                  <a:lnTo>
                    <a:pt x="71" y="21"/>
                  </a:lnTo>
                  <a:lnTo>
                    <a:pt x="55" y="39"/>
                  </a:lnTo>
                  <a:lnTo>
                    <a:pt x="41" y="57"/>
                  </a:lnTo>
                  <a:lnTo>
                    <a:pt x="30" y="76"/>
                  </a:lnTo>
                  <a:lnTo>
                    <a:pt x="19" y="98"/>
                  </a:lnTo>
                  <a:lnTo>
                    <a:pt x="11" y="120"/>
                  </a:lnTo>
                  <a:lnTo>
                    <a:pt x="5" y="14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6" name="Freeform 112"/>
            <p:cNvSpPr>
              <a:spLocks/>
            </p:cNvSpPr>
            <p:nvPr/>
          </p:nvSpPr>
          <p:spPr bwMode="auto">
            <a:xfrm>
              <a:off x="663" y="3108"/>
              <a:ext cx="19" cy="44"/>
            </a:xfrm>
            <a:custGeom>
              <a:avLst/>
              <a:gdLst>
                <a:gd name="T0" fmla="*/ 0 w 76"/>
                <a:gd name="T1" fmla="*/ 0 h 177"/>
                <a:gd name="T2" fmla="*/ 0 w 76"/>
                <a:gd name="T3" fmla="*/ 0 h 177"/>
                <a:gd name="T4" fmla="*/ 0 w 76"/>
                <a:gd name="T5" fmla="*/ 0 h 177"/>
                <a:gd name="T6" fmla="*/ 0 w 76"/>
                <a:gd name="T7" fmla="*/ 0 h 177"/>
                <a:gd name="T8" fmla="*/ 0 w 76"/>
                <a:gd name="T9" fmla="*/ 0 h 177"/>
                <a:gd name="T10" fmla="*/ 0 w 76"/>
                <a:gd name="T11" fmla="*/ 0 h 177"/>
                <a:gd name="T12" fmla="*/ 0 w 76"/>
                <a:gd name="T13" fmla="*/ 0 h 177"/>
                <a:gd name="T14" fmla="*/ 0 w 76"/>
                <a:gd name="T15" fmla="*/ 0 h 177"/>
                <a:gd name="T16" fmla="*/ 0 w 76"/>
                <a:gd name="T17" fmla="*/ 0 h 177"/>
                <a:gd name="T18" fmla="*/ 0 w 76"/>
                <a:gd name="T19" fmla="*/ 0 h 177"/>
                <a:gd name="T20" fmla="*/ 0 w 76"/>
                <a:gd name="T21" fmla="*/ 0 h 177"/>
                <a:gd name="T22" fmla="*/ 0 w 76"/>
                <a:gd name="T23" fmla="*/ 0 h 177"/>
                <a:gd name="T24" fmla="*/ 0 w 76"/>
                <a:gd name="T25" fmla="*/ 0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177"/>
                <a:gd name="T41" fmla="*/ 76 w 76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177">
                  <a:moveTo>
                    <a:pt x="69" y="87"/>
                  </a:moveTo>
                  <a:lnTo>
                    <a:pt x="74" y="65"/>
                  </a:lnTo>
                  <a:lnTo>
                    <a:pt x="76" y="44"/>
                  </a:lnTo>
                  <a:lnTo>
                    <a:pt x="74" y="21"/>
                  </a:lnTo>
                  <a:lnTo>
                    <a:pt x="69" y="0"/>
                  </a:lnTo>
                  <a:lnTo>
                    <a:pt x="32" y="21"/>
                  </a:lnTo>
                  <a:lnTo>
                    <a:pt x="11" y="73"/>
                  </a:lnTo>
                  <a:lnTo>
                    <a:pt x="0" y="133"/>
                  </a:lnTo>
                  <a:lnTo>
                    <a:pt x="3" y="177"/>
                  </a:lnTo>
                  <a:lnTo>
                    <a:pt x="27" y="161"/>
                  </a:lnTo>
                  <a:lnTo>
                    <a:pt x="44" y="138"/>
                  </a:lnTo>
                  <a:lnTo>
                    <a:pt x="57" y="111"/>
                  </a:lnTo>
                  <a:lnTo>
                    <a:pt x="69" y="87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7" name="Freeform 113"/>
            <p:cNvSpPr>
              <a:spLocks/>
            </p:cNvSpPr>
            <p:nvPr/>
          </p:nvSpPr>
          <p:spPr bwMode="auto">
            <a:xfrm>
              <a:off x="593" y="3157"/>
              <a:ext cx="26" cy="40"/>
            </a:xfrm>
            <a:custGeom>
              <a:avLst/>
              <a:gdLst>
                <a:gd name="T0" fmla="*/ 0 w 104"/>
                <a:gd name="T1" fmla="*/ 0 h 161"/>
                <a:gd name="T2" fmla="*/ 0 w 104"/>
                <a:gd name="T3" fmla="*/ 0 h 161"/>
                <a:gd name="T4" fmla="*/ 0 w 104"/>
                <a:gd name="T5" fmla="*/ 0 h 161"/>
                <a:gd name="T6" fmla="*/ 0 w 104"/>
                <a:gd name="T7" fmla="*/ 0 h 161"/>
                <a:gd name="T8" fmla="*/ 0 w 104"/>
                <a:gd name="T9" fmla="*/ 0 h 161"/>
                <a:gd name="T10" fmla="*/ 0 w 104"/>
                <a:gd name="T11" fmla="*/ 0 h 161"/>
                <a:gd name="T12" fmla="*/ 0 w 104"/>
                <a:gd name="T13" fmla="*/ 0 h 161"/>
                <a:gd name="T14" fmla="*/ 0 w 104"/>
                <a:gd name="T15" fmla="*/ 0 h 161"/>
                <a:gd name="T16" fmla="*/ 0 w 104"/>
                <a:gd name="T17" fmla="*/ 0 h 161"/>
                <a:gd name="T18" fmla="*/ 0 w 104"/>
                <a:gd name="T19" fmla="*/ 0 h 161"/>
                <a:gd name="T20" fmla="*/ 0 w 104"/>
                <a:gd name="T21" fmla="*/ 0 h 161"/>
                <a:gd name="T22" fmla="*/ 0 w 104"/>
                <a:gd name="T23" fmla="*/ 0 h 161"/>
                <a:gd name="T24" fmla="*/ 0 w 104"/>
                <a:gd name="T25" fmla="*/ 0 h 161"/>
                <a:gd name="T26" fmla="*/ 0 w 104"/>
                <a:gd name="T27" fmla="*/ 0 h 161"/>
                <a:gd name="T28" fmla="*/ 0 w 104"/>
                <a:gd name="T29" fmla="*/ 0 h 161"/>
                <a:gd name="T30" fmla="*/ 0 w 104"/>
                <a:gd name="T31" fmla="*/ 0 h 161"/>
                <a:gd name="T32" fmla="*/ 0 w 104"/>
                <a:gd name="T33" fmla="*/ 0 h 161"/>
                <a:gd name="T34" fmla="*/ 0 w 104"/>
                <a:gd name="T35" fmla="*/ 0 h 161"/>
                <a:gd name="T36" fmla="*/ 0 w 104"/>
                <a:gd name="T37" fmla="*/ 0 h 161"/>
                <a:gd name="T38" fmla="*/ 0 w 104"/>
                <a:gd name="T39" fmla="*/ 0 h 161"/>
                <a:gd name="T40" fmla="*/ 0 w 104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61"/>
                <a:gd name="T65" fmla="*/ 104 w 104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61">
                  <a:moveTo>
                    <a:pt x="85" y="90"/>
                  </a:moveTo>
                  <a:lnTo>
                    <a:pt x="93" y="67"/>
                  </a:lnTo>
                  <a:lnTo>
                    <a:pt x="101" y="43"/>
                  </a:lnTo>
                  <a:lnTo>
                    <a:pt x="104" y="21"/>
                  </a:lnTo>
                  <a:lnTo>
                    <a:pt x="101" y="0"/>
                  </a:lnTo>
                  <a:lnTo>
                    <a:pt x="83" y="2"/>
                  </a:lnTo>
                  <a:lnTo>
                    <a:pt x="63" y="16"/>
                  </a:lnTo>
                  <a:lnTo>
                    <a:pt x="47" y="37"/>
                  </a:lnTo>
                  <a:lnTo>
                    <a:pt x="30" y="62"/>
                  </a:lnTo>
                  <a:lnTo>
                    <a:pt x="19" y="90"/>
                  </a:lnTo>
                  <a:lnTo>
                    <a:pt x="9" y="117"/>
                  </a:lnTo>
                  <a:lnTo>
                    <a:pt x="3" y="141"/>
                  </a:lnTo>
                  <a:lnTo>
                    <a:pt x="0" y="161"/>
                  </a:lnTo>
                  <a:lnTo>
                    <a:pt x="14" y="157"/>
                  </a:lnTo>
                  <a:lnTo>
                    <a:pt x="28" y="152"/>
                  </a:lnTo>
                  <a:lnTo>
                    <a:pt x="41" y="144"/>
                  </a:lnTo>
                  <a:lnTo>
                    <a:pt x="53" y="133"/>
                  </a:lnTo>
                  <a:lnTo>
                    <a:pt x="60" y="125"/>
                  </a:lnTo>
                  <a:lnTo>
                    <a:pt x="69" y="111"/>
                  </a:lnTo>
                  <a:lnTo>
                    <a:pt x="76" y="101"/>
                  </a:lnTo>
                  <a:lnTo>
                    <a:pt x="85" y="90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8" name="Freeform 114"/>
            <p:cNvSpPr>
              <a:spLocks/>
            </p:cNvSpPr>
            <p:nvPr/>
          </p:nvSpPr>
          <p:spPr bwMode="auto">
            <a:xfrm>
              <a:off x="613" y="3076"/>
              <a:ext cx="18" cy="42"/>
            </a:xfrm>
            <a:custGeom>
              <a:avLst/>
              <a:gdLst>
                <a:gd name="T0" fmla="*/ 0 w 70"/>
                <a:gd name="T1" fmla="*/ 0 h 166"/>
                <a:gd name="T2" fmla="*/ 0 w 70"/>
                <a:gd name="T3" fmla="*/ 0 h 166"/>
                <a:gd name="T4" fmla="*/ 0 w 70"/>
                <a:gd name="T5" fmla="*/ 0 h 166"/>
                <a:gd name="T6" fmla="*/ 0 w 70"/>
                <a:gd name="T7" fmla="*/ 0 h 166"/>
                <a:gd name="T8" fmla="*/ 0 w 70"/>
                <a:gd name="T9" fmla="*/ 0 h 166"/>
                <a:gd name="T10" fmla="*/ 0 w 70"/>
                <a:gd name="T11" fmla="*/ 0 h 166"/>
                <a:gd name="T12" fmla="*/ 0 w 70"/>
                <a:gd name="T13" fmla="*/ 0 h 166"/>
                <a:gd name="T14" fmla="*/ 0 w 70"/>
                <a:gd name="T15" fmla="*/ 0 h 166"/>
                <a:gd name="T16" fmla="*/ 0 w 70"/>
                <a:gd name="T17" fmla="*/ 0 h 166"/>
                <a:gd name="T18" fmla="*/ 0 w 70"/>
                <a:gd name="T19" fmla="*/ 0 h 166"/>
                <a:gd name="T20" fmla="*/ 0 w 70"/>
                <a:gd name="T21" fmla="*/ 0 h 166"/>
                <a:gd name="T22" fmla="*/ 0 w 70"/>
                <a:gd name="T23" fmla="*/ 0 h 166"/>
                <a:gd name="T24" fmla="*/ 0 w 70"/>
                <a:gd name="T25" fmla="*/ 0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166"/>
                <a:gd name="T41" fmla="*/ 70 w 70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166">
                  <a:moveTo>
                    <a:pt x="62" y="85"/>
                  </a:moveTo>
                  <a:lnTo>
                    <a:pt x="67" y="63"/>
                  </a:lnTo>
                  <a:lnTo>
                    <a:pt x="70" y="41"/>
                  </a:lnTo>
                  <a:lnTo>
                    <a:pt x="67" y="22"/>
                  </a:lnTo>
                  <a:lnTo>
                    <a:pt x="62" y="0"/>
                  </a:lnTo>
                  <a:lnTo>
                    <a:pt x="30" y="25"/>
                  </a:lnTo>
                  <a:lnTo>
                    <a:pt x="10" y="71"/>
                  </a:lnTo>
                  <a:lnTo>
                    <a:pt x="0" y="126"/>
                  </a:lnTo>
                  <a:lnTo>
                    <a:pt x="2" y="166"/>
                  </a:lnTo>
                  <a:lnTo>
                    <a:pt x="26" y="153"/>
                  </a:lnTo>
                  <a:lnTo>
                    <a:pt x="43" y="134"/>
                  </a:lnTo>
                  <a:lnTo>
                    <a:pt x="53" y="110"/>
                  </a:lnTo>
                  <a:lnTo>
                    <a:pt x="62" y="85"/>
                  </a:lnTo>
                  <a:close/>
                </a:path>
              </a:pathLst>
            </a:custGeom>
            <a:solidFill>
              <a:srgbClr val="AD5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9" name="Freeform 115"/>
            <p:cNvSpPr>
              <a:spLocks/>
            </p:cNvSpPr>
            <p:nvPr/>
          </p:nvSpPr>
          <p:spPr bwMode="auto">
            <a:xfrm>
              <a:off x="670" y="3109"/>
              <a:ext cx="24" cy="50"/>
            </a:xfrm>
            <a:custGeom>
              <a:avLst/>
              <a:gdLst>
                <a:gd name="T0" fmla="*/ 0 w 92"/>
                <a:gd name="T1" fmla="*/ 0 h 202"/>
                <a:gd name="T2" fmla="*/ 0 w 92"/>
                <a:gd name="T3" fmla="*/ 0 h 202"/>
                <a:gd name="T4" fmla="*/ 0 w 92"/>
                <a:gd name="T5" fmla="*/ 0 h 202"/>
                <a:gd name="T6" fmla="*/ 0 w 92"/>
                <a:gd name="T7" fmla="*/ 0 h 202"/>
                <a:gd name="T8" fmla="*/ 0 w 92"/>
                <a:gd name="T9" fmla="*/ 0 h 202"/>
                <a:gd name="T10" fmla="*/ 0 w 92"/>
                <a:gd name="T11" fmla="*/ 0 h 202"/>
                <a:gd name="T12" fmla="*/ 0 w 92"/>
                <a:gd name="T13" fmla="*/ 0 h 202"/>
                <a:gd name="T14" fmla="*/ 0 w 92"/>
                <a:gd name="T15" fmla="*/ 0 h 202"/>
                <a:gd name="T16" fmla="*/ 0 w 92"/>
                <a:gd name="T17" fmla="*/ 0 h 202"/>
                <a:gd name="T18" fmla="*/ 0 w 92"/>
                <a:gd name="T19" fmla="*/ 0 h 202"/>
                <a:gd name="T20" fmla="*/ 0 w 92"/>
                <a:gd name="T21" fmla="*/ 0 h 202"/>
                <a:gd name="T22" fmla="*/ 0 w 92"/>
                <a:gd name="T23" fmla="*/ 0 h 202"/>
                <a:gd name="T24" fmla="*/ 0 w 92"/>
                <a:gd name="T25" fmla="*/ 0 h 202"/>
                <a:gd name="T26" fmla="*/ 0 w 92"/>
                <a:gd name="T27" fmla="*/ 0 h 202"/>
                <a:gd name="T28" fmla="*/ 0 w 92"/>
                <a:gd name="T29" fmla="*/ 0 h 202"/>
                <a:gd name="T30" fmla="*/ 0 w 92"/>
                <a:gd name="T31" fmla="*/ 0 h 202"/>
                <a:gd name="T32" fmla="*/ 0 w 92"/>
                <a:gd name="T33" fmla="*/ 0 h 202"/>
                <a:gd name="T34" fmla="*/ 0 w 92"/>
                <a:gd name="T35" fmla="*/ 0 h 202"/>
                <a:gd name="T36" fmla="*/ 0 w 92"/>
                <a:gd name="T37" fmla="*/ 0 h 202"/>
                <a:gd name="T38" fmla="*/ 0 w 92"/>
                <a:gd name="T39" fmla="*/ 0 h 202"/>
                <a:gd name="T40" fmla="*/ 0 w 92"/>
                <a:gd name="T41" fmla="*/ 0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202"/>
                <a:gd name="T65" fmla="*/ 92 w 92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202">
                  <a:moveTo>
                    <a:pt x="0" y="196"/>
                  </a:moveTo>
                  <a:lnTo>
                    <a:pt x="0" y="198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5" y="202"/>
                  </a:lnTo>
                  <a:lnTo>
                    <a:pt x="25" y="196"/>
                  </a:lnTo>
                  <a:lnTo>
                    <a:pt x="41" y="188"/>
                  </a:lnTo>
                  <a:lnTo>
                    <a:pt x="55" y="175"/>
                  </a:lnTo>
                  <a:lnTo>
                    <a:pt x="65" y="158"/>
                  </a:lnTo>
                  <a:lnTo>
                    <a:pt x="74" y="142"/>
                  </a:lnTo>
                  <a:lnTo>
                    <a:pt x="79" y="122"/>
                  </a:lnTo>
                  <a:lnTo>
                    <a:pt x="85" y="103"/>
                  </a:lnTo>
                  <a:lnTo>
                    <a:pt x="90" y="85"/>
                  </a:lnTo>
                  <a:lnTo>
                    <a:pt x="92" y="65"/>
                  </a:lnTo>
                  <a:lnTo>
                    <a:pt x="92" y="41"/>
                  </a:lnTo>
                  <a:lnTo>
                    <a:pt x="87" y="19"/>
                  </a:lnTo>
                  <a:lnTo>
                    <a:pt x="79" y="0"/>
                  </a:lnTo>
                  <a:lnTo>
                    <a:pt x="71" y="55"/>
                  </a:lnTo>
                  <a:lnTo>
                    <a:pt x="60" y="109"/>
                  </a:lnTo>
                  <a:lnTo>
                    <a:pt x="39" y="158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821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0" name="Freeform 116"/>
            <p:cNvSpPr>
              <a:spLocks/>
            </p:cNvSpPr>
            <p:nvPr/>
          </p:nvSpPr>
          <p:spPr bwMode="auto">
            <a:xfrm>
              <a:off x="598" y="3162"/>
              <a:ext cx="31" cy="45"/>
            </a:xfrm>
            <a:custGeom>
              <a:avLst/>
              <a:gdLst>
                <a:gd name="T0" fmla="*/ 0 w 122"/>
                <a:gd name="T1" fmla="*/ 0 h 182"/>
                <a:gd name="T2" fmla="*/ 0 w 122"/>
                <a:gd name="T3" fmla="*/ 0 h 182"/>
                <a:gd name="T4" fmla="*/ 0 w 122"/>
                <a:gd name="T5" fmla="*/ 0 h 182"/>
                <a:gd name="T6" fmla="*/ 0 w 122"/>
                <a:gd name="T7" fmla="*/ 0 h 182"/>
                <a:gd name="T8" fmla="*/ 0 w 122"/>
                <a:gd name="T9" fmla="*/ 0 h 182"/>
                <a:gd name="T10" fmla="*/ 0 w 122"/>
                <a:gd name="T11" fmla="*/ 0 h 182"/>
                <a:gd name="T12" fmla="*/ 0 w 122"/>
                <a:gd name="T13" fmla="*/ 0 h 182"/>
                <a:gd name="T14" fmla="*/ 0 w 122"/>
                <a:gd name="T15" fmla="*/ 0 h 182"/>
                <a:gd name="T16" fmla="*/ 0 w 122"/>
                <a:gd name="T17" fmla="*/ 0 h 182"/>
                <a:gd name="T18" fmla="*/ 0 w 122"/>
                <a:gd name="T19" fmla="*/ 0 h 182"/>
                <a:gd name="T20" fmla="*/ 0 w 122"/>
                <a:gd name="T21" fmla="*/ 0 h 182"/>
                <a:gd name="T22" fmla="*/ 0 w 122"/>
                <a:gd name="T23" fmla="*/ 0 h 182"/>
                <a:gd name="T24" fmla="*/ 0 w 122"/>
                <a:gd name="T25" fmla="*/ 0 h 182"/>
                <a:gd name="T26" fmla="*/ 0 w 122"/>
                <a:gd name="T27" fmla="*/ 0 h 182"/>
                <a:gd name="T28" fmla="*/ 0 w 122"/>
                <a:gd name="T29" fmla="*/ 0 h 182"/>
                <a:gd name="T30" fmla="*/ 0 w 122"/>
                <a:gd name="T31" fmla="*/ 0 h 182"/>
                <a:gd name="T32" fmla="*/ 0 w 122"/>
                <a:gd name="T33" fmla="*/ 0 h 182"/>
                <a:gd name="T34" fmla="*/ 0 w 122"/>
                <a:gd name="T35" fmla="*/ 0 h 182"/>
                <a:gd name="T36" fmla="*/ 0 w 122"/>
                <a:gd name="T37" fmla="*/ 0 h 182"/>
                <a:gd name="T38" fmla="*/ 0 w 122"/>
                <a:gd name="T39" fmla="*/ 0 h 182"/>
                <a:gd name="T40" fmla="*/ 0 w 122"/>
                <a:gd name="T41" fmla="*/ 0 h 182"/>
                <a:gd name="T42" fmla="*/ 0 w 122"/>
                <a:gd name="T43" fmla="*/ 0 h 182"/>
                <a:gd name="T44" fmla="*/ 0 w 122"/>
                <a:gd name="T45" fmla="*/ 0 h 182"/>
                <a:gd name="T46" fmla="*/ 0 w 122"/>
                <a:gd name="T47" fmla="*/ 0 h 182"/>
                <a:gd name="T48" fmla="*/ 0 w 122"/>
                <a:gd name="T49" fmla="*/ 0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182"/>
                <a:gd name="T77" fmla="*/ 122 w 122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182">
                  <a:moveTo>
                    <a:pt x="2" y="172"/>
                  </a:moveTo>
                  <a:lnTo>
                    <a:pt x="0" y="174"/>
                  </a:lnTo>
                  <a:lnTo>
                    <a:pt x="0" y="177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24" y="179"/>
                  </a:lnTo>
                  <a:lnTo>
                    <a:pt x="42" y="172"/>
                  </a:lnTo>
                  <a:lnTo>
                    <a:pt x="60" y="163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5" y="117"/>
                  </a:lnTo>
                  <a:lnTo>
                    <a:pt x="106" y="98"/>
                  </a:lnTo>
                  <a:lnTo>
                    <a:pt x="113" y="82"/>
                  </a:lnTo>
                  <a:lnTo>
                    <a:pt x="119" y="59"/>
                  </a:lnTo>
                  <a:lnTo>
                    <a:pt x="122" y="41"/>
                  </a:lnTo>
                  <a:lnTo>
                    <a:pt x="122" y="18"/>
                  </a:lnTo>
                  <a:lnTo>
                    <a:pt x="116" y="0"/>
                  </a:lnTo>
                  <a:lnTo>
                    <a:pt x="108" y="24"/>
                  </a:lnTo>
                  <a:lnTo>
                    <a:pt x="97" y="48"/>
                  </a:lnTo>
                  <a:lnTo>
                    <a:pt x="90" y="76"/>
                  </a:lnTo>
                  <a:lnTo>
                    <a:pt x="76" y="98"/>
                  </a:lnTo>
                  <a:lnTo>
                    <a:pt x="62" y="122"/>
                  </a:lnTo>
                  <a:lnTo>
                    <a:pt x="46" y="142"/>
                  </a:lnTo>
                  <a:lnTo>
                    <a:pt x="26" y="158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1" name="Freeform 117"/>
            <p:cNvSpPr>
              <a:spLocks/>
            </p:cNvSpPr>
            <p:nvPr/>
          </p:nvSpPr>
          <p:spPr bwMode="auto">
            <a:xfrm>
              <a:off x="620" y="3079"/>
              <a:ext cx="22" cy="48"/>
            </a:xfrm>
            <a:custGeom>
              <a:avLst/>
              <a:gdLst>
                <a:gd name="T0" fmla="*/ 0 w 87"/>
                <a:gd name="T1" fmla="*/ 0 h 191"/>
                <a:gd name="T2" fmla="*/ 0 w 87"/>
                <a:gd name="T3" fmla="*/ 0 h 191"/>
                <a:gd name="T4" fmla="*/ 0 w 87"/>
                <a:gd name="T5" fmla="*/ 0 h 191"/>
                <a:gd name="T6" fmla="*/ 0 w 87"/>
                <a:gd name="T7" fmla="*/ 0 h 191"/>
                <a:gd name="T8" fmla="*/ 0 w 87"/>
                <a:gd name="T9" fmla="*/ 0 h 191"/>
                <a:gd name="T10" fmla="*/ 0 w 87"/>
                <a:gd name="T11" fmla="*/ 0 h 191"/>
                <a:gd name="T12" fmla="*/ 0 w 87"/>
                <a:gd name="T13" fmla="*/ 0 h 191"/>
                <a:gd name="T14" fmla="*/ 0 w 87"/>
                <a:gd name="T15" fmla="*/ 0 h 191"/>
                <a:gd name="T16" fmla="*/ 0 w 87"/>
                <a:gd name="T17" fmla="*/ 0 h 191"/>
                <a:gd name="T18" fmla="*/ 0 w 87"/>
                <a:gd name="T19" fmla="*/ 0 h 191"/>
                <a:gd name="T20" fmla="*/ 0 w 87"/>
                <a:gd name="T21" fmla="*/ 0 h 191"/>
                <a:gd name="T22" fmla="*/ 0 w 87"/>
                <a:gd name="T23" fmla="*/ 0 h 191"/>
                <a:gd name="T24" fmla="*/ 0 w 87"/>
                <a:gd name="T25" fmla="*/ 0 h 191"/>
                <a:gd name="T26" fmla="*/ 0 w 87"/>
                <a:gd name="T27" fmla="*/ 0 h 191"/>
                <a:gd name="T28" fmla="*/ 0 w 87"/>
                <a:gd name="T29" fmla="*/ 0 h 191"/>
                <a:gd name="T30" fmla="*/ 0 w 87"/>
                <a:gd name="T31" fmla="*/ 0 h 191"/>
                <a:gd name="T32" fmla="*/ 0 w 87"/>
                <a:gd name="T33" fmla="*/ 0 h 191"/>
                <a:gd name="T34" fmla="*/ 0 w 87"/>
                <a:gd name="T35" fmla="*/ 0 h 191"/>
                <a:gd name="T36" fmla="*/ 0 w 87"/>
                <a:gd name="T37" fmla="*/ 0 h 191"/>
                <a:gd name="T38" fmla="*/ 0 w 87"/>
                <a:gd name="T39" fmla="*/ 0 h 191"/>
                <a:gd name="T40" fmla="*/ 0 w 87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191"/>
                <a:gd name="T65" fmla="*/ 87 w 87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191">
                  <a:moveTo>
                    <a:pt x="0" y="180"/>
                  </a:moveTo>
                  <a:lnTo>
                    <a:pt x="0" y="182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0" y="185"/>
                  </a:lnTo>
                  <a:lnTo>
                    <a:pt x="36" y="175"/>
                  </a:lnTo>
                  <a:lnTo>
                    <a:pt x="47" y="161"/>
                  </a:lnTo>
                  <a:lnTo>
                    <a:pt x="57" y="147"/>
                  </a:lnTo>
                  <a:lnTo>
                    <a:pt x="68" y="131"/>
                  </a:lnTo>
                  <a:lnTo>
                    <a:pt x="74" y="112"/>
                  </a:lnTo>
                  <a:lnTo>
                    <a:pt x="82" y="95"/>
                  </a:lnTo>
                  <a:lnTo>
                    <a:pt x="87" y="79"/>
                  </a:lnTo>
                  <a:lnTo>
                    <a:pt x="87" y="60"/>
                  </a:lnTo>
                  <a:lnTo>
                    <a:pt x="87" y="39"/>
                  </a:lnTo>
                  <a:lnTo>
                    <a:pt x="85" y="16"/>
                  </a:lnTo>
                  <a:lnTo>
                    <a:pt x="77" y="0"/>
                  </a:lnTo>
                  <a:lnTo>
                    <a:pt x="68" y="52"/>
                  </a:lnTo>
                  <a:lnTo>
                    <a:pt x="57" y="101"/>
                  </a:lnTo>
                  <a:lnTo>
                    <a:pt x="36" y="147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2" name="Freeform 118"/>
            <p:cNvSpPr>
              <a:spLocks/>
            </p:cNvSpPr>
            <p:nvPr/>
          </p:nvSpPr>
          <p:spPr bwMode="auto">
            <a:xfrm>
              <a:off x="675" y="3258"/>
              <a:ext cx="62" cy="80"/>
            </a:xfrm>
            <a:custGeom>
              <a:avLst/>
              <a:gdLst>
                <a:gd name="T0" fmla="*/ 0 w 248"/>
                <a:gd name="T1" fmla="*/ 0 h 318"/>
                <a:gd name="T2" fmla="*/ 0 w 248"/>
                <a:gd name="T3" fmla="*/ 0 h 318"/>
                <a:gd name="T4" fmla="*/ 0 w 248"/>
                <a:gd name="T5" fmla="*/ 0 h 318"/>
                <a:gd name="T6" fmla="*/ 0 w 248"/>
                <a:gd name="T7" fmla="*/ 0 h 318"/>
                <a:gd name="T8" fmla="*/ 0 w 248"/>
                <a:gd name="T9" fmla="*/ 0 h 318"/>
                <a:gd name="T10" fmla="*/ 0 w 248"/>
                <a:gd name="T11" fmla="*/ 0 h 318"/>
                <a:gd name="T12" fmla="*/ 0 w 248"/>
                <a:gd name="T13" fmla="*/ 0 h 318"/>
                <a:gd name="T14" fmla="*/ 0 w 248"/>
                <a:gd name="T15" fmla="*/ 0 h 318"/>
                <a:gd name="T16" fmla="*/ 0 w 248"/>
                <a:gd name="T17" fmla="*/ 0 h 318"/>
                <a:gd name="T18" fmla="*/ 0 w 248"/>
                <a:gd name="T19" fmla="*/ 0 h 318"/>
                <a:gd name="T20" fmla="*/ 0 w 248"/>
                <a:gd name="T21" fmla="*/ 0 h 318"/>
                <a:gd name="T22" fmla="*/ 0 w 248"/>
                <a:gd name="T23" fmla="*/ 0 h 318"/>
                <a:gd name="T24" fmla="*/ 0 w 248"/>
                <a:gd name="T25" fmla="*/ 0 h 318"/>
                <a:gd name="T26" fmla="*/ 0 w 248"/>
                <a:gd name="T27" fmla="*/ 0 h 318"/>
                <a:gd name="T28" fmla="*/ 0 w 248"/>
                <a:gd name="T29" fmla="*/ 0 h 318"/>
                <a:gd name="T30" fmla="*/ 0 w 248"/>
                <a:gd name="T31" fmla="*/ 0 h 318"/>
                <a:gd name="T32" fmla="*/ 0 w 248"/>
                <a:gd name="T33" fmla="*/ 0 h 318"/>
                <a:gd name="T34" fmla="*/ 0 w 248"/>
                <a:gd name="T35" fmla="*/ 0 h 318"/>
                <a:gd name="T36" fmla="*/ 0 w 248"/>
                <a:gd name="T37" fmla="*/ 0 h 318"/>
                <a:gd name="T38" fmla="*/ 0 w 248"/>
                <a:gd name="T39" fmla="*/ 0 h 318"/>
                <a:gd name="T40" fmla="*/ 0 w 248"/>
                <a:gd name="T41" fmla="*/ 0 h 3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18"/>
                <a:gd name="T65" fmla="*/ 248 w 248"/>
                <a:gd name="T66" fmla="*/ 318 h 3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18">
                  <a:moveTo>
                    <a:pt x="248" y="229"/>
                  </a:moveTo>
                  <a:lnTo>
                    <a:pt x="220" y="177"/>
                  </a:lnTo>
                  <a:lnTo>
                    <a:pt x="207" y="120"/>
                  </a:lnTo>
                  <a:lnTo>
                    <a:pt x="202" y="60"/>
                  </a:lnTo>
                  <a:lnTo>
                    <a:pt x="207" y="0"/>
                  </a:lnTo>
                  <a:lnTo>
                    <a:pt x="163" y="25"/>
                  </a:lnTo>
                  <a:lnTo>
                    <a:pt x="128" y="58"/>
                  </a:lnTo>
                  <a:lnTo>
                    <a:pt x="98" y="95"/>
                  </a:lnTo>
                  <a:lnTo>
                    <a:pt x="73" y="136"/>
                  </a:lnTo>
                  <a:lnTo>
                    <a:pt x="55" y="182"/>
                  </a:lnTo>
                  <a:lnTo>
                    <a:pt x="36" y="229"/>
                  </a:lnTo>
                  <a:lnTo>
                    <a:pt x="20" y="276"/>
                  </a:lnTo>
                  <a:lnTo>
                    <a:pt x="0" y="318"/>
                  </a:lnTo>
                  <a:lnTo>
                    <a:pt x="32" y="313"/>
                  </a:lnTo>
                  <a:lnTo>
                    <a:pt x="66" y="308"/>
                  </a:lnTo>
                  <a:lnTo>
                    <a:pt x="98" y="300"/>
                  </a:lnTo>
                  <a:lnTo>
                    <a:pt x="131" y="290"/>
                  </a:lnTo>
                  <a:lnTo>
                    <a:pt x="161" y="278"/>
                  </a:lnTo>
                  <a:lnTo>
                    <a:pt x="191" y="265"/>
                  </a:lnTo>
                  <a:lnTo>
                    <a:pt x="220" y="248"/>
                  </a:lnTo>
                  <a:lnTo>
                    <a:pt x="248" y="229"/>
                  </a:lnTo>
                  <a:close/>
                </a:path>
              </a:pathLst>
            </a:custGeom>
            <a:solidFill>
              <a:srgbClr val="931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3" name="Freeform 119"/>
            <p:cNvSpPr>
              <a:spLocks/>
            </p:cNvSpPr>
            <p:nvPr/>
          </p:nvSpPr>
          <p:spPr bwMode="auto">
            <a:xfrm>
              <a:off x="684" y="3270"/>
              <a:ext cx="40" cy="53"/>
            </a:xfrm>
            <a:custGeom>
              <a:avLst/>
              <a:gdLst>
                <a:gd name="T0" fmla="*/ 0 w 160"/>
                <a:gd name="T1" fmla="*/ 0 h 210"/>
                <a:gd name="T2" fmla="*/ 0 w 160"/>
                <a:gd name="T3" fmla="*/ 0 h 210"/>
                <a:gd name="T4" fmla="*/ 0 w 160"/>
                <a:gd name="T5" fmla="*/ 0 h 210"/>
                <a:gd name="T6" fmla="*/ 0 w 160"/>
                <a:gd name="T7" fmla="*/ 0 h 210"/>
                <a:gd name="T8" fmla="*/ 0 w 160"/>
                <a:gd name="T9" fmla="*/ 0 h 210"/>
                <a:gd name="T10" fmla="*/ 0 w 160"/>
                <a:gd name="T11" fmla="*/ 0 h 210"/>
                <a:gd name="T12" fmla="*/ 0 w 160"/>
                <a:gd name="T13" fmla="*/ 0 h 210"/>
                <a:gd name="T14" fmla="*/ 0 w 160"/>
                <a:gd name="T15" fmla="*/ 0 h 210"/>
                <a:gd name="T16" fmla="*/ 0 w 160"/>
                <a:gd name="T17" fmla="*/ 0 h 210"/>
                <a:gd name="T18" fmla="*/ 0 w 160"/>
                <a:gd name="T19" fmla="*/ 0 h 210"/>
                <a:gd name="T20" fmla="*/ 0 w 160"/>
                <a:gd name="T21" fmla="*/ 0 h 210"/>
                <a:gd name="T22" fmla="*/ 0 w 160"/>
                <a:gd name="T23" fmla="*/ 0 h 210"/>
                <a:gd name="T24" fmla="*/ 0 w 160"/>
                <a:gd name="T25" fmla="*/ 0 h 210"/>
                <a:gd name="T26" fmla="*/ 0 w 160"/>
                <a:gd name="T27" fmla="*/ 0 h 210"/>
                <a:gd name="T28" fmla="*/ 0 w 160"/>
                <a:gd name="T29" fmla="*/ 0 h 210"/>
                <a:gd name="T30" fmla="*/ 0 w 160"/>
                <a:gd name="T31" fmla="*/ 0 h 210"/>
                <a:gd name="T32" fmla="*/ 0 w 160"/>
                <a:gd name="T33" fmla="*/ 0 h 210"/>
                <a:gd name="T34" fmla="*/ 0 w 160"/>
                <a:gd name="T35" fmla="*/ 0 h 210"/>
                <a:gd name="T36" fmla="*/ 0 w 160"/>
                <a:gd name="T37" fmla="*/ 0 h 210"/>
                <a:gd name="T38" fmla="*/ 0 w 160"/>
                <a:gd name="T39" fmla="*/ 0 h 210"/>
                <a:gd name="T40" fmla="*/ 0 w 160"/>
                <a:gd name="T41" fmla="*/ 0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210"/>
                <a:gd name="T65" fmla="*/ 160 w 160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210">
                  <a:moveTo>
                    <a:pt x="160" y="150"/>
                  </a:moveTo>
                  <a:lnTo>
                    <a:pt x="141" y="115"/>
                  </a:lnTo>
                  <a:lnTo>
                    <a:pt x="130" y="80"/>
                  </a:lnTo>
                  <a:lnTo>
                    <a:pt x="125" y="39"/>
                  </a:lnTo>
                  <a:lnTo>
                    <a:pt x="130" y="0"/>
                  </a:lnTo>
                  <a:lnTo>
                    <a:pt x="103" y="16"/>
                  </a:lnTo>
                  <a:lnTo>
                    <a:pt x="78" y="39"/>
                  </a:lnTo>
                  <a:lnTo>
                    <a:pt x="62" y="63"/>
                  </a:lnTo>
                  <a:lnTo>
                    <a:pt x="46" y="90"/>
                  </a:lnTo>
                  <a:lnTo>
                    <a:pt x="32" y="120"/>
                  </a:lnTo>
                  <a:lnTo>
                    <a:pt x="21" y="150"/>
                  </a:lnTo>
                  <a:lnTo>
                    <a:pt x="10" y="180"/>
                  </a:lnTo>
                  <a:lnTo>
                    <a:pt x="0" y="210"/>
                  </a:lnTo>
                  <a:lnTo>
                    <a:pt x="19" y="207"/>
                  </a:lnTo>
                  <a:lnTo>
                    <a:pt x="40" y="202"/>
                  </a:lnTo>
                  <a:lnTo>
                    <a:pt x="60" y="197"/>
                  </a:lnTo>
                  <a:lnTo>
                    <a:pt x="81" y="191"/>
                  </a:lnTo>
                  <a:lnTo>
                    <a:pt x="100" y="183"/>
                  </a:lnTo>
                  <a:lnTo>
                    <a:pt x="122" y="172"/>
                  </a:lnTo>
                  <a:lnTo>
                    <a:pt x="141" y="161"/>
                  </a:lnTo>
                  <a:lnTo>
                    <a:pt x="160" y="15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4" name="Freeform 120"/>
            <p:cNvSpPr>
              <a:spLocks/>
            </p:cNvSpPr>
            <p:nvPr/>
          </p:nvSpPr>
          <p:spPr bwMode="auto">
            <a:xfrm>
              <a:off x="564" y="3437"/>
              <a:ext cx="93" cy="190"/>
            </a:xfrm>
            <a:custGeom>
              <a:avLst/>
              <a:gdLst>
                <a:gd name="T0" fmla="*/ 0 w 370"/>
                <a:gd name="T1" fmla="*/ 0 h 760"/>
                <a:gd name="T2" fmla="*/ 0 w 370"/>
                <a:gd name="T3" fmla="*/ 0 h 760"/>
                <a:gd name="T4" fmla="*/ 0 w 370"/>
                <a:gd name="T5" fmla="*/ 0 h 760"/>
                <a:gd name="T6" fmla="*/ 0 w 370"/>
                <a:gd name="T7" fmla="*/ 0 h 760"/>
                <a:gd name="T8" fmla="*/ 0 w 370"/>
                <a:gd name="T9" fmla="*/ 0 h 760"/>
                <a:gd name="T10" fmla="*/ 0 w 370"/>
                <a:gd name="T11" fmla="*/ 0 h 760"/>
                <a:gd name="T12" fmla="*/ 0 w 370"/>
                <a:gd name="T13" fmla="*/ 0 h 760"/>
                <a:gd name="T14" fmla="*/ 0 w 370"/>
                <a:gd name="T15" fmla="*/ 0 h 760"/>
                <a:gd name="T16" fmla="*/ 0 w 370"/>
                <a:gd name="T17" fmla="*/ 0 h 760"/>
                <a:gd name="T18" fmla="*/ 0 w 370"/>
                <a:gd name="T19" fmla="*/ 0 h 760"/>
                <a:gd name="T20" fmla="*/ 0 w 370"/>
                <a:gd name="T21" fmla="*/ 0 h 760"/>
                <a:gd name="T22" fmla="*/ 0 w 370"/>
                <a:gd name="T23" fmla="*/ 0 h 760"/>
                <a:gd name="T24" fmla="*/ 0 w 370"/>
                <a:gd name="T25" fmla="*/ 0 h 760"/>
                <a:gd name="T26" fmla="*/ 0 w 370"/>
                <a:gd name="T27" fmla="*/ 0 h 760"/>
                <a:gd name="T28" fmla="*/ 0 w 370"/>
                <a:gd name="T29" fmla="*/ 0 h 760"/>
                <a:gd name="T30" fmla="*/ 0 w 370"/>
                <a:gd name="T31" fmla="*/ 0 h 760"/>
                <a:gd name="T32" fmla="*/ 0 w 370"/>
                <a:gd name="T33" fmla="*/ 0 h 760"/>
                <a:gd name="T34" fmla="*/ 0 w 370"/>
                <a:gd name="T35" fmla="*/ 0 h 760"/>
                <a:gd name="T36" fmla="*/ 0 w 370"/>
                <a:gd name="T37" fmla="*/ 0 h 760"/>
                <a:gd name="T38" fmla="*/ 0 w 370"/>
                <a:gd name="T39" fmla="*/ 0 h 760"/>
                <a:gd name="T40" fmla="*/ 0 w 370"/>
                <a:gd name="T41" fmla="*/ 0 h 760"/>
                <a:gd name="T42" fmla="*/ 0 w 370"/>
                <a:gd name="T43" fmla="*/ 0 h 760"/>
                <a:gd name="T44" fmla="*/ 0 w 370"/>
                <a:gd name="T45" fmla="*/ 0 h 760"/>
                <a:gd name="T46" fmla="*/ 0 w 370"/>
                <a:gd name="T47" fmla="*/ 0 h 760"/>
                <a:gd name="T48" fmla="*/ 0 w 370"/>
                <a:gd name="T49" fmla="*/ 0 h 760"/>
                <a:gd name="T50" fmla="*/ 0 w 370"/>
                <a:gd name="T51" fmla="*/ 0 h 760"/>
                <a:gd name="T52" fmla="*/ 0 w 370"/>
                <a:gd name="T53" fmla="*/ 0 h 760"/>
                <a:gd name="T54" fmla="*/ 0 w 370"/>
                <a:gd name="T55" fmla="*/ 0 h 760"/>
                <a:gd name="T56" fmla="*/ 0 w 370"/>
                <a:gd name="T57" fmla="*/ 0 h 760"/>
                <a:gd name="T58" fmla="*/ 0 w 370"/>
                <a:gd name="T59" fmla="*/ 0 h 760"/>
                <a:gd name="T60" fmla="*/ 0 w 370"/>
                <a:gd name="T61" fmla="*/ 0 h 760"/>
                <a:gd name="T62" fmla="*/ 0 w 370"/>
                <a:gd name="T63" fmla="*/ 0 h 760"/>
                <a:gd name="T64" fmla="*/ 0 w 370"/>
                <a:gd name="T65" fmla="*/ 0 h 760"/>
                <a:gd name="T66" fmla="*/ 0 w 370"/>
                <a:gd name="T67" fmla="*/ 0 h 760"/>
                <a:gd name="T68" fmla="*/ 0 w 370"/>
                <a:gd name="T69" fmla="*/ 0 h 760"/>
                <a:gd name="T70" fmla="*/ 0 w 370"/>
                <a:gd name="T71" fmla="*/ 0 h 760"/>
                <a:gd name="T72" fmla="*/ 0 w 370"/>
                <a:gd name="T73" fmla="*/ 0 h 760"/>
                <a:gd name="T74" fmla="*/ 0 w 370"/>
                <a:gd name="T75" fmla="*/ 0 h 760"/>
                <a:gd name="T76" fmla="*/ 0 w 370"/>
                <a:gd name="T77" fmla="*/ 0 h 760"/>
                <a:gd name="T78" fmla="*/ 0 w 370"/>
                <a:gd name="T79" fmla="*/ 0 h 760"/>
                <a:gd name="T80" fmla="*/ 0 w 370"/>
                <a:gd name="T81" fmla="*/ 0 h 7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760"/>
                <a:gd name="T125" fmla="*/ 370 w 370"/>
                <a:gd name="T126" fmla="*/ 760 h 7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760">
                  <a:moveTo>
                    <a:pt x="8" y="760"/>
                  </a:moveTo>
                  <a:lnTo>
                    <a:pt x="52" y="755"/>
                  </a:lnTo>
                  <a:lnTo>
                    <a:pt x="96" y="746"/>
                  </a:lnTo>
                  <a:lnTo>
                    <a:pt x="139" y="735"/>
                  </a:lnTo>
                  <a:lnTo>
                    <a:pt x="179" y="725"/>
                  </a:lnTo>
                  <a:lnTo>
                    <a:pt x="223" y="714"/>
                  </a:lnTo>
                  <a:lnTo>
                    <a:pt x="264" y="700"/>
                  </a:lnTo>
                  <a:lnTo>
                    <a:pt x="305" y="684"/>
                  </a:lnTo>
                  <a:lnTo>
                    <a:pt x="343" y="665"/>
                  </a:lnTo>
                  <a:lnTo>
                    <a:pt x="351" y="659"/>
                  </a:lnTo>
                  <a:lnTo>
                    <a:pt x="356" y="654"/>
                  </a:lnTo>
                  <a:lnTo>
                    <a:pt x="363" y="649"/>
                  </a:lnTo>
                  <a:lnTo>
                    <a:pt x="370" y="640"/>
                  </a:lnTo>
                  <a:lnTo>
                    <a:pt x="330" y="615"/>
                  </a:lnTo>
                  <a:lnTo>
                    <a:pt x="308" y="589"/>
                  </a:lnTo>
                  <a:lnTo>
                    <a:pt x="300" y="555"/>
                  </a:lnTo>
                  <a:lnTo>
                    <a:pt x="300" y="520"/>
                  </a:lnTo>
                  <a:lnTo>
                    <a:pt x="305" y="488"/>
                  </a:lnTo>
                  <a:lnTo>
                    <a:pt x="313" y="452"/>
                  </a:lnTo>
                  <a:lnTo>
                    <a:pt x="313" y="422"/>
                  </a:lnTo>
                  <a:lnTo>
                    <a:pt x="308" y="396"/>
                  </a:lnTo>
                  <a:lnTo>
                    <a:pt x="291" y="368"/>
                  </a:lnTo>
                  <a:lnTo>
                    <a:pt x="278" y="343"/>
                  </a:lnTo>
                  <a:lnTo>
                    <a:pt x="267" y="316"/>
                  </a:lnTo>
                  <a:lnTo>
                    <a:pt x="264" y="283"/>
                  </a:lnTo>
                  <a:lnTo>
                    <a:pt x="275" y="237"/>
                  </a:lnTo>
                  <a:lnTo>
                    <a:pt x="294" y="194"/>
                  </a:lnTo>
                  <a:lnTo>
                    <a:pt x="310" y="147"/>
                  </a:lnTo>
                  <a:lnTo>
                    <a:pt x="308" y="96"/>
                  </a:lnTo>
                  <a:lnTo>
                    <a:pt x="297" y="71"/>
                  </a:lnTo>
                  <a:lnTo>
                    <a:pt x="283" y="46"/>
                  </a:lnTo>
                  <a:lnTo>
                    <a:pt x="275" y="25"/>
                  </a:lnTo>
                  <a:lnTo>
                    <a:pt x="275" y="0"/>
                  </a:lnTo>
                  <a:lnTo>
                    <a:pt x="207" y="71"/>
                  </a:lnTo>
                  <a:lnTo>
                    <a:pt x="147" y="156"/>
                  </a:lnTo>
                  <a:lnTo>
                    <a:pt x="98" y="248"/>
                  </a:lnTo>
                  <a:lnTo>
                    <a:pt x="57" y="349"/>
                  </a:lnTo>
                  <a:lnTo>
                    <a:pt x="25" y="455"/>
                  </a:lnTo>
                  <a:lnTo>
                    <a:pt x="8" y="559"/>
                  </a:lnTo>
                  <a:lnTo>
                    <a:pt x="0" y="663"/>
                  </a:lnTo>
                  <a:lnTo>
                    <a:pt x="8" y="760"/>
                  </a:lnTo>
                  <a:close/>
                </a:path>
              </a:pathLst>
            </a:custGeom>
            <a:solidFill>
              <a:srgbClr val="828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5" name="Freeform 121"/>
            <p:cNvSpPr>
              <a:spLocks/>
            </p:cNvSpPr>
            <p:nvPr/>
          </p:nvSpPr>
          <p:spPr bwMode="auto">
            <a:xfrm>
              <a:off x="406" y="3508"/>
              <a:ext cx="305" cy="155"/>
            </a:xfrm>
            <a:custGeom>
              <a:avLst/>
              <a:gdLst>
                <a:gd name="T0" fmla="*/ 0 w 1218"/>
                <a:gd name="T1" fmla="*/ 0 h 622"/>
                <a:gd name="T2" fmla="*/ 0 w 1218"/>
                <a:gd name="T3" fmla="*/ 0 h 622"/>
                <a:gd name="T4" fmla="*/ 0 w 1218"/>
                <a:gd name="T5" fmla="*/ 0 h 622"/>
                <a:gd name="T6" fmla="*/ 0 w 1218"/>
                <a:gd name="T7" fmla="*/ 0 h 622"/>
                <a:gd name="T8" fmla="*/ 0 w 1218"/>
                <a:gd name="T9" fmla="*/ 0 h 622"/>
                <a:gd name="T10" fmla="*/ 0 w 1218"/>
                <a:gd name="T11" fmla="*/ 0 h 622"/>
                <a:gd name="T12" fmla="*/ 0 w 1218"/>
                <a:gd name="T13" fmla="*/ 0 h 622"/>
                <a:gd name="T14" fmla="*/ 0 w 1218"/>
                <a:gd name="T15" fmla="*/ 0 h 622"/>
                <a:gd name="T16" fmla="*/ 0 w 1218"/>
                <a:gd name="T17" fmla="*/ 0 h 622"/>
                <a:gd name="T18" fmla="*/ 0 w 1218"/>
                <a:gd name="T19" fmla="*/ 0 h 622"/>
                <a:gd name="T20" fmla="*/ 0 w 1218"/>
                <a:gd name="T21" fmla="*/ 0 h 622"/>
                <a:gd name="T22" fmla="*/ 0 w 1218"/>
                <a:gd name="T23" fmla="*/ 0 h 622"/>
                <a:gd name="T24" fmla="*/ 0 w 1218"/>
                <a:gd name="T25" fmla="*/ 0 h 622"/>
                <a:gd name="T26" fmla="*/ 0 w 1218"/>
                <a:gd name="T27" fmla="*/ 0 h 622"/>
                <a:gd name="T28" fmla="*/ 0 w 1218"/>
                <a:gd name="T29" fmla="*/ 0 h 622"/>
                <a:gd name="T30" fmla="*/ 0 w 1218"/>
                <a:gd name="T31" fmla="*/ 0 h 622"/>
                <a:gd name="T32" fmla="*/ 0 w 1218"/>
                <a:gd name="T33" fmla="*/ 0 h 622"/>
                <a:gd name="T34" fmla="*/ 0 w 1218"/>
                <a:gd name="T35" fmla="*/ 0 h 622"/>
                <a:gd name="T36" fmla="*/ 0 w 1218"/>
                <a:gd name="T37" fmla="*/ 0 h 622"/>
                <a:gd name="T38" fmla="*/ 0 w 1218"/>
                <a:gd name="T39" fmla="*/ 0 h 622"/>
                <a:gd name="T40" fmla="*/ 0 w 1218"/>
                <a:gd name="T41" fmla="*/ 0 h 622"/>
                <a:gd name="T42" fmla="*/ 0 w 1218"/>
                <a:gd name="T43" fmla="*/ 0 h 622"/>
                <a:gd name="T44" fmla="*/ 0 w 1218"/>
                <a:gd name="T45" fmla="*/ 0 h 622"/>
                <a:gd name="T46" fmla="*/ 0 w 1218"/>
                <a:gd name="T47" fmla="*/ 0 h 622"/>
                <a:gd name="T48" fmla="*/ 0 w 1218"/>
                <a:gd name="T49" fmla="*/ 0 h 622"/>
                <a:gd name="T50" fmla="*/ 0 w 1218"/>
                <a:gd name="T51" fmla="*/ 0 h 622"/>
                <a:gd name="T52" fmla="*/ 0 w 1218"/>
                <a:gd name="T53" fmla="*/ 0 h 622"/>
                <a:gd name="T54" fmla="*/ 0 w 1218"/>
                <a:gd name="T55" fmla="*/ 0 h 622"/>
                <a:gd name="T56" fmla="*/ 0 w 1218"/>
                <a:gd name="T57" fmla="*/ 0 h 622"/>
                <a:gd name="T58" fmla="*/ 0 w 1218"/>
                <a:gd name="T59" fmla="*/ 0 h 622"/>
                <a:gd name="T60" fmla="*/ 0 w 1218"/>
                <a:gd name="T61" fmla="*/ 0 h 622"/>
                <a:gd name="T62" fmla="*/ 0 w 1218"/>
                <a:gd name="T63" fmla="*/ 0 h 622"/>
                <a:gd name="T64" fmla="*/ 0 w 1218"/>
                <a:gd name="T65" fmla="*/ 0 h 622"/>
                <a:gd name="T66" fmla="*/ 0 w 1218"/>
                <a:gd name="T67" fmla="*/ 0 h 622"/>
                <a:gd name="T68" fmla="*/ 0 w 1218"/>
                <a:gd name="T69" fmla="*/ 0 h 622"/>
                <a:gd name="T70" fmla="*/ 0 w 1218"/>
                <a:gd name="T71" fmla="*/ 0 h 622"/>
                <a:gd name="T72" fmla="*/ 0 w 1218"/>
                <a:gd name="T73" fmla="*/ 0 h 622"/>
                <a:gd name="T74" fmla="*/ 0 w 1218"/>
                <a:gd name="T75" fmla="*/ 0 h 6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8"/>
                <a:gd name="T115" fmla="*/ 0 h 622"/>
                <a:gd name="T116" fmla="*/ 1218 w 1218"/>
                <a:gd name="T117" fmla="*/ 622 h 6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8" h="622">
                  <a:moveTo>
                    <a:pt x="1030" y="272"/>
                  </a:moveTo>
                  <a:lnTo>
                    <a:pt x="1013" y="272"/>
                  </a:lnTo>
                  <a:lnTo>
                    <a:pt x="1000" y="270"/>
                  </a:lnTo>
                  <a:lnTo>
                    <a:pt x="988" y="267"/>
                  </a:lnTo>
                  <a:lnTo>
                    <a:pt x="975" y="267"/>
                  </a:lnTo>
                  <a:lnTo>
                    <a:pt x="975" y="284"/>
                  </a:lnTo>
                  <a:lnTo>
                    <a:pt x="981" y="300"/>
                  </a:lnTo>
                  <a:lnTo>
                    <a:pt x="988" y="314"/>
                  </a:lnTo>
                  <a:lnTo>
                    <a:pt x="1005" y="322"/>
                  </a:lnTo>
                  <a:lnTo>
                    <a:pt x="1016" y="325"/>
                  </a:lnTo>
                  <a:lnTo>
                    <a:pt x="1027" y="330"/>
                  </a:lnTo>
                  <a:lnTo>
                    <a:pt x="1036" y="336"/>
                  </a:lnTo>
                  <a:lnTo>
                    <a:pt x="1041" y="346"/>
                  </a:lnTo>
                  <a:lnTo>
                    <a:pt x="1041" y="371"/>
                  </a:lnTo>
                  <a:lnTo>
                    <a:pt x="1024" y="390"/>
                  </a:lnTo>
                  <a:lnTo>
                    <a:pt x="1002" y="406"/>
                  </a:lnTo>
                  <a:lnTo>
                    <a:pt x="981" y="422"/>
                  </a:lnTo>
                  <a:lnTo>
                    <a:pt x="945" y="439"/>
                  </a:lnTo>
                  <a:lnTo>
                    <a:pt x="905" y="452"/>
                  </a:lnTo>
                  <a:lnTo>
                    <a:pt x="864" y="466"/>
                  </a:lnTo>
                  <a:lnTo>
                    <a:pt x="820" y="480"/>
                  </a:lnTo>
                  <a:lnTo>
                    <a:pt x="776" y="493"/>
                  </a:lnTo>
                  <a:lnTo>
                    <a:pt x="730" y="502"/>
                  </a:lnTo>
                  <a:lnTo>
                    <a:pt x="681" y="509"/>
                  </a:lnTo>
                  <a:lnTo>
                    <a:pt x="635" y="516"/>
                  </a:lnTo>
                  <a:lnTo>
                    <a:pt x="586" y="518"/>
                  </a:lnTo>
                  <a:lnTo>
                    <a:pt x="539" y="521"/>
                  </a:lnTo>
                  <a:lnTo>
                    <a:pt x="493" y="518"/>
                  </a:lnTo>
                  <a:lnTo>
                    <a:pt x="447" y="512"/>
                  </a:lnTo>
                  <a:lnTo>
                    <a:pt x="403" y="502"/>
                  </a:lnTo>
                  <a:lnTo>
                    <a:pt x="362" y="488"/>
                  </a:lnTo>
                  <a:lnTo>
                    <a:pt x="322" y="472"/>
                  </a:lnTo>
                  <a:lnTo>
                    <a:pt x="286" y="450"/>
                  </a:lnTo>
                  <a:lnTo>
                    <a:pt x="265" y="436"/>
                  </a:lnTo>
                  <a:lnTo>
                    <a:pt x="242" y="422"/>
                  </a:lnTo>
                  <a:lnTo>
                    <a:pt x="226" y="403"/>
                  </a:lnTo>
                  <a:lnTo>
                    <a:pt x="226" y="376"/>
                  </a:lnTo>
                  <a:lnTo>
                    <a:pt x="221" y="286"/>
                  </a:lnTo>
                  <a:lnTo>
                    <a:pt x="221" y="194"/>
                  </a:lnTo>
                  <a:lnTo>
                    <a:pt x="224" y="101"/>
                  </a:lnTo>
                  <a:lnTo>
                    <a:pt x="229" y="12"/>
                  </a:lnTo>
                  <a:lnTo>
                    <a:pt x="219" y="7"/>
                  </a:lnTo>
                  <a:lnTo>
                    <a:pt x="205" y="7"/>
                  </a:lnTo>
                  <a:lnTo>
                    <a:pt x="194" y="7"/>
                  </a:lnTo>
                  <a:lnTo>
                    <a:pt x="180" y="0"/>
                  </a:lnTo>
                  <a:lnTo>
                    <a:pt x="104" y="12"/>
                  </a:lnTo>
                  <a:lnTo>
                    <a:pt x="49" y="42"/>
                  </a:lnTo>
                  <a:lnTo>
                    <a:pt x="14" y="90"/>
                  </a:lnTo>
                  <a:lnTo>
                    <a:pt x="0" y="153"/>
                  </a:lnTo>
                  <a:lnTo>
                    <a:pt x="0" y="221"/>
                  </a:lnTo>
                  <a:lnTo>
                    <a:pt x="12" y="292"/>
                  </a:lnTo>
                  <a:lnTo>
                    <a:pt x="35" y="357"/>
                  </a:lnTo>
                  <a:lnTo>
                    <a:pt x="65" y="417"/>
                  </a:lnTo>
                  <a:lnTo>
                    <a:pt x="120" y="461"/>
                  </a:lnTo>
                  <a:lnTo>
                    <a:pt x="178" y="496"/>
                  </a:lnTo>
                  <a:lnTo>
                    <a:pt x="242" y="529"/>
                  </a:lnTo>
                  <a:lnTo>
                    <a:pt x="308" y="559"/>
                  </a:lnTo>
                  <a:lnTo>
                    <a:pt x="378" y="581"/>
                  </a:lnTo>
                  <a:lnTo>
                    <a:pt x="452" y="599"/>
                  </a:lnTo>
                  <a:lnTo>
                    <a:pt x="528" y="610"/>
                  </a:lnTo>
                  <a:lnTo>
                    <a:pt x="605" y="619"/>
                  </a:lnTo>
                  <a:lnTo>
                    <a:pt x="681" y="622"/>
                  </a:lnTo>
                  <a:lnTo>
                    <a:pt x="758" y="619"/>
                  </a:lnTo>
                  <a:lnTo>
                    <a:pt x="834" y="610"/>
                  </a:lnTo>
                  <a:lnTo>
                    <a:pt x="907" y="597"/>
                  </a:lnTo>
                  <a:lnTo>
                    <a:pt x="978" y="581"/>
                  </a:lnTo>
                  <a:lnTo>
                    <a:pt x="1046" y="556"/>
                  </a:lnTo>
                  <a:lnTo>
                    <a:pt x="1112" y="529"/>
                  </a:lnTo>
                  <a:lnTo>
                    <a:pt x="1172" y="493"/>
                  </a:lnTo>
                  <a:lnTo>
                    <a:pt x="1202" y="439"/>
                  </a:lnTo>
                  <a:lnTo>
                    <a:pt x="1218" y="398"/>
                  </a:lnTo>
                  <a:lnTo>
                    <a:pt x="1218" y="366"/>
                  </a:lnTo>
                  <a:lnTo>
                    <a:pt x="1202" y="338"/>
                  </a:lnTo>
                  <a:lnTo>
                    <a:pt x="1174" y="320"/>
                  </a:lnTo>
                  <a:lnTo>
                    <a:pt x="1136" y="302"/>
                  </a:lnTo>
                  <a:lnTo>
                    <a:pt x="1087" y="290"/>
                  </a:lnTo>
                  <a:lnTo>
                    <a:pt x="1030" y="272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6" name="Freeform 122"/>
            <p:cNvSpPr>
              <a:spLocks/>
            </p:cNvSpPr>
            <p:nvPr/>
          </p:nvSpPr>
          <p:spPr bwMode="auto">
            <a:xfrm>
              <a:off x="202" y="3630"/>
              <a:ext cx="765" cy="418"/>
            </a:xfrm>
            <a:custGeom>
              <a:avLst/>
              <a:gdLst>
                <a:gd name="T0" fmla="*/ 0 w 3060"/>
                <a:gd name="T1" fmla="*/ 0 h 1672"/>
                <a:gd name="T2" fmla="*/ 0 w 3060"/>
                <a:gd name="T3" fmla="*/ 0 h 1672"/>
                <a:gd name="T4" fmla="*/ 0 w 3060"/>
                <a:gd name="T5" fmla="*/ 0 h 1672"/>
                <a:gd name="T6" fmla="*/ 0 w 3060"/>
                <a:gd name="T7" fmla="*/ 0 h 1672"/>
                <a:gd name="T8" fmla="*/ 0 w 3060"/>
                <a:gd name="T9" fmla="*/ 0 h 1672"/>
                <a:gd name="T10" fmla="*/ 0 w 3060"/>
                <a:gd name="T11" fmla="*/ 0 h 1672"/>
                <a:gd name="T12" fmla="*/ 0 w 3060"/>
                <a:gd name="T13" fmla="*/ 0 h 1672"/>
                <a:gd name="T14" fmla="*/ 0 w 3060"/>
                <a:gd name="T15" fmla="*/ 0 h 1672"/>
                <a:gd name="T16" fmla="*/ 0 w 3060"/>
                <a:gd name="T17" fmla="*/ 0 h 1672"/>
                <a:gd name="T18" fmla="*/ 0 w 3060"/>
                <a:gd name="T19" fmla="*/ 0 h 1672"/>
                <a:gd name="T20" fmla="*/ 0 w 3060"/>
                <a:gd name="T21" fmla="*/ 0 h 1672"/>
                <a:gd name="T22" fmla="*/ 0 w 3060"/>
                <a:gd name="T23" fmla="*/ 0 h 1672"/>
                <a:gd name="T24" fmla="*/ 0 w 3060"/>
                <a:gd name="T25" fmla="*/ 0 h 1672"/>
                <a:gd name="T26" fmla="*/ 0 w 3060"/>
                <a:gd name="T27" fmla="*/ 0 h 1672"/>
                <a:gd name="T28" fmla="*/ 0 w 3060"/>
                <a:gd name="T29" fmla="*/ 0 h 1672"/>
                <a:gd name="T30" fmla="*/ 0 w 3060"/>
                <a:gd name="T31" fmla="*/ 0 h 1672"/>
                <a:gd name="T32" fmla="*/ 0 w 3060"/>
                <a:gd name="T33" fmla="*/ 0 h 1672"/>
                <a:gd name="T34" fmla="*/ 0 w 3060"/>
                <a:gd name="T35" fmla="*/ 0 h 1672"/>
                <a:gd name="T36" fmla="*/ 0 w 3060"/>
                <a:gd name="T37" fmla="*/ 0 h 1672"/>
                <a:gd name="T38" fmla="*/ 0 w 3060"/>
                <a:gd name="T39" fmla="*/ 0 h 1672"/>
                <a:gd name="T40" fmla="*/ 0 w 3060"/>
                <a:gd name="T41" fmla="*/ 0 h 1672"/>
                <a:gd name="T42" fmla="*/ 0 w 3060"/>
                <a:gd name="T43" fmla="*/ 0 h 1672"/>
                <a:gd name="T44" fmla="*/ 0 w 3060"/>
                <a:gd name="T45" fmla="*/ 0 h 1672"/>
                <a:gd name="T46" fmla="*/ 0 w 3060"/>
                <a:gd name="T47" fmla="*/ 0 h 1672"/>
                <a:gd name="T48" fmla="*/ 0 w 3060"/>
                <a:gd name="T49" fmla="*/ 0 h 1672"/>
                <a:gd name="T50" fmla="*/ 0 w 3060"/>
                <a:gd name="T51" fmla="*/ 0 h 1672"/>
                <a:gd name="T52" fmla="*/ 0 w 3060"/>
                <a:gd name="T53" fmla="*/ 0 h 1672"/>
                <a:gd name="T54" fmla="*/ 0 w 3060"/>
                <a:gd name="T55" fmla="*/ 0 h 1672"/>
                <a:gd name="T56" fmla="*/ 0 w 3060"/>
                <a:gd name="T57" fmla="*/ 0 h 1672"/>
                <a:gd name="T58" fmla="*/ 0 w 3060"/>
                <a:gd name="T59" fmla="*/ 0 h 1672"/>
                <a:gd name="T60" fmla="*/ 0 w 3060"/>
                <a:gd name="T61" fmla="*/ 0 h 1672"/>
                <a:gd name="T62" fmla="*/ 0 w 3060"/>
                <a:gd name="T63" fmla="*/ 0 h 1672"/>
                <a:gd name="T64" fmla="*/ 0 w 3060"/>
                <a:gd name="T65" fmla="*/ 0 h 1672"/>
                <a:gd name="T66" fmla="*/ 0 w 3060"/>
                <a:gd name="T67" fmla="*/ 0 h 1672"/>
                <a:gd name="T68" fmla="*/ 0 w 3060"/>
                <a:gd name="T69" fmla="*/ 0 h 1672"/>
                <a:gd name="T70" fmla="*/ 0 w 3060"/>
                <a:gd name="T71" fmla="*/ 0 h 1672"/>
                <a:gd name="T72" fmla="*/ 0 w 3060"/>
                <a:gd name="T73" fmla="*/ 0 h 1672"/>
                <a:gd name="T74" fmla="*/ 0 w 3060"/>
                <a:gd name="T75" fmla="*/ 0 h 1672"/>
                <a:gd name="T76" fmla="*/ 0 w 3060"/>
                <a:gd name="T77" fmla="*/ 0 h 1672"/>
                <a:gd name="T78" fmla="*/ 0 w 3060"/>
                <a:gd name="T79" fmla="*/ 0 h 1672"/>
                <a:gd name="T80" fmla="*/ 0 w 3060"/>
                <a:gd name="T81" fmla="*/ 0 h 1672"/>
                <a:gd name="T82" fmla="*/ 0 w 3060"/>
                <a:gd name="T83" fmla="*/ 0 h 1672"/>
                <a:gd name="T84" fmla="*/ 0 w 3060"/>
                <a:gd name="T85" fmla="*/ 0 h 1672"/>
                <a:gd name="T86" fmla="*/ 0 w 3060"/>
                <a:gd name="T87" fmla="*/ 0 h 1672"/>
                <a:gd name="T88" fmla="*/ 0 w 3060"/>
                <a:gd name="T89" fmla="*/ 0 h 1672"/>
                <a:gd name="T90" fmla="*/ 0 w 3060"/>
                <a:gd name="T91" fmla="*/ 0 h 1672"/>
                <a:gd name="T92" fmla="*/ 0 w 3060"/>
                <a:gd name="T93" fmla="*/ 0 h 1672"/>
                <a:gd name="T94" fmla="*/ 0 w 3060"/>
                <a:gd name="T95" fmla="*/ 0 h 1672"/>
                <a:gd name="T96" fmla="*/ 0 w 3060"/>
                <a:gd name="T97" fmla="*/ 0 h 1672"/>
                <a:gd name="T98" fmla="*/ 0 w 3060"/>
                <a:gd name="T99" fmla="*/ 0 h 1672"/>
                <a:gd name="T100" fmla="*/ 0 w 3060"/>
                <a:gd name="T101" fmla="*/ 0 h 1672"/>
                <a:gd name="T102" fmla="*/ 0 w 3060"/>
                <a:gd name="T103" fmla="*/ 0 h 1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0"/>
                <a:gd name="T157" fmla="*/ 0 h 1672"/>
                <a:gd name="T158" fmla="*/ 3060 w 3060"/>
                <a:gd name="T159" fmla="*/ 1672 h 1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0" h="1672">
                  <a:moveTo>
                    <a:pt x="25" y="610"/>
                  </a:moveTo>
                  <a:lnTo>
                    <a:pt x="5" y="673"/>
                  </a:lnTo>
                  <a:lnTo>
                    <a:pt x="0" y="738"/>
                  </a:lnTo>
                  <a:lnTo>
                    <a:pt x="11" y="803"/>
                  </a:lnTo>
                  <a:lnTo>
                    <a:pt x="38" y="863"/>
                  </a:lnTo>
                  <a:lnTo>
                    <a:pt x="43" y="880"/>
                  </a:lnTo>
                  <a:lnTo>
                    <a:pt x="90" y="931"/>
                  </a:lnTo>
                  <a:lnTo>
                    <a:pt x="138" y="977"/>
                  </a:lnTo>
                  <a:lnTo>
                    <a:pt x="191" y="1024"/>
                  </a:lnTo>
                  <a:lnTo>
                    <a:pt x="244" y="1067"/>
                  </a:lnTo>
                  <a:lnTo>
                    <a:pt x="299" y="1108"/>
                  </a:lnTo>
                  <a:lnTo>
                    <a:pt x="354" y="1149"/>
                  </a:lnTo>
                  <a:lnTo>
                    <a:pt x="408" y="1190"/>
                  </a:lnTo>
                  <a:lnTo>
                    <a:pt x="463" y="1234"/>
                  </a:lnTo>
                  <a:lnTo>
                    <a:pt x="511" y="1271"/>
                  </a:lnTo>
                  <a:lnTo>
                    <a:pt x="561" y="1307"/>
                  </a:lnTo>
                  <a:lnTo>
                    <a:pt x="612" y="1340"/>
                  </a:lnTo>
                  <a:lnTo>
                    <a:pt x="661" y="1370"/>
                  </a:lnTo>
                  <a:lnTo>
                    <a:pt x="713" y="1400"/>
                  </a:lnTo>
                  <a:lnTo>
                    <a:pt x="768" y="1430"/>
                  </a:lnTo>
                  <a:lnTo>
                    <a:pt x="819" y="1457"/>
                  </a:lnTo>
                  <a:lnTo>
                    <a:pt x="874" y="1481"/>
                  </a:lnTo>
                  <a:lnTo>
                    <a:pt x="928" y="1506"/>
                  </a:lnTo>
                  <a:lnTo>
                    <a:pt x="983" y="1531"/>
                  </a:lnTo>
                  <a:lnTo>
                    <a:pt x="1038" y="1555"/>
                  </a:lnTo>
                  <a:lnTo>
                    <a:pt x="1095" y="1577"/>
                  </a:lnTo>
                  <a:lnTo>
                    <a:pt x="1149" y="1601"/>
                  </a:lnTo>
                  <a:lnTo>
                    <a:pt x="1204" y="1623"/>
                  </a:lnTo>
                  <a:lnTo>
                    <a:pt x="1261" y="1647"/>
                  </a:lnTo>
                  <a:lnTo>
                    <a:pt x="1315" y="1672"/>
                  </a:lnTo>
                  <a:lnTo>
                    <a:pt x="1347" y="1614"/>
                  </a:lnTo>
                  <a:lnTo>
                    <a:pt x="1388" y="1566"/>
                  </a:lnTo>
                  <a:lnTo>
                    <a:pt x="1434" y="1525"/>
                  </a:lnTo>
                  <a:lnTo>
                    <a:pt x="1487" y="1495"/>
                  </a:lnTo>
                  <a:lnTo>
                    <a:pt x="1544" y="1478"/>
                  </a:lnTo>
                  <a:lnTo>
                    <a:pt x="1604" y="1476"/>
                  </a:lnTo>
                  <a:lnTo>
                    <a:pt x="1669" y="1490"/>
                  </a:lnTo>
                  <a:lnTo>
                    <a:pt x="1734" y="1520"/>
                  </a:lnTo>
                  <a:lnTo>
                    <a:pt x="1811" y="1568"/>
                  </a:lnTo>
                  <a:lnTo>
                    <a:pt x="1857" y="1508"/>
                  </a:lnTo>
                  <a:lnTo>
                    <a:pt x="1903" y="1448"/>
                  </a:lnTo>
                  <a:lnTo>
                    <a:pt x="1955" y="1389"/>
                  </a:lnTo>
                  <a:lnTo>
                    <a:pt x="2007" y="1331"/>
                  </a:lnTo>
                  <a:lnTo>
                    <a:pt x="2058" y="1274"/>
                  </a:lnTo>
                  <a:lnTo>
                    <a:pt x="2115" y="1220"/>
                  </a:lnTo>
                  <a:lnTo>
                    <a:pt x="2173" y="1165"/>
                  </a:lnTo>
                  <a:lnTo>
                    <a:pt x="2233" y="1117"/>
                  </a:lnTo>
                  <a:lnTo>
                    <a:pt x="2295" y="1067"/>
                  </a:lnTo>
                  <a:lnTo>
                    <a:pt x="2358" y="1024"/>
                  </a:lnTo>
                  <a:lnTo>
                    <a:pt x="2423" y="983"/>
                  </a:lnTo>
                  <a:lnTo>
                    <a:pt x="2488" y="945"/>
                  </a:lnTo>
                  <a:lnTo>
                    <a:pt x="2557" y="912"/>
                  </a:lnTo>
                  <a:lnTo>
                    <a:pt x="2627" y="882"/>
                  </a:lnTo>
                  <a:lnTo>
                    <a:pt x="2698" y="857"/>
                  </a:lnTo>
                  <a:lnTo>
                    <a:pt x="2772" y="839"/>
                  </a:lnTo>
                  <a:lnTo>
                    <a:pt x="2804" y="833"/>
                  </a:lnTo>
                  <a:lnTo>
                    <a:pt x="2834" y="831"/>
                  </a:lnTo>
                  <a:lnTo>
                    <a:pt x="2864" y="827"/>
                  </a:lnTo>
                  <a:lnTo>
                    <a:pt x="2896" y="827"/>
                  </a:lnTo>
                  <a:lnTo>
                    <a:pt x="2926" y="827"/>
                  </a:lnTo>
                  <a:lnTo>
                    <a:pt x="2956" y="827"/>
                  </a:lnTo>
                  <a:lnTo>
                    <a:pt x="2986" y="827"/>
                  </a:lnTo>
                  <a:lnTo>
                    <a:pt x="3020" y="827"/>
                  </a:lnTo>
                  <a:lnTo>
                    <a:pt x="3027" y="801"/>
                  </a:lnTo>
                  <a:lnTo>
                    <a:pt x="3036" y="776"/>
                  </a:lnTo>
                  <a:lnTo>
                    <a:pt x="3046" y="751"/>
                  </a:lnTo>
                  <a:lnTo>
                    <a:pt x="3060" y="730"/>
                  </a:lnTo>
                  <a:lnTo>
                    <a:pt x="3027" y="686"/>
                  </a:lnTo>
                  <a:lnTo>
                    <a:pt x="2990" y="643"/>
                  </a:lnTo>
                  <a:lnTo>
                    <a:pt x="2954" y="602"/>
                  </a:lnTo>
                  <a:lnTo>
                    <a:pt x="2916" y="564"/>
                  </a:lnTo>
                  <a:lnTo>
                    <a:pt x="2875" y="525"/>
                  </a:lnTo>
                  <a:lnTo>
                    <a:pt x="2834" y="490"/>
                  </a:lnTo>
                  <a:lnTo>
                    <a:pt x="2790" y="454"/>
                  </a:lnTo>
                  <a:lnTo>
                    <a:pt x="2750" y="422"/>
                  </a:lnTo>
                  <a:lnTo>
                    <a:pt x="2703" y="392"/>
                  </a:lnTo>
                  <a:lnTo>
                    <a:pt x="2660" y="362"/>
                  </a:lnTo>
                  <a:lnTo>
                    <a:pt x="2613" y="332"/>
                  </a:lnTo>
                  <a:lnTo>
                    <a:pt x="2571" y="305"/>
                  </a:lnTo>
                  <a:lnTo>
                    <a:pt x="2523" y="277"/>
                  </a:lnTo>
                  <a:lnTo>
                    <a:pt x="2475" y="251"/>
                  </a:lnTo>
                  <a:lnTo>
                    <a:pt x="2429" y="226"/>
                  </a:lnTo>
                  <a:lnTo>
                    <a:pt x="2382" y="201"/>
                  </a:lnTo>
                  <a:lnTo>
                    <a:pt x="2334" y="180"/>
                  </a:lnTo>
                  <a:lnTo>
                    <a:pt x="2284" y="157"/>
                  </a:lnTo>
                  <a:lnTo>
                    <a:pt x="2233" y="139"/>
                  </a:lnTo>
                  <a:lnTo>
                    <a:pt x="2184" y="122"/>
                  </a:lnTo>
                  <a:lnTo>
                    <a:pt x="2132" y="106"/>
                  </a:lnTo>
                  <a:lnTo>
                    <a:pt x="2080" y="90"/>
                  </a:lnTo>
                  <a:lnTo>
                    <a:pt x="2031" y="74"/>
                  </a:lnTo>
                  <a:lnTo>
                    <a:pt x="1979" y="60"/>
                  </a:lnTo>
                  <a:lnTo>
                    <a:pt x="1973" y="63"/>
                  </a:lnTo>
                  <a:lnTo>
                    <a:pt x="1968" y="65"/>
                  </a:lnTo>
                  <a:lnTo>
                    <a:pt x="1966" y="71"/>
                  </a:lnTo>
                  <a:lnTo>
                    <a:pt x="1961" y="76"/>
                  </a:lnTo>
                  <a:lnTo>
                    <a:pt x="2009" y="87"/>
                  </a:lnTo>
                  <a:lnTo>
                    <a:pt x="2053" y="95"/>
                  </a:lnTo>
                  <a:lnTo>
                    <a:pt x="2097" y="106"/>
                  </a:lnTo>
                  <a:lnTo>
                    <a:pt x="2134" y="120"/>
                  </a:lnTo>
                  <a:lnTo>
                    <a:pt x="2170" y="134"/>
                  </a:lnTo>
                  <a:lnTo>
                    <a:pt x="2203" y="145"/>
                  </a:lnTo>
                  <a:lnTo>
                    <a:pt x="2233" y="161"/>
                  </a:lnTo>
                  <a:lnTo>
                    <a:pt x="2263" y="175"/>
                  </a:lnTo>
                  <a:lnTo>
                    <a:pt x="2290" y="191"/>
                  </a:lnTo>
                  <a:lnTo>
                    <a:pt x="2317" y="207"/>
                  </a:lnTo>
                  <a:lnTo>
                    <a:pt x="2341" y="223"/>
                  </a:lnTo>
                  <a:lnTo>
                    <a:pt x="2366" y="240"/>
                  </a:lnTo>
                  <a:lnTo>
                    <a:pt x="2387" y="256"/>
                  </a:lnTo>
                  <a:lnTo>
                    <a:pt x="2412" y="275"/>
                  </a:lnTo>
                  <a:lnTo>
                    <a:pt x="2434" y="294"/>
                  </a:lnTo>
                  <a:lnTo>
                    <a:pt x="2459" y="313"/>
                  </a:lnTo>
                  <a:lnTo>
                    <a:pt x="2491" y="316"/>
                  </a:lnTo>
                  <a:lnTo>
                    <a:pt x="2532" y="321"/>
                  </a:lnTo>
                  <a:lnTo>
                    <a:pt x="2573" y="335"/>
                  </a:lnTo>
                  <a:lnTo>
                    <a:pt x="2613" y="354"/>
                  </a:lnTo>
                  <a:lnTo>
                    <a:pt x="2649" y="378"/>
                  </a:lnTo>
                  <a:lnTo>
                    <a:pt x="2673" y="411"/>
                  </a:lnTo>
                  <a:lnTo>
                    <a:pt x="2682" y="447"/>
                  </a:lnTo>
                  <a:lnTo>
                    <a:pt x="2673" y="490"/>
                  </a:lnTo>
                  <a:lnTo>
                    <a:pt x="2666" y="504"/>
                  </a:lnTo>
                  <a:lnTo>
                    <a:pt x="2654" y="514"/>
                  </a:lnTo>
                  <a:lnTo>
                    <a:pt x="2643" y="523"/>
                  </a:lnTo>
                  <a:lnTo>
                    <a:pt x="2631" y="530"/>
                  </a:lnTo>
                  <a:lnTo>
                    <a:pt x="2613" y="537"/>
                  </a:lnTo>
                  <a:lnTo>
                    <a:pt x="2601" y="542"/>
                  </a:lnTo>
                  <a:lnTo>
                    <a:pt x="2583" y="548"/>
                  </a:lnTo>
                  <a:lnTo>
                    <a:pt x="2567" y="550"/>
                  </a:lnTo>
                  <a:lnTo>
                    <a:pt x="2565" y="572"/>
                  </a:lnTo>
                  <a:lnTo>
                    <a:pt x="2562" y="594"/>
                  </a:lnTo>
                  <a:lnTo>
                    <a:pt x="2562" y="618"/>
                  </a:lnTo>
                  <a:lnTo>
                    <a:pt x="2562" y="640"/>
                  </a:lnTo>
                  <a:lnTo>
                    <a:pt x="2551" y="691"/>
                  </a:lnTo>
                  <a:lnTo>
                    <a:pt x="2530" y="741"/>
                  </a:lnTo>
                  <a:lnTo>
                    <a:pt x="2494" y="787"/>
                  </a:lnTo>
                  <a:lnTo>
                    <a:pt x="2450" y="827"/>
                  </a:lnTo>
                  <a:lnTo>
                    <a:pt x="2399" y="866"/>
                  </a:lnTo>
                  <a:lnTo>
                    <a:pt x="2339" y="901"/>
                  </a:lnTo>
                  <a:lnTo>
                    <a:pt x="2274" y="931"/>
                  </a:lnTo>
                  <a:lnTo>
                    <a:pt x="2205" y="958"/>
                  </a:lnTo>
                  <a:lnTo>
                    <a:pt x="2134" y="983"/>
                  </a:lnTo>
                  <a:lnTo>
                    <a:pt x="2061" y="1002"/>
                  </a:lnTo>
                  <a:lnTo>
                    <a:pt x="1991" y="1018"/>
                  </a:lnTo>
                  <a:lnTo>
                    <a:pt x="1917" y="1032"/>
                  </a:lnTo>
                  <a:lnTo>
                    <a:pt x="1849" y="1040"/>
                  </a:lnTo>
                  <a:lnTo>
                    <a:pt x="1786" y="1046"/>
                  </a:lnTo>
                  <a:lnTo>
                    <a:pt x="1726" y="1048"/>
                  </a:lnTo>
                  <a:lnTo>
                    <a:pt x="1674" y="1048"/>
                  </a:lnTo>
                  <a:lnTo>
                    <a:pt x="1674" y="1100"/>
                  </a:lnTo>
                  <a:lnTo>
                    <a:pt x="1648" y="1135"/>
                  </a:lnTo>
                  <a:lnTo>
                    <a:pt x="1600" y="1154"/>
                  </a:lnTo>
                  <a:lnTo>
                    <a:pt x="1544" y="1158"/>
                  </a:lnTo>
                  <a:lnTo>
                    <a:pt x="1484" y="1147"/>
                  </a:lnTo>
                  <a:lnTo>
                    <a:pt x="1429" y="1124"/>
                  </a:lnTo>
                  <a:lnTo>
                    <a:pt x="1386" y="1092"/>
                  </a:lnTo>
                  <a:lnTo>
                    <a:pt x="1364" y="1048"/>
                  </a:lnTo>
                  <a:lnTo>
                    <a:pt x="1345" y="1046"/>
                  </a:lnTo>
                  <a:lnTo>
                    <a:pt x="1326" y="1046"/>
                  </a:lnTo>
                  <a:lnTo>
                    <a:pt x="1307" y="1043"/>
                  </a:lnTo>
                  <a:lnTo>
                    <a:pt x="1285" y="1040"/>
                  </a:lnTo>
                  <a:lnTo>
                    <a:pt x="1271" y="1078"/>
                  </a:lnTo>
                  <a:lnTo>
                    <a:pt x="1247" y="1103"/>
                  </a:lnTo>
                  <a:lnTo>
                    <a:pt x="1211" y="1111"/>
                  </a:lnTo>
                  <a:lnTo>
                    <a:pt x="1168" y="1105"/>
                  </a:lnTo>
                  <a:lnTo>
                    <a:pt x="1127" y="1092"/>
                  </a:lnTo>
                  <a:lnTo>
                    <a:pt x="1086" y="1070"/>
                  </a:lnTo>
                  <a:lnTo>
                    <a:pt x="1056" y="1043"/>
                  </a:lnTo>
                  <a:lnTo>
                    <a:pt x="1034" y="1013"/>
                  </a:lnTo>
                  <a:lnTo>
                    <a:pt x="972" y="997"/>
                  </a:lnTo>
                  <a:lnTo>
                    <a:pt x="914" y="977"/>
                  </a:lnTo>
                  <a:lnTo>
                    <a:pt x="854" y="953"/>
                  </a:lnTo>
                  <a:lnTo>
                    <a:pt x="801" y="926"/>
                  </a:lnTo>
                  <a:lnTo>
                    <a:pt x="748" y="893"/>
                  </a:lnTo>
                  <a:lnTo>
                    <a:pt x="700" y="857"/>
                  </a:lnTo>
                  <a:lnTo>
                    <a:pt x="653" y="817"/>
                  </a:lnTo>
                  <a:lnTo>
                    <a:pt x="610" y="771"/>
                  </a:lnTo>
                  <a:lnTo>
                    <a:pt x="561" y="702"/>
                  </a:lnTo>
                  <a:lnTo>
                    <a:pt x="523" y="638"/>
                  </a:lnTo>
                  <a:lnTo>
                    <a:pt x="499" y="574"/>
                  </a:lnTo>
                  <a:lnTo>
                    <a:pt x="488" y="512"/>
                  </a:lnTo>
                  <a:lnTo>
                    <a:pt x="485" y="452"/>
                  </a:lnTo>
                  <a:lnTo>
                    <a:pt x="493" y="398"/>
                  </a:lnTo>
                  <a:lnTo>
                    <a:pt x="511" y="343"/>
                  </a:lnTo>
                  <a:lnTo>
                    <a:pt x="539" y="294"/>
                  </a:lnTo>
                  <a:lnTo>
                    <a:pt x="571" y="247"/>
                  </a:lnTo>
                  <a:lnTo>
                    <a:pt x="615" y="205"/>
                  </a:lnTo>
                  <a:lnTo>
                    <a:pt x="661" y="169"/>
                  </a:lnTo>
                  <a:lnTo>
                    <a:pt x="716" y="136"/>
                  </a:lnTo>
                  <a:lnTo>
                    <a:pt x="773" y="106"/>
                  </a:lnTo>
                  <a:lnTo>
                    <a:pt x="836" y="85"/>
                  </a:lnTo>
                  <a:lnTo>
                    <a:pt x="902" y="68"/>
                  </a:lnTo>
                  <a:lnTo>
                    <a:pt x="969" y="57"/>
                  </a:lnTo>
                  <a:lnTo>
                    <a:pt x="958" y="44"/>
                  </a:lnTo>
                  <a:lnTo>
                    <a:pt x="942" y="28"/>
                  </a:lnTo>
                  <a:lnTo>
                    <a:pt x="923" y="14"/>
                  </a:lnTo>
                  <a:lnTo>
                    <a:pt x="904" y="0"/>
                  </a:lnTo>
                  <a:lnTo>
                    <a:pt x="838" y="11"/>
                  </a:lnTo>
                  <a:lnTo>
                    <a:pt x="771" y="33"/>
                  </a:lnTo>
                  <a:lnTo>
                    <a:pt x="700" y="63"/>
                  </a:lnTo>
                  <a:lnTo>
                    <a:pt x="626" y="101"/>
                  </a:lnTo>
                  <a:lnTo>
                    <a:pt x="555" y="145"/>
                  </a:lnTo>
                  <a:lnTo>
                    <a:pt x="481" y="193"/>
                  </a:lnTo>
                  <a:lnTo>
                    <a:pt x="414" y="245"/>
                  </a:lnTo>
                  <a:lnTo>
                    <a:pt x="345" y="297"/>
                  </a:lnTo>
                  <a:lnTo>
                    <a:pt x="283" y="351"/>
                  </a:lnTo>
                  <a:lnTo>
                    <a:pt x="223" y="403"/>
                  </a:lnTo>
                  <a:lnTo>
                    <a:pt x="172" y="452"/>
                  </a:lnTo>
                  <a:lnTo>
                    <a:pt x="125" y="498"/>
                  </a:lnTo>
                  <a:lnTo>
                    <a:pt x="85" y="537"/>
                  </a:lnTo>
                  <a:lnTo>
                    <a:pt x="55" y="569"/>
                  </a:lnTo>
                  <a:lnTo>
                    <a:pt x="35" y="594"/>
                  </a:lnTo>
                  <a:lnTo>
                    <a:pt x="25" y="610"/>
                  </a:lnTo>
                  <a:close/>
                </a:path>
              </a:pathLst>
            </a:custGeom>
            <a:solidFill>
              <a:srgbClr val="7F8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7" name="Freeform 123"/>
            <p:cNvSpPr>
              <a:spLocks/>
            </p:cNvSpPr>
            <p:nvPr/>
          </p:nvSpPr>
          <p:spPr bwMode="auto">
            <a:xfrm>
              <a:off x="332" y="3652"/>
              <a:ext cx="488" cy="230"/>
            </a:xfrm>
            <a:custGeom>
              <a:avLst/>
              <a:gdLst>
                <a:gd name="T0" fmla="*/ 0 w 1952"/>
                <a:gd name="T1" fmla="*/ 0 h 921"/>
                <a:gd name="T2" fmla="*/ 0 w 1952"/>
                <a:gd name="T3" fmla="*/ 0 h 921"/>
                <a:gd name="T4" fmla="*/ 0 w 1952"/>
                <a:gd name="T5" fmla="*/ 0 h 921"/>
                <a:gd name="T6" fmla="*/ 0 w 1952"/>
                <a:gd name="T7" fmla="*/ 0 h 921"/>
                <a:gd name="T8" fmla="*/ 0 w 1952"/>
                <a:gd name="T9" fmla="*/ 0 h 921"/>
                <a:gd name="T10" fmla="*/ 0 w 1952"/>
                <a:gd name="T11" fmla="*/ 0 h 921"/>
                <a:gd name="T12" fmla="*/ 0 w 1952"/>
                <a:gd name="T13" fmla="*/ 0 h 921"/>
                <a:gd name="T14" fmla="*/ 0 w 1952"/>
                <a:gd name="T15" fmla="*/ 0 h 921"/>
                <a:gd name="T16" fmla="*/ 0 w 1952"/>
                <a:gd name="T17" fmla="*/ 0 h 921"/>
                <a:gd name="T18" fmla="*/ 0 w 1952"/>
                <a:gd name="T19" fmla="*/ 0 h 921"/>
                <a:gd name="T20" fmla="*/ 0 w 1952"/>
                <a:gd name="T21" fmla="*/ 0 h 921"/>
                <a:gd name="T22" fmla="*/ 0 w 1952"/>
                <a:gd name="T23" fmla="*/ 0 h 921"/>
                <a:gd name="T24" fmla="*/ 0 w 1952"/>
                <a:gd name="T25" fmla="*/ 0 h 921"/>
                <a:gd name="T26" fmla="*/ 0 w 1952"/>
                <a:gd name="T27" fmla="*/ 0 h 921"/>
                <a:gd name="T28" fmla="*/ 0 w 1952"/>
                <a:gd name="T29" fmla="*/ 0 h 921"/>
                <a:gd name="T30" fmla="*/ 0 w 1952"/>
                <a:gd name="T31" fmla="*/ 0 h 921"/>
                <a:gd name="T32" fmla="*/ 0 w 1952"/>
                <a:gd name="T33" fmla="*/ 0 h 921"/>
                <a:gd name="T34" fmla="*/ 0 w 1952"/>
                <a:gd name="T35" fmla="*/ 0 h 921"/>
                <a:gd name="T36" fmla="*/ 0 w 1952"/>
                <a:gd name="T37" fmla="*/ 0 h 921"/>
                <a:gd name="T38" fmla="*/ 0 w 1952"/>
                <a:gd name="T39" fmla="*/ 0 h 921"/>
                <a:gd name="T40" fmla="*/ 0 w 1952"/>
                <a:gd name="T41" fmla="*/ 0 h 921"/>
                <a:gd name="T42" fmla="*/ 0 w 1952"/>
                <a:gd name="T43" fmla="*/ 0 h 921"/>
                <a:gd name="T44" fmla="*/ 0 w 1952"/>
                <a:gd name="T45" fmla="*/ 0 h 921"/>
                <a:gd name="T46" fmla="*/ 0 w 1952"/>
                <a:gd name="T47" fmla="*/ 0 h 921"/>
                <a:gd name="T48" fmla="*/ 0 w 1952"/>
                <a:gd name="T49" fmla="*/ 0 h 921"/>
                <a:gd name="T50" fmla="*/ 0 w 1952"/>
                <a:gd name="T51" fmla="*/ 0 h 921"/>
                <a:gd name="T52" fmla="*/ 0 w 1952"/>
                <a:gd name="T53" fmla="*/ 0 h 921"/>
                <a:gd name="T54" fmla="*/ 0 w 1952"/>
                <a:gd name="T55" fmla="*/ 0 h 921"/>
                <a:gd name="T56" fmla="*/ 0 w 1952"/>
                <a:gd name="T57" fmla="*/ 0 h 921"/>
                <a:gd name="T58" fmla="*/ 0 w 1952"/>
                <a:gd name="T59" fmla="*/ 0 h 921"/>
                <a:gd name="T60" fmla="*/ 0 w 1952"/>
                <a:gd name="T61" fmla="*/ 0 h 921"/>
                <a:gd name="T62" fmla="*/ 0 w 1952"/>
                <a:gd name="T63" fmla="*/ 0 h 921"/>
                <a:gd name="T64" fmla="*/ 0 w 1952"/>
                <a:gd name="T65" fmla="*/ 0 h 921"/>
                <a:gd name="T66" fmla="*/ 0 w 1952"/>
                <a:gd name="T67" fmla="*/ 0 h 921"/>
                <a:gd name="T68" fmla="*/ 0 w 1952"/>
                <a:gd name="T69" fmla="*/ 0 h 921"/>
                <a:gd name="T70" fmla="*/ 0 w 1952"/>
                <a:gd name="T71" fmla="*/ 0 h 921"/>
                <a:gd name="T72" fmla="*/ 0 w 1952"/>
                <a:gd name="T73" fmla="*/ 0 h 921"/>
                <a:gd name="T74" fmla="*/ 0 w 1952"/>
                <a:gd name="T75" fmla="*/ 0 h 921"/>
                <a:gd name="T76" fmla="*/ 0 w 1952"/>
                <a:gd name="T77" fmla="*/ 0 h 921"/>
                <a:gd name="T78" fmla="*/ 0 w 1952"/>
                <a:gd name="T79" fmla="*/ 0 h 921"/>
                <a:gd name="T80" fmla="*/ 0 w 1952"/>
                <a:gd name="T81" fmla="*/ 0 h 921"/>
                <a:gd name="T82" fmla="*/ 0 w 1952"/>
                <a:gd name="T83" fmla="*/ 0 h 921"/>
                <a:gd name="T84" fmla="*/ 0 w 1952"/>
                <a:gd name="T85" fmla="*/ 0 h 921"/>
                <a:gd name="T86" fmla="*/ 0 w 1952"/>
                <a:gd name="T87" fmla="*/ 0 h 921"/>
                <a:gd name="T88" fmla="*/ 0 w 1952"/>
                <a:gd name="T89" fmla="*/ 0 h 921"/>
                <a:gd name="T90" fmla="*/ 0 w 1952"/>
                <a:gd name="T91" fmla="*/ 0 h 921"/>
                <a:gd name="T92" fmla="*/ 0 w 1952"/>
                <a:gd name="T93" fmla="*/ 0 h 921"/>
                <a:gd name="T94" fmla="*/ 0 w 1952"/>
                <a:gd name="T95" fmla="*/ 0 h 921"/>
                <a:gd name="T96" fmla="*/ 0 w 1952"/>
                <a:gd name="T97" fmla="*/ 0 h 921"/>
                <a:gd name="T98" fmla="*/ 0 w 1952"/>
                <a:gd name="T99" fmla="*/ 0 h 921"/>
                <a:gd name="T100" fmla="*/ 0 w 1952"/>
                <a:gd name="T101" fmla="*/ 0 h 921"/>
                <a:gd name="T102" fmla="*/ 0 w 1952"/>
                <a:gd name="T103" fmla="*/ 0 h 921"/>
                <a:gd name="T104" fmla="*/ 0 w 1952"/>
                <a:gd name="T105" fmla="*/ 0 h 921"/>
                <a:gd name="T106" fmla="*/ 0 w 1952"/>
                <a:gd name="T107" fmla="*/ 0 h 921"/>
                <a:gd name="T108" fmla="*/ 0 w 1952"/>
                <a:gd name="T109" fmla="*/ 0 h 9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52"/>
                <a:gd name="T166" fmla="*/ 0 h 921"/>
                <a:gd name="T167" fmla="*/ 1952 w 1952"/>
                <a:gd name="T168" fmla="*/ 921 h 9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52" h="921">
                  <a:moveTo>
                    <a:pt x="511" y="877"/>
                  </a:moveTo>
                  <a:lnTo>
                    <a:pt x="550" y="836"/>
                  </a:lnTo>
                  <a:lnTo>
                    <a:pt x="591" y="813"/>
                  </a:lnTo>
                  <a:lnTo>
                    <a:pt x="632" y="811"/>
                  </a:lnTo>
                  <a:lnTo>
                    <a:pt x="669" y="820"/>
                  </a:lnTo>
                  <a:lnTo>
                    <a:pt x="704" y="838"/>
                  </a:lnTo>
                  <a:lnTo>
                    <a:pt x="734" y="861"/>
                  </a:lnTo>
                  <a:lnTo>
                    <a:pt x="754" y="882"/>
                  </a:lnTo>
                  <a:lnTo>
                    <a:pt x="762" y="901"/>
                  </a:lnTo>
                  <a:lnTo>
                    <a:pt x="768" y="912"/>
                  </a:lnTo>
                  <a:lnTo>
                    <a:pt x="784" y="917"/>
                  </a:lnTo>
                  <a:lnTo>
                    <a:pt x="808" y="917"/>
                  </a:lnTo>
                  <a:lnTo>
                    <a:pt x="838" y="917"/>
                  </a:lnTo>
                  <a:lnTo>
                    <a:pt x="852" y="873"/>
                  </a:lnTo>
                  <a:lnTo>
                    <a:pt x="882" y="843"/>
                  </a:lnTo>
                  <a:lnTo>
                    <a:pt x="923" y="831"/>
                  </a:lnTo>
                  <a:lnTo>
                    <a:pt x="971" y="827"/>
                  </a:lnTo>
                  <a:lnTo>
                    <a:pt x="1024" y="836"/>
                  </a:lnTo>
                  <a:lnTo>
                    <a:pt x="1070" y="855"/>
                  </a:lnTo>
                  <a:lnTo>
                    <a:pt x="1111" y="882"/>
                  </a:lnTo>
                  <a:lnTo>
                    <a:pt x="1137" y="921"/>
                  </a:lnTo>
                  <a:lnTo>
                    <a:pt x="1146" y="917"/>
                  </a:lnTo>
                  <a:lnTo>
                    <a:pt x="1162" y="914"/>
                  </a:lnTo>
                  <a:lnTo>
                    <a:pt x="1184" y="914"/>
                  </a:lnTo>
                  <a:lnTo>
                    <a:pt x="1208" y="914"/>
                  </a:lnTo>
                  <a:lnTo>
                    <a:pt x="1233" y="914"/>
                  </a:lnTo>
                  <a:lnTo>
                    <a:pt x="1258" y="917"/>
                  </a:lnTo>
                  <a:lnTo>
                    <a:pt x="1279" y="917"/>
                  </a:lnTo>
                  <a:lnTo>
                    <a:pt x="1293" y="917"/>
                  </a:lnTo>
                  <a:lnTo>
                    <a:pt x="1282" y="904"/>
                  </a:lnTo>
                  <a:lnTo>
                    <a:pt x="1266" y="887"/>
                  </a:lnTo>
                  <a:lnTo>
                    <a:pt x="1252" y="871"/>
                  </a:lnTo>
                  <a:lnTo>
                    <a:pt x="1252" y="857"/>
                  </a:lnTo>
                  <a:lnTo>
                    <a:pt x="1268" y="861"/>
                  </a:lnTo>
                  <a:lnTo>
                    <a:pt x="1298" y="861"/>
                  </a:lnTo>
                  <a:lnTo>
                    <a:pt x="1339" y="857"/>
                  </a:lnTo>
                  <a:lnTo>
                    <a:pt x="1392" y="852"/>
                  </a:lnTo>
                  <a:lnTo>
                    <a:pt x="1448" y="841"/>
                  </a:lnTo>
                  <a:lnTo>
                    <a:pt x="1511" y="831"/>
                  </a:lnTo>
                  <a:lnTo>
                    <a:pt x="1576" y="813"/>
                  </a:lnTo>
                  <a:lnTo>
                    <a:pt x="1641" y="792"/>
                  </a:lnTo>
                  <a:lnTo>
                    <a:pt x="1707" y="767"/>
                  </a:lnTo>
                  <a:lnTo>
                    <a:pt x="1770" y="741"/>
                  </a:lnTo>
                  <a:lnTo>
                    <a:pt x="1827" y="707"/>
                  </a:lnTo>
                  <a:lnTo>
                    <a:pt x="1876" y="672"/>
                  </a:lnTo>
                  <a:lnTo>
                    <a:pt x="1914" y="631"/>
                  </a:lnTo>
                  <a:lnTo>
                    <a:pt x="1941" y="585"/>
                  </a:lnTo>
                  <a:lnTo>
                    <a:pt x="1952" y="534"/>
                  </a:lnTo>
                  <a:lnTo>
                    <a:pt x="1949" y="479"/>
                  </a:lnTo>
                  <a:lnTo>
                    <a:pt x="1952" y="465"/>
                  </a:lnTo>
                  <a:lnTo>
                    <a:pt x="1952" y="454"/>
                  </a:lnTo>
                  <a:lnTo>
                    <a:pt x="1949" y="447"/>
                  </a:lnTo>
                  <a:lnTo>
                    <a:pt x="1938" y="444"/>
                  </a:lnTo>
                  <a:lnTo>
                    <a:pt x="1900" y="438"/>
                  </a:lnTo>
                  <a:lnTo>
                    <a:pt x="1862" y="424"/>
                  </a:lnTo>
                  <a:lnTo>
                    <a:pt x="1827" y="400"/>
                  </a:lnTo>
                  <a:lnTo>
                    <a:pt x="1802" y="370"/>
                  </a:lnTo>
                  <a:lnTo>
                    <a:pt x="1786" y="334"/>
                  </a:lnTo>
                  <a:lnTo>
                    <a:pt x="1786" y="302"/>
                  </a:lnTo>
                  <a:lnTo>
                    <a:pt x="1807" y="269"/>
                  </a:lnTo>
                  <a:lnTo>
                    <a:pt x="1851" y="242"/>
                  </a:lnTo>
                  <a:lnTo>
                    <a:pt x="1876" y="237"/>
                  </a:lnTo>
                  <a:lnTo>
                    <a:pt x="1832" y="193"/>
                  </a:lnTo>
                  <a:lnTo>
                    <a:pt x="1786" y="157"/>
                  </a:lnTo>
                  <a:lnTo>
                    <a:pt x="1737" y="127"/>
                  </a:lnTo>
                  <a:lnTo>
                    <a:pt x="1691" y="103"/>
                  </a:lnTo>
                  <a:lnTo>
                    <a:pt x="1641" y="85"/>
                  </a:lnTo>
                  <a:lnTo>
                    <a:pt x="1592" y="67"/>
                  </a:lnTo>
                  <a:lnTo>
                    <a:pt x="1546" y="55"/>
                  </a:lnTo>
                  <a:lnTo>
                    <a:pt x="1500" y="38"/>
                  </a:lnTo>
                  <a:lnTo>
                    <a:pt x="1462" y="27"/>
                  </a:lnTo>
                  <a:lnTo>
                    <a:pt x="1432" y="21"/>
                  </a:lnTo>
                  <a:lnTo>
                    <a:pt x="1402" y="21"/>
                  </a:lnTo>
                  <a:lnTo>
                    <a:pt x="1378" y="27"/>
                  </a:lnTo>
                  <a:lnTo>
                    <a:pt x="1350" y="35"/>
                  </a:lnTo>
                  <a:lnTo>
                    <a:pt x="1323" y="44"/>
                  </a:lnTo>
                  <a:lnTo>
                    <a:pt x="1293" y="57"/>
                  </a:lnTo>
                  <a:lnTo>
                    <a:pt x="1258" y="67"/>
                  </a:lnTo>
                  <a:lnTo>
                    <a:pt x="1244" y="101"/>
                  </a:lnTo>
                  <a:lnTo>
                    <a:pt x="1231" y="133"/>
                  </a:lnTo>
                  <a:lnTo>
                    <a:pt x="1214" y="168"/>
                  </a:lnTo>
                  <a:lnTo>
                    <a:pt x="1192" y="198"/>
                  </a:lnTo>
                  <a:lnTo>
                    <a:pt x="1271" y="234"/>
                  </a:lnTo>
                  <a:lnTo>
                    <a:pt x="1334" y="275"/>
                  </a:lnTo>
                  <a:lnTo>
                    <a:pt x="1380" y="316"/>
                  </a:lnTo>
                  <a:lnTo>
                    <a:pt x="1410" y="359"/>
                  </a:lnTo>
                  <a:lnTo>
                    <a:pt x="1429" y="405"/>
                  </a:lnTo>
                  <a:lnTo>
                    <a:pt x="1432" y="449"/>
                  </a:lnTo>
                  <a:lnTo>
                    <a:pt x="1427" y="493"/>
                  </a:lnTo>
                  <a:lnTo>
                    <a:pt x="1408" y="534"/>
                  </a:lnTo>
                  <a:lnTo>
                    <a:pt x="1378" y="574"/>
                  </a:lnTo>
                  <a:lnTo>
                    <a:pt x="1337" y="610"/>
                  </a:lnTo>
                  <a:lnTo>
                    <a:pt x="1291" y="640"/>
                  </a:lnTo>
                  <a:lnTo>
                    <a:pt x="1236" y="664"/>
                  </a:lnTo>
                  <a:lnTo>
                    <a:pt x="1173" y="684"/>
                  </a:lnTo>
                  <a:lnTo>
                    <a:pt x="1105" y="694"/>
                  </a:lnTo>
                  <a:lnTo>
                    <a:pt x="1031" y="694"/>
                  </a:lnTo>
                  <a:lnTo>
                    <a:pt x="953" y="689"/>
                  </a:lnTo>
                  <a:lnTo>
                    <a:pt x="920" y="684"/>
                  </a:lnTo>
                  <a:lnTo>
                    <a:pt x="888" y="681"/>
                  </a:lnTo>
                  <a:lnTo>
                    <a:pt x="855" y="675"/>
                  </a:lnTo>
                  <a:lnTo>
                    <a:pt x="822" y="670"/>
                  </a:lnTo>
                  <a:lnTo>
                    <a:pt x="789" y="661"/>
                  </a:lnTo>
                  <a:lnTo>
                    <a:pt x="757" y="654"/>
                  </a:lnTo>
                  <a:lnTo>
                    <a:pt x="724" y="645"/>
                  </a:lnTo>
                  <a:lnTo>
                    <a:pt x="692" y="631"/>
                  </a:lnTo>
                  <a:lnTo>
                    <a:pt x="662" y="621"/>
                  </a:lnTo>
                  <a:lnTo>
                    <a:pt x="632" y="604"/>
                  </a:lnTo>
                  <a:lnTo>
                    <a:pt x="604" y="588"/>
                  </a:lnTo>
                  <a:lnTo>
                    <a:pt x="577" y="566"/>
                  </a:lnTo>
                  <a:lnTo>
                    <a:pt x="552" y="544"/>
                  </a:lnTo>
                  <a:lnTo>
                    <a:pt x="531" y="520"/>
                  </a:lnTo>
                  <a:lnTo>
                    <a:pt x="511" y="493"/>
                  </a:lnTo>
                  <a:lnTo>
                    <a:pt x="492" y="460"/>
                  </a:lnTo>
                  <a:lnTo>
                    <a:pt x="476" y="405"/>
                  </a:lnTo>
                  <a:lnTo>
                    <a:pt x="479" y="348"/>
                  </a:lnTo>
                  <a:lnTo>
                    <a:pt x="498" y="294"/>
                  </a:lnTo>
                  <a:lnTo>
                    <a:pt x="536" y="247"/>
                  </a:lnTo>
                  <a:lnTo>
                    <a:pt x="545" y="240"/>
                  </a:lnTo>
                  <a:lnTo>
                    <a:pt x="555" y="231"/>
                  </a:lnTo>
                  <a:lnTo>
                    <a:pt x="563" y="223"/>
                  </a:lnTo>
                  <a:lnTo>
                    <a:pt x="577" y="217"/>
                  </a:lnTo>
                  <a:lnTo>
                    <a:pt x="588" y="212"/>
                  </a:lnTo>
                  <a:lnTo>
                    <a:pt x="598" y="207"/>
                  </a:lnTo>
                  <a:lnTo>
                    <a:pt x="612" y="204"/>
                  </a:lnTo>
                  <a:lnTo>
                    <a:pt x="623" y="198"/>
                  </a:lnTo>
                  <a:lnTo>
                    <a:pt x="607" y="177"/>
                  </a:lnTo>
                  <a:lnTo>
                    <a:pt x="591" y="155"/>
                  </a:lnTo>
                  <a:lnTo>
                    <a:pt x="577" y="133"/>
                  </a:lnTo>
                  <a:lnTo>
                    <a:pt x="563" y="109"/>
                  </a:lnTo>
                  <a:lnTo>
                    <a:pt x="552" y="87"/>
                  </a:lnTo>
                  <a:lnTo>
                    <a:pt x="542" y="62"/>
                  </a:lnTo>
                  <a:lnTo>
                    <a:pt x="533" y="38"/>
                  </a:lnTo>
                  <a:lnTo>
                    <a:pt x="528" y="14"/>
                  </a:lnTo>
                  <a:lnTo>
                    <a:pt x="503" y="5"/>
                  </a:lnTo>
                  <a:lnTo>
                    <a:pt x="474" y="3"/>
                  </a:lnTo>
                  <a:lnTo>
                    <a:pt x="444" y="0"/>
                  </a:lnTo>
                  <a:lnTo>
                    <a:pt x="414" y="3"/>
                  </a:lnTo>
                  <a:lnTo>
                    <a:pt x="381" y="11"/>
                  </a:lnTo>
                  <a:lnTo>
                    <a:pt x="349" y="19"/>
                  </a:lnTo>
                  <a:lnTo>
                    <a:pt x="315" y="30"/>
                  </a:lnTo>
                  <a:lnTo>
                    <a:pt x="283" y="44"/>
                  </a:lnTo>
                  <a:lnTo>
                    <a:pt x="253" y="60"/>
                  </a:lnTo>
                  <a:lnTo>
                    <a:pt x="220" y="76"/>
                  </a:lnTo>
                  <a:lnTo>
                    <a:pt x="190" y="92"/>
                  </a:lnTo>
                  <a:lnTo>
                    <a:pt x="160" y="111"/>
                  </a:lnTo>
                  <a:lnTo>
                    <a:pt x="136" y="131"/>
                  </a:lnTo>
                  <a:lnTo>
                    <a:pt x="112" y="150"/>
                  </a:lnTo>
                  <a:lnTo>
                    <a:pt x="89" y="168"/>
                  </a:lnTo>
                  <a:lnTo>
                    <a:pt x="71" y="187"/>
                  </a:lnTo>
                  <a:lnTo>
                    <a:pt x="32" y="240"/>
                  </a:lnTo>
                  <a:lnTo>
                    <a:pt x="8" y="294"/>
                  </a:lnTo>
                  <a:lnTo>
                    <a:pt x="0" y="348"/>
                  </a:lnTo>
                  <a:lnTo>
                    <a:pt x="2" y="403"/>
                  </a:lnTo>
                  <a:lnTo>
                    <a:pt x="16" y="460"/>
                  </a:lnTo>
                  <a:lnTo>
                    <a:pt x="41" y="514"/>
                  </a:lnTo>
                  <a:lnTo>
                    <a:pt x="76" y="566"/>
                  </a:lnTo>
                  <a:lnTo>
                    <a:pt x="114" y="618"/>
                  </a:lnTo>
                  <a:lnTo>
                    <a:pt x="160" y="664"/>
                  </a:lnTo>
                  <a:lnTo>
                    <a:pt x="209" y="711"/>
                  </a:lnTo>
                  <a:lnTo>
                    <a:pt x="261" y="751"/>
                  </a:lnTo>
                  <a:lnTo>
                    <a:pt x="315" y="787"/>
                  </a:lnTo>
                  <a:lnTo>
                    <a:pt x="367" y="820"/>
                  </a:lnTo>
                  <a:lnTo>
                    <a:pt x="419" y="843"/>
                  </a:lnTo>
                  <a:lnTo>
                    <a:pt x="468" y="863"/>
                  </a:lnTo>
                  <a:lnTo>
                    <a:pt x="511" y="877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8" name="Freeform 124"/>
            <p:cNvSpPr>
              <a:spLocks/>
            </p:cNvSpPr>
            <p:nvPr/>
          </p:nvSpPr>
          <p:spPr bwMode="auto">
            <a:xfrm>
              <a:off x="476" y="3662"/>
              <a:ext cx="162" cy="58"/>
            </a:xfrm>
            <a:custGeom>
              <a:avLst/>
              <a:gdLst>
                <a:gd name="T0" fmla="*/ 0 w 645"/>
                <a:gd name="T1" fmla="*/ 0 h 234"/>
                <a:gd name="T2" fmla="*/ 0 w 645"/>
                <a:gd name="T3" fmla="*/ 0 h 234"/>
                <a:gd name="T4" fmla="*/ 0 w 645"/>
                <a:gd name="T5" fmla="*/ 0 h 234"/>
                <a:gd name="T6" fmla="*/ 0 w 645"/>
                <a:gd name="T7" fmla="*/ 0 h 234"/>
                <a:gd name="T8" fmla="*/ 0 w 645"/>
                <a:gd name="T9" fmla="*/ 0 h 234"/>
                <a:gd name="T10" fmla="*/ 0 w 645"/>
                <a:gd name="T11" fmla="*/ 0 h 234"/>
                <a:gd name="T12" fmla="*/ 0 w 645"/>
                <a:gd name="T13" fmla="*/ 0 h 234"/>
                <a:gd name="T14" fmla="*/ 0 w 645"/>
                <a:gd name="T15" fmla="*/ 0 h 234"/>
                <a:gd name="T16" fmla="*/ 0 w 645"/>
                <a:gd name="T17" fmla="*/ 0 h 234"/>
                <a:gd name="T18" fmla="*/ 0 w 645"/>
                <a:gd name="T19" fmla="*/ 0 h 234"/>
                <a:gd name="T20" fmla="*/ 0 w 645"/>
                <a:gd name="T21" fmla="*/ 0 h 234"/>
                <a:gd name="T22" fmla="*/ 0 w 645"/>
                <a:gd name="T23" fmla="*/ 0 h 234"/>
                <a:gd name="T24" fmla="*/ 0 w 645"/>
                <a:gd name="T25" fmla="*/ 0 h 234"/>
                <a:gd name="T26" fmla="*/ 0 w 645"/>
                <a:gd name="T27" fmla="*/ 0 h 234"/>
                <a:gd name="T28" fmla="*/ 0 w 645"/>
                <a:gd name="T29" fmla="*/ 0 h 234"/>
                <a:gd name="T30" fmla="*/ 0 w 645"/>
                <a:gd name="T31" fmla="*/ 0 h 234"/>
                <a:gd name="T32" fmla="*/ 0 w 645"/>
                <a:gd name="T33" fmla="*/ 0 h 234"/>
                <a:gd name="T34" fmla="*/ 0 w 645"/>
                <a:gd name="T35" fmla="*/ 0 h 234"/>
                <a:gd name="T36" fmla="*/ 0 w 645"/>
                <a:gd name="T37" fmla="*/ 0 h 234"/>
                <a:gd name="T38" fmla="*/ 0 w 645"/>
                <a:gd name="T39" fmla="*/ 0 h 234"/>
                <a:gd name="T40" fmla="*/ 0 w 645"/>
                <a:gd name="T41" fmla="*/ 0 h 234"/>
                <a:gd name="T42" fmla="*/ 0 w 645"/>
                <a:gd name="T43" fmla="*/ 0 h 234"/>
                <a:gd name="T44" fmla="*/ 0 w 645"/>
                <a:gd name="T45" fmla="*/ 0 h 234"/>
                <a:gd name="T46" fmla="*/ 0 w 645"/>
                <a:gd name="T47" fmla="*/ 0 h 234"/>
                <a:gd name="T48" fmla="*/ 0 w 645"/>
                <a:gd name="T49" fmla="*/ 0 h 234"/>
                <a:gd name="T50" fmla="*/ 0 w 645"/>
                <a:gd name="T51" fmla="*/ 0 h 234"/>
                <a:gd name="T52" fmla="*/ 0 w 645"/>
                <a:gd name="T53" fmla="*/ 0 h 234"/>
                <a:gd name="T54" fmla="*/ 0 w 645"/>
                <a:gd name="T55" fmla="*/ 0 h 234"/>
                <a:gd name="T56" fmla="*/ 0 w 645"/>
                <a:gd name="T57" fmla="*/ 0 h 234"/>
                <a:gd name="T58" fmla="*/ 0 w 645"/>
                <a:gd name="T59" fmla="*/ 0 h 234"/>
                <a:gd name="T60" fmla="*/ 0 w 645"/>
                <a:gd name="T61" fmla="*/ 0 h 234"/>
                <a:gd name="T62" fmla="*/ 0 w 645"/>
                <a:gd name="T63" fmla="*/ 0 h 234"/>
                <a:gd name="T64" fmla="*/ 0 w 645"/>
                <a:gd name="T65" fmla="*/ 0 h 234"/>
                <a:gd name="T66" fmla="*/ 0 w 645"/>
                <a:gd name="T67" fmla="*/ 0 h 234"/>
                <a:gd name="T68" fmla="*/ 0 w 645"/>
                <a:gd name="T69" fmla="*/ 0 h 234"/>
                <a:gd name="T70" fmla="*/ 0 w 645"/>
                <a:gd name="T71" fmla="*/ 0 h 234"/>
                <a:gd name="T72" fmla="*/ 0 w 645"/>
                <a:gd name="T73" fmla="*/ 0 h 234"/>
                <a:gd name="T74" fmla="*/ 0 w 645"/>
                <a:gd name="T75" fmla="*/ 0 h 234"/>
                <a:gd name="T76" fmla="*/ 0 w 645"/>
                <a:gd name="T77" fmla="*/ 0 h 234"/>
                <a:gd name="T78" fmla="*/ 0 w 645"/>
                <a:gd name="T79" fmla="*/ 0 h 234"/>
                <a:gd name="T80" fmla="*/ 0 w 645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5"/>
                <a:gd name="T124" fmla="*/ 0 h 234"/>
                <a:gd name="T125" fmla="*/ 645 w 645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5" h="234">
                  <a:moveTo>
                    <a:pt x="514" y="174"/>
                  </a:moveTo>
                  <a:lnTo>
                    <a:pt x="539" y="155"/>
                  </a:lnTo>
                  <a:lnTo>
                    <a:pt x="560" y="139"/>
                  </a:lnTo>
                  <a:lnTo>
                    <a:pt x="580" y="125"/>
                  </a:lnTo>
                  <a:lnTo>
                    <a:pt x="594" y="112"/>
                  </a:lnTo>
                  <a:lnTo>
                    <a:pt x="607" y="95"/>
                  </a:lnTo>
                  <a:lnTo>
                    <a:pt x="618" y="79"/>
                  </a:lnTo>
                  <a:lnTo>
                    <a:pt x="631" y="63"/>
                  </a:lnTo>
                  <a:lnTo>
                    <a:pt x="645" y="41"/>
                  </a:lnTo>
                  <a:lnTo>
                    <a:pt x="604" y="49"/>
                  </a:lnTo>
                  <a:lnTo>
                    <a:pt x="560" y="57"/>
                  </a:lnTo>
                  <a:lnTo>
                    <a:pt x="520" y="65"/>
                  </a:lnTo>
                  <a:lnTo>
                    <a:pt x="479" y="68"/>
                  </a:lnTo>
                  <a:lnTo>
                    <a:pt x="438" y="71"/>
                  </a:lnTo>
                  <a:lnTo>
                    <a:pt x="398" y="73"/>
                  </a:lnTo>
                  <a:lnTo>
                    <a:pt x="359" y="73"/>
                  </a:lnTo>
                  <a:lnTo>
                    <a:pt x="318" y="71"/>
                  </a:lnTo>
                  <a:lnTo>
                    <a:pt x="278" y="68"/>
                  </a:lnTo>
                  <a:lnTo>
                    <a:pt x="240" y="63"/>
                  </a:lnTo>
                  <a:lnTo>
                    <a:pt x="198" y="57"/>
                  </a:lnTo>
                  <a:lnTo>
                    <a:pt x="161" y="49"/>
                  </a:lnTo>
                  <a:lnTo>
                    <a:pt x="120" y="38"/>
                  </a:lnTo>
                  <a:lnTo>
                    <a:pt x="79" y="27"/>
                  </a:lnTo>
                  <a:lnTo>
                    <a:pt x="41" y="13"/>
                  </a:lnTo>
                  <a:lnTo>
                    <a:pt x="0" y="0"/>
                  </a:lnTo>
                  <a:lnTo>
                    <a:pt x="11" y="36"/>
                  </a:lnTo>
                  <a:lnTo>
                    <a:pt x="27" y="71"/>
                  </a:lnTo>
                  <a:lnTo>
                    <a:pt x="49" y="103"/>
                  </a:lnTo>
                  <a:lnTo>
                    <a:pt x="76" y="130"/>
                  </a:lnTo>
                  <a:lnTo>
                    <a:pt x="104" y="158"/>
                  </a:lnTo>
                  <a:lnTo>
                    <a:pt x="136" y="179"/>
                  </a:lnTo>
                  <a:lnTo>
                    <a:pt x="171" y="199"/>
                  </a:lnTo>
                  <a:lnTo>
                    <a:pt x="210" y="213"/>
                  </a:lnTo>
                  <a:lnTo>
                    <a:pt x="247" y="226"/>
                  </a:lnTo>
                  <a:lnTo>
                    <a:pt x="288" y="231"/>
                  </a:lnTo>
                  <a:lnTo>
                    <a:pt x="327" y="234"/>
                  </a:lnTo>
                  <a:lnTo>
                    <a:pt x="368" y="231"/>
                  </a:lnTo>
                  <a:lnTo>
                    <a:pt x="405" y="226"/>
                  </a:lnTo>
                  <a:lnTo>
                    <a:pt x="444" y="215"/>
                  </a:lnTo>
                  <a:lnTo>
                    <a:pt x="482" y="196"/>
                  </a:lnTo>
                  <a:lnTo>
                    <a:pt x="514" y="174"/>
                  </a:lnTo>
                  <a:close/>
                </a:path>
              </a:pathLst>
            </a:custGeom>
            <a:solidFill>
              <a:srgbClr val="5B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9" name="Freeform 125"/>
            <p:cNvSpPr>
              <a:spLocks/>
            </p:cNvSpPr>
            <p:nvPr/>
          </p:nvSpPr>
          <p:spPr bwMode="auto">
            <a:xfrm>
              <a:off x="460" y="3709"/>
              <a:ext cx="222" cy="99"/>
            </a:xfrm>
            <a:custGeom>
              <a:avLst/>
              <a:gdLst>
                <a:gd name="T0" fmla="*/ 0 w 888"/>
                <a:gd name="T1" fmla="*/ 0 h 396"/>
                <a:gd name="T2" fmla="*/ 0 w 888"/>
                <a:gd name="T3" fmla="*/ 0 h 396"/>
                <a:gd name="T4" fmla="*/ 0 w 888"/>
                <a:gd name="T5" fmla="*/ 0 h 396"/>
                <a:gd name="T6" fmla="*/ 0 w 888"/>
                <a:gd name="T7" fmla="*/ 0 h 396"/>
                <a:gd name="T8" fmla="*/ 0 w 888"/>
                <a:gd name="T9" fmla="*/ 0 h 396"/>
                <a:gd name="T10" fmla="*/ 0 w 888"/>
                <a:gd name="T11" fmla="*/ 0 h 396"/>
                <a:gd name="T12" fmla="*/ 0 w 888"/>
                <a:gd name="T13" fmla="*/ 0 h 396"/>
                <a:gd name="T14" fmla="*/ 0 w 888"/>
                <a:gd name="T15" fmla="*/ 0 h 396"/>
                <a:gd name="T16" fmla="*/ 0 w 888"/>
                <a:gd name="T17" fmla="*/ 0 h 396"/>
                <a:gd name="T18" fmla="*/ 0 w 888"/>
                <a:gd name="T19" fmla="*/ 0 h 396"/>
                <a:gd name="T20" fmla="*/ 0 w 888"/>
                <a:gd name="T21" fmla="*/ 0 h 396"/>
                <a:gd name="T22" fmla="*/ 0 w 888"/>
                <a:gd name="T23" fmla="*/ 0 h 396"/>
                <a:gd name="T24" fmla="*/ 0 w 888"/>
                <a:gd name="T25" fmla="*/ 0 h 396"/>
                <a:gd name="T26" fmla="*/ 0 w 888"/>
                <a:gd name="T27" fmla="*/ 0 h 396"/>
                <a:gd name="T28" fmla="*/ 0 w 888"/>
                <a:gd name="T29" fmla="*/ 0 h 396"/>
                <a:gd name="T30" fmla="*/ 0 w 888"/>
                <a:gd name="T31" fmla="*/ 0 h 396"/>
                <a:gd name="T32" fmla="*/ 0 w 888"/>
                <a:gd name="T33" fmla="*/ 0 h 396"/>
                <a:gd name="T34" fmla="*/ 0 w 888"/>
                <a:gd name="T35" fmla="*/ 0 h 396"/>
                <a:gd name="T36" fmla="*/ 0 w 888"/>
                <a:gd name="T37" fmla="*/ 0 h 396"/>
                <a:gd name="T38" fmla="*/ 0 w 888"/>
                <a:gd name="T39" fmla="*/ 0 h 396"/>
                <a:gd name="T40" fmla="*/ 0 w 888"/>
                <a:gd name="T41" fmla="*/ 0 h 396"/>
                <a:gd name="T42" fmla="*/ 0 w 888"/>
                <a:gd name="T43" fmla="*/ 0 h 396"/>
                <a:gd name="T44" fmla="*/ 0 w 888"/>
                <a:gd name="T45" fmla="*/ 0 h 396"/>
                <a:gd name="T46" fmla="*/ 0 w 888"/>
                <a:gd name="T47" fmla="*/ 0 h 396"/>
                <a:gd name="T48" fmla="*/ 0 w 888"/>
                <a:gd name="T49" fmla="*/ 0 h 396"/>
                <a:gd name="T50" fmla="*/ 0 w 888"/>
                <a:gd name="T51" fmla="*/ 0 h 396"/>
                <a:gd name="T52" fmla="*/ 0 w 888"/>
                <a:gd name="T53" fmla="*/ 0 h 396"/>
                <a:gd name="T54" fmla="*/ 0 w 888"/>
                <a:gd name="T55" fmla="*/ 0 h 396"/>
                <a:gd name="T56" fmla="*/ 0 w 888"/>
                <a:gd name="T57" fmla="*/ 0 h 396"/>
                <a:gd name="T58" fmla="*/ 0 w 888"/>
                <a:gd name="T59" fmla="*/ 0 h 396"/>
                <a:gd name="T60" fmla="*/ 0 w 888"/>
                <a:gd name="T61" fmla="*/ 0 h 396"/>
                <a:gd name="T62" fmla="*/ 0 w 888"/>
                <a:gd name="T63" fmla="*/ 0 h 396"/>
                <a:gd name="T64" fmla="*/ 0 w 888"/>
                <a:gd name="T65" fmla="*/ 0 h 396"/>
                <a:gd name="T66" fmla="*/ 0 w 888"/>
                <a:gd name="T67" fmla="*/ 0 h 396"/>
                <a:gd name="T68" fmla="*/ 0 w 888"/>
                <a:gd name="T69" fmla="*/ 0 h 396"/>
                <a:gd name="T70" fmla="*/ 0 w 888"/>
                <a:gd name="T71" fmla="*/ 0 h 396"/>
                <a:gd name="T72" fmla="*/ 0 w 888"/>
                <a:gd name="T73" fmla="*/ 0 h 396"/>
                <a:gd name="T74" fmla="*/ 0 w 888"/>
                <a:gd name="T75" fmla="*/ 0 h 396"/>
                <a:gd name="T76" fmla="*/ 0 w 888"/>
                <a:gd name="T77" fmla="*/ 0 h 396"/>
                <a:gd name="T78" fmla="*/ 0 w 888"/>
                <a:gd name="T79" fmla="*/ 0 h 396"/>
                <a:gd name="T80" fmla="*/ 0 w 888"/>
                <a:gd name="T81" fmla="*/ 0 h 396"/>
                <a:gd name="T82" fmla="*/ 0 w 888"/>
                <a:gd name="T83" fmla="*/ 0 h 396"/>
                <a:gd name="T84" fmla="*/ 0 w 888"/>
                <a:gd name="T85" fmla="*/ 0 h 396"/>
                <a:gd name="T86" fmla="*/ 0 w 888"/>
                <a:gd name="T87" fmla="*/ 0 h 396"/>
                <a:gd name="T88" fmla="*/ 0 w 888"/>
                <a:gd name="T89" fmla="*/ 0 h 396"/>
                <a:gd name="T90" fmla="*/ 0 w 888"/>
                <a:gd name="T91" fmla="*/ 0 h 396"/>
                <a:gd name="T92" fmla="*/ 0 w 888"/>
                <a:gd name="T93" fmla="*/ 0 h 396"/>
                <a:gd name="T94" fmla="*/ 0 w 888"/>
                <a:gd name="T95" fmla="*/ 0 h 396"/>
                <a:gd name="T96" fmla="*/ 0 w 888"/>
                <a:gd name="T97" fmla="*/ 0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8"/>
                <a:gd name="T148" fmla="*/ 0 h 396"/>
                <a:gd name="T149" fmla="*/ 888 w 888"/>
                <a:gd name="T150" fmla="*/ 396 h 3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8" h="396">
                  <a:moveTo>
                    <a:pt x="425" y="115"/>
                  </a:moveTo>
                  <a:lnTo>
                    <a:pt x="384" y="112"/>
                  </a:lnTo>
                  <a:lnTo>
                    <a:pt x="347" y="106"/>
                  </a:lnTo>
                  <a:lnTo>
                    <a:pt x="311" y="96"/>
                  </a:lnTo>
                  <a:lnTo>
                    <a:pt x="276" y="85"/>
                  </a:lnTo>
                  <a:lnTo>
                    <a:pt x="243" y="69"/>
                  </a:lnTo>
                  <a:lnTo>
                    <a:pt x="211" y="53"/>
                  </a:lnTo>
                  <a:lnTo>
                    <a:pt x="181" y="30"/>
                  </a:lnTo>
                  <a:lnTo>
                    <a:pt x="151" y="9"/>
                  </a:lnTo>
                  <a:lnTo>
                    <a:pt x="131" y="12"/>
                  </a:lnTo>
                  <a:lnTo>
                    <a:pt x="110" y="14"/>
                  </a:lnTo>
                  <a:lnTo>
                    <a:pt x="91" y="23"/>
                  </a:lnTo>
                  <a:lnTo>
                    <a:pt x="74" y="30"/>
                  </a:lnTo>
                  <a:lnTo>
                    <a:pt x="57" y="41"/>
                  </a:lnTo>
                  <a:lnTo>
                    <a:pt x="41" y="55"/>
                  </a:lnTo>
                  <a:lnTo>
                    <a:pt x="27" y="71"/>
                  </a:lnTo>
                  <a:lnTo>
                    <a:pt x="17" y="90"/>
                  </a:lnTo>
                  <a:lnTo>
                    <a:pt x="0" y="140"/>
                  </a:lnTo>
                  <a:lnTo>
                    <a:pt x="4" y="183"/>
                  </a:lnTo>
                  <a:lnTo>
                    <a:pt x="22" y="226"/>
                  </a:lnTo>
                  <a:lnTo>
                    <a:pt x="61" y="265"/>
                  </a:lnTo>
                  <a:lnTo>
                    <a:pt x="110" y="300"/>
                  </a:lnTo>
                  <a:lnTo>
                    <a:pt x="170" y="330"/>
                  </a:lnTo>
                  <a:lnTo>
                    <a:pt x="241" y="355"/>
                  </a:lnTo>
                  <a:lnTo>
                    <a:pt x="317" y="373"/>
                  </a:lnTo>
                  <a:lnTo>
                    <a:pt x="398" y="387"/>
                  </a:lnTo>
                  <a:lnTo>
                    <a:pt x="480" y="396"/>
                  </a:lnTo>
                  <a:lnTo>
                    <a:pt x="561" y="396"/>
                  </a:lnTo>
                  <a:lnTo>
                    <a:pt x="640" y="387"/>
                  </a:lnTo>
                  <a:lnTo>
                    <a:pt x="714" y="373"/>
                  </a:lnTo>
                  <a:lnTo>
                    <a:pt x="782" y="352"/>
                  </a:lnTo>
                  <a:lnTo>
                    <a:pt x="839" y="320"/>
                  </a:lnTo>
                  <a:lnTo>
                    <a:pt x="883" y="278"/>
                  </a:lnTo>
                  <a:lnTo>
                    <a:pt x="888" y="226"/>
                  </a:lnTo>
                  <a:lnTo>
                    <a:pt x="881" y="177"/>
                  </a:lnTo>
                  <a:lnTo>
                    <a:pt x="861" y="134"/>
                  </a:lnTo>
                  <a:lnTo>
                    <a:pt x="831" y="96"/>
                  </a:lnTo>
                  <a:lnTo>
                    <a:pt x="793" y="63"/>
                  </a:lnTo>
                  <a:lnTo>
                    <a:pt x="750" y="36"/>
                  </a:lnTo>
                  <a:lnTo>
                    <a:pt x="706" y="14"/>
                  </a:lnTo>
                  <a:lnTo>
                    <a:pt x="662" y="0"/>
                  </a:lnTo>
                  <a:lnTo>
                    <a:pt x="637" y="23"/>
                  </a:lnTo>
                  <a:lnTo>
                    <a:pt x="610" y="44"/>
                  </a:lnTo>
                  <a:lnTo>
                    <a:pt x="584" y="63"/>
                  </a:lnTo>
                  <a:lnTo>
                    <a:pt x="556" y="83"/>
                  </a:lnTo>
                  <a:lnTo>
                    <a:pt x="526" y="96"/>
                  </a:lnTo>
                  <a:lnTo>
                    <a:pt x="494" y="106"/>
                  </a:lnTo>
                  <a:lnTo>
                    <a:pt x="460" y="112"/>
                  </a:lnTo>
                  <a:lnTo>
                    <a:pt x="425" y="115"/>
                  </a:lnTo>
                  <a:close/>
                </a:path>
              </a:pathLst>
            </a:custGeom>
            <a:solidFill>
              <a:srgbClr val="AA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0" name="Freeform 126"/>
            <p:cNvSpPr>
              <a:spLocks/>
            </p:cNvSpPr>
            <p:nvPr/>
          </p:nvSpPr>
          <p:spPr bwMode="auto">
            <a:xfrm>
              <a:off x="493" y="3737"/>
              <a:ext cx="182" cy="63"/>
            </a:xfrm>
            <a:custGeom>
              <a:avLst/>
              <a:gdLst>
                <a:gd name="T0" fmla="*/ 0 w 730"/>
                <a:gd name="T1" fmla="*/ 0 h 251"/>
                <a:gd name="T2" fmla="*/ 0 w 730"/>
                <a:gd name="T3" fmla="*/ 0 h 251"/>
                <a:gd name="T4" fmla="*/ 0 w 730"/>
                <a:gd name="T5" fmla="*/ 0 h 251"/>
                <a:gd name="T6" fmla="*/ 0 w 730"/>
                <a:gd name="T7" fmla="*/ 0 h 251"/>
                <a:gd name="T8" fmla="*/ 0 w 730"/>
                <a:gd name="T9" fmla="*/ 0 h 251"/>
                <a:gd name="T10" fmla="*/ 0 w 730"/>
                <a:gd name="T11" fmla="*/ 0 h 251"/>
                <a:gd name="T12" fmla="*/ 0 w 730"/>
                <a:gd name="T13" fmla="*/ 0 h 251"/>
                <a:gd name="T14" fmla="*/ 0 w 730"/>
                <a:gd name="T15" fmla="*/ 0 h 251"/>
                <a:gd name="T16" fmla="*/ 0 w 730"/>
                <a:gd name="T17" fmla="*/ 0 h 251"/>
                <a:gd name="T18" fmla="*/ 0 w 730"/>
                <a:gd name="T19" fmla="*/ 0 h 251"/>
                <a:gd name="T20" fmla="*/ 0 w 730"/>
                <a:gd name="T21" fmla="*/ 0 h 251"/>
                <a:gd name="T22" fmla="*/ 0 w 730"/>
                <a:gd name="T23" fmla="*/ 0 h 251"/>
                <a:gd name="T24" fmla="*/ 0 w 730"/>
                <a:gd name="T25" fmla="*/ 0 h 251"/>
                <a:gd name="T26" fmla="*/ 0 w 730"/>
                <a:gd name="T27" fmla="*/ 0 h 251"/>
                <a:gd name="T28" fmla="*/ 0 w 730"/>
                <a:gd name="T29" fmla="*/ 0 h 251"/>
                <a:gd name="T30" fmla="*/ 0 w 730"/>
                <a:gd name="T31" fmla="*/ 0 h 251"/>
                <a:gd name="T32" fmla="*/ 0 w 730"/>
                <a:gd name="T33" fmla="*/ 0 h 251"/>
                <a:gd name="T34" fmla="*/ 0 w 730"/>
                <a:gd name="T35" fmla="*/ 0 h 251"/>
                <a:gd name="T36" fmla="*/ 0 w 730"/>
                <a:gd name="T37" fmla="*/ 0 h 251"/>
                <a:gd name="T38" fmla="*/ 0 w 730"/>
                <a:gd name="T39" fmla="*/ 0 h 251"/>
                <a:gd name="T40" fmla="*/ 0 w 730"/>
                <a:gd name="T41" fmla="*/ 0 h 251"/>
                <a:gd name="T42" fmla="*/ 0 w 730"/>
                <a:gd name="T43" fmla="*/ 0 h 251"/>
                <a:gd name="T44" fmla="*/ 0 w 730"/>
                <a:gd name="T45" fmla="*/ 0 h 251"/>
                <a:gd name="T46" fmla="*/ 0 w 730"/>
                <a:gd name="T47" fmla="*/ 0 h 251"/>
                <a:gd name="T48" fmla="*/ 0 w 730"/>
                <a:gd name="T49" fmla="*/ 0 h 251"/>
                <a:gd name="T50" fmla="*/ 0 w 730"/>
                <a:gd name="T51" fmla="*/ 0 h 251"/>
                <a:gd name="T52" fmla="*/ 0 w 730"/>
                <a:gd name="T53" fmla="*/ 0 h 251"/>
                <a:gd name="T54" fmla="*/ 0 w 730"/>
                <a:gd name="T55" fmla="*/ 0 h 251"/>
                <a:gd name="T56" fmla="*/ 0 w 730"/>
                <a:gd name="T57" fmla="*/ 0 h 251"/>
                <a:gd name="T58" fmla="*/ 0 w 730"/>
                <a:gd name="T59" fmla="*/ 0 h 251"/>
                <a:gd name="T60" fmla="*/ 0 w 730"/>
                <a:gd name="T61" fmla="*/ 0 h 251"/>
                <a:gd name="T62" fmla="*/ 0 w 730"/>
                <a:gd name="T63" fmla="*/ 0 h 251"/>
                <a:gd name="T64" fmla="*/ 0 w 730"/>
                <a:gd name="T65" fmla="*/ 0 h 251"/>
                <a:gd name="T66" fmla="*/ 0 w 730"/>
                <a:gd name="T67" fmla="*/ 0 h 251"/>
                <a:gd name="T68" fmla="*/ 0 w 730"/>
                <a:gd name="T69" fmla="*/ 0 h 251"/>
                <a:gd name="T70" fmla="*/ 0 w 730"/>
                <a:gd name="T71" fmla="*/ 0 h 251"/>
                <a:gd name="T72" fmla="*/ 0 w 730"/>
                <a:gd name="T73" fmla="*/ 0 h 251"/>
                <a:gd name="T74" fmla="*/ 0 w 730"/>
                <a:gd name="T75" fmla="*/ 0 h 251"/>
                <a:gd name="T76" fmla="*/ 0 w 730"/>
                <a:gd name="T77" fmla="*/ 0 h 251"/>
                <a:gd name="T78" fmla="*/ 0 w 730"/>
                <a:gd name="T79" fmla="*/ 0 h 251"/>
                <a:gd name="T80" fmla="*/ 0 w 730"/>
                <a:gd name="T81" fmla="*/ 0 h 251"/>
                <a:gd name="T82" fmla="*/ 0 w 730"/>
                <a:gd name="T83" fmla="*/ 0 h 251"/>
                <a:gd name="T84" fmla="*/ 0 w 730"/>
                <a:gd name="T85" fmla="*/ 0 h 251"/>
                <a:gd name="T86" fmla="*/ 0 w 730"/>
                <a:gd name="T87" fmla="*/ 0 h 251"/>
                <a:gd name="T88" fmla="*/ 0 w 730"/>
                <a:gd name="T89" fmla="*/ 0 h 251"/>
                <a:gd name="T90" fmla="*/ 0 w 730"/>
                <a:gd name="T91" fmla="*/ 0 h 251"/>
                <a:gd name="T92" fmla="*/ 0 w 730"/>
                <a:gd name="T93" fmla="*/ 0 h 251"/>
                <a:gd name="T94" fmla="*/ 0 w 730"/>
                <a:gd name="T95" fmla="*/ 0 h 251"/>
                <a:gd name="T96" fmla="*/ 0 w 730"/>
                <a:gd name="T97" fmla="*/ 0 h 2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0"/>
                <a:gd name="T148" fmla="*/ 0 h 251"/>
                <a:gd name="T149" fmla="*/ 730 w 730"/>
                <a:gd name="T150" fmla="*/ 251 h 2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0" h="251">
                  <a:moveTo>
                    <a:pt x="346" y="68"/>
                  </a:moveTo>
                  <a:lnTo>
                    <a:pt x="313" y="68"/>
                  </a:lnTo>
                  <a:lnTo>
                    <a:pt x="283" y="63"/>
                  </a:lnTo>
                  <a:lnTo>
                    <a:pt x="256" y="58"/>
                  </a:lnTo>
                  <a:lnTo>
                    <a:pt x="229" y="49"/>
                  </a:lnTo>
                  <a:lnTo>
                    <a:pt x="202" y="41"/>
                  </a:lnTo>
                  <a:lnTo>
                    <a:pt x="175" y="28"/>
                  </a:lnTo>
                  <a:lnTo>
                    <a:pt x="150" y="14"/>
                  </a:lnTo>
                  <a:lnTo>
                    <a:pt x="126" y="0"/>
                  </a:lnTo>
                  <a:lnTo>
                    <a:pt x="110" y="3"/>
                  </a:lnTo>
                  <a:lnTo>
                    <a:pt x="90" y="8"/>
                  </a:lnTo>
                  <a:lnTo>
                    <a:pt x="74" y="11"/>
                  </a:lnTo>
                  <a:lnTo>
                    <a:pt x="57" y="17"/>
                  </a:lnTo>
                  <a:lnTo>
                    <a:pt x="44" y="22"/>
                  </a:lnTo>
                  <a:lnTo>
                    <a:pt x="32" y="30"/>
                  </a:lnTo>
                  <a:lnTo>
                    <a:pt x="22" y="38"/>
                  </a:lnTo>
                  <a:lnTo>
                    <a:pt x="14" y="49"/>
                  </a:lnTo>
                  <a:lnTo>
                    <a:pt x="0" y="82"/>
                  </a:lnTo>
                  <a:lnTo>
                    <a:pt x="3" y="112"/>
                  </a:lnTo>
                  <a:lnTo>
                    <a:pt x="22" y="139"/>
                  </a:lnTo>
                  <a:lnTo>
                    <a:pt x="52" y="164"/>
                  </a:lnTo>
                  <a:lnTo>
                    <a:pt x="96" y="188"/>
                  </a:lnTo>
                  <a:lnTo>
                    <a:pt x="147" y="208"/>
                  </a:lnTo>
                  <a:lnTo>
                    <a:pt x="204" y="224"/>
                  </a:lnTo>
                  <a:lnTo>
                    <a:pt x="267" y="237"/>
                  </a:lnTo>
                  <a:lnTo>
                    <a:pt x="335" y="245"/>
                  </a:lnTo>
                  <a:lnTo>
                    <a:pt x="403" y="251"/>
                  </a:lnTo>
                  <a:lnTo>
                    <a:pt x="469" y="251"/>
                  </a:lnTo>
                  <a:lnTo>
                    <a:pt x="534" y="245"/>
                  </a:lnTo>
                  <a:lnTo>
                    <a:pt x="594" y="231"/>
                  </a:lnTo>
                  <a:lnTo>
                    <a:pt x="646" y="215"/>
                  </a:lnTo>
                  <a:lnTo>
                    <a:pt x="692" y="190"/>
                  </a:lnTo>
                  <a:lnTo>
                    <a:pt x="725" y="160"/>
                  </a:lnTo>
                  <a:lnTo>
                    <a:pt x="730" y="130"/>
                  </a:lnTo>
                  <a:lnTo>
                    <a:pt x="722" y="104"/>
                  </a:lnTo>
                  <a:lnTo>
                    <a:pt x="706" y="79"/>
                  </a:lnTo>
                  <a:lnTo>
                    <a:pt x="681" y="58"/>
                  </a:lnTo>
                  <a:lnTo>
                    <a:pt x="651" y="38"/>
                  </a:lnTo>
                  <a:lnTo>
                    <a:pt x="616" y="22"/>
                  </a:lnTo>
                  <a:lnTo>
                    <a:pt x="577" y="8"/>
                  </a:lnTo>
                  <a:lnTo>
                    <a:pt x="539" y="0"/>
                  </a:lnTo>
                  <a:lnTo>
                    <a:pt x="520" y="14"/>
                  </a:lnTo>
                  <a:lnTo>
                    <a:pt x="499" y="28"/>
                  </a:lnTo>
                  <a:lnTo>
                    <a:pt x="476" y="38"/>
                  </a:lnTo>
                  <a:lnTo>
                    <a:pt x="455" y="49"/>
                  </a:lnTo>
                  <a:lnTo>
                    <a:pt x="428" y="58"/>
                  </a:lnTo>
                  <a:lnTo>
                    <a:pt x="403" y="63"/>
                  </a:lnTo>
                  <a:lnTo>
                    <a:pt x="377" y="65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C9D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1" name="Freeform 127"/>
            <p:cNvSpPr>
              <a:spLocks/>
            </p:cNvSpPr>
            <p:nvPr/>
          </p:nvSpPr>
          <p:spPr bwMode="auto">
            <a:xfrm>
              <a:off x="789" y="3718"/>
              <a:ext cx="74" cy="38"/>
            </a:xfrm>
            <a:custGeom>
              <a:avLst/>
              <a:gdLst>
                <a:gd name="T0" fmla="*/ 0 w 297"/>
                <a:gd name="T1" fmla="*/ 0 h 153"/>
                <a:gd name="T2" fmla="*/ 0 w 297"/>
                <a:gd name="T3" fmla="*/ 0 h 153"/>
                <a:gd name="T4" fmla="*/ 0 w 297"/>
                <a:gd name="T5" fmla="*/ 0 h 153"/>
                <a:gd name="T6" fmla="*/ 0 w 297"/>
                <a:gd name="T7" fmla="*/ 0 h 153"/>
                <a:gd name="T8" fmla="*/ 0 w 297"/>
                <a:gd name="T9" fmla="*/ 0 h 153"/>
                <a:gd name="T10" fmla="*/ 0 w 297"/>
                <a:gd name="T11" fmla="*/ 0 h 153"/>
                <a:gd name="T12" fmla="*/ 0 w 297"/>
                <a:gd name="T13" fmla="*/ 0 h 153"/>
                <a:gd name="T14" fmla="*/ 0 w 297"/>
                <a:gd name="T15" fmla="*/ 0 h 153"/>
                <a:gd name="T16" fmla="*/ 0 w 297"/>
                <a:gd name="T17" fmla="*/ 0 h 153"/>
                <a:gd name="T18" fmla="*/ 0 w 297"/>
                <a:gd name="T19" fmla="*/ 0 h 153"/>
                <a:gd name="T20" fmla="*/ 0 w 297"/>
                <a:gd name="T21" fmla="*/ 0 h 153"/>
                <a:gd name="T22" fmla="*/ 0 w 297"/>
                <a:gd name="T23" fmla="*/ 0 h 153"/>
                <a:gd name="T24" fmla="*/ 0 w 297"/>
                <a:gd name="T25" fmla="*/ 0 h 153"/>
                <a:gd name="T26" fmla="*/ 0 w 297"/>
                <a:gd name="T27" fmla="*/ 0 h 153"/>
                <a:gd name="T28" fmla="*/ 0 w 297"/>
                <a:gd name="T29" fmla="*/ 0 h 153"/>
                <a:gd name="T30" fmla="*/ 0 w 297"/>
                <a:gd name="T31" fmla="*/ 0 h 153"/>
                <a:gd name="T32" fmla="*/ 0 w 297"/>
                <a:gd name="T33" fmla="*/ 0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7"/>
                <a:gd name="T52" fmla="*/ 0 h 153"/>
                <a:gd name="T53" fmla="*/ 297 w 297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7" h="153">
                  <a:moveTo>
                    <a:pt x="0" y="68"/>
                  </a:moveTo>
                  <a:lnTo>
                    <a:pt x="10" y="98"/>
                  </a:lnTo>
                  <a:lnTo>
                    <a:pt x="37" y="123"/>
                  </a:lnTo>
                  <a:lnTo>
                    <a:pt x="76" y="139"/>
                  </a:lnTo>
                  <a:lnTo>
                    <a:pt x="125" y="147"/>
                  </a:lnTo>
                  <a:lnTo>
                    <a:pt x="173" y="153"/>
                  </a:lnTo>
                  <a:lnTo>
                    <a:pt x="221" y="150"/>
                  </a:lnTo>
                  <a:lnTo>
                    <a:pt x="261" y="142"/>
                  </a:lnTo>
                  <a:lnTo>
                    <a:pt x="288" y="128"/>
                  </a:lnTo>
                  <a:lnTo>
                    <a:pt x="297" y="87"/>
                  </a:lnTo>
                  <a:lnTo>
                    <a:pt x="281" y="55"/>
                  </a:lnTo>
                  <a:lnTo>
                    <a:pt x="242" y="25"/>
                  </a:lnTo>
                  <a:lnTo>
                    <a:pt x="191" y="8"/>
                  </a:lnTo>
                  <a:lnTo>
                    <a:pt x="136" y="0"/>
                  </a:lnTo>
                  <a:lnTo>
                    <a:pt x="79" y="6"/>
                  </a:lnTo>
                  <a:lnTo>
                    <a:pt x="32" y="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2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2" name="Freeform 128"/>
            <p:cNvSpPr>
              <a:spLocks/>
            </p:cNvSpPr>
            <p:nvPr/>
          </p:nvSpPr>
          <p:spPr bwMode="auto">
            <a:xfrm>
              <a:off x="801" y="3719"/>
              <a:ext cx="53" cy="28"/>
            </a:xfrm>
            <a:custGeom>
              <a:avLst/>
              <a:gdLst>
                <a:gd name="T0" fmla="*/ 0 w 209"/>
                <a:gd name="T1" fmla="*/ 0 h 109"/>
                <a:gd name="T2" fmla="*/ 0 w 209"/>
                <a:gd name="T3" fmla="*/ 0 h 109"/>
                <a:gd name="T4" fmla="*/ 0 w 209"/>
                <a:gd name="T5" fmla="*/ 0 h 109"/>
                <a:gd name="T6" fmla="*/ 0 w 209"/>
                <a:gd name="T7" fmla="*/ 0 h 109"/>
                <a:gd name="T8" fmla="*/ 0 w 209"/>
                <a:gd name="T9" fmla="*/ 0 h 109"/>
                <a:gd name="T10" fmla="*/ 0 w 209"/>
                <a:gd name="T11" fmla="*/ 0 h 109"/>
                <a:gd name="T12" fmla="*/ 0 w 209"/>
                <a:gd name="T13" fmla="*/ 0 h 109"/>
                <a:gd name="T14" fmla="*/ 0 w 209"/>
                <a:gd name="T15" fmla="*/ 0 h 109"/>
                <a:gd name="T16" fmla="*/ 0 w 209"/>
                <a:gd name="T17" fmla="*/ 0 h 109"/>
                <a:gd name="T18" fmla="*/ 0 w 209"/>
                <a:gd name="T19" fmla="*/ 0 h 109"/>
                <a:gd name="T20" fmla="*/ 0 w 209"/>
                <a:gd name="T21" fmla="*/ 0 h 109"/>
                <a:gd name="T22" fmla="*/ 0 w 209"/>
                <a:gd name="T23" fmla="*/ 0 h 109"/>
                <a:gd name="T24" fmla="*/ 0 w 209"/>
                <a:gd name="T25" fmla="*/ 0 h 109"/>
                <a:gd name="T26" fmla="*/ 0 w 209"/>
                <a:gd name="T27" fmla="*/ 0 h 109"/>
                <a:gd name="T28" fmla="*/ 0 w 209"/>
                <a:gd name="T29" fmla="*/ 0 h 109"/>
                <a:gd name="T30" fmla="*/ 0 w 209"/>
                <a:gd name="T31" fmla="*/ 0 h 109"/>
                <a:gd name="T32" fmla="*/ 0 w 209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9"/>
                <a:gd name="T52" fmla="*/ 0 h 109"/>
                <a:gd name="T53" fmla="*/ 209 w 209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9" h="109">
                  <a:moveTo>
                    <a:pt x="0" y="49"/>
                  </a:moveTo>
                  <a:lnTo>
                    <a:pt x="8" y="71"/>
                  </a:lnTo>
                  <a:lnTo>
                    <a:pt x="27" y="88"/>
                  </a:lnTo>
                  <a:lnTo>
                    <a:pt x="54" y="99"/>
                  </a:lnTo>
                  <a:lnTo>
                    <a:pt x="87" y="107"/>
                  </a:lnTo>
                  <a:lnTo>
                    <a:pt x="119" y="109"/>
                  </a:lnTo>
                  <a:lnTo>
                    <a:pt x="154" y="107"/>
                  </a:lnTo>
                  <a:lnTo>
                    <a:pt x="182" y="101"/>
                  </a:lnTo>
                  <a:lnTo>
                    <a:pt x="202" y="90"/>
                  </a:lnTo>
                  <a:lnTo>
                    <a:pt x="209" y="63"/>
                  </a:lnTo>
                  <a:lnTo>
                    <a:pt x="198" y="35"/>
                  </a:lnTo>
                  <a:lnTo>
                    <a:pt x="172" y="17"/>
                  </a:lnTo>
                  <a:lnTo>
                    <a:pt x="136" y="3"/>
                  </a:lnTo>
                  <a:lnTo>
                    <a:pt x="95" y="0"/>
                  </a:lnTo>
                  <a:lnTo>
                    <a:pt x="57" y="3"/>
                  </a:lnTo>
                  <a:lnTo>
                    <a:pt x="21" y="1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3" name="Freeform 129"/>
            <p:cNvSpPr>
              <a:spLocks/>
            </p:cNvSpPr>
            <p:nvPr/>
          </p:nvSpPr>
          <p:spPr bwMode="auto">
            <a:xfrm>
              <a:off x="137" y="3772"/>
              <a:ext cx="68" cy="73"/>
            </a:xfrm>
            <a:custGeom>
              <a:avLst/>
              <a:gdLst>
                <a:gd name="T0" fmla="*/ 0 w 270"/>
                <a:gd name="T1" fmla="*/ 0 h 294"/>
                <a:gd name="T2" fmla="*/ 0 w 270"/>
                <a:gd name="T3" fmla="*/ 0 h 294"/>
                <a:gd name="T4" fmla="*/ 0 w 270"/>
                <a:gd name="T5" fmla="*/ 0 h 294"/>
                <a:gd name="T6" fmla="*/ 0 w 270"/>
                <a:gd name="T7" fmla="*/ 0 h 294"/>
                <a:gd name="T8" fmla="*/ 0 w 270"/>
                <a:gd name="T9" fmla="*/ 0 h 294"/>
                <a:gd name="T10" fmla="*/ 0 w 270"/>
                <a:gd name="T11" fmla="*/ 0 h 294"/>
                <a:gd name="T12" fmla="*/ 0 w 270"/>
                <a:gd name="T13" fmla="*/ 0 h 294"/>
                <a:gd name="T14" fmla="*/ 0 w 270"/>
                <a:gd name="T15" fmla="*/ 0 h 294"/>
                <a:gd name="T16" fmla="*/ 0 w 270"/>
                <a:gd name="T17" fmla="*/ 0 h 294"/>
                <a:gd name="T18" fmla="*/ 0 w 270"/>
                <a:gd name="T19" fmla="*/ 0 h 294"/>
                <a:gd name="T20" fmla="*/ 0 w 270"/>
                <a:gd name="T21" fmla="*/ 0 h 294"/>
                <a:gd name="T22" fmla="*/ 0 w 270"/>
                <a:gd name="T23" fmla="*/ 0 h 294"/>
                <a:gd name="T24" fmla="*/ 0 w 270"/>
                <a:gd name="T25" fmla="*/ 0 h 294"/>
                <a:gd name="T26" fmla="*/ 0 w 270"/>
                <a:gd name="T27" fmla="*/ 0 h 294"/>
                <a:gd name="T28" fmla="*/ 0 w 270"/>
                <a:gd name="T29" fmla="*/ 0 h 294"/>
                <a:gd name="T30" fmla="*/ 0 w 270"/>
                <a:gd name="T31" fmla="*/ 0 h 294"/>
                <a:gd name="T32" fmla="*/ 0 w 270"/>
                <a:gd name="T33" fmla="*/ 0 h 294"/>
                <a:gd name="T34" fmla="*/ 0 w 270"/>
                <a:gd name="T35" fmla="*/ 0 h 294"/>
                <a:gd name="T36" fmla="*/ 0 w 270"/>
                <a:gd name="T37" fmla="*/ 0 h 294"/>
                <a:gd name="T38" fmla="*/ 0 w 270"/>
                <a:gd name="T39" fmla="*/ 0 h 294"/>
                <a:gd name="T40" fmla="*/ 0 w 270"/>
                <a:gd name="T41" fmla="*/ 0 h 294"/>
                <a:gd name="T42" fmla="*/ 0 w 270"/>
                <a:gd name="T43" fmla="*/ 0 h 2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"/>
                <a:gd name="T67" fmla="*/ 0 h 294"/>
                <a:gd name="T68" fmla="*/ 270 w 270"/>
                <a:gd name="T69" fmla="*/ 294 h 2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" h="294">
                  <a:moveTo>
                    <a:pt x="0" y="147"/>
                  </a:moveTo>
                  <a:lnTo>
                    <a:pt x="3" y="182"/>
                  </a:lnTo>
                  <a:lnTo>
                    <a:pt x="21" y="215"/>
                  </a:lnTo>
                  <a:lnTo>
                    <a:pt x="55" y="240"/>
                  </a:lnTo>
                  <a:lnTo>
                    <a:pt x="92" y="262"/>
                  </a:lnTo>
                  <a:lnTo>
                    <a:pt x="134" y="278"/>
                  </a:lnTo>
                  <a:lnTo>
                    <a:pt x="177" y="288"/>
                  </a:lnTo>
                  <a:lnTo>
                    <a:pt x="215" y="294"/>
                  </a:lnTo>
                  <a:lnTo>
                    <a:pt x="245" y="292"/>
                  </a:lnTo>
                  <a:lnTo>
                    <a:pt x="226" y="223"/>
                  </a:lnTo>
                  <a:lnTo>
                    <a:pt x="221" y="152"/>
                  </a:lnTo>
                  <a:lnTo>
                    <a:pt x="235" y="85"/>
                  </a:lnTo>
                  <a:lnTo>
                    <a:pt x="264" y="21"/>
                  </a:lnTo>
                  <a:lnTo>
                    <a:pt x="270" y="0"/>
                  </a:lnTo>
                  <a:lnTo>
                    <a:pt x="231" y="5"/>
                  </a:lnTo>
                  <a:lnTo>
                    <a:pt x="193" y="11"/>
                  </a:lnTo>
                  <a:lnTo>
                    <a:pt x="155" y="19"/>
                  </a:lnTo>
                  <a:lnTo>
                    <a:pt x="120" y="33"/>
                  </a:lnTo>
                  <a:lnTo>
                    <a:pt x="85" y="51"/>
                  </a:lnTo>
                  <a:lnTo>
                    <a:pt x="55" y="76"/>
                  </a:lnTo>
                  <a:lnTo>
                    <a:pt x="25" y="10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4" name="Freeform 130"/>
            <p:cNvSpPr>
              <a:spLocks/>
            </p:cNvSpPr>
            <p:nvPr/>
          </p:nvSpPr>
          <p:spPr bwMode="auto">
            <a:xfrm>
              <a:off x="155" y="3775"/>
              <a:ext cx="43" cy="45"/>
            </a:xfrm>
            <a:custGeom>
              <a:avLst/>
              <a:gdLst>
                <a:gd name="T0" fmla="*/ 0 w 169"/>
                <a:gd name="T1" fmla="*/ 0 h 182"/>
                <a:gd name="T2" fmla="*/ 0 w 169"/>
                <a:gd name="T3" fmla="*/ 0 h 182"/>
                <a:gd name="T4" fmla="*/ 0 w 169"/>
                <a:gd name="T5" fmla="*/ 0 h 182"/>
                <a:gd name="T6" fmla="*/ 0 w 169"/>
                <a:gd name="T7" fmla="*/ 0 h 182"/>
                <a:gd name="T8" fmla="*/ 0 w 169"/>
                <a:gd name="T9" fmla="*/ 0 h 182"/>
                <a:gd name="T10" fmla="*/ 0 w 169"/>
                <a:gd name="T11" fmla="*/ 0 h 182"/>
                <a:gd name="T12" fmla="*/ 0 w 169"/>
                <a:gd name="T13" fmla="*/ 0 h 182"/>
                <a:gd name="T14" fmla="*/ 0 w 169"/>
                <a:gd name="T15" fmla="*/ 0 h 182"/>
                <a:gd name="T16" fmla="*/ 0 w 169"/>
                <a:gd name="T17" fmla="*/ 0 h 182"/>
                <a:gd name="T18" fmla="*/ 0 w 169"/>
                <a:gd name="T19" fmla="*/ 0 h 182"/>
                <a:gd name="T20" fmla="*/ 0 w 169"/>
                <a:gd name="T21" fmla="*/ 0 h 182"/>
                <a:gd name="T22" fmla="*/ 0 w 169"/>
                <a:gd name="T23" fmla="*/ 0 h 182"/>
                <a:gd name="T24" fmla="*/ 0 w 169"/>
                <a:gd name="T25" fmla="*/ 0 h 182"/>
                <a:gd name="T26" fmla="*/ 0 w 169"/>
                <a:gd name="T27" fmla="*/ 0 h 182"/>
                <a:gd name="T28" fmla="*/ 0 w 169"/>
                <a:gd name="T29" fmla="*/ 0 h 182"/>
                <a:gd name="T30" fmla="*/ 0 w 169"/>
                <a:gd name="T31" fmla="*/ 0 h 182"/>
                <a:gd name="T32" fmla="*/ 0 w 169"/>
                <a:gd name="T33" fmla="*/ 0 h 182"/>
                <a:gd name="T34" fmla="*/ 0 w 169"/>
                <a:gd name="T35" fmla="*/ 0 h 182"/>
                <a:gd name="T36" fmla="*/ 0 w 169"/>
                <a:gd name="T37" fmla="*/ 0 h 182"/>
                <a:gd name="T38" fmla="*/ 0 w 169"/>
                <a:gd name="T39" fmla="*/ 0 h 182"/>
                <a:gd name="T40" fmla="*/ 0 w 169"/>
                <a:gd name="T41" fmla="*/ 0 h 182"/>
                <a:gd name="T42" fmla="*/ 0 w 169"/>
                <a:gd name="T43" fmla="*/ 0 h 1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9"/>
                <a:gd name="T67" fmla="*/ 0 h 182"/>
                <a:gd name="T68" fmla="*/ 169 w 169"/>
                <a:gd name="T69" fmla="*/ 182 h 1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9" h="182">
                  <a:moveTo>
                    <a:pt x="0" y="90"/>
                  </a:moveTo>
                  <a:lnTo>
                    <a:pt x="3" y="111"/>
                  </a:lnTo>
                  <a:lnTo>
                    <a:pt x="14" y="131"/>
                  </a:lnTo>
                  <a:lnTo>
                    <a:pt x="33" y="150"/>
                  </a:lnTo>
                  <a:lnTo>
                    <a:pt x="54" y="164"/>
                  </a:lnTo>
                  <a:lnTo>
                    <a:pt x="81" y="171"/>
                  </a:lnTo>
                  <a:lnTo>
                    <a:pt x="109" y="180"/>
                  </a:lnTo>
                  <a:lnTo>
                    <a:pt x="130" y="182"/>
                  </a:lnTo>
                  <a:lnTo>
                    <a:pt x="150" y="180"/>
                  </a:lnTo>
                  <a:lnTo>
                    <a:pt x="139" y="139"/>
                  </a:lnTo>
                  <a:lnTo>
                    <a:pt x="136" y="95"/>
                  </a:lnTo>
                  <a:lnTo>
                    <a:pt x="144" y="51"/>
                  </a:lnTo>
                  <a:lnTo>
                    <a:pt x="164" y="10"/>
                  </a:lnTo>
                  <a:lnTo>
                    <a:pt x="169" y="0"/>
                  </a:lnTo>
                  <a:lnTo>
                    <a:pt x="144" y="3"/>
                  </a:lnTo>
                  <a:lnTo>
                    <a:pt x="120" y="8"/>
                  </a:lnTo>
                  <a:lnTo>
                    <a:pt x="98" y="14"/>
                  </a:lnTo>
                  <a:lnTo>
                    <a:pt x="74" y="22"/>
                  </a:lnTo>
                  <a:lnTo>
                    <a:pt x="51" y="33"/>
                  </a:lnTo>
                  <a:lnTo>
                    <a:pt x="33" y="46"/>
                  </a:lnTo>
                  <a:lnTo>
                    <a:pt x="16" y="6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5" name="Freeform 131"/>
            <p:cNvSpPr>
              <a:spLocks/>
            </p:cNvSpPr>
            <p:nvPr/>
          </p:nvSpPr>
          <p:spPr bwMode="auto">
            <a:xfrm>
              <a:off x="959" y="3816"/>
              <a:ext cx="70" cy="70"/>
            </a:xfrm>
            <a:custGeom>
              <a:avLst/>
              <a:gdLst>
                <a:gd name="T0" fmla="*/ 0 w 281"/>
                <a:gd name="T1" fmla="*/ 0 h 280"/>
                <a:gd name="T2" fmla="*/ 0 w 281"/>
                <a:gd name="T3" fmla="*/ 0 h 280"/>
                <a:gd name="T4" fmla="*/ 0 w 281"/>
                <a:gd name="T5" fmla="*/ 0 h 280"/>
                <a:gd name="T6" fmla="*/ 0 w 281"/>
                <a:gd name="T7" fmla="*/ 0 h 280"/>
                <a:gd name="T8" fmla="*/ 0 w 281"/>
                <a:gd name="T9" fmla="*/ 0 h 280"/>
                <a:gd name="T10" fmla="*/ 0 w 281"/>
                <a:gd name="T11" fmla="*/ 0 h 280"/>
                <a:gd name="T12" fmla="*/ 0 w 281"/>
                <a:gd name="T13" fmla="*/ 0 h 280"/>
                <a:gd name="T14" fmla="*/ 0 w 281"/>
                <a:gd name="T15" fmla="*/ 0 h 280"/>
                <a:gd name="T16" fmla="*/ 0 w 281"/>
                <a:gd name="T17" fmla="*/ 0 h 280"/>
                <a:gd name="T18" fmla="*/ 0 w 281"/>
                <a:gd name="T19" fmla="*/ 0 h 280"/>
                <a:gd name="T20" fmla="*/ 0 w 281"/>
                <a:gd name="T21" fmla="*/ 0 h 280"/>
                <a:gd name="T22" fmla="*/ 0 w 281"/>
                <a:gd name="T23" fmla="*/ 0 h 280"/>
                <a:gd name="T24" fmla="*/ 0 w 281"/>
                <a:gd name="T25" fmla="*/ 0 h 280"/>
                <a:gd name="T26" fmla="*/ 0 w 281"/>
                <a:gd name="T27" fmla="*/ 0 h 280"/>
                <a:gd name="T28" fmla="*/ 0 w 281"/>
                <a:gd name="T29" fmla="*/ 0 h 280"/>
                <a:gd name="T30" fmla="*/ 0 w 281"/>
                <a:gd name="T31" fmla="*/ 0 h 280"/>
                <a:gd name="T32" fmla="*/ 0 w 281"/>
                <a:gd name="T33" fmla="*/ 0 h 280"/>
                <a:gd name="T34" fmla="*/ 0 w 281"/>
                <a:gd name="T35" fmla="*/ 0 h 280"/>
                <a:gd name="T36" fmla="*/ 0 w 281"/>
                <a:gd name="T37" fmla="*/ 0 h 280"/>
                <a:gd name="T38" fmla="*/ 0 w 281"/>
                <a:gd name="T39" fmla="*/ 0 h 280"/>
                <a:gd name="T40" fmla="*/ 0 w 281"/>
                <a:gd name="T41" fmla="*/ 0 h 280"/>
                <a:gd name="T42" fmla="*/ 0 w 281"/>
                <a:gd name="T43" fmla="*/ 0 h 280"/>
                <a:gd name="T44" fmla="*/ 0 w 281"/>
                <a:gd name="T45" fmla="*/ 0 h 280"/>
                <a:gd name="T46" fmla="*/ 0 w 281"/>
                <a:gd name="T47" fmla="*/ 0 h 280"/>
                <a:gd name="T48" fmla="*/ 0 w 281"/>
                <a:gd name="T49" fmla="*/ 0 h 280"/>
                <a:gd name="T50" fmla="*/ 0 w 281"/>
                <a:gd name="T51" fmla="*/ 0 h 280"/>
                <a:gd name="T52" fmla="*/ 0 w 281"/>
                <a:gd name="T53" fmla="*/ 0 h 280"/>
                <a:gd name="T54" fmla="*/ 0 w 281"/>
                <a:gd name="T55" fmla="*/ 0 h 280"/>
                <a:gd name="T56" fmla="*/ 0 w 281"/>
                <a:gd name="T57" fmla="*/ 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1"/>
                <a:gd name="T88" fmla="*/ 0 h 280"/>
                <a:gd name="T89" fmla="*/ 281 w 281"/>
                <a:gd name="T90" fmla="*/ 280 h 2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1" h="280">
                  <a:moveTo>
                    <a:pt x="11" y="267"/>
                  </a:moveTo>
                  <a:lnTo>
                    <a:pt x="44" y="272"/>
                  </a:lnTo>
                  <a:lnTo>
                    <a:pt x="77" y="277"/>
                  </a:lnTo>
                  <a:lnTo>
                    <a:pt x="110" y="280"/>
                  </a:lnTo>
                  <a:lnTo>
                    <a:pt x="142" y="280"/>
                  </a:lnTo>
                  <a:lnTo>
                    <a:pt x="174" y="277"/>
                  </a:lnTo>
                  <a:lnTo>
                    <a:pt x="207" y="269"/>
                  </a:lnTo>
                  <a:lnTo>
                    <a:pt x="237" y="255"/>
                  </a:lnTo>
                  <a:lnTo>
                    <a:pt x="264" y="237"/>
                  </a:lnTo>
                  <a:lnTo>
                    <a:pt x="273" y="219"/>
                  </a:lnTo>
                  <a:lnTo>
                    <a:pt x="278" y="203"/>
                  </a:lnTo>
                  <a:lnTo>
                    <a:pt x="281" y="187"/>
                  </a:lnTo>
                  <a:lnTo>
                    <a:pt x="273" y="168"/>
                  </a:lnTo>
                  <a:lnTo>
                    <a:pt x="257" y="143"/>
                  </a:lnTo>
                  <a:lnTo>
                    <a:pt x="237" y="122"/>
                  </a:lnTo>
                  <a:lnTo>
                    <a:pt x="218" y="101"/>
                  </a:lnTo>
                  <a:lnTo>
                    <a:pt x="197" y="78"/>
                  </a:lnTo>
                  <a:lnTo>
                    <a:pt x="172" y="59"/>
                  </a:lnTo>
                  <a:lnTo>
                    <a:pt x="147" y="40"/>
                  </a:lnTo>
                  <a:lnTo>
                    <a:pt x="123" y="23"/>
                  </a:lnTo>
                  <a:lnTo>
                    <a:pt x="98" y="7"/>
                  </a:lnTo>
                  <a:lnTo>
                    <a:pt x="73" y="0"/>
                  </a:lnTo>
                  <a:lnTo>
                    <a:pt x="52" y="16"/>
                  </a:lnTo>
                  <a:lnTo>
                    <a:pt x="33" y="48"/>
                  </a:lnTo>
                  <a:lnTo>
                    <a:pt x="16" y="95"/>
                  </a:lnTo>
                  <a:lnTo>
                    <a:pt x="6" y="147"/>
                  </a:lnTo>
                  <a:lnTo>
                    <a:pt x="0" y="195"/>
                  </a:lnTo>
                  <a:lnTo>
                    <a:pt x="3" y="239"/>
                  </a:lnTo>
                  <a:lnTo>
                    <a:pt x="11" y="26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6" name="Freeform 132"/>
            <p:cNvSpPr>
              <a:spLocks/>
            </p:cNvSpPr>
            <p:nvPr/>
          </p:nvSpPr>
          <p:spPr bwMode="auto">
            <a:xfrm>
              <a:off x="963" y="3822"/>
              <a:ext cx="51" cy="51"/>
            </a:xfrm>
            <a:custGeom>
              <a:avLst/>
              <a:gdLst>
                <a:gd name="T0" fmla="*/ 0 w 202"/>
                <a:gd name="T1" fmla="*/ 0 h 201"/>
                <a:gd name="T2" fmla="*/ 0 w 202"/>
                <a:gd name="T3" fmla="*/ 0 h 201"/>
                <a:gd name="T4" fmla="*/ 0 w 202"/>
                <a:gd name="T5" fmla="*/ 0 h 201"/>
                <a:gd name="T6" fmla="*/ 0 w 202"/>
                <a:gd name="T7" fmla="*/ 0 h 201"/>
                <a:gd name="T8" fmla="*/ 0 w 202"/>
                <a:gd name="T9" fmla="*/ 0 h 201"/>
                <a:gd name="T10" fmla="*/ 0 w 202"/>
                <a:gd name="T11" fmla="*/ 0 h 201"/>
                <a:gd name="T12" fmla="*/ 0 w 202"/>
                <a:gd name="T13" fmla="*/ 0 h 201"/>
                <a:gd name="T14" fmla="*/ 0 w 202"/>
                <a:gd name="T15" fmla="*/ 0 h 201"/>
                <a:gd name="T16" fmla="*/ 0 w 202"/>
                <a:gd name="T17" fmla="*/ 0 h 201"/>
                <a:gd name="T18" fmla="*/ 0 w 202"/>
                <a:gd name="T19" fmla="*/ 0 h 201"/>
                <a:gd name="T20" fmla="*/ 0 w 202"/>
                <a:gd name="T21" fmla="*/ 0 h 201"/>
                <a:gd name="T22" fmla="*/ 0 w 202"/>
                <a:gd name="T23" fmla="*/ 0 h 201"/>
                <a:gd name="T24" fmla="*/ 0 w 202"/>
                <a:gd name="T25" fmla="*/ 0 h 201"/>
                <a:gd name="T26" fmla="*/ 0 w 202"/>
                <a:gd name="T27" fmla="*/ 0 h 201"/>
                <a:gd name="T28" fmla="*/ 0 w 202"/>
                <a:gd name="T29" fmla="*/ 0 h 201"/>
                <a:gd name="T30" fmla="*/ 0 w 202"/>
                <a:gd name="T31" fmla="*/ 0 h 201"/>
                <a:gd name="T32" fmla="*/ 0 w 202"/>
                <a:gd name="T33" fmla="*/ 0 h 201"/>
                <a:gd name="T34" fmla="*/ 0 w 202"/>
                <a:gd name="T35" fmla="*/ 0 h 201"/>
                <a:gd name="T36" fmla="*/ 0 w 202"/>
                <a:gd name="T37" fmla="*/ 0 h 201"/>
                <a:gd name="T38" fmla="*/ 0 w 202"/>
                <a:gd name="T39" fmla="*/ 0 h 201"/>
                <a:gd name="T40" fmla="*/ 0 w 202"/>
                <a:gd name="T41" fmla="*/ 0 h 201"/>
                <a:gd name="T42" fmla="*/ 0 w 202"/>
                <a:gd name="T43" fmla="*/ 0 h 201"/>
                <a:gd name="T44" fmla="*/ 0 w 202"/>
                <a:gd name="T45" fmla="*/ 0 h 201"/>
                <a:gd name="T46" fmla="*/ 0 w 202"/>
                <a:gd name="T47" fmla="*/ 0 h 201"/>
                <a:gd name="T48" fmla="*/ 0 w 202"/>
                <a:gd name="T49" fmla="*/ 0 h 201"/>
                <a:gd name="T50" fmla="*/ 0 w 202"/>
                <a:gd name="T51" fmla="*/ 0 h 201"/>
                <a:gd name="T52" fmla="*/ 0 w 202"/>
                <a:gd name="T53" fmla="*/ 0 h 201"/>
                <a:gd name="T54" fmla="*/ 0 w 202"/>
                <a:gd name="T55" fmla="*/ 0 h 201"/>
                <a:gd name="T56" fmla="*/ 0 w 202"/>
                <a:gd name="T57" fmla="*/ 0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2"/>
                <a:gd name="T88" fmla="*/ 0 h 201"/>
                <a:gd name="T89" fmla="*/ 202 w 202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2" h="201">
                  <a:moveTo>
                    <a:pt x="9" y="190"/>
                  </a:moveTo>
                  <a:lnTo>
                    <a:pt x="34" y="196"/>
                  </a:lnTo>
                  <a:lnTo>
                    <a:pt x="57" y="198"/>
                  </a:lnTo>
                  <a:lnTo>
                    <a:pt x="80" y="201"/>
                  </a:lnTo>
                  <a:lnTo>
                    <a:pt x="104" y="201"/>
                  </a:lnTo>
                  <a:lnTo>
                    <a:pt x="129" y="198"/>
                  </a:lnTo>
                  <a:lnTo>
                    <a:pt x="151" y="190"/>
                  </a:lnTo>
                  <a:lnTo>
                    <a:pt x="172" y="182"/>
                  </a:lnTo>
                  <a:lnTo>
                    <a:pt x="193" y="168"/>
                  </a:lnTo>
                  <a:lnTo>
                    <a:pt x="197" y="157"/>
                  </a:lnTo>
                  <a:lnTo>
                    <a:pt x="200" y="146"/>
                  </a:lnTo>
                  <a:lnTo>
                    <a:pt x="202" y="132"/>
                  </a:lnTo>
                  <a:lnTo>
                    <a:pt x="197" y="120"/>
                  </a:lnTo>
                  <a:lnTo>
                    <a:pt x="186" y="104"/>
                  </a:lnTo>
                  <a:lnTo>
                    <a:pt x="172" y="86"/>
                  </a:lnTo>
                  <a:lnTo>
                    <a:pt x="158" y="70"/>
                  </a:lnTo>
                  <a:lnTo>
                    <a:pt x="142" y="54"/>
                  </a:lnTo>
                  <a:lnTo>
                    <a:pt x="126" y="40"/>
                  </a:lnTo>
                  <a:lnTo>
                    <a:pt x="110" y="30"/>
                  </a:lnTo>
                  <a:lnTo>
                    <a:pt x="91" y="16"/>
                  </a:lnTo>
                  <a:lnTo>
                    <a:pt x="74" y="8"/>
                  </a:lnTo>
                  <a:lnTo>
                    <a:pt x="55" y="0"/>
                  </a:lnTo>
                  <a:lnTo>
                    <a:pt x="39" y="10"/>
                  </a:lnTo>
                  <a:lnTo>
                    <a:pt x="25" y="35"/>
                  </a:lnTo>
                  <a:lnTo>
                    <a:pt x="14" y="65"/>
                  </a:lnTo>
                  <a:lnTo>
                    <a:pt x="6" y="104"/>
                  </a:lnTo>
                  <a:lnTo>
                    <a:pt x="0" y="139"/>
                  </a:lnTo>
                  <a:lnTo>
                    <a:pt x="4" y="168"/>
                  </a:lnTo>
                  <a:lnTo>
                    <a:pt x="9" y="1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7" name="Freeform 133"/>
            <p:cNvSpPr>
              <a:spLocks/>
            </p:cNvSpPr>
            <p:nvPr/>
          </p:nvSpPr>
          <p:spPr bwMode="auto">
            <a:xfrm>
              <a:off x="663" y="3845"/>
              <a:ext cx="291" cy="190"/>
            </a:xfrm>
            <a:custGeom>
              <a:avLst/>
              <a:gdLst>
                <a:gd name="T0" fmla="*/ 0 w 1163"/>
                <a:gd name="T1" fmla="*/ 0 h 762"/>
                <a:gd name="T2" fmla="*/ 0 w 1163"/>
                <a:gd name="T3" fmla="*/ 0 h 762"/>
                <a:gd name="T4" fmla="*/ 0 w 1163"/>
                <a:gd name="T5" fmla="*/ 0 h 762"/>
                <a:gd name="T6" fmla="*/ 0 w 1163"/>
                <a:gd name="T7" fmla="*/ 0 h 762"/>
                <a:gd name="T8" fmla="*/ 0 w 1163"/>
                <a:gd name="T9" fmla="*/ 0 h 762"/>
                <a:gd name="T10" fmla="*/ 0 w 1163"/>
                <a:gd name="T11" fmla="*/ 0 h 762"/>
                <a:gd name="T12" fmla="*/ 0 w 1163"/>
                <a:gd name="T13" fmla="*/ 0 h 762"/>
                <a:gd name="T14" fmla="*/ 0 w 1163"/>
                <a:gd name="T15" fmla="*/ 0 h 762"/>
                <a:gd name="T16" fmla="*/ 0 w 1163"/>
                <a:gd name="T17" fmla="*/ 0 h 762"/>
                <a:gd name="T18" fmla="*/ 0 w 1163"/>
                <a:gd name="T19" fmla="*/ 0 h 762"/>
                <a:gd name="T20" fmla="*/ 0 w 1163"/>
                <a:gd name="T21" fmla="*/ 0 h 762"/>
                <a:gd name="T22" fmla="*/ 0 w 1163"/>
                <a:gd name="T23" fmla="*/ 0 h 762"/>
                <a:gd name="T24" fmla="*/ 0 w 1163"/>
                <a:gd name="T25" fmla="*/ 0 h 762"/>
                <a:gd name="T26" fmla="*/ 0 w 1163"/>
                <a:gd name="T27" fmla="*/ 0 h 762"/>
                <a:gd name="T28" fmla="*/ 0 w 1163"/>
                <a:gd name="T29" fmla="*/ 0 h 762"/>
                <a:gd name="T30" fmla="*/ 0 w 1163"/>
                <a:gd name="T31" fmla="*/ 0 h 762"/>
                <a:gd name="T32" fmla="*/ 0 w 1163"/>
                <a:gd name="T33" fmla="*/ 0 h 762"/>
                <a:gd name="T34" fmla="*/ 0 w 1163"/>
                <a:gd name="T35" fmla="*/ 0 h 762"/>
                <a:gd name="T36" fmla="*/ 0 w 1163"/>
                <a:gd name="T37" fmla="*/ 0 h 762"/>
                <a:gd name="T38" fmla="*/ 0 w 1163"/>
                <a:gd name="T39" fmla="*/ 0 h 762"/>
                <a:gd name="T40" fmla="*/ 0 w 1163"/>
                <a:gd name="T41" fmla="*/ 0 h 762"/>
                <a:gd name="T42" fmla="*/ 0 w 1163"/>
                <a:gd name="T43" fmla="*/ 0 h 762"/>
                <a:gd name="T44" fmla="*/ 0 w 1163"/>
                <a:gd name="T45" fmla="*/ 0 h 762"/>
                <a:gd name="T46" fmla="*/ 0 w 1163"/>
                <a:gd name="T47" fmla="*/ 0 h 762"/>
                <a:gd name="T48" fmla="*/ 0 w 1163"/>
                <a:gd name="T49" fmla="*/ 0 h 762"/>
                <a:gd name="T50" fmla="*/ 0 w 1163"/>
                <a:gd name="T51" fmla="*/ 0 h 762"/>
                <a:gd name="T52" fmla="*/ 0 w 1163"/>
                <a:gd name="T53" fmla="*/ 0 h 762"/>
                <a:gd name="T54" fmla="*/ 0 w 1163"/>
                <a:gd name="T55" fmla="*/ 0 h 762"/>
                <a:gd name="T56" fmla="*/ 0 w 1163"/>
                <a:gd name="T57" fmla="*/ 0 h 762"/>
                <a:gd name="T58" fmla="*/ 0 w 1163"/>
                <a:gd name="T59" fmla="*/ 0 h 762"/>
                <a:gd name="T60" fmla="*/ 0 w 1163"/>
                <a:gd name="T61" fmla="*/ 0 h 762"/>
                <a:gd name="T62" fmla="*/ 0 w 1163"/>
                <a:gd name="T63" fmla="*/ 0 h 762"/>
                <a:gd name="T64" fmla="*/ 0 w 1163"/>
                <a:gd name="T65" fmla="*/ 0 h 762"/>
                <a:gd name="T66" fmla="*/ 0 w 1163"/>
                <a:gd name="T67" fmla="*/ 0 h 762"/>
                <a:gd name="T68" fmla="*/ 0 w 1163"/>
                <a:gd name="T69" fmla="*/ 0 h 762"/>
                <a:gd name="T70" fmla="*/ 0 w 1163"/>
                <a:gd name="T71" fmla="*/ 0 h 762"/>
                <a:gd name="T72" fmla="*/ 0 w 1163"/>
                <a:gd name="T73" fmla="*/ 0 h 762"/>
                <a:gd name="T74" fmla="*/ 0 w 1163"/>
                <a:gd name="T75" fmla="*/ 0 h 762"/>
                <a:gd name="T76" fmla="*/ 0 w 1163"/>
                <a:gd name="T77" fmla="*/ 0 h 762"/>
                <a:gd name="T78" fmla="*/ 0 w 1163"/>
                <a:gd name="T79" fmla="*/ 0 h 762"/>
                <a:gd name="T80" fmla="*/ 0 w 1163"/>
                <a:gd name="T81" fmla="*/ 0 h 762"/>
                <a:gd name="T82" fmla="*/ 0 w 1163"/>
                <a:gd name="T83" fmla="*/ 0 h 762"/>
                <a:gd name="T84" fmla="*/ 0 w 1163"/>
                <a:gd name="T85" fmla="*/ 0 h 762"/>
                <a:gd name="T86" fmla="*/ 0 w 1163"/>
                <a:gd name="T87" fmla="*/ 0 h 762"/>
                <a:gd name="T88" fmla="*/ 0 w 1163"/>
                <a:gd name="T89" fmla="*/ 0 h 762"/>
                <a:gd name="T90" fmla="*/ 0 w 1163"/>
                <a:gd name="T91" fmla="*/ 0 h 762"/>
                <a:gd name="T92" fmla="*/ 0 w 1163"/>
                <a:gd name="T93" fmla="*/ 0 h 762"/>
                <a:gd name="T94" fmla="*/ 0 w 1163"/>
                <a:gd name="T95" fmla="*/ 0 h 762"/>
                <a:gd name="T96" fmla="*/ 0 w 1163"/>
                <a:gd name="T97" fmla="*/ 0 h 762"/>
                <a:gd name="T98" fmla="*/ 0 w 1163"/>
                <a:gd name="T99" fmla="*/ 0 h 762"/>
                <a:gd name="T100" fmla="*/ 0 w 1163"/>
                <a:gd name="T101" fmla="*/ 0 h 762"/>
                <a:gd name="T102" fmla="*/ 0 w 1163"/>
                <a:gd name="T103" fmla="*/ 0 h 762"/>
                <a:gd name="T104" fmla="*/ 0 w 1163"/>
                <a:gd name="T105" fmla="*/ 0 h 762"/>
                <a:gd name="T106" fmla="*/ 0 w 1163"/>
                <a:gd name="T107" fmla="*/ 0 h 762"/>
                <a:gd name="T108" fmla="*/ 0 w 1163"/>
                <a:gd name="T109" fmla="*/ 0 h 762"/>
                <a:gd name="T110" fmla="*/ 0 w 1163"/>
                <a:gd name="T111" fmla="*/ 0 h 7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3"/>
                <a:gd name="T169" fmla="*/ 0 h 762"/>
                <a:gd name="T170" fmla="*/ 1163 w 1163"/>
                <a:gd name="T171" fmla="*/ 762 h 7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3" h="762">
                  <a:moveTo>
                    <a:pt x="35" y="677"/>
                  </a:moveTo>
                  <a:lnTo>
                    <a:pt x="0" y="737"/>
                  </a:lnTo>
                  <a:lnTo>
                    <a:pt x="19" y="762"/>
                  </a:lnTo>
                  <a:lnTo>
                    <a:pt x="65" y="748"/>
                  </a:lnTo>
                  <a:lnTo>
                    <a:pt x="109" y="732"/>
                  </a:lnTo>
                  <a:lnTo>
                    <a:pt x="152" y="716"/>
                  </a:lnTo>
                  <a:lnTo>
                    <a:pt x="196" y="700"/>
                  </a:lnTo>
                  <a:lnTo>
                    <a:pt x="237" y="677"/>
                  </a:lnTo>
                  <a:lnTo>
                    <a:pt x="281" y="659"/>
                  </a:lnTo>
                  <a:lnTo>
                    <a:pt x="322" y="636"/>
                  </a:lnTo>
                  <a:lnTo>
                    <a:pt x="364" y="615"/>
                  </a:lnTo>
                  <a:lnTo>
                    <a:pt x="405" y="593"/>
                  </a:lnTo>
                  <a:lnTo>
                    <a:pt x="447" y="569"/>
                  </a:lnTo>
                  <a:lnTo>
                    <a:pt x="488" y="544"/>
                  </a:lnTo>
                  <a:lnTo>
                    <a:pt x="528" y="523"/>
                  </a:lnTo>
                  <a:lnTo>
                    <a:pt x="569" y="498"/>
                  </a:lnTo>
                  <a:lnTo>
                    <a:pt x="610" y="473"/>
                  </a:lnTo>
                  <a:lnTo>
                    <a:pt x="654" y="451"/>
                  </a:lnTo>
                  <a:lnTo>
                    <a:pt x="695" y="427"/>
                  </a:lnTo>
                  <a:lnTo>
                    <a:pt x="721" y="410"/>
                  </a:lnTo>
                  <a:lnTo>
                    <a:pt x="751" y="394"/>
                  </a:lnTo>
                  <a:lnTo>
                    <a:pt x="778" y="378"/>
                  </a:lnTo>
                  <a:lnTo>
                    <a:pt x="808" y="362"/>
                  </a:lnTo>
                  <a:lnTo>
                    <a:pt x="836" y="345"/>
                  </a:lnTo>
                  <a:lnTo>
                    <a:pt x="866" y="327"/>
                  </a:lnTo>
                  <a:lnTo>
                    <a:pt x="896" y="309"/>
                  </a:lnTo>
                  <a:lnTo>
                    <a:pt x="923" y="293"/>
                  </a:lnTo>
                  <a:lnTo>
                    <a:pt x="953" y="274"/>
                  </a:lnTo>
                  <a:lnTo>
                    <a:pt x="980" y="258"/>
                  </a:lnTo>
                  <a:lnTo>
                    <a:pt x="1010" y="239"/>
                  </a:lnTo>
                  <a:lnTo>
                    <a:pt x="1038" y="223"/>
                  </a:lnTo>
                  <a:lnTo>
                    <a:pt x="1064" y="203"/>
                  </a:lnTo>
                  <a:lnTo>
                    <a:pt x="1092" y="185"/>
                  </a:lnTo>
                  <a:lnTo>
                    <a:pt x="1119" y="166"/>
                  </a:lnTo>
                  <a:lnTo>
                    <a:pt x="1146" y="146"/>
                  </a:lnTo>
                  <a:lnTo>
                    <a:pt x="1149" y="111"/>
                  </a:lnTo>
                  <a:lnTo>
                    <a:pt x="1151" y="76"/>
                  </a:lnTo>
                  <a:lnTo>
                    <a:pt x="1158" y="37"/>
                  </a:lnTo>
                  <a:lnTo>
                    <a:pt x="1163" y="2"/>
                  </a:lnTo>
                  <a:lnTo>
                    <a:pt x="1154" y="0"/>
                  </a:lnTo>
                  <a:lnTo>
                    <a:pt x="1089" y="5"/>
                  </a:lnTo>
                  <a:lnTo>
                    <a:pt x="1024" y="16"/>
                  </a:lnTo>
                  <a:lnTo>
                    <a:pt x="956" y="32"/>
                  </a:lnTo>
                  <a:lnTo>
                    <a:pt x="885" y="54"/>
                  </a:lnTo>
                  <a:lnTo>
                    <a:pt x="814" y="81"/>
                  </a:lnTo>
                  <a:lnTo>
                    <a:pt x="743" y="114"/>
                  </a:lnTo>
                  <a:lnTo>
                    <a:pt x="670" y="150"/>
                  </a:lnTo>
                  <a:lnTo>
                    <a:pt x="599" y="193"/>
                  </a:lnTo>
                  <a:lnTo>
                    <a:pt x="525" y="239"/>
                  </a:lnTo>
                  <a:lnTo>
                    <a:pt x="452" y="291"/>
                  </a:lnTo>
                  <a:lnTo>
                    <a:pt x="382" y="345"/>
                  </a:lnTo>
                  <a:lnTo>
                    <a:pt x="308" y="405"/>
                  </a:lnTo>
                  <a:lnTo>
                    <a:pt x="237" y="468"/>
                  </a:lnTo>
                  <a:lnTo>
                    <a:pt x="168" y="533"/>
                  </a:lnTo>
                  <a:lnTo>
                    <a:pt x="101" y="604"/>
                  </a:lnTo>
                  <a:lnTo>
                    <a:pt x="35" y="677"/>
                  </a:lnTo>
                  <a:close/>
                </a:path>
              </a:pathLst>
            </a:custGeom>
            <a:solidFill>
              <a:srgbClr val="38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8" name="Freeform 134"/>
            <p:cNvSpPr>
              <a:spLocks/>
            </p:cNvSpPr>
            <p:nvPr/>
          </p:nvSpPr>
          <p:spPr bwMode="auto">
            <a:xfrm>
              <a:off x="468" y="3865"/>
              <a:ext cx="46" cy="29"/>
            </a:xfrm>
            <a:custGeom>
              <a:avLst/>
              <a:gdLst>
                <a:gd name="T0" fmla="*/ 0 w 185"/>
                <a:gd name="T1" fmla="*/ 0 h 117"/>
                <a:gd name="T2" fmla="*/ 0 w 185"/>
                <a:gd name="T3" fmla="*/ 0 h 117"/>
                <a:gd name="T4" fmla="*/ 0 w 185"/>
                <a:gd name="T5" fmla="*/ 0 h 117"/>
                <a:gd name="T6" fmla="*/ 0 w 185"/>
                <a:gd name="T7" fmla="*/ 0 h 117"/>
                <a:gd name="T8" fmla="*/ 0 w 185"/>
                <a:gd name="T9" fmla="*/ 0 h 117"/>
                <a:gd name="T10" fmla="*/ 0 w 185"/>
                <a:gd name="T11" fmla="*/ 0 h 117"/>
                <a:gd name="T12" fmla="*/ 0 w 185"/>
                <a:gd name="T13" fmla="*/ 0 h 117"/>
                <a:gd name="T14" fmla="*/ 0 w 185"/>
                <a:gd name="T15" fmla="*/ 0 h 117"/>
                <a:gd name="T16" fmla="*/ 0 w 185"/>
                <a:gd name="T17" fmla="*/ 0 h 117"/>
                <a:gd name="T18" fmla="*/ 0 w 185"/>
                <a:gd name="T19" fmla="*/ 0 h 117"/>
                <a:gd name="T20" fmla="*/ 0 w 185"/>
                <a:gd name="T21" fmla="*/ 0 h 117"/>
                <a:gd name="T22" fmla="*/ 0 w 185"/>
                <a:gd name="T23" fmla="*/ 0 h 117"/>
                <a:gd name="T24" fmla="*/ 0 w 185"/>
                <a:gd name="T25" fmla="*/ 0 h 117"/>
                <a:gd name="T26" fmla="*/ 0 w 185"/>
                <a:gd name="T27" fmla="*/ 0 h 117"/>
                <a:gd name="T28" fmla="*/ 0 w 185"/>
                <a:gd name="T29" fmla="*/ 0 h 117"/>
                <a:gd name="T30" fmla="*/ 0 w 185"/>
                <a:gd name="T31" fmla="*/ 0 h 117"/>
                <a:gd name="T32" fmla="*/ 0 w 185"/>
                <a:gd name="T33" fmla="*/ 0 h 117"/>
                <a:gd name="T34" fmla="*/ 0 w 185"/>
                <a:gd name="T35" fmla="*/ 0 h 117"/>
                <a:gd name="T36" fmla="*/ 0 w 185"/>
                <a:gd name="T37" fmla="*/ 0 h 117"/>
                <a:gd name="T38" fmla="*/ 0 w 185"/>
                <a:gd name="T39" fmla="*/ 0 h 117"/>
                <a:gd name="T40" fmla="*/ 0 w 185"/>
                <a:gd name="T41" fmla="*/ 0 h 117"/>
                <a:gd name="T42" fmla="*/ 0 w 185"/>
                <a:gd name="T43" fmla="*/ 0 h 117"/>
                <a:gd name="T44" fmla="*/ 0 w 185"/>
                <a:gd name="T45" fmla="*/ 0 h 117"/>
                <a:gd name="T46" fmla="*/ 0 w 185"/>
                <a:gd name="T47" fmla="*/ 0 h 117"/>
                <a:gd name="T48" fmla="*/ 0 w 185"/>
                <a:gd name="T49" fmla="*/ 0 h 117"/>
                <a:gd name="T50" fmla="*/ 0 w 185"/>
                <a:gd name="T51" fmla="*/ 0 h 117"/>
                <a:gd name="T52" fmla="*/ 0 w 185"/>
                <a:gd name="T53" fmla="*/ 0 h 117"/>
                <a:gd name="T54" fmla="*/ 0 w 185"/>
                <a:gd name="T55" fmla="*/ 0 h 117"/>
                <a:gd name="T56" fmla="*/ 0 w 185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117"/>
                <a:gd name="T89" fmla="*/ 185 w 185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117">
                  <a:moveTo>
                    <a:pt x="10" y="16"/>
                  </a:moveTo>
                  <a:lnTo>
                    <a:pt x="3" y="27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5" y="65"/>
                  </a:lnTo>
                  <a:lnTo>
                    <a:pt x="21" y="79"/>
                  </a:lnTo>
                  <a:lnTo>
                    <a:pt x="40" y="90"/>
                  </a:lnTo>
                  <a:lnTo>
                    <a:pt x="60" y="101"/>
                  </a:lnTo>
                  <a:lnTo>
                    <a:pt x="79" y="106"/>
                  </a:lnTo>
                  <a:lnTo>
                    <a:pt x="100" y="112"/>
                  </a:lnTo>
                  <a:lnTo>
                    <a:pt x="122" y="117"/>
                  </a:lnTo>
                  <a:lnTo>
                    <a:pt x="144" y="117"/>
                  </a:lnTo>
                  <a:lnTo>
                    <a:pt x="168" y="117"/>
                  </a:lnTo>
                  <a:lnTo>
                    <a:pt x="174" y="112"/>
                  </a:lnTo>
                  <a:lnTo>
                    <a:pt x="180" y="104"/>
                  </a:lnTo>
                  <a:lnTo>
                    <a:pt x="182" y="98"/>
                  </a:lnTo>
                  <a:lnTo>
                    <a:pt x="185" y="90"/>
                  </a:lnTo>
                  <a:lnTo>
                    <a:pt x="182" y="69"/>
                  </a:lnTo>
                  <a:lnTo>
                    <a:pt x="168" y="49"/>
                  </a:lnTo>
                  <a:lnTo>
                    <a:pt x="152" y="30"/>
                  </a:lnTo>
                  <a:lnTo>
                    <a:pt x="136" y="16"/>
                  </a:lnTo>
                  <a:lnTo>
                    <a:pt x="120" y="11"/>
                  </a:lnTo>
                  <a:lnTo>
                    <a:pt x="103" y="5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9" name="Freeform 135"/>
            <p:cNvSpPr>
              <a:spLocks/>
            </p:cNvSpPr>
            <p:nvPr/>
          </p:nvSpPr>
          <p:spPr bwMode="auto">
            <a:xfrm>
              <a:off x="476" y="3867"/>
              <a:ext cx="29" cy="18"/>
            </a:xfrm>
            <a:custGeom>
              <a:avLst/>
              <a:gdLst>
                <a:gd name="T0" fmla="*/ 0 w 118"/>
                <a:gd name="T1" fmla="*/ 0 h 74"/>
                <a:gd name="T2" fmla="*/ 0 w 118"/>
                <a:gd name="T3" fmla="*/ 0 h 74"/>
                <a:gd name="T4" fmla="*/ 0 w 118"/>
                <a:gd name="T5" fmla="*/ 0 h 74"/>
                <a:gd name="T6" fmla="*/ 0 w 118"/>
                <a:gd name="T7" fmla="*/ 0 h 74"/>
                <a:gd name="T8" fmla="*/ 0 w 118"/>
                <a:gd name="T9" fmla="*/ 0 h 74"/>
                <a:gd name="T10" fmla="*/ 0 w 118"/>
                <a:gd name="T11" fmla="*/ 0 h 74"/>
                <a:gd name="T12" fmla="*/ 0 w 118"/>
                <a:gd name="T13" fmla="*/ 0 h 74"/>
                <a:gd name="T14" fmla="*/ 0 w 118"/>
                <a:gd name="T15" fmla="*/ 0 h 74"/>
                <a:gd name="T16" fmla="*/ 0 w 118"/>
                <a:gd name="T17" fmla="*/ 0 h 74"/>
                <a:gd name="T18" fmla="*/ 0 w 118"/>
                <a:gd name="T19" fmla="*/ 0 h 74"/>
                <a:gd name="T20" fmla="*/ 0 w 118"/>
                <a:gd name="T21" fmla="*/ 0 h 74"/>
                <a:gd name="T22" fmla="*/ 0 w 118"/>
                <a:gd name="T23" fmla="*/ 0 h 74"/>
                <a:gd name="T24" fmla="*/ 0 w 118"/>
                <a:gd name="T25" fmla="*/ 0 h 74"/>
                <a:gd name="T26" fmla="*/ 0 w 118"/>
                <a:gd name="T27" fmla="*/ 0 h 74"/>
                <a:gd name="T28" fmla="*/ 0 w 118"/>
                <a:gd name="T29" fmla="*/ 0 h 74"/>
                <a:gd name="T30" fmla="*/ 0 w 118"/>
                <a:gd name="T31" fmla="*/ 0 h 74"/>
                <a:gd name="T32" fmla="*/ 0 w 118"/>
                <a:gd name="T33" fmla="*/ 0 h 74"/>
                <a:gd name="T34" fmla="*/ 0 w 118"/>
                <a:gd name="T35" fmla="*/ 0 h 74"/>
                <a:gd name="T36" fmla="*/ 0 w 118"/>
                <a:gd name="T37" fmla="*/ 0 h 74"/>
                <a:gd name="T38" fmla="*/ 0 w 118"/>
                <a:gd name="T39" fmla="*/ 0 h 74"/>
                <a:gd name="T40" fmla="*/ 0 w 118"/>
                <a:gd name="T41" fmla="*/ 0 h 74"/>
                <a:gd name="T42" fmla="*/ 0 w 118"/>
                <a:gd name="T43" fmla="*/ 0 h 74"/>
                <a:gd name="T44" fmla="*/ 0 w 118"/>
                <a:gd name="T45" fmla="*/ 0 h 74"/>
                <a:gd name="T46" fmla="*/ 0 w 118"/>
                <a:gd name="T47" fmla="*/ 0 h 74"/>
                <a:gd name="T48" fmla="*/ 0 w 118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74"/>
                <a:gd name="T77" fmla="*/ 118 w 11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74">
                  <a:moveTo>
                    <a:pt x="3" y="11"/>
                  </a:moveTo>
                  <a:lnTo>
                    <a:pt x="3" y="16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14" y="50"/>
                  </a:lnTo>
                  <a:lnTo>
                    <a:pt x="28" y="55"/>
                  </a:lnTo>
                  <a:lnTo>
                    <a:pt x="38" y="60"/>
                  </a:lnTo>
                  <a:lnTo>
                    <a:pt x="52" y="66"/>
                  </a:lnTo>
                  <a:lnTo>
                    <a:pt x="63" y="69"/>
                  </a:lnTo>
                  <a:lnTo>
                    <a:pt x="77" y="71"/>
                  </a:lnTo>
                  <a:lnTo>
                    <a:pt x="90" y="74"/>
                  </a:lnTo>
                  <a:lnTo>
                    <a:pt x="104" y="74"/>
                  </a:lnTo>
                  <a:lnTo>
                    <a:pt x="109" y="71"/>
                  </a:lnTo>
                  <a:lnTo>
                    <a:pt x="112" y="66"/>
                  </a:lnTo>
                  <a:lnTo>
                    <a:pt x="114" y="60"/>
                  </a:lnTo>
                  <a:lnTo>
                    <a:pt x="118" y="55"/>
                  </a:lnTo>
                  <a:lnTo>
                    <a:pt x="114" y="41"/>
                  </a:lnTo>
                  <a:lnTo>
                    <a:pt x="107" y="28"/>
                  </a:lnTo>
                  <a:lnTo>
                    <a:pt x="95" y="16"/>
                  </a:lnTo>
                  <a:lnTo>
                    <a:pt x="82" y="6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CEE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0" name="Freeform 136"/>
            <p:cNvSpPr>
              <a:spLocks/>
            </p:cNvSpPr>
            <p:nvPr/>
          </p:nvSpPr>
          <p:spPr bwMode="auto">
            <a:xfrm>
              <a:off x="551" y="3867"/>
              <a:ext cx="61" cy="42"/>
            </a:xfrm>
            <a:custGeom>
              <a:avLst/>
              <a:gdLst>
                <a:gd name="T0" fmla="*/ 0 w 242"/>
                <a:gd name="T1" fmla="*/ 0 h 168"/>
                <a:gd name="T2" fmla="*/ 0 w 242"/>
                <a:gd name="T3" fmla="*/ 0 h 168"/>
                <a:gd name="T4" fmla="*/ 0 w 242"/>
                <a:gd name="T5" fmla="*/ 0 h 168"/>
                <a:gd name="T6" fmla="*/ 0 w 242"/>
                <a:gd name="T7" fmla="*/ 0 h 168"/>
                <a:gd name="T8" fmla="*/ 0 w 242"/>
                <a:gd name="T9" fmla="*/ 0 h 168"/>
                <a:gd name="T10" fmla="*/ 0 w 242"/>
                <a:gd name="T11" fmla="*/ 0 h 168"/>
                <a:gd name="T12" fmla="*/ 0 w 242"/>
                <a:gd name="T13" fmla="*/ 0 h 168"/>
                <a:gd name="T14" fmla="*/ 0 w 242"/>
                <a:gd name="T15" fmla="*/ 0 h 168"/>
                <a:gd name="T16" fmla="*/ 0 w 242"/>
                <a:gd name="T17" fmla="*/ 0 h 168"/>
                <a:gd name="T18" fmla="*/ 0 w 242"/>
                <a:gd name="T19" fmla="*/ 0 h 168"/>
                <a:gd name="T20" fmla="*/ 0 w 242"/>
                <a:gd name="T21" fmla="*/ 0 h 168"/>
                <a:gd name="T22" fmla="*/ 0 w 242"/>
                <a:gd name="T23" fmla="*/ 0 h 168"/>
                <a:gd name="T24" fmla="*/ 0 w 242"/>
                <a:gd name="T25" fmla="*/ 0 h 168"/>
                <a:gd name="T26" fmla="*/ 0 w 242"/>
                <a:gd name="T27" fmla="*/ 0 h 168"/>
                <a:gd name="T28" fmla="*/ 0 w 242"/>
                <a:gd name="T29" fmla="*/ 0 h 168"/>
                <a:gd name="T30" fmla="*/ 0 w 242"/>
                <a:gd name="T31" fmla="*/ 0 h 168"/>
                <a:gd name="T32" fmla="*/ 0 w 242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2"/>
                <a:gd name="T52" fmla="*/ 0 h 168"/>
                <a:gd name="T53" fmla="*/ 242 w 242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2" h="168">
                  <a:moveTo>
                    <a:pt x="180" y="168"/>
                  </a:moveTo>
                  <a:lnTo>
                    <a:pt x="224" y="154"/>
                  </a:lnTo>
                  <a:lnTo>
                    <a:pt x="242" y="130"/>
                  </a:lnTo>
                  <a:lnTo>
                    <a:pt x="242" y="100"/>
                  </a:lnTo>
                  <a:lnTo>
                    <a:pt x="226" y="70"/>
                  </a:lnTo>
                  <a:lnTo>
                    <a:pt x="196" y="40"/>
                  </a:lnTo>
                  <a:lnTo>
                    <a:pt x="159" y="16"/>
                  </a:lnTo>
                  <a:lnTo>
                    <a:pt x="112" y="0"/>
                  </a:lnTo>
                  <a:lnTo>
                    <a:pt x="65" y="0"/>
                  </a:lnTo>
                  <a:lnTo>
                    <a:pt x="19" y="32"/>
                  </a:lnTo>
                  <a:lnTo>
                    <a:pt x="0" y="65"/>
                  </a:lnTo>
                  <a:lnTo>
                    <a:pt x="3" y="95"/>
                  </a:lnTo>
                  <a:lnTo>
                    <a:pt x="22" y="122"/>
                  </a:lnTo>
                  <a:lnTo>
                    <a:pt x="55" y="143"/>
                  </a:lnTo>
                  <a:lnTo>
                    <a:pt x="93" y="160"/>
                  </a:lnTo>
                  <a:lnTo>
                    <a:pt x="136" y="168"/>
                  </a:lnTo>
                  <a:lnTo>
                    <a:pt x="180" y="168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1" name="Freeform 137"/>
            <p:cNvSpPr>
              <a:spLocks/>
            </p:cNvSpPr>
            <p:nvPr/>
          </p:nvSpPr>
          <p:spPr bwMode="auto">
            <a:xfrm>
              <a:off x="567" y="3869"/>
              <a:ext cx="32" cy="23"/>
            </a:xfrm>
            <a:custGeom>
              <a:avLst/>
              <a:gdLst>
                <a:gd name="T0" fmla="*/ 0 w 128"/>
                <a:gd name="T1" fmla="*/ 0 h 90"/>
                <a:gd name="T2" fmla="*/ 0 w 128"/>
                <a:gd name="T3" fmla="*/ 0 h 90"/>
                <a:gd name="T4" fmla="*/ 0 w 128"/>
                <a:gd name="T5" fmla="*/ 0 h 90"/>
                <a:gd name="T6" fmla="*/ 0 w 128"/>
                <a:gd name="T7" fmla="*/ 0 h 90"/>
                <a:gd name="T8" fmla="*/ 0 w 128"/>
                <a:gd name="T9" fmla="*/ 0 h 90"/>
                <a:gd name="T10" fmla="*/ 0 w 128"/>
                <a:gd name="T11" fmla="*/ 0 h 90"/>
                <a:gd name="T12" fmla="*/ 0 w 128"/>
                <a:gd name="T13" fmla="*/ 0 h 90"/>
                <a:gd name="T14" fmla="*/ 0 w 128"/>
                <a:gd name="T15" fmla="*/ 0 h 90"/>
                <a:gd name="T16" fmla="*/ 0 w 128"/>
                <a:gd name="T17" fmla="*/ 0 h 90"/>
                <a:gd name="T18" fmla="*/ 0 w 128"/>
                <a:gd name="T19" fmla="*/ 0 h 90"/>
                <a:gd name="T20" fmla="*/ 0 w 128"/>
                <a:gd name="T21" fmla="*/ 0 h 90"/>
                <a:gd name="T22" fmla="*/ 0 w 128"/>
                <a:gd name="T23" fmla="*/ 0 h 90"/>
                <a:gd name="T24" fmla="*/ 0 w 128"/>
                <a:gd name="T25" fmla="*/ 0 h 90"/>
                <a:gd name="T26" fmla="*/ 0 w 128"/>
                <a:gd name="T27" fmla="*/ 0 h 90"/>
                <a:gd name="T28" fmla="*/ 0 w 128"/>
                <a:gd name="T29" fmla="*/ 0 h 90"/>
                <a:gd name="T30" fmla="*/ 0 w 128"/>
                <a:gd name="T31" fmla="*/ 0 h 90"/>
                <a:gd name="T32" fmla="*/ 0 w 128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90"/>
                <a:gd name="T53" fmla="*/ 128 w 12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90">
                  <a:moveTo>
                    <a:pt x="98" y="90"/>
                  </a:moveTo>
                  <a:lnTo>
                    <a:pt x="120" y="85"/>
                  </a:lnTo>
                  <a:lnTo>
                    <a:pt x="128" y="71"/>
                  </a:lnTo>
                  <a:lnTo>
                    <a:pt x="128" y="55"/>
                  </a:lnTo>
                  <a:lnTo>
                    <a:pt x="120" y="39"/>
                  </a:lnTo>
                  <a:lnTo>
                    <a:pt x="103" y="23"/>
                  </a:lnTo>
                  <a:lnTo>
                    <a:pt x="82" y="9"/>
                  </a:lnTo>
                  <a:lnTo>
                    <a:pt x="60" y="0"/>
                  </a:lnTo>
                  <a:lnTo>
                    <a:pt x="32" y="0"/>
                  </a:lnTo>
                  <a:lnTo>
                    <a:pt x="8" y="19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1" y="66"/>
                  </a:lnTo>
                  <a:lnTo>
                    <a:pt x="30" y="79"/>
                  </a:lnTo>
                  <a:lnTo>
                    <a:pt x="52" y="88"/>
                  </a:lnTo>
                  <a:lnTo>
                    <a:pt x="73" y="90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A8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2" name="Freeform 138"/>
            <p:cNvSpPr>
              <a:spLocks/>
            </p:cNvSpPr>
            <p:nvPr/>
          </p:nvSpPr>
          <p:spPr bwMode="auto">
            <a:xfrm>
              <a:off x="542" y="4010"/>
              <a:ext cx="122" cy="76"/>
            </a:xfrm>
            <a:custGeom>
              <a:avLst/>
              <a:gdLst>
                <a:gd name="T0" fmla="*/ 0 w 485"/>
                <a:gd name="T1" fmla="*/ 0 h 302"/>
                <a:gd name="T2" fmla="*/ 0 w 485"/>
                <a:gd name="T3" fmla="*/ 0 h 302"/>
                <a:gd name="T4" fmla="*/ 0 w 485"/>
                <a:gd name="T5" fmla="*/ 0 h 302"/>
                <a:gd name="T6" fmla="*/ 0 w 485"/>
                <a:gd name="T7" fmla="*/ 0 h 302"/>
                <a:gd name="T8" fmla="*/ 0 w 485"/>
                <a:gd name="T9" fmla="*/ 0 h 302"/>
                <a:gd name="T10" fmla="*/ 0 w 485"/>
                <a:gd name="T11" fmla="*/ 0 h 302"/>
                <a:gd name="T12" fmla="*/ 0 w 485"/>
                <a:gd name="T13" fmla="*/ 0 h 302"/>
                <a:gd name="T14" fmla="*/ 0 w 485"/>
                <a:gd name="T15" fmla="*/ 0 h 302"/>
                <a:gd name="T16" fmla="*/ 0 w 485"/>
                <a:gd name="T17" fmla="*/ 0 h 302"/>
                <a:gd name="T18" fmla="*/ 0 w 485"/>
                <a:gd name="T19" fmla="*/ 0 h 302"/>
                <a:gd name="T20" fmla="*/ 0 w 485"/>
                <a:gd name="T21" fmla="*/ 0 h 302"/>
                <a:gd name="T22" fmla="*/ 0 w 485"/>
                <a:gd name="T23" fmla="*/ 0 h 302"/>
                <a:gd name="T24" fmla="*/ 0 w 485"/>
                <a:gd name="T25" fmla="*/ 0 h 302"/>
                <a:gd name="T26" fmla="*/ 0 w 485"/>
                <a:gd name="T27" fmla="*/ 0 h 302"/>
                <a:gd name="T28" fmla="*/ 0 w 485"/>
                <a:gd name="T29" fmla="*/ 0 h 302"/>
                <a:gd name="T30" fmla="*/ 0 w 485"/>
                <a:gd name="T31" fmla="*/ 0 h 302"/>
                <a:gd name="T32" fmla="*/ 0 w 485"/>
                <a:gd name="T33" fmla="*/ 0 h 302"/>
                <a:gd name="T34" fmla="*/ 0 w 485"/>
                <a:gd name="T35" fmla="*/ 0 h 302"/>
                <a:gd name="T36" fmla="*/ 0 w 485"/>
                <a:gd name="T37" fmla="*/ 0 h 302"/>
                <a:gd name="T38" fmla="*/ 0 w 485"/>
                <a:gd name="T39" fmla="*/ 0 h 302"/>
                <a:gd name="T40" fmla="*/ 0 w 485"/>
                <a:gd name="T41" fmla="*/ 0 h 302"/>
                <a:gd name="T42" fmla="*/ 0 w 485"/>
                <a:gd name="T43" fmla="*/ 0 h 302"/>
                <a:gd name="T44" fmla="*/ 0 w 485"/>
                <a:gd name="T45" fmla="*/ 0 h 302"/>
                <a:gd name="T46" fmla="*/ 0 w 485"/>
                <a:gd name="T47" fmla="*/ 0 h 302"/>
                <a:gd name="T48" fmla="*/ 0 w 485"/>
                <a:gd name="T49" fmla="*/ 0 h 302"/>
                <a:gd name="T50" fmla="*/ 0 w 485"/>
                <a:gd name="T51" fmla="*/ 0 h 302"/>
                <a:gd name="T52" fmla="*/ 0 w 485"/>
                <a:gd name="T53" fmla="*/ 0 h 302"/>
                <a:gd name="T54" fmla="*/ 0 w 485"/>
                <a:gd name="T55" fmla="*/ 0 h 302"/>
                <a:gd name="T56" fmla="*/ 0 w 485"/>
                <a:gd name="T57" fmla="*/ 0 h 302"/>
                <a:gd name="T58" fmla="*/ 0 w 485"/>
                <a:gd name="T59" fmla="*/ 0 h 302"/>
                <a:gd name="T60" fmla="*/ 0 w 485"/>
                <a:gd name="T61" fmla="*/ 0 h 302"/>
                <a:gd name="T62" fmla="*/ 0 w 485"/>
                <a:gd name="T63" fmla="*/ 0 h 302"/>
                <a:gd name="T64" fmla="*/ 0 w 485"/>
                <a:gd name="T65" fmla="*/ 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5"/>
                <a:gd name="T100" fmla="*/ 0 h 302"/>
                <a:gd name="T101" fmla="*/ 485 w 485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5" h="302">
                  <a:moveTo>
                    <a:pt x="24" y="128"/>
                  </a:moveTo>
                  <a:lnTo>
                    <a:pt x="17" y="145"/>
                  </a:lnTo>
                  <a:lnTo>
                    <a:pt x="5" y="161"/>
                  </a:lnTo>
                  <a:lnTo>
                    <a:pt x="0" y="180"/>
                  </a:lnTo>
                  <a:lnTo>
                    <a:pt x="0" y="198"/>
                  </a:lnTo>
                  <a:lnTo>
                    <a:pt x="44" y="248"/>
                  </a:lnTo>
                  <a:lnTo>
                    <a:pt x="93" y="281"/>
                  </a:lnTo>
                  <a:lnTo>
                    <a:pt x="147" y="297"/>
                  </a:lnTo>
                  <a:lnTo>
                    <a:pt x="204" y="302"/>
                  </a:lnTo>
                  <a:lnTo>
                    <a:pt x="264" y="297"/>
                  </a:lnTo>
                  <a:lnTo>
                    <a:pt x="321" y="283"/>
                  </a:lnTo>
                  <a:lnTo>
                    <a:pt x="376" y="258"/>
                  </a:lnTo>
                  <a:lnTo>
                    <a:pt x="427" y="226"/>
                  </a:lnTo>
                  <a:lnTo>
                    <a:pt x="443" y="207"/>
                  </a:lnTo>
                  <a:lnTo>
                    <a:pt x="457" y="188"/>
                  </a:lnTo>
                  <a:lnTo>
                    <a:pt x="473" y="171"/>
                  </a:lnTo>
                  <a:lnTo>
                    <a:pt x="485" y="150"/>
                  </a:lnTo>
                  <a:lnTo>
                    <a:pt x="463" y="122"/>
                  </a:lnTo>
                  <a:lnTo>
                    <a:pt x="438" y="95"/>
                  </a:lnTo>
                  <a:lnTo>
                    <a:pt x="411" y="74"/>
                  </a:lnTo>
                  <a:lnTo>
                    <a:pt x="381" y="51"/>
                  </a:lnTo>
                  <a:lnTo>
                    <a:pt x="349" y="35"/>
                  </a:lnTo>
                  <a:lnTo>
                    <a:pt x="316" y="21"/>
                  </a:lnTo>
                  <a:lnTo>
                    <a:pt x="280" y="11"/>
                  </a:lnTo>
                  <a:lnTo>
                    <a:pt x="245" y="3"/>
                  </a:lnTo>
                  <a:lnTo>
                    <a:pt x="210" y="0"/>
                  </a:lnTo>
                  <a:lnTo>
                    <a:pt x="174" y="3"/>
                  </a:lnTo>
                  <a:lnTo>
                    <a:pt x="141" y="9"/>
                  </a:lnTo>
                  <a:lnTo>
                    <a:pt x="112" y="21"/>
                  </a:lnTo>
                  <a:lnTo>
                    <a:pt x="84" y="39"/>
                  </a:lnTo>
                  <a:lnTo>
                    <a:pt x="60" y="62"/>
                  </a:lnTo>
                  <a:lnTo>
                    <a:pt x="41" y="92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3" name="Freeform 139"/>
            <p:cNvSpPr>
              <a:spLocks/>
            </p:cNvSpPr>
            <p:nvPr/>
          </p:nvSpPr>
          <p:spPr bwMode="auto">
            <a:xfrm>
              <a:off x="562" y="4016"/>
              <a:ext cx="77" cy="49"/>
            </a:xfrm>
            <a:custGeom>
              <a:avLst/>
              <a:gdLst>
                <a:gd name="T0" fmla="*/ 0 w 310"/>
                <a:gd name="T1" fmla="*/ 0 h 197"/>
                <a:gd name="T2" fmla="*/ 0 w 310"/>
                <a:gd name="T3" fmla="*/ 0 h 197"/>
                <a:gd name="T4" fmla="*/ 0 w 310"/>
                <a:gd name="T5" fmla="*/ 0 h 197"/>
                <a:gd name="T6" fmla="*/ 0 w 310"/>
                <a:gd name="T7" fmla="*/ 0 h 197"/>
                <a:gd name="T8" fmla="*/ 0 w 310"/>
                <a:gd name="T9" fmla="*/ 0 h 197"/>
                <a:gd name="T10" fmla="*/ 0 w 310"/>
                <a:gd name="T11" fmla="*/ 0 h 197"/>
                <a:gd name="T12" fmla="*/ 0 w 310"/>
                <a:gd name="T13" fmla="*/ 0 h 197"/>
                <a:gd name="T14" fmla="*/ 0 w 310"/>
                <a:gd name="T15" fmla="*/ 0 h 197"/>
                <a:gd name="T16" fmla="*/ 0 w 310"/>
                <a:gd name="T17" fmla="*/ 0 h 197"/>
                <a:gd name="T18" fmla="*/ 0 w 310"/>
                <a:gd name="T19" fmla="*/ 0 h 197"/>
                <a:gd name="T20" fmla="*/ 0 w 310"/>
                <a:gd name="T21" fmla="*/ 0 h 197"/>
                <a:gd name="T22" fmla="*/ 0 w 310"/>
                <a:gd name="T23" fmla="*/ 0 h 197"/>
                <a:gd name="T24" fmla="*/ 0 w 310"/>
                <a:gd name="T25" fmla="*/ 0 h 197"/>
                <a:gd name="T26" fmla="*/ 0 w 310"/>
                <a:gd name="T27" fmla="*/ 0 h 197"/>
                <a:gd name="T28" fmla="*/ 0 w 310"/>
                <a:gd name="T29" fmla="*/ 0 h 197"/>
                <a:gd name="T30" fmla="*/ 0 w 310"/>
                <a:gd name="T31" fmla="*/ 0 h 197"/>
                <a:gd name="T32" fmla="*/ 0 w 310"/>
                <a:gd name="T33" fmla="*/ 0 h 197"/>
                <a:gd name="T34" fmla="*/ 0 w 310"/>
                <a:gd name="T35" fmla="*/ 0 h 197"/>
                <a:gd name="T36" fmla="*/ 0 w 310"/>
                <a:gd name="T37" fmla="*/ 0 h 197"/>
                <a:gd name="T38" fmla="*/ 0 w 310"/>
                <a:gd name="T39" fmla="*/ 0 h 197"/>
                <a:gd name="T40" fmla="*/ 0 w 310"/>
                <a:gd name="T41" fmla="*/ 0 h 197"/>
                <a:gd name="T42" fmla="*/ 0 w 310"/>
                <a:gd name="T43" fmla="*/ 0 h 197"/>
                <a:gd name="T44" fmla="*/ 0 w 310"/>
                <a:gd name="T45" fmla="*/ 0 h 197"/>
                <a:gd name="T46" fmla="*/ 0 w 310"/>
                <a:gd name="T47" fmla="*/ 0 h 197"/>
                <a:gd name="T48" fmla="*/ 0 w 310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0"/>
                <a:gd name="T76" fmla="*/ 0 h 197"/>
                <a:gd name="T77" fmla="*/ 310 w 310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0" h="197">
                  <a:moveTo>
                    <a:pt x="13" y="80"/>
                  </a:moveTo>
                  <a:lnTo>
                    <a:pt x="10" y="94"/>
                  </a:lnTo>
                  <a:lnTo>
                    <a:pt x="2" y="104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29" y="159"/>
                  </a:lnTo>
                  <a:lnTo>
                    <a:pt x="59" y="180"/>
                  </a:lnTo>
                  <a:lnTo>
                    <a:pt x="94" y="194"/>
                  </a:lnTo>
                  <a:lnTo>
                    <a:pt x="133" y="197"/>
                  </a:lnTo>
                  <a:lnTo>
                    <a:pt x="168" y="191"/>
                  </a:lnTo>
                  <a:lnTo>
                    <a:pt x="207" y="180"/>
                  </a:lnTo>
                  <a:lnTo>
                    <a:pt x="242" y="167"/>
                  </a:lnTo>
                  <a:lnTo>
                    <a:pt x="274" y="145"/>
                  </a:lnTo>
                  <a:lnTo>
                    <a:pt x="285" y="134"/>
                  </a:lnTo>
                  <a:lnTo>
                    <a:pt x="296" y="120"/>
                  </a:lnTo>
                  <a:lnTo>
                    <a:pt x="304" y="110"/>
                  </a:lnTo>
                  <a:lnTo>
                    <a:pt x="310" y="96"/>
                  </a:lnTo>
                  <a:lnTo>
                    <a:pt x="283" y="60"/>
                  </a:lnTo>
                  <a:lnTo>
                    <a:pt x="244" y="34"/>
                  </a:lnTo>
                  <a:lnTo>
                    <a:pt x="200" y="12"/>
                  </a:lnTo>
                  <a:lnTo>
                    <a:pt x="157" y="0"/>
                  </a:lnTo>
                  <a:lnTo>
                    <a:pt x="111" y="0"/>
                  </a:lnTo>
                  <a:lnTo>
                    <a:pt x="70" y="12"/>
                  </a:lnTo>
                  <a:lnTo>
                    <a:pt x="37" y="39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rgbClr val="CCC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4" name="Freeform 140"/>
            <p:cNvSpPr>
              <a:spLocks/>
            </p:cNvSpPr>
            <p:nvPr/>
          </p:nvSpPr>
          <p:spPr bwMode="auto">
            <a:xfrm>
              <a:off x="703" y="3129"/>
              <a:ext cx="127" cy="87"/>
            </a:xfrm>
            <a:custGeom>
              <a:avLst/>
              <a:gdLst>
                <a:gd name="T0" fmla="*/ 0 w 506"/>
                <a:gd name="T1" fmla="*/ 0 h 351"/>
                <a:gd name="T2" fmla="*/ 0 w 506"/>
                <a:gd name="T3" fmla="*/ 0 h 351"/>
                <a:gd name="T4" fmla="*/ 0 w 506"/>
                <a:gd name="T5" fmla="*/ 0 h 351"/>
                <a:gd name="T6" fmla="*/ 0 w 506"/>
                <a:gd name="T7" fmla="*/ 0 h 351"/>
                <a:gd name="T8" fmla="*/ 0 w 506"/>
                <a:gd name="T9" fmla="*/ 0 h 351"/>
                <a:gd name="T10" fmla="*/ 0 w 506"/>
                <a:gd name="T11" fmla="*/ 0 h 351"/>
                <a:gd name="T12" fmla="*/ 0 w 506"/>
                <a:gd name="T13" fmla="*/ 0 h 351"/>
                <a:gd name="T14" fmla="*/ 0 w 506"/>
                <a:gd name="T15" fmla="*/ 0 h 351"/>
                <a:gd name="T16" fmla="*/ 0 w 506"/>
                <a:gd name="T17" fmla="*/ 0 h 351"/>
                <a:gd name="T18" fmla="*/ 0 w 506"/>
                <a:gd name="T19" fmla="*/ 0 h 351"/>
                <a:gd name="T20" fmla="*/ 0 w 506"/>
                <a:gd name="T21" fmla="*/ 0 h 351"/>
                <a:gd name="T22" fmla="*/ 0 w 506"/>
                <a:gd name="T23" fmla="*/ 0 h 351"/>
                <a:gd name="T24" fmla="*/ 0 w 506"/>
                <a:gd name="T25" fmla="*/ 0 h 351"/>
                <a:gd name="T26" fmla="*/ 0 w 506"/>
                <a:gd name="T27" fmla="*/ 0 h 351"/>
                <a:gd name="T28" fmla="*/ 0 w 506"/>
                <a:gd name="T29" fmla="*/ 0 h 351"/>
                <a:gd name="T30" fmla="*/ 0 w 506"/>
                <a:gd name="T31" fmla="*/ 0 h 351"/>
                <a:gd name="T32" fmla="*/ 0 w 506"/>
                <a:gd name="T33" fmla="*/ 0 h 351"/>
                <a:gd name="T34" fmla="*/ 0 w 506"/>
                <a:gd name="T35" fmla="*/ 0 h 351"/>
                <a:gd name="T36" fmla="*/ 0 w 506"/>
                <a:gd name="T37" fmla="*/ 0 h 351"/>
                <a:gd name="T38" fmla="*/ 0 w 506"/>
                <a:gd name="T39" fmla="*/ 0 h 351"/>
                <a:gd name="T40" fmla="*/ 0 w 506"/>
                <a:gd name="T41" fmla="*/ 0 h 351"/>
                <a:gd name="T42" fmla="*/ 0 w 506"/>
                <a:gd name="T43" fmla="*/ 0 h 351"/>
                <a:gd name="T44" fmla="*/ 0 w 506"/>
                <a:gd name="T45" fmla="*/ 0 h 351"/>
                <a:gd name="T46" fmla="*/ 0 w 506"/>
                <a:gd name="T47" fmla="*/ 0 h 351"/>
                <a:gd name="T48" fmla="*/ 0 w 506"/>
                <a:gd name="T49" fmla="*/ 0 h 351"/>
                <a:gd name="T50" fmla="*/ 0 w 506"/>
                <a:gd name="T51" fmla="*/ 0 h 351"/>
                <a:gd name="T52" fmla="*/ 0 w 506"/>
                <a:gd name="T53" fmla="*/ 0 h 351"/>
                <a:gd name="T54" fmla="*/ 0 w 506"/>
                <a:gd name="T55" fmla="*/ 0 h 351"/>
                <a:gd name="T56" fmla="*/ 0 w 506"/>
                <a:gd name="T57" fmla="*/ 0 h 351"/>
                <a:gd name="T58" fmla="*/ 0 w 506"/>
                <a:gd name="T59" fmla="*/ 0 h 351"/>
                <a:gd name="T60" fmla="*/ 0 w 506"/>
                <a:gd name="T61" fmla="*/ 0 h 351"/>
                <a:gd name="T62" fmla="*/ 0 w 506"/>
                <a:gd name="T63" fmla="*/ 0 h 351"/>
                <a:gd name="T64" fmla="*/ 0 w 506"/>
                <a:gd name="T65" fmla="*/ 0 h 351"/>
                <a:gd name="T66" fmla="*/ 0 w 506"/>
                <a:gd name="T67" fmla="*/ 0 h 351"/>
                <a:gd name="T68" fmla="*/ 0 w 506"/>
                <a:gd name="T69" fmla="*/ 0 h 351"/>
                <a:gd name="T70" fmla="*/ 0 w 506"/>
                <a:gd name="T71" fmla="*/ 0 h 351"/>
                <a:gd name="T72" fmla="*/ 0 w 506"/>
                <a:gd name="T73" fmla="*/ 0 h 351"/>
                <a:gd name="T74" fmla="*/ 0 w 506"/>
                <a:gd name="T75" fmla="*/ 0 h 351"/>
                <a:gd name="T76" fmla="*/ 0 w 506"/>
                <a:gd name="T77" fmla="*/ 0 h 351"/>
                <a:gd name="T78" fmla="*/ 0 w 506"/>
                <a:gd name="T79" fmla="*/ 0 h 351"/>
                <a:gd name="T80" fmla="*/ 0 w 506"/>
                <a:gd name="T81" fmla="*/ 0 h 351"/>
                <a:gd name="T82" fmla="*/ 0 w 506"/>
                <a:gd name="T83" fmla="*/ 0 h 351"/>
                <a:gd name="T84" fmla="*/ 0 w 506"/>
                <a:gd name="T85" fmla="*/ 0 h 351"/>
                <a:gd name="T86" fmla="*/ 0 w 506"/>
                <a:gd name="T87" fmla="*/ 0 h 351"/>
                <a:gd name="T88" fmla="*/ 0 w 506"/>
                <a:gd name="T89" fmla="*/ 0 h 351"/>
                <a:gd name="T90" fmla="*/ 0 w 506"/>
                <a:gd name="T91" fmla="*/ 0 h 351"/>
                <a:gd name="T92" fmla="*/ 0 w 506"/>
                <a:gd name="T93" fmla="*/ 0 h 351"/>
                <a:gd name="T94" fmla="*/ 0 w 506"/>
                <a:gd name="T95" fmla="*/ 0 h 351"/>
                <a:gd name="T96" fmla="*/ 0 w 506"/>
                <a:gd name="T97" fmla="*/ 0 h 351"/>
                <a:gd name="T98" fmla="*/ 0 w 506"/>
                <a:gd name="T99" fmla="*/ 0 h 351"/>
                <a:gd name="T100" fmla="*/ 0 w 506"/>
                <a:gd name="T101" fmla="*/ 0 h 351"/>
                <a:gd name="T102" fmla="*/ 0 w 506"/>
                <a:gd name="T103" fmla="*/ 0 h 351"/>
                <a:gd name="T104" fmla="*/ 0 w 506"/>
                <a:gd name="T105" fmla="*/ 0 h 3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6"/>
                <a:gd name="T160" fmla="*/ 0 h 351"/>
                <a:gd name="T161" fmla="*/ 506 w 506"/>
                <a:gd name="T162" fmla="*/ 351 h 3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6" h="351">
                  <a:moveTo>
                    <a:pt x="474" y="147"/>
                  </a:moveTo>
                  <a:lnTo>
                    <a:pt x="457" y="139"/>
                  </a:lnTo>
                  <a:lnTo>
                    <a:pt x="440" y="128"/>
                  </a:lnTo>
                  <a:lnTo>
                    <a:pt x="424" y="119"/>
                  </a:lnTo>
                  <a:lnTo>
                    <a:pt x="405" y="112"/>
                  </a:lnTo>
                  <a:lnTo>
                    <a:pt x="389" y="103"/>
                  </a:lnTo>
                  <a:lnTo>
                    <a:pt x="370" y="96"/>
                  </a:lnTo>
                  <a:lnTo>
                    <a:pt x="353" y="89"/>
                  </a:lnTo>
                  <a:lnTo>
                    <a:pt x="334" y="82"/>
                  </a:lnTo>
                  <a:lnTo>
                    <a:pt x="307" y="68"/>
                  </a:lnTo>
                  <a:lnTo>
                    <a:pt x="283" y="54"/>
                  </a:lnTo>
                  <a:lnTo>
                    <a:pt x="263" y="41"/>
                  </a:lnTo>
                  <a:lnTo>
                    <a:pt x="247" y="33"/>
                  </a:lnTo>
                  <a:lnTo>
                    <a:pt x="233" y="22"/>
                  </a:lnTo>
                  <a:lnTo>
                    <a:pt x="221" y="13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96" y="17"/>
                  </a:lnTo>
                  <a:lnTo>
                    <a:pt x="196" y="33"/>
                  </a:lnTo>
                  <a:lnTo>
                    <a:pt x="196" y="49"/>
                  </a:lnTo>
                  <a:lnTo>
                    <a:pt x="193" y="66"/>
                  </a:lnTo>
                  <a:lnTo>
                    <a:pt x="182" y="109"/>
                  </a:lnTo>
                  <a:lnTo>
                    <a:pt x="168" y="149"/>
                  </a:lnTo>
                  <a:lnTo>
                    <a:pt x="147" y="188"/>
                  </a:lnTo>
                  <a:lnTo>
                    <a:pt x="125" y="223"/>
                  </a:lnTo>
                  <a:lnTo>
                    <a:pt x="97" y="256"/>
                  </a:lnTo>
                  <a:lnTo>
                    <a:pt x="65" y="289"/>
                  </a:lnTo>
                  <a:lnTo>
                    <a:pt x="35" y="319"/>
                  </a:lnTo>
                  <a:lnTo>
                    <a:pt x="0" y="346"/>
                  </a:lnTo>
                  <a:lnTo>
                    <a:pt x="44" y="349"/>
                  </a:lnTo>
                  <a:lnTo>
                    <a:pt x="90" y="349"/>
                  </a:lnTo>
                  <a:lnTo>
                    <a:pt x="136" y="351"/>
                  </a:lnTo>
                  <a:lnTo>
                    <a:pt x="182" y="351"/>
                  </a:lnTo>
                  <a:lnTo>
                    <a:pt x="231" y="351"/>
                  </a:lnTo>
                  <a:lnTo>
                    <a:pt x="279" y="351"/>
                  </a:lnTo>
                  <a:lnTo>
                    <a:pt x="327" y="351"/>
                  </a:lnTo>
                  <a:lnTo>
                    <a:pt x="373" y="351"/>
                  </a:lnTo>
                  <a:lnTo>
                    <a:pt x="383" y="351"/>
                  </a:lnTo>
                  <a:lnTo>
                    <a:pt x="392" y="351"/>
                  </a:lnTo>
                  <a:lnTo>
                    <a:pt x="403" y="351"/>
                  </a:lnTo>
                  <a:lnTo>
                    <a:pt x="413" y="351"/>
                  </a:lnTo>
                  <a:lnTo>
                    <a:pt x="422" y="351"/>
                  </a:lnTo>
                  <a:lnTo>
                    <a:pt x="433" y="351"/>
                  </a:lnTo>
                  <a:lnTo>
                    <a:pt x="443" y="351"/>
                  </a:lnTo>
                  <a:lnTo>
                    <a:pt x="454" y="351"/>
                  </a:lnTo>
                  <a:lnTo>
                    <a:pt x="476" y="330"/>
                  </a:lnTo>
                  <a:lnTo>
                    <a:pt x="495" y="303"/>
                  </a:lnTo>
                  <a:lnTo>
                    <a:pt x="506" y="273"/>
                  </a:lnTo>
                  <a:lnTo>
                    <a:pt x="506" y="237"/>
                  </a:lnTo>
                  <a:lnTo>
                    <a:pt x="504" y="215"/>
                  </a:lnTo>
                  <a:lnTo>
                    <a:pt x="498" y="190"/>
                  </a:lnTo>
                  <a:lnTo>
                    <a:pt x="487" y="169"/>
                  </a:lnTo>
                  <a:lnTo>
                    <a:pt x="474" y="147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5" name="Freeform 141"/>
            <p:cNvSpPr>
              <a:spLocks/>
            </p:cNvSpPr>
            <p:nvPr/>
          </p:nvSpPr>
          <p:spPr bwMode="auto">
            <a:xfrm>
              <a:off x="532" y="3393"/>
              <a:ext cx="130" cy="234"/>
            </a:xfrm>
            <a:custGeom>
              <a:avLst/>
              <a:gdLst>
                <a:gd name="T0" fmla="*/ 0 w 520"/>
                <a:gd name="T1" fmla="*/ 0 h 937"/>
                <a:gd name="T2" fmla="*/ 0 w 520"/>
                <a:gd name="T3" fmla="*/ 0 h 937"/>
                <a:gd name="T4" fmla="*/ 0 w 520"/>
                <a:gd name="T5" fmla="*/ 0 h 937"/>
                <a:gd name="T6" fmla="*/ 0 w 520"/>
                <a:gd name="T7" fmla="*/ 0 h 937"/>
                <a:gd name="T8" fmla="*/ 0 w 520"/>
                <a:gd name="T9" fmla="*/ 0 h 937"/>
                <a:gd name="T10" fmla="*/ 0 w 520"/>
                <a:gd name="T11" fmla="*/ 0 h 937"/>
                <a:gd name="T12" fmla="*/ 0 w 520"/>
                <a:gd name="T13" fmla="*/ 0 h 937"/>
                <a:gd name="T14" fmla="*/ 0 w 520"/>
                <a:gd name="T15" fmla="*/ 0 h 937"/>
                <a:gd name="T16" fmla="*/ 0 w 520"/>
                <a:gd name="T17" fmla="*/ 0 h 937"/>
                <a:gd name="T18" fmla="*/ 0 w 520"/>
                <a:gd name="T19" fmla="*/ 0 h 937"/>
                <a:gd name="T20" fmla="*/ 0 w 520"/>
                <a:gd name="T21" fmla="*/ 0 h 937"/>
                <a:gd name="T22" fmla="*/ 0 w 520"/>
                <a:gd name="T23" fmla="*/ 0 h 937"/>
                <a:gd name="T24" fmla="*/ 0 w 520"/>
                <a:gd name="T25" fmla="*/ 0 h 937"/>
                <a:gd name="T26" fmla="*/ 0 w 520"/>
                <a:gd name="T27" fmla="*/ 0 h 937"/>
                <a:gd name="T28" fmla="*/ 0 w 520"/>
                <a:gd name="T29" fmla="*/ 0 h 937"/>
                <a:gd name="T30" fmla="*/ 0 w 520"/>
                <a:gd name="T31" fmla="*/ 0 h 937"/>
                <a:gd name="T32" fmla="*/ 0 w 520"/>
                <a:gd name="T33" fmla="*/ 0 h 937"/>
                <a:gd name="T34" fmla="*/ 0 w 520"/>
                <a:gd name="T35" fmla="*/ 0 h 937"/>
                <a:gd name="T36" fmla="*/ 0 w 520"/>
                <a:gd name="T37" fmla="*/ 0 h 937"/>
                <a:gd name="T38" fmla="*/ 0 w 520"/>
                <a:gd name="T39" fmla="*/ 0 h 937"/>
                <a:gd name="T40" fmla="*/ 0 w 520"/>
                <a:gd name="T41" fmla="*/ 0 h 937"/>
                <a:gd name="T42" fmla="*/ 0 w 520"/>
                <a:gd name="T43" fmla="*/ 0 h 937"/>
                <a:gd name="T44" fmla="*/ 0 w 520"/>
                <a:gd name="T45" fmla="*/ 0 h 937"/>
                <a:gd name="T46" fmla="*/ 0 w 520"/>
                <a:gd name="T47" fmla="*/ 0 h 937"/>
                <a:gd name="T48" fmla="*/ 0 w 520"/>
                <a:gd name="T49" fmla="*/ 0 h 937"/>
                <a:gd name="T50" fmla="*/ 0 w 520"/>
                <a:gd name="T51" fmla="*/ 0 h 937"/>
                <a:gd name="T52" fmla="*/ 0 w 520"/>
                <a:gd name="T53" fmla="*/ 0 h 937"/>
                <a:gd name="T54" fmla="*/ 0 w 520"/>
                <a:gd name="T55" fmla="*/ 0 h 937"/>
                <a:gd name="T56" fmla="*/ 0 w 520"/>
                <a:gd name="T57" fmla="*/ 0 h 937"/>
                <a:gd name="T58" fmla="*/ 0 w 520"/>
                <a:gd name="T59" fmla="*/ 0 h 937"/>
                <a:gd name="T60" fmla="*/ 0 w 520"/>
                <a:gd name="T61" fmla="*/ 0 h 937"/>
                <a:gd name="T62" fmla="*/ 0 w 520"/>
                <a:gd name="T63" fmla="*/ 0 h 937"/>
                <a:gd name="T64" fmla="*/ 0 w 520"/>
                <a:gd name="T65" fmla="*/ 0 h 937"/>
                <a:gd name="T66" fmla="*/ 0 w 520"/>
                <a:gd name="T67" fmla="*/ 0 h 937"/>
                <a:gd name="T68" fmla="*/ 0 w 520"/>
                <a:gd name="T69" fmla="*/ 0 h 937"/>
                <a:gd name="T70" fmla="*/ 0 w 520"/>
                <a:gd name="T71" fmla="*/ 0 h 937"/>
                <a:gd name="T72" fmla="*/ 0 w 520"/>
                <a:gd name="T73" fmla="*/ 0 h 937"/>
                <a:gd name="T74" fmla="*/ 0 w 520"/>
                <a:gd name="T75" fmla="*/ 0 h 937"/>
                <a:gd name="T76" fmla="*/ 0 w 520"/>
                <a:gd name="T77" fmla="*/ 0 h 937"/>
                <a:gd name="T78" fmla="*/ 0 w 520"/>
                <a:gd name="T79" fmla="*/ 0 h 937"/>
                <a:gd name="T80" fmla="*/ 0 w 520"/>
                <a:gd name="T81" fmla="*/ 0 h 9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0"/>
                <a:gd name="T124" fmla="*/ 0 h 937"/>
                <a:gd name="T125" fmla="*/ 520 w 520"/>
                <a:gd name="T126" fmla="*/ 937 h 9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0" h="937">
                  <a:moveTo>
                    <a:pt x="520" y="0"/>
                  </a:moveTo>
                  <a:lnTo>
                    <a:pt x="460" y="28"/>
                  </a:lnTo>
                  <a:lnTo>
                    <a:pt x="408" y="58"/>
                  </a:lnTo>
                  <a:lnTo>
                    <a:pt x="359" y="90"/>
                  </a:lnTo>
                  <a:lnTo>
                    <a:pt x="313" y="124"/>
                  </a:lnTo>
                  <a:lnTo>
                    <a:pt x="274" y="156"/>
                  </a:lnTo>
                  <a:lnTo>
                    <a:pt x="237" y="194"/>
                  </a:lnTo>
                  <a:lnTo>
                    <a:pt x="203" y="232"/>
                  </a:lnTo>
                  <a:lnTo>
                    <a:pt x="173" y="270"/>
                  </a:lnTo>
                  <a:lnTo>
                    <a:pt x="147" y="313"/>
                  </a:lnTo>
                  <a:lnTo>
                    <a:pt x="122" y="359"/>
                  </a:lnTo>
                  <a:lnTo>
                    <a:pt x="97" y="407"/>
                  </a:lnTo>
                  <a:lnTo>
                    <a:pt x="76" y="455"/>
                  </a:lnTo>
                  <a:lnTo>
                    <a:pt x="57" y="509"/>
                  </a:lnTo>
                  <a:lnTo>
                    <a:pt x="37" y="564"/>
                  </a:lnTo>
                  <a:lnTo>
                    <a:pt x="19" y="624"/>
                  </a:lnTo>
                  <a:lnTo>
                    <a:pt x="0" y="686"/>
                  </a:lnTo>
                  <a:lnTo>
                    <a:pt x="5" y="744"/>
                  </a:lnTo>
                  <a:lnTo>
                    <a:pt x="10" y="798"/>
                  </a:lnTo>
                  <a:lnTo>
                    <a:pt x="16" y="850"/>
                  </a:lnTo>
                  <a:lnTo>
                    <a:pt x="24" y="905"/>
                  </a:lnTo>
                  <a:lnTo>
                    <a:pt x="46" y="916"/>
                  </a:lnTo>
                  <a:lnTo>
                    <a:pt x="60" y="923"/>
                  </a:lnTo>
                  <a:lnTo>
                    <a:pt x="76" y="932"/>
                  </a:lnTo>
                  <a:lnTo>
                    <a:pt x="97" y="937"/>
                  </a:lnTo>
                  <a:lnTo>
                    <a:pt x="95" y="836"/>
                  </a:lnTo>
                  <a:lnTo>
                    <a:pt x="103" y="727"/>
                  </a:lnTo>
                  <a:lnTo>
                    <a:pt x="125" y="616"/>
                  </a:lnTo>
                  <a:lnTo>
                    <a:pt x="157" y="504"/>
                  </a:lnTo>
                  <a:lnTo>
                    <a:pt x="198" y="396"/>
                  </a:lnTo>
                  <a:lnTo>
                    <a:pt x="253" y="295"/>
                  </a:lnTo>
                  <a:lnTo>
                    <a:pt x="318" y="205"/>
                  </a:lnTo>
                  <a:lnTo>
                    <a:pt x="394" y="131"/>
                  </a:lnTo>
                  <a:lnTo>
                    <a:pt x="410" y="115"/>
                  </a:lnTo>
                  <a:lnTo>
                    <a:pt x="430" y="101"/>
                  </a:lnTo>
                  <a:lnTo>
                    <a:pt x="446" y="85"/>
                  </a:lnTo>
                  <a:lnTo>
                    <a:pt x="465" y="71"/>
                  </a:lnTo>
                  <a:lnTo>
                    <a:pt x="481" y="55"/>
                  </a:lnTo>
                  <a:lnTo>
                    <a:pt x="498" y="39"/>
                  </a:lnTo>
                  <a:lnTo>
                    <a:pt x="511" y="2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6" name="Freeform 142"/>
            <p:cNvSpPr>
              <a:spLocks/>
            </p:cNvSpPr>
            <p:nvPr/>
          </p:nvSpPr>
          <p:spPr bwMode="auto">
            <a:xfrm>
              <a:off x="471" y="3349"/>
              <a:ext cx="33" cy="267"/>
            </a:xfrm>
            <a:custGeom>
              <a:avLst/>
              <a:gdLst>
                <a:gd name="T0" fmla="*/ 0 w 131"/>
                <a:gd name="T1" fmla="*/ 0 h 1066"/>
                <a:gd name="T2" fmla="*/ 0 w 131"/>
                <a:gd name="T3" fmla="*/ 0 h 1066"/>
                <a:gd name="T4" fmla="*/ 0 w 131"/>
                <a:gd name="T5" fmla="*/ 0 h 1066"/>
                <a:gd name="T6" fmla="*/ 0 w 131"/>
                <a:gd name="T7" fmla="*/ 0 h 1066"/>
                <a:gd name="T8" fmla="*/ 0 w 131"/>
                <a:gd name="T9" fmla="*/ 0 h 1066"/>
                <a:gd name="T10" fmla="*/ 0 w 131"/>
                <a:gd name="T11" fmla="*/ 0 h 1066"/>
                <a:gd name="T12" fmla="*/ 0 w 131"/>
                <a:gd name="T13" fmla="*/ 0 h 1066"/>
                <a:gd name="T14" fmla="*/ 0 w 131"/>
                <a:gd name="T15" fmla="*/ 0 h 1066"/>
                <a:gd name="T16" fmla="*/ 0 w 131"/>
                <a:gd name="T17" fmla="*/ 0 h 1066"/>
                <a:gd name="T18" fmla="*/ 0 w 131"/>
                <a:gd name="T19" fmla="*/ 0 h 1066"/>
                <a:gd name="T20" fmla="*/ 0 w 131"/>
                <a:gd name="T21" fmla="*/ 0 h 1066"/>
                <a:gd name="T22" fmla="*/ 0 w 131"/>
                <a:gd name="T23" fmla="*/ 0 h 1066"/>
                <a:gd name="T24" fmla="*/ 0 w 131"/>
                <a:gd name="T25" fmla="*/ 0 h 1066"/>
                <a:gd name="T26" fmla="*/ 0 w 131"/>
                <a:gd name="T27" fmla="*/ 0 h 1066"/>
                <a:gd name="T28" fmla="*/ 0 w 131"/>
                <a:gd name="T29" fmla="*/ 0 h 1066"/>
                <a:gd name="T30" fmla="*/ 0 w 131"/>
                <a:gd name="T31" fmla="*/ 0 h 1066"/>
                <a:gd name="T32" fmla="*/ 0 w 131"/>
                <a:gd name="T33" fmla="*/ 0 h 1066"/>
                <a:gd name="T34" fmla="*/ 0 w 131"/>
                <a:gd name="T35" fmla="*/ 0 h 1066"/>
                <a:gd name="T36" fmla="*/ 0 w 131"/>
                <a:gd name="T37" fmla="*/ 0 h 1066"/>
                <a:gd name="T38" fmla="*/ 0 w 131"/>
                <a:gd name="T39" fmla="*/ 0 h 1066"/>
                <a:gd name="T40" fmla="*/ 0 w 131"/>
                <a:gd name="T41" fmla="*/ 0 h 1066"/>
                <a:gd name="T42" fmla="*/ 0 w 131"/>
                <a:gd name="T43" fmla="*/ 0 h 1066"/>
                <a:gd name="T44" fmla="*/ 0 w 131"/>
                <a:gd name="T45" fmla="*/ 0 h 1066"/>
                <a:gd name="T46" fmla="*/ 0 w 131"/>
                <a:gd name="T47" fmla="*/ 0 h 1066"/>
                <a:gd name="T48" fmla="*/ 0 w 131"/>
                <a:gd name="T49" fmla="*/ 0 h 10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066"/>
                <a:gd name="T77" fmla="*/ 131 w 131"/>
                <a:gd name="T78" fmla="*/ 1066 h 10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066">
                  <a:moveTo>
                    <a:pt x="66" y="1066"/>
                  </a:moveTo>
                  <a:lnTo>
                    <a:pt x="57" y="925"/>
                  </a:lnTo>
                  <a:lnTo>
                    <a:pt x="52" y="786"/>
                  </a:lnTo>
                  <a:lnTo>
                    <a:pt x="52" y="652"/>
                  </a:lnTo>
                  <a:lnTo>
                    <a:pt x="55" y="519"/>
                  </a:lnTo>
                  <a:lnTo>
                    <a:pt x="66" y="391"/>
                  </a:lnTo>
                  <a:lnTo>
                    <a:pt x="79" y="260"/>
                  </a:lnTo>
                  <a:lnTo>
                    <a:pt x="101" y="13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3" y="0"/>
                  </a:lnTo>
                  <a:lnTo>
                    <a:pt x="82" y="37"/>
                  </a:lnTo>
                  <a:lnTo>
                    <a:pt x="73" y="76"/>
                  </a:lnTo>
                  <a:lnTo>
                    <a:pt x="66" y="113"/>
                  </a:lnTo>
                  <a:lnTo>
                    <a:pt x="63" y="154"/>
                  </a:lnTo>
                  <a:lnTo>
                    <a:pt x="33" y="367"/>
                  </a:lnTo>
                  <a:lnTo>
                    <a:pt x="11" y="585"/>
                  </a:lnTo>
                  <a:lnTo>
                    <a:pt x="0" y="802"/>
                  </a:lnTo>
                  <a:lnTo>
                    <a:pt x="3" y="1020"/>
                  </a:lnTo>
                  <a:lnTo>
                    <a:pt x="19" y="1045"/>
                  </a:lnTo>
                  <a:lnTo>
                    <a:pt x="30" y="1055"/>
                  </a:lnTo>
                  <a:lnTo>
                    <a:pt x="41" y="1064"/>
                  </a:lnTo>
                  <a:lnTo>
                    <a:pt x="66" y="106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7" name="Freeform 143"/>
            <p:cNvSpPr>
              <a:spLocks/>
            </p:cNvSpPr>
            <p:nvPr/>
          </p:nvSpPr>
          <p:spPr bwMode="auto">
            <a:xfrm>
              <a:off x="412" y="3658"/>
              <a:ext cx="410" cy="199"/>
            </a:xfrm>
            <a:custGeom>
              <a:avLst/>
              <a:gdLst>
                <a:gd name="T0" fmla="*/ 0 w 1639"/>
                <a:gd name="T1" fmla="*/ 0 h 799"/>
                <a:gd name="T2" fmla="*/ 0 w 1639"/>
                <a:gd name="T3" fmla="*/ 0 h 799"/>
                <a:gd name="T4" fmla="*/ 0 w 1639"/>
                <a:gd name="T5" fmla="*/ 0 h 799"/>
                <a:gd name="T6" fmla="*/ 0 w 1639"/>
                <a:gd name="T7" fmla="*/ 0 h 799"/>
                <a:gd name="T8" fmla="*/ 0 w 1639"/>
                <a:gd name="T9" fmla="*/ 0 h 799"/>
                <a:gd name="T10" fmla="*/ 0 w 1639"/>
                <a:gd name="T11" fmla="*/ 0 h 799"/>
                <a:gd name="T12" fmla="*/ 0 w 1639"/>
                <a:gd name="T13" fmla="*/ 0 h 799"/>
                <a:gd name="T14" fmla="*/ 0 w 1639"/>
                <a:gd name="T15" fmla="*/ 0 h 799"/>
                <a:gd name="T16" fmla="*/ 0 w 1639"/>
                <a:gd name="T17" fmla="*/ 0 h 799"/>
                <a:gd name="T18" fmla="*/ 0 w 1639"/>
                <a:gd name="T19" fmla="*/ 0 h 799"/>
                <a:gd name="T20" fmla="*/ 0 w 1639"/>
                <a:gd name="T21" fmla="*/ 0 h 799"/>
                <a:gd name="T22" fmla="*/ 0 w 1639"/>
                <a:gd name="T23" fmla="*/ 0 h 799"/>
                <a:gd name="T24" fmla="*/ 0 w 1639"/>
                <a:gd name="T25" fmla="*/ 0 h 799"/>
                <a:gd name="T26" fmla="*/ 0 w 1639"/>
                <a:gd name="T27" fmla="*/ 0 h 799"/>
                <a:gd name="T28" fmla="*/ 0 w 1639"/>
                <a:gd name="T29" fmla="*/ 0 h 799"/>
                <a:gd name="T30" fmla="*/ 0 w 1639"/>
                <a:gd name="T31" fmla="*/ 0 h 799"/>
                <a:gd name="T32" fmla="*/ 0 w 1639"/>
                <a:gd name="T33" fmla="*/ 0 h 799"/>
                <a:gd name="T34" fmla="*/ 0 w 1639"/>
                <a:gd name="T35" fmla="*/ 0 h 799"/>
                <a:gd name="T36" fmla="*/ 0 w 1639"/>
                <a:gd name="T37" fmla="*/ 0 h 799"/>
                <a:gd name="T38" fmla="*/ 0 w 1639"/>
                <a:gd name="T39" fmla="*/ 0 h 799"/>
                <a:gd name="T40" fmla="*/ 0 w 1639"/>
                <a:gd name="T41" fmla="*/ 0 h 799"/>
                <a:gd name="T42" fmla="*/ 0 w 1639"/>
                <a:gd name="T43" fmla="*/ 0 h 799"/>
                <a:gd name="T44" fmla="*/ 0 w 1639"/>
                <a:gd name="T45" fmla="*/ 0 h 799"/>
                <a:gd name="T46" fmla="*/ 0 w 1639"/>
                <a:gd name="T47" fmla="*/ 0 h 799"/>
                <a:gd name="T48" fmla="*/ 0 w 1639"/>
                <a:gd name="T49" fmla="*/ 0 h 799"/>
                <a:gd name="T50" fmla="*/ 0 w 1639"/>
                <a:gd name="T51" fmla="*/ 0 h 799"/>
                <a:gd name="T52" fmla="*/ 0 w 1639"/>
                <a:gd name="T53" fmla="*/ 0 h 799"/>
                <a:gd name="T54" fmla="*/ 0 w 1639"/>
                <a:gd name="T55" fmla="*/ 0 h 799"/>
                <a:gd name="T56" fmla="*/ 0 w 1639"/>
                <a:gd name="T57" fmla="*/ 0 h 799"/>
                <a:gd name="T58" fmla="*/ 0 w 1639"/>
                <a:gd name="T59" fmla="*/ 0 h 799"/>
                <a:gd name="T60" fmla="*/ 0 w 1639"/>
                <a:gd name="T61" fmla="*/ 0 h 799"/>
                <a:gd name="T62" fmla="*/ 0 w 1639"/>
                <a:gd name="T63" fmla="*/ 0 h 799"/>
                <a:gd name="T64" fmla="*/ 0 w 1639"/>
                <a:gd name="T65" fmla="*/ 0 h 799"/>
                <a:gd name="T66" fmla="*/ 0 w 1639"/>
                <a:gd name="T67" fmla="*/ 0 h 799"/>
                <a:gd name="T68" fmla="*/ 0 w 1639"/>
                <a:gd name="T69" fmla="*/ 0 h 799"/>
                <a:gd name="T70" fmla="*/ 0 w 1639"/>
                <a:gd name="T71" fmla="*/ 0 h 799"/>
                <a:gd name="T72" fmla="*/ 0 w 1639"/>
                <a:gd name="T73" fmla="*/ 0 h 799"/>
                <a:gd name="T74" fmla="*/ 0 w 1639"/>
                <a:gd name="T75" fmla="*/ 0 h 799"/>
                <a:gd name="T76" fmla="*/ 0 w 1639"/>
                <a:gd name="T77" fmla="*/ 0 h 799"/>
                <a:gd name="T78" fmla="*/ 0 w 1639"/>
                <a:gd name="T79" fmla="*/ 0 h 799"/>
                <a:gd name="T80" fmla="*/ 0 w 1639"/>
                <a:gd name="T81" fmla="*/ 0 h 799"/>
                <a:gd name="T82" fmla="*/ 0 w 1639"/>
                <a:gd name="T83" fmla="*/ 0 h 799"/>
                <a:gd name="T84" fmla="*/ 0 w 1639"/>
                <a:gd name="T85" fmla="*/ 0 h 799"/>
                <a:gd name="T86" fmla="*/ 0 w 1639"/>
                <a:gd name="T87" fmla="*/ 0 h 799"/>
                <a:gd name="T88" fmla="*/ 0 w 1639"/>
                <a:gd name="T89" fmla="*/ 0 h 799"/>
                <a:gd name="T90" fmla="*/ 0 w 1639"/>
                <a:gd name="T91" fmla="*/ 0 h 799"/>
                <a:gd name="T92" fmla="*/ 0 w 1639"/>
                <a:gd name="T93" fmla="*/ 0 h 799"/>
                <a:gd name="T94" fmla="*/ 0 w 1639"/>
                <a:gd name="T95" fmla="*/ 0 h 799"/>
                <a:gd name="T96" fmla="*/ 0 w 1639"/>
                <a:gd name="T97" fmla="*/ 0 h 799"/>
                <a:gd name="T98" fmla="*/ 0 w 1639"/>
                <a:gd name="T99" fmla="*/ 0 h 799"/>
                <a:gd name="T100" fmla="*/ 0 w 1639"/>
                <a:gd name="T101" fmla="*/ 0 h 799"/>
                <a:gd name="T102" fmla="*/ 0 w 1639"/>
                <a:gd name="T103" fmla="*/ 0 h 799"/>
                <a:gd name="T104" fmla="*/ 0 w 1639"/>
                <a:gd name="T105" fmla="*/ 0 h 799"/>
                <a:gd name="T106" fmla="*/ 0 w 1639"/>
                <a:gd name="T107" fmla="*/ 0 h 799"/>
                <a:gd name="T108" fmla="*/ 0 w 1639"/>
                <a:gd name="T109" fmla="*/ 0 h 799"/>
                <a:gd name="T110" fmla="*/ 0 w 1639"/>
                <a:gd name="T111" fmla="*/ 0 h 799"/>
                <a:gd name="T112" fmla="*/ 0 w 1639"/>
                <a:gd name="T113" fmla="*/ 0 h 799"/>
                <a:gd name="T114" fmla="*/ 0 w 1639"/>
                <a:gd name="T115" fmla="*/ 0 h 799"/>
                <a:gd name="T116" fmla="*/ 0 w 1639"/>
                <a:gd name="T117" fmla="*/ 0 h 799"/>
                <a:gd name="T118" fmla="*/ 0 w 1639"/>
                <a:gd name="T119" fmla="*/ 0 h 799"/>
                <a:gd name="T120" fmla="*/ 0 w 1639"/>
                <a:gd name="T121" fmla="*/ 0 h 799"/>
                <a:gd name="T122" fmla="*/ 0 w 1639"/>
                <a:gd name="T123" fmla="*/ 0 h 799"/>
                <a:gd name="T124" fmla="*/ 0 w 1639"/>
                <a:gd name="T125" fmla="*/ 0 h 7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9"/>
                <a:gd name="T190" fmla="*/ 0 h 799"/>
                <a:gd name="T191" fmla="*/ 1639 w 1639"/>
                <a:gd name="T192" fmla="*/ 799 h 7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9" h="799">
                  <a:moveTo>
                    <a:pt x="237" y="80"/>
                  </a:moveTo>
                  <a:lnTo>
                    <a:pt x="185" y="110"/>
                  </a:lnTo>
                  <a:lnTo>
                    <a:pt x="139" y="142"/>
                  </a:lnTo>
                  <a:lnTo>
                    <a:pt x="98" y="175"/>
                  </a:lnTo>
                  <a:lnTo>
                    <a:pt x="63" y="213"/>
                  </a:lnTo>
                  <a:lnTo>
                    <a:pt x="35" y="251"/>
                  </a:lnTo>
                  <a:lnTo>
                    <a:pt x="17" y="292"/>
                  </a:lnTo>
                  <a:lnTo>
                    <a:pt x="5" y="333"/>
                  </a:lnTo>
                  <a:lnTo>
                    <a:pt x="0" y="377"/>
                  </a:lnTo>
                  <a:lnTo>
                    <a:pt x="5" y="419"/>
                  </a:lnTo>
                  <a:lnTo>
                    <a:pt x="17" y="461"/>
                  </a:lnTo>
                  <a:lnTo>
                    <a:pt x="38" y="502"/>
                  </a:lnTo>
                  <a:lnTo>
                    <a:pt x="68" y="539"/>
                  </a:lnTo>
                  <a:lnTo>
                    <a:pt x="104" y="578"/>
                  </a:lnTo>
                  <a:lnTo>
                    <a:pt x="144" y="610"/>
                  </a:lnTo>
                  <a:lnTo>
                    <a:pt x="194" y="643"/>
                  </a:lnTo>
                  <a:lnTo>
                    <a:pt x="247" y="673"/>
                  </a:lnTo>
                  <a:lnTo>
                    <a:pt x="307" y="700"/>
                  </a:lnTo>
                  <a:lnTo>
                    <a:pt x="373" y="725"/>
                  </a:lnTo>
                  <a:lnTo>
                    <a:pt x="443" y="746"/>
                  </a:lnTo>
                  <a:lnTo>
                    <a:pt x="517" y="766"/>
                  </a:lnTo>
                  <a:lnTo>
                    <a:pt x="597" y="780"/>
                  </a:lnTo>
                  <a:lnTo>
                    <a:pt x="678" y="790"/>
                  </a:lnTo>
                  <a:lnTo>
                    <a:pt x="760" y="796"/>
                  </a:lnTo>
                  <a:lnTo>
                    <a:pt x="847" y="799"/>
                  </a:lnTo>
                  <a:lnTo>
                    <a:pt x="915" y="796"/>
                  </a:lnTo>
                  <a:lnTo>
                    <a:pt x="980" y="792"/>
                  </a:lnTo>
                  <a:lnTo>
                    <a:pt x="1046" y="787"/>
                  </a:lnTo>
                  <a:lnTo>
                    <a:pt x="1108" y="776"/>
                  </a:lnTo>
                  <a:lnTo>
                    <a:pt x="1168" y="766"/>
                  </a:lnTo>
                  <a:lnTo>
                    <a:pt x="1228" y="752"/>
                  </a:lnTo>
                  <a:lnTo>
                    <a:pt x="1283" y="736"/>
                  </a:lnTo>
                  <a:lnTo>
                    <a:pt x="1336" y="716"/>
                  </a:lnTo>
                  <a:lnTo>
                    <a:pt x="1389" y="698"/>
                  </a:lnTo>
                  <a:lnTo>
                    <a:pt x="1435" y="676"/>
                  </a:lnTo>
                  <a:lnTo>
                    <a:pt x="1479" y="651"/>
                  </a:lnTo>
                  <a:lnTo>
                    <a:pt x="1520" y="627"/>
                  </a:lnTo>
                  <a:lnTo>
                    <a:pt x="1555" y="600"/>
                  </a:lnTo>
                  <a:lnTo>
                    <a:pt x="1587" y="570"/>
                  </a:lnTo>
                  <a:lnTo>
                    <a:pt x="1615" y="539"/>
                  </a:lnTo>
                  <a:lnTo>
                    <a:pt x="1639" y="509"/>
                  </a:lnTo>
                  <a:lnTo>
                    <a:pt x="1637" y="499"/>
                  </a:lnTo>
                  <a:lnTo>
                    <a:pt x="1637" y="488"/>
                  </a:lnTo>
                  <a:lnTo>
                    <a:pt x="1633" y="474"/>
                  </a:lnTo>
                  <a:lnTo>
                    <a:pt x="1628" y="458"/>
                  </a:lnTo>
                  <a:lnTo>
                    <a:pt x="1631" y="444"/>
                  </a:lnTo>
                  <a:lnTo>
                    <a:pt x="1631" y="433"/>
                  </a:lnTo>
                  <a:lnTo>
                    <a:pt x="1628" y="426"/>
                  </a:lnTo>
                  <a:lnTo>
                    <a:pt x="1617" y="423"/>
                  </a:lnTo>
                  <a:lnTo>
                    <a:pt x="1579" y="417"/>
                  </a:lnTo>
                  <a:lnTo>
                    <a:pt x="1541" y="403"/>
                  </a:lnTo>
                  <a:lnTo>
                    <a:pt x="1506" y="379"/>
                  </a:lnTo>
                  <a:lnTo>
                    <a:pt x="1481" y="349"/>
                  </a:lnTo>
                  <a:lnTo>
                    <a:pt x="1465" y="313"/>
                  </a:lnTo>
                  <a:lnTo>
                    <a:pt x="1465" y="281"/>
                  </a:lnTo>
                  <a:lnTo>
                    <a:pt x="1486" y="248"/>
                  </a:lnTo>
                  <a:lnTo>
                    <a:pt x="1530" y="221"/>
                  </a:lnTo>
                  <a:lnTo>
                    <a:pt x="1555" y="216"/>
                  </a:lnTo>
                  <a:lnTo>
                    <a:pt x="1511" y="172"/>
                  </a:lnTo>
                  <a:lnTo>
                    <a:pt x="1465" y="136"/>
                  </a:lnTo>
                  <a:lnTo>
                    <a:pt x="1416" y="106"/>
                  </a:lnTo>
                  <a:lnTo>
                    <a:pt x="1370" y="82"/>
                  </a:lnTo>
                  <a:lnTo>
                    <a:pt x="1320" y="64"/>
                  </a:lnTo>
                  <a:lnTo>
                    <a:pt x="1271" y="46"/>
                  </a:lnTo>
                  <a:lnTo>
                    <a:pt x="1225" y="34"/>
                  </a:lnTo>
                  <a:lnTo>
                    <a:pt x="1179" y="17"/>
                  </a:lnTo>
                  <a:lnTo>
                    <a:pt x="1141" y="6"/>
                  </a:lnTo>
                  <a:lnTo>
                    <a:pt x="1111" y="0"/>
                  </a:lnTo>
                  <a:lnTo>
                    <a:pt x="1081" y="0"/>
                  </a:lnTo>
                  <a:lnTo>
                    <a:pt x="1057" y="6"/>
                  </a:lnTo>
                  <a:lnTo>
                    <a:pt x="1029" y="14"/>
                  </a:lnTo>
                  <a:lnTo>
                    <a:pt x="1002" y="23"/>
                  </a:lnTo>
                  <a:lnTo>
                    <a:pt x="972" y="36"/>
                  </a:lnTo>
                  <a:lnTo>
                    <a:pt x="937" y="46"/>
                  </a:lnTo>
                  <a:lnTo>
                    <a:pt x="923" y="80"/>
                  </a:lnTo>
                  <a:lnTo>
                    <a:pt x="910" y="112"/>
                  </a:lnTo>
                  <a:lnTo>
                    <a:pt x="893" y="147"/>
                  </a:lnTo>
                  <a:lnTo>
                    <a:pt x="871" y="177"/>
                  </a:lnTo>
                  <a:lnTo>
                    <a:pt x="950" y="213"/>
                  </a:lnTo>
                  <a:lnTo>
                    <a:pt x="1013" y="254"/>
                  </a:lnTo>
                  <a:lnTo>
                    <a:pt x="1059" y="295"/>
                  </a:lnTo>
                  <a:lnTo>
                    <a:pt x="1089" y="338"/>
                  </a:lnTo>
                  <a:lnTo>
                    <a:pt x="1108" y="384"/>
                  </a:lnTo>
                  <a:lnTo>
                    <a:pt x="1111" y="428"/>
                  </a:lnTo>
                  <a:lnTo>
                    <a:pt x="1106" y="472"/>
                  </a:lnTo>
                  <a:lnTo>
                    <a:pt x="1087" y="513"/>
                  </a:lnTo>
                  <a:lnTo>
                    <a:pt x="1057" y="553"/>
                  </a:lnTo>
                  <a:lnTo>
                    <a:pt x="1016" y="589"/>
                  </a:lnTo>
                  <a:lnTo>
                    <a:pt x="970" y="619"/>
                  </a:lnTo>
                  <a:lnTo>
                    <a:pt x="915" y="643"/>
                  </a:lnTo>
                  <a:lnTo>
                    <a:pt x="852" y="663"/>
                  </a:lnTo>
                  <a:lnTo>
                    <a:pt x="784" y="673"/>
                  </a:lnTo>
                  <a:lnTo>
                    <a:pt x="710" y="673"/>
                  </a:lnTo>
                  <a:lnTo>
                    <a:pt x="632" y="668"/>
                  </a:lnTo>
                  <a:lnTo>
                    <a:pt x="599" y="663"/>
                  </a:lnTo>
                  <a:lnTo>
                    <a:pt x="567" y="660"/>
                  </a:lnTo>
                  <a:lnTo>
                    <a:pt x="534" y="654"/>
                  </a:lnTo>
                  <a:lnTo>
                    <a:pt x="501" y="649"/>
                  </a:lnTo>
                  <a:lnTo>
                    <a:pt x="468" y="640"/>
                  </a:lnTo>
                  <a:lnTo>
                    <a:pt x="436" y="633"/>
                  </a:lnTo>
                  <a:lnTo>
                    <a:pt x="403" y="624"/>
                  </a:lnTo>
                  <a:lnTo>
                    <a:pt x="371" y="610"/>
                  </a:lnTo>
                  <a:lnTo>
                    <a:pt x="341" y="600"/>
                  </a:lnTo>
                  <a:lnTo>
                    <a:pt x="311" y="583"/>
                  </a:lnTo>
                  <a:lnTo>
                    <a:pt x="283" y="567"/>
                  </a:lnTo>
                  <a:lnTo>
                    <a:pt x="256" y="545"/>
                  </a:lnTo>
                  <a:lnTo>
                    <a:pt x="231" y="523"/>
                  </a:lnTo>
                  <a:lnTo>
                    <a:pt x="210" y="499"/>
                  </a:lnTo>
                  <a:lnTo>
                    <a:pt x="190" y="472"/>
                  </a:lnTo>
                  <a:lnTo>
                    <a:pt x="171" y="439"/>
                  </a:lnTo>
                  <a:lnTo>
                    <a:pt x="155" y="384"/>
                  </a:lnTo>
                  <a:lnTo>
                    <a:pt x="158" y="327"/>
                  </a:lnTo>
                  <a:lnTo>
                    <a:pt x="177" y="273"/>
                  </a:lnTo>
                  <a:lnTo>
                    <a:pt x="215" y="226"/>
                  </a:lnTo>
                  <a:lnTo>
                    <a:pt x="224" y="219"/>
                  </a:lnTo>
                  <a:lnTo>
                    <a:pt x="234" y="210"/>
                  </a:lnTo>
                  <a:lnTo>
                    <a:pt x="242" y="202"/>
                  </a:lnTo>
                  <a:lnTo>
                    <a:pt x="256" y="196"/>
                  </a:lnTo>
                  <a:lnTo>
                    <a:pt x="267" y="191"/>
                  </a:lnTo>
                  <a:lnTo>
                    <a:pt x="277" y="186"/>
                  </a:lnTo>
                  <a:lnTo>
                    <a:pt x="291" y="183"/>
                  </a:lnTo>
                  <a:lnTo>
                    <a:pt x="302" y="177"/>
                  </a:lnTo>
                  <a:lnTo>
                    <a:pt x="283" y="154"/>
                  </a:lnTo>
                  <a:lnTo>
                    <a:pt x="267" y="129"/>
                  </a:lnTo>
                  <a:lnTo>
                    <a:pt x="251" y="104"/>
                  </a:lnTo>
                  <a:lnTo>
                    <a:pt x="237" y="8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8" name="Freeform 144"/>
            <p:cNvSpPr>
              <a:spLocks/>
            </p:cNvSpPr>
            <p:nvPr/>
          </p:nvSpPr>
          <p:spPr bwMode="auto">
            <a:xfrm>
              <a:off x="202" y="3694"/>
              <a:ext cx="542" cy="354"/>
            </a:xfrm>
            <a:custGeom>
              <a:avLst/>
              <a:gdLst>
                <a:gd name="T0" fmla="*/ 0 w 2170"/>
                <a:gd name="T1" fmla="*/ 0 h 1414"/>
                <a:gd name="T2" fmla="*/ 0 w 2170"/>
                <a:gd name="T3" fmla="*/ 0 h 1414"/>
                <a:gd name="T4" fmla="*/ 0 w 2170"/>
                <a:gd name="T5" fmla="*/ 0 h 1414"/>
                <a:gd name="T6" fmla="*/ 0 w 2170"/>
                <a:gd name="T7" fmla="*/ 0 h 1414"/>
                <a:gd name="T8" fmla="*/ 0 w 2170"/>
                <a:gd name="T9" fmla="*/ 0 h 1414"/>
                <a:gd name="T10" fmla="*/ 0 w 2170"/>
                <a:gd name="T11" fmla="*/ 0 h 1414"/>
                <a:gd name="T12" fmla="*/ 0 w 2170"/>
                <a:gd name="T13" fmla="*/ 0 h 1414"/>
                <a:gd name="T14" fmla="*/ 0 w 2170"/>
                <a:gd name="T15" fmla="*/ 0 h 1414"/>
                <a:gd name="T16" fmla="*/ 0 w 2170"/>
                <a:gd name="T17" fmla="*/ 0 h 1414"/>
                <a:gd name="T18" fmla="*/ 0 w 2170"/>
                <a:gd name="T19" fmla="*/ 0 h 1414"/>
                <a:gd name="T20" fmla="*/ 0 w 2170"/>
                <a:gd name="T21" fmla="*/ 0 h 1414"/>
                <a:gd name="T22" fmla="*/ 0 w 2170"/>
                <a:gd name="T23" fmla="*/ 0 h 1414"/>
                <a:gd name="T24" fmla="*/ 0 w 2170"/>
                <a:gd name="T25" fmla="*/ 0 h 1414"/>
                <a:gd name="T26" fmla="*/ 0 w 2170"/>
                <a:gd name="T27" fmla="*/ 0 h 1414"/>
                <a:gd name="T28" fmla="*/ 0 w 2170"/>
                <a:gd name="T29" fmla="*/ 0 h 1414"/>
                <a:gd name="T30" fmla="*/ 0 w 2170"/>
                <a:gd name="T31" fmla="*/ 0 h 1414"/>
                <a:gd name="T32" fmla="*/ 0 w 2170"/>
                <a:gd name="T33" fmla="*/ 0 h 1414"/>
                <a:gd name="T34" fmla="*/ 0 w 2170"/>
                <a:gd name="T35" fmla="*/ 0 h 1414"/>
                <a:gd name="T36" fmla="*/ 0 w 2170"/>
                <a:gd name="T37" fmla="*/ 0 h 1414"/>
                <a:gd name="T38" fmla="*/ 0 w 2170"/>
                <a:gd name="T39" fmla="*/ 0 h 1414"/>
                <a:gd name="T40" fmla="*/ 0 w 2170"/>
                <a:gd name="T41" fmla="*/ 0 h 1414"/>
                <a:gd name="T42" fmla="*/ 0 w 2170"/>
                <a:gd name="T43" fmla="*/ 0 h 1414"/>
                <a:gd name="T44" fmla="*/ 0 w 2170"/>
                <a:gd name="T45" fmla="*/ 0 h 1414"/>
                <a:gd name="T46" fmla="*/ 0 w 2170"/>
                <a:gd name="T47" fmla="*/ 0 h 1414"/>
                <a:gd name="T48" fmla="*/ 0 w 2170"/>
                <a:gd name="T49" fmla="*/ 0 h 1414"/>
                <a:gd name="T50" fmla="*/ 0 w 2170"/>
                <a:gd name="T51" fmla="*/ 0 h 1414"/>
                <a:gd name="T52" fmla="*/ 0 w 2170"/>
                <a:gd name="T53" fmla="*/ 0 h 1414"/>
                <a:gd name="T54" fmla="*/ 0 w 2170"/>
                <a:gd name="T55" fmla="*/ 0 h 1414"/>
                <a:gd name="T56" fmla="*/ 0 w 2170"/>
                <a:gd name="T57" fmla="*/ 0 h 1414"/>
                <a:gd name="T58" fmla="*/ 0 w 2170"/>
                <a:gd name="T59" fmla="*/ 0 h 1414"/>
                <a:gd name="T60" fmla="*/ 0 w 2170"/>
                <a:gd name="T61" fmla="*/ 0 h 1414"/>
                <a:gd name="T62" fmla="*/ 0 w 2170"/>
                <a:gd name="T63" fmla="*/ 0 h 1414"/>
                <a:gd name="T64" fmla="*/ 0 w 2170"/>
                <a:gd name="T65" fmla="*/ 0 h 1414"/>
                <a:gd name="T66" fmla="*/ 0 w 2170"/>
                <a:gd name="T67" fmla="*/ 0 h 1414"/>
                <a:gd name="T68" fmla="*/ 0 w 2170"/>
                <a:gd name="T69" fmla="*/ 0 h 1414"/>
                <a:gd name="T70" fmla="*/ 0 w 2170"/>
                <a:gd name="T71" fmla="*/ 0 h 1414"/>
                <a:gd name="T72" fmla="*/ 0 w 2170"/>
                <a:gd name="T73" fmla="*/ 0 h 1414"/>
                <a:gd name="T74" fmla="*/ 0 w 2170"/>
                <a:gd name="T75" fmla="*/ 0 h 1414"/>
                <a:gd name="T76" fmla="*/ 0 w 2170"/>
                <a:gd name="T77" fmla="*/ 0 h 1414"/>
                <a:gd name="T78" fmla="*/ 0 w 2170"/>
                <a:gd name="T79" fmla="*/ 0 h 1414"/>
                <a:gd name="T80" fmla="*/ 0 w 2170"/>
                <a:gd name="T81" fmla="*/ 0 h 1414"/>
                <a:gd name="T82" fmla="*/ 0 w 2170"/>
                <a:gd name="T83" fmla="*/ 0 h 1414"/>
                <a:gd name="T84" fmla="*/ 0 w 2170"/>
                <a:gd name="T85" fmla="*/ 0 h 1414"/>
                <a:gd name="T86" fmla="*/ 0 w 2170"/>
                <a:gd name="T87" fmla="*/ 0 h 1414"/>
                <a:gd name="T88" fmla="*/ 0 w 2170"/>
                <a:gd name="T89" fmla="*/ 0 h 1414"/>
                <a:gd name="T90" fmla="*/ 0 w 2170"/>
                <a:gd name="T91" fmla="*/ 0 h 1414"/>
                <a:gd name="T92" fmla="*/ 0 w 2170"/>
                <a:gd name="T93" fmla="*/ 0 h 1414"/>
                <a:gd name="T94" fmla="*/ 0 w 2170"/>
                <a:gd name="T95" fmla="*/ 0 h 1414"/>
                <a:gd name="T96" fmla="*/ 0 w 2170"/>
                <a:gd name="T97" fmla="*/ 0 h 1414"/>
                <a:gd name="T98" fmla="*/ 0 w 2170"/>
                <a:gd name="T99" fmla="*/ 0 h 1414"/>
                <a:gd name="T100" fmla="*/ 0 w 2170"/>
                <a:gd name="T101" fmla="*/ 0 h 1414"/>
                <a:gd name="T102" fmla="*/ 0 w 2170"/>
                <a:gd name="T103" fmla="*/ 0 h 1414"/>
                <a:gd name="T104" fmla="*/ 0 w 2170"/>
                <a:gd name="T105" fmla="*/ 0 h 1414"/>
                <a:gd name="T106" fmla="*/ 0 w 2170"/>
                <a:gd name="T107" fmla="*/ 0 h 1414"/>
                <a:gd name="T108" fmla="*/ 0 w 2170"/>
                <a:gd name="T109" fmla="*/ 0 h 1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70"/>
                <a:gd name="T166" fmla="*/ 0 h 1414"/>
                <a:gd name="T167" fmla="*/ 2170 w 2170"/>
                <a:gd name="T168" fmla="*/ 1414 h 1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70" h="1414">
                  <a:moveTo>
                    <a:pt x="1955" y="986"/>
                  </a:moveTo>
                  <a:lnTo>
                    <a:pt x="1938" y="986"/>
                  </a:lnTo>
                  <a:lnTo>
                    <a:pt x="1915" y="992"/>
                  </a:lnTo>
                  <a:lnTo>
                    <a:pt x="1887" y="997"/>
                  </a:lnTo>
                  <a:lnTo>
                    <a:pt x="1855" y="1006"/>
                  </a:lnTo>
                  <a:lnTo>
                    <a:pt x="1816" y="1013"/>
                  </a:lnTo>
                  <a:lnTo>
                    <a:pt x="1775" y="1022"/>
                  </a:lnTo>
                  <a:lnTo>
                    <a:pt x="1729" y="1032"/>
                  </a:lnTo>
                  <a:lnTo>
                    <a:pt x="1680" y="1041"/>
                  </a:lnTo>
                  <a:lnTo>
                    <a:pt x="1628" y="1052"/>
                  </a:lnTo>
                  <a:lnTo>
                    <a:pt x="1574" y="1060"/>
                  </a:lnTo>
                  <a:lnTo>
                    <a:pt x="1519" y="1066"/>
                  </a:lnTo>
                  <a:lnTo>
                    <a:pt x="1459" y="1073"/>
                  </a:lnTo>
                  <a:lnTo>
                    <a:pt x="1399" y="1076"/>
                  </a:lnTo>
                  <a:lnTo>
                    <a:pt x="1340" y="1079"/>
                  </a:lnTo>
                  <a:lnTo>
                    <a:pt x="1277" y="1076"/>
                  </a:lnTo>
                  <a:lnTo>
                    <a:pt x="1215" y="1073"/>
                  </a:lnTo>
                  <a:lnTo>
                    <a:pt x="1165" y="1068"/>
                  </a:lnTo>
                  <a:lnTo>
                    <a:pt x="1105" y="1062"/>
                  </a:lnTo>
                  <a:lnTo>
                    <a:pt x="1038" y="1052"/>
                  </a:lnTo>
                  <a:lnTo>
                    <a:pt x="964" y="1041"/>
                  </a:lnTo>
                  <a:lnTo>
                    <a:pt x="884" y="1025"/>
                  </a:lnTo>
                  <a:lnTo>
                    <a:pt x="803" y="1006"/>
                  </a:lnTo>
                  <a:lnTo>
                    <a:pt x="721" y="983"/>
                  </a:lnTo>
                  <a:lnTo>
                    <a:pt x="640" y="960"/>
                  </a:lnTo>
                  <a:lnTo>
                    <a:pt x="561" y="930"/>
                  </a:lnTo>
                  <a:lnTo>
                    <a:pt x="488" y="896"/>
                  </a:lnTo>
                  <a:lnTo>
                    <a:pt x="419" y="861"/>
                  </a:lnTo>
                  <a:lnTo>
                    <a:pt x="357" y="817"/>
                  </a:lnTo>
                  <a:lnTo>
                    <a:pt x="305" y="771"/>
                  </a:lnTo>
                  <a:lnTo>
                    <a:pt x="264" y="719"/>
                  </a:lnTo>
                  <a:lnTo>
                    <a:pt x="237" y="665"/>
                  </a:lnTo>
                  <a:lnTo>
                    <a:pt x="223" y="603"/>
                  </a:lnTo>
                  <a:lnTo>
                    <a:pt x="218" y="559"/>
                  </a:lnTo>
                  <a:lnTo>
                    <a:pt x="212" y="509"/>
                  </a:lnTo>
                  <a:lnTo>
                    <a:pt x="209" y="458"/>
                  </a:lnTo>
                  <a:lnTo>
                    <a:pt x="209" y="403"/>
                  </a:lnTo>
                  <a:lnTo>
                    <a:pt x="212" y="350"/>
                  </a:lnTo>
                  <a:lnTo>
                    <a:pt x="223" y="295"/>
                  </a:lnTo>
                  <a:lnTo>
                    <a:pt x="242" y="243"/>
                  </a:lnTo>
                  <a:lnTo>
                    <a:pt x="272" y="194"/>
                  </a:lnTo>
                  <a:lnTo>
                    <a:pt x="288" y="172"/>
                  </a:lnTo>
                  <a:lnTo>
                    <a:pt x="305" y="150"/>
                  </a:lnTo>
                  <a:lnTo>
                    <a:pt x="322" y="126"/>
                  </a:lnTo>
                  <a:lnTo>
                    <a:pt x="338" y="99"/>
                  </a:lnTo>
                  <a:lnTo>
                    <a:pt x="352" y="74"/>
                  </a:lnTo>
                  <a:lnTo>
                    <a:pt x="365" y="49"/>
                  </a:lnTo>
                  <a:lnTo>
                    <a:pt x="378" y="25"/>
                  </a:lnTo>
                  <a:lnTo>
                    <a:pt x="389" y="0"/>
                  </a:lnTo>
                  <a:lnTo>
                    <a:pt x="318" y="58"/>
                  </a:lnTo>
                  <a:lnTo>
                    <a:pt x="251" y="115"/>
                  </a:lnTo>
                  <a:lnTo>
                    <a:pt x="191" y="172"/>
                  </a:lnTo>
                  <a:lnTo>
                    <a:pt x="138" y="221"/>
                  </a:lnTo>
                  <a:lnTo>
                    <a:pt x="95" y="267"/>
                  </a:lnTo>
                  <a:lnTo>
                    <a:pt x="60" y="306"/>
                  </a:lnTo>
                  <a:lnTo>
                    <a:pt x="35" y="336"/>
                  </a:lnTo>
                  <a:lnTo>
                    <a:pt x="25" y="352"/>
                  </a:lnTo>
                  <a:lnTo>
                    <a:pt x="5" y="415"/>
                  </a:lnTo>
                  <a:lnTo>
                    <a:pt x="0" y="480"/>
                  </a:lnTo>
                  <a:lnTo>
                    <a:pt x="11" y="545"/>
                  </a:lnTo>
                  <a:lnTo>
                    <a:pt x="38" y="605"/>
                  </a:lnTo>
                  <a:lnTo>
                    <a:pt x="43" y="622"/>
                  </a:lnTo>
                  <a:lnTo>
                    <a:pt x="90" y="673"/>
                  </a:lnTo>
                  <a:lnTo>
                    <a:pt x="138" y="719"/>
                  </a:lnTo>
                  <a:lnTo>
                    <a:pt x="191" y="766"/>
                  </a:lnTo>
                  <a:lnTo>
                    <a:pt x="244" y="809"/>
                  </a:lnTo>
                  <a:lnTo>
                    <a:pt x="299" y="850"/>
                  </a:lnTo>
                  <a:lnTo>
                    <a:pt x="354" y="891"/>
                  </a:lnTo>
                  <a:lnTo>
                    <a:pt x="408" y="932"/>
                  </a:lnTo>
                  <a:lnTo>
                    <a:pt x="463" y="976"/>
                  </a:lnTo>
                  <a:lnTo>
                    <a:pt x="511" y="1013"/>
                  </a:lnTo>
                  <a:lnTo>
                    <a:pt x="561" y="1049"/>
                  </a:lnTo>
                  <a:lnTo>
                    <a:pt x="612" y="1082"/>
                  </a:lnTo>
                  <a:lnTo>
                    <a:pt x="661" y="1112"/>
                  </a:lnTo>
                  <a:lnTo>
                    <a:pt x="713" y="1142"/>
                  </a:lnTo>
                  <a:lnTo>
                    <a:pt x="768" y="1172"/>
                  </a:lnTo>
                  <a:lnTo>
                    <a:pt x="819" y="1199"/>
                  </a:lnTo>
                  <a:lnTo>
                    <a:pt x="874" y="1223"/>
                  </a:lnTo>
                  <a:lnTo>
                    <a:pt x="928" y="1248"/>
                  </a:lnTo>
                  <a:lnTo>
                    <a:pt x="983" y="1273"/>
                  </a:lnTo>
                  <a:lnTo>
                    <a:pt x="1038" y="1297"/>
                  </a:lnTo>
                  <a:lnTo>
                    <a:pt x="1095" y="1319"/>
                  </a:lnTo>
                  <a:lnTo>
                    <a:pt x="1149" y="1343"/>
                  </a:lnTo>
                  <a:lnTo>
                    <a:pt x="1204" y="1365"/>
                  </a:lnTo>
                  <a:lnTo>
                    <a:pt x="1261" y="1389"/>
                  </a:lnTo>
                  <a:lnTo>
                    <a:pt x="1315" y="1414"/>
                  </a:lnTo>
                  <a:lnTo>
                    <a:pt x="1342" y="1363"/>
                  </a:lnTo>
                  <a:lnTo>
                    <a:pt x="1375" y="1319"/>
                  </a:lnTo>
                  <a:lnTo>
                    <a:pt x="1416" y="1280"/>
                  </a:lnTo>
                  <a:lnTo>
                    <a:pt x="1459" y="1250"/>
                  </a:lnTo>
                  <a:lnTo>
                    <a:pt x="1505" y="1229"/>
                  </a:lnTo>
                  <a:lnTo>
                    <a:pt x="1558" y="1218"/>
                  </a:lnTo>
                  <a:lnTo>
                    <a:pt x="1609" y="1218"/>
                  </a:lnTo>
                  <a:lnTo>
                    <a:pt x="1666" y="1232"/>
                  </a:lnTo>
                  <a:lnTo>
                    <a:pt x="1699" y="1204"/>
                  </a:lnTo>
                  <a:lnTo>
                    <a:pt x="1734" y="1174"/>
                  </a:lnTo>
                  <a:lnTo>
                    <a:pt x="1767" y="1149"/>
                  </a:lnTo>
                  <a:lnTo>
                    <a:pt x="1797" y="1126"/>
                  </a:lnTo>
                  <a:lnTo>
                    <a:pt x="1824" y="1103"/>
                  </a:lnTo>
                  <a:lnTo>
                    <a:pt x="1849" y="1084"/>
                  </a:lnTo>
                  <a:lnTo>
                    <a:pt x="1867" y="1071"/>
                  </a:lnTo>
                  <a:lnTo>
                    <a:pt x="1881" y="1060"/>
                  </a:lnTo>
                  <a:lnTo>
                    <a:pt x="1908" y="1041"/>
                  </a:lnTo>
                  <a:lnTo>
                    <a:pt x="1950" y="1016"/>
                  </a:lnTo>
                  <a:lnTo>
                    <a:pt x="1996" y="992"/>
                  </a:lnTo>
                  <a:lnTo>
                    <a:pt x="2047" y="967"/>
                  </a:lnTo>
                  <a:lnTo>
                    <a:pt x="2094" y="946"/>
                  </a:lnTo>
                  <a:lnTo>
                    <a:pt x="2132" y="926"/>
                  </a:lnTo>
                  <a:lnTo>
                    <a:pt x="2159" y="916"/>
                  </a:lnTo>
                  <a:lnTo>
                    <a:pt x="2170" y="910"/>
                  </a:lnTo>
                  <a:lnTo>
                    <a:pt x="1955" y="986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9" name="Freeform 145"/>
            <p:cNvSpPr>
              <a:spLocks noEditPoints="1"/>
            </p:cNvSpPr>
            <p:nvPr/>
          </p:nvSpPr>
          <p:spPr bwMode="auto">
            <a:xfrm>
              <a:off x="421" y="3508"/>
              <a:ext cx="289" cy="134"/>
            </a:xfrm>
            <a:custGeom>
              <a:avLst/>
              <a:gdLst>
                <a:gd name="T0" fmla="*/ 0 w 1155"/>
                <a:gd name="T1" fmla="*/ 0 h 537"/>
                <a:gd name="T2" fmla="*/ 0 w 1155"/>
                <a:gd name="T3" fmla="*/ 0 h 537"/>
                <a:gd name="T4" fmla="*/ 0 w 1155"/>
                <a:gd name="T5" fmla="*/ 0 h 537"/>
                <a:gd name="T6" fmla="*/ 0 w 1155"/>
                <a:gd name="T7" fmla="*/ 0 h 537"/>
                <a:gd name="T8" fmla="*/ 0 w 1155"/>
                <a:gd name="T9" fmla="*/ 0 h 537"/>
                <a:gd name="T10" fmla="*/ 0 w 1155"/>
                <a:gd name="T11" fmla="*/ 0 h 537"/>
                <a:gd name="T12" fmla="*/ 0 w 1155"/>
                <a:gd name="T13" fmla="*/ 0 h 537"/>
                <a:gd name="T14" fmla="*/ 0 w 1155"/>
                <a:gd name="T15" fmla="*/ 0 h 537"/>
                <a:gd name="T16" fmla="*/ 0 w 1155"/>
                <a:gd name="T17" fmla="*/ 0 h 537"/>
                <a:gd name="T18" fmla="*/ 0 w 1155"/>
                <a:gd name="T19" fmla="*/ 0 h 537"/>
                <a:gd name="T20" fmla="*/ 0 w 1155"/>
                <a:gd name="T21" fmla="*/ 0 h 537"/>
                <a:gd name="T22" fmla="*/ 0 w 1155"/>
                <a:gd name="T23" fmla="*/ 0 h 537"/>
                <a:gd name="T24" fmla="*/ 0 w 1155"/>
                <a:gd name="T25" fmla="*/ 0 h 537"/>
                <a:gd name="T26" fmla="*/ 0 w 1155"/>
                <a:gd name="T27" fmla="*/ 0 h 537"/>
                <a:gd name="T28" fmla="*/ 0 w 1155"/>
                <a:gd name="T29" fmla="*/ 0 h 537"/>
                <a:gd name="T30" fmla="*/ 0 w 1155"/>
                <a:gd name="T31" fmla="*/ 0 h 537"/>
                <a:gd name="T32" fmla="*/ 0 w 1155"/>
                <a:gd name="T33" fmla="*/ 0 h 537"/>
                <a:gd name="T34" fmla="*/ 0 w 1155"/>
                <a:gd name="T35" fmla="*/ 0 h 537"/>
                <a:gd name="T36" fmla="*/ 0 w 1155"/>
                <a:gd name="T37" fmla="*/ 0 h 537"/>
                <a:gd name="T38" fmla="*/ 0 w 1155"/>
                <a:gd name="T39" fmla="*/ 0 h 537"/>
                <a:gd name="T40" fmla="*/ 0 w 1155"/>
                <a:gd name="T41" fmla="*/ 0 h 537"/>
                <a:gd name="T42" fmla="*/ 0 w 1155"/>
                <a:gd name="T43" fmla="*/ 0 h 537"/>
                <a:gd name="T44" fmla="*/ 0 w 1155"/>
                <a:gd name="T45" fmla="*/ 0 h 537"/>
                <a:gd name="T46" fmla="*/ 0 w 1155"/>
                <a:gd name="T47" fmla="*/ 0 h 537"/>
                <a:gd name="T48" fmla="*/ 0 w 1155"/>
                <a:gd name="T49" fmla="*/ 0 h 537"/>
                <a:gd name="T50" fmla="*/ 0 w 1155"/>
                <a:gd name="T51" fmla="*/ 0 h 537"/>
                <a:gd name="T52" fmla="*/ 0 w 1155"/>
                <a:gd name="T53" fmla="*/ 0 h 537"/>
                <a:gd name="T54" fmla="*/ 0 w 1155"/>
                <a:gd name="T55" fmla="*/ 0 h 537"/>
                <a:gd name="T56" fmla="*/ 0 w 1155"/>
                <a:gd name="T57" fmla="*/ 0 h 537"/>
                <a:gd name="T58" fmla="*/ 0 w 1155"/>
                <a:gd name="T59" fmla="*/ 0 h 537"/>
                <a:gd name="T60" fmla="*/ 0 w 1155"/>
                <a:gd name="T61" fmla="*/ 0 h 537"/>
                <a:gd name="T62" fmla="*/ 0 w 1155"/>
                <a:gd name="T63" fmla="*/ 0 h 537"/>
                <a:gd name="T64" fmla="*/ 0 w 1155"/>
                <a:gd name="T65" fmla="*/ 0 h 537"/>
                <a:gd name="T66" fmla="*/ 0 w 1155"/>
                <a:gd name="T67" fmla="*/ 0 h 537"/>
                <a:gd name="T68" fmla="*/ 0 w 1155"/>
                <a:gd name="T69" fmla="*/ 0 h 537"/>
                <a:gd name="T70" fmla="*/ 0 w 1155"/>
                <a:gd name="T71" fmla="*/ 0 h 537"/>
                <a:gd name="T72" fmla="*/ 0 w 1155"/>
                <a:gd name="T73" fmla="*/ 0 h 537"/>
                <a:gd name="T74" fmla="*/ 0 w 1155"/>
                <a:gd name="T75" fmla="*/ 0 h 537"/>
                <a:gd name="T76" fmla="*/ 0 w 1155"/>
                <a:gd name="T77" fmla="*/ 0 h 5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5"/>
                <a:gd name="T118" fmla="*/ 0 h 537"/>
                <a:gd name="T119" fmla="*/ 1155 w 1155"/>
                <a:gd name="T120" fmla="*/ 537 h 5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5" h="537">
                  <a:moveTo>
                    <a:pt x="1128" y="458"/>
                  </a:moveTo>
                  <a:lnTo>
                    <a:pt x="1103" y="472"/>
                  </a:lnTo>
                  <a:lnTo>
                    <a:pt x="1078" y="486"/>
                  </a:lnTo>
                  <a:lnTo>
                    <a:pt x="1052" y="496"/>
                  </a:lnTo>
                  <a:lnTo>
                    <a:pt x="1024" y="507"/>
                  </a:lnTo>
                  <a:lnTo>
                    <a:pt x="997" y="516"/>
                  </a:lnTo>
                  <a:lnTo>
                    <a:pt x="970" y="521"/>
                  </a:lnTo>
                  <a:lnTo>
                    <a:pt x="942" y="523"/>
                  </a:lnTo>
                  <a:lnTo>
                    <a:pt x="915" y="526"/>
                  </a:lnTo>
                  <a:lnTo>
                    <a:pt x="866" y="532"/>
                  </a:lnTo>
                  <a:lnTo>
                    <a:pt x="815" y="534"/>
                  </a:lnTo>
                  <a:lnTo>
                    <a:pt x="762" y="537"/>
                  </a:lnTo>
                  <a:lnTo>
                    <a:pt x="714" y="537"/>
                  </a:lnTo>
                  <a:lnTo>
                    <a:pt x="663" y="537"/>
                  </a:lnTo>
                  <a:lnTo>
                    <a:pt x="613" y="534"/>
                  </a:lnTo>
                  <a:lnTo>
                    <a:pt x="567" y="529"/>
                  </a:lnTo>
                  <a:lnTo>
                    <a:pt x="526" y="518"/>
                  </a:lnTo>
                  <a:lnTo>
                    <a:pt x="580" y="512"/>
                  </a:lnTo>
                  <a:lnTo>
                    <a:pt x="635" y="507"/>
                  </a:lnTo>
                  <a:lnTo>
                    <a:pt x="686" y="496"/>
                  </a:lnTo>
                  <a:lnTo>
                    <a:pt x="739" y="482"/>
                  </a:lnTo>
                  <a:lnTo>
                    <a:pt x="787" y="469"/>
                  </a:lnTo>
                  <a:lnTo>
                    <a:pt x="836" y="456"/>
                  </a:lnTo>
                  <a:lnTo>
                    <a:pt x="880" y="439"/>
                  </a:lnTo>
                  <a:lnTo>
                    <a:pt x="921" y="422"/>
                  </a:lnTo>
                  <a:lnTo>
                    <a:pt x="942" y="406"/>
                  </a:lnTo>
                  <a:lnTo>
                    <a:pt x="964" y="390"/>
                  </a:lnTo>
                  <a:lnTo>
                    <a:pt x="981" y="371"/>
                  </a:lnTo>
                  <a:lnTo>
                    <a:pt x="981" y="346"/>
                  </a:lnTo>
                  <a:lnTo>
                    <a:pt x="976" y="336"/>
                  </a:lnTo>
                  <a:lnTo>
                    <a:pt x="967" y="330"/>
                  </a:lnTo>
                  <a:lnTo>
                    <a:pt x="956" y="325"/>
                  </a:lnTo>
                  <a:lnTo>
                    <a:pt x="945" y="322"/>
                  </a:lnTo>
                  <a:lnTo>
                    <a:pt x="928" y="314"/>
                  </a:lnTo>
                  <a:lnTo>
                    <a:pt x="921" y="300"/>
                  </a:lnTo>
                  <a:lnTo>
                    <a:pt x="915" y="284"/>
                  </a:lnTo>
                  <a:lnTo>
                    <a:pt x="915" y="267"/>
                  </a:lnTo>
                  <a:lnTo>
                    <a:pt x="928" y="267"/>
                  </a:lnTo>
                  <a:lnTo>
                    <a:pt x="940" y="270"/>
                  </a:lnTo>
                  <a:lnTo>
                    <a:pt x="953" y="272"/>
                  </a:lnTo>
                  <a:lnTo>
                    <a:pt x="970" y="272"/>
                  </a:lnTo>
                  <a:lnTo>
                    <a:pt x="1024" y="290"/>
                  </a:lnTo>
                  <a:lnTo>
                    <a:pt x="1071" y="302"/>
                  </a:lnTo>
                  <a:lnTo>
                    <a:pt x="1108" y="316"/>
                  </a:lnTo>
                  <a:lnTo>
                    <a:pt x="1135" y="332"/>
                  </a:lnTo>
                  <a:lnTo>
                    <a:pt x="1152" y="355"/>
                  </a:lnTo>
                  <a:lnTo>
                    <a:pt x="1155" y="380"/>
                  </a:lnTo>
                  <a:lnTo>
                    <a:pt x="1149" y="415"/>
                  </a:lnTo>
                  <a:lnTo>
                    <a:pt x="1128" y="458"/>
                  </a:lnTo>
                  <a:close/>
                  <a:moveTo>
                    <a:pt x="161" y="338"/>
                  </a:moveTo>
                  <a:lnTo>
                    <a:pt x="139" y="316"/>
                  </a:lnTo>
                  <a:lnTo>
                    <a:pt x="120" y="295"/>
                  </a:lnTo>
                  <a:lnTo>
                    <a:pt x="104" y="272"/>
                  </a:lnTo>
                  <a:lnTo>
                    <a:pt x="90" y="251"/>
                  </a:lnTo>
                  <a:lnTo>
                    <a:pt x="76" y="224"/>
                  </a:lnTo>
                  <a:lnTo>
                    <a:pt x="63" y="196"/>
                  </a:lnTo>
                  <a:lnTo>
                    <a:pt x="49" y="166"/>
                  </a:lnTo>
                  <a:lnTo>
                    <a:pt x="39" y="139"/>
                  </a:lnTo>
                  <a:lnTo>
                    <a:pt x="28" y="113"/>
                  </a:lnTo>
                  <a:lnTo>
                    <a:pt x="17" y="85"/>
                  </a:lnTo>
                  <a:lnTo>
                    <a:pt x="9" y="60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25" y="19"/>
                  </a:lnTo>
                  <a:lnTo>
                    <a:pt x="39" y="14"/>
                  </a:lnTo>
                  <a:lnTo>
                    <a:pt x="53" y="9"/>
                  </a:lnTo>
                  <a:lnTo>
                    <a:pt x="69" y="7"/>
                  </a:lnTo>
                  <a:lnTo>
                    <a:pt x="85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34" y="7"/>
                  </a:lnTo>
                  <a:lnTo>
                    <a:pt x="145" y="7"/>
                  </a:lnTo>
                  <a:lnTo>
                    <a:pt x="159" y="7"/>
                  </a:lnTo>
                  <a:lnTo>
                    <a:pt x="169" y="12"/>
                  </a:lnTo>
                  <a:lnTo>
                    <a:pt x="164" y="90"/>
                  </a:lnTo>
                  <a:lnTo>
                    <a:pt x="161" y="169"/>
                  </a:lnTo>
                  <a:lnTo>
                    <a:pt x="159" y="254"/>
                  </a:lnTo>
                  <a:lnTo>
                    <a:pt x="161" y="338"/>
                  </a:lnTo>
                  <a:close/>
                </a:path>
              </a:pathLst>
            </a:custGeom>
            <a:solidFill>
              <a:srgbClr val="757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75" name="Picture 1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70" y="51816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Group 480"/>
          <p:cNvGrpSpPr>
            <a:grpSpLocks/>
          </p:cNvGrpSpPr>
          <p:nvPr/>
        </p:nvGrpSpPr>
        <p:grpSpPr bwMode="auto">
          <a:xfrm>
            <a:off x="4188592" y="4173996"/>
            <a:ext cx="1428750" cy="2072644"/>
            <a:chOff x="432" y="1933"/>
            <a:chExt cx="948" cy="1572"/>
          </a:xfrm>
        </p:grpSpPr>
        <p:pic>
          <p:nvPicPr>
            <p:cNvPr id="37164" name="Picture 153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5" name="Picture 154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6" name="Picture 155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7" name="Picture 156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7" name="Picture 15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77" y="5181722"/>
            <a:ext cx="1685967" cy="12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6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70" y="5715000"/>
            <a:ext cx="1809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Freeform 161"/>
          <p:cNvSpPr>
            <a:spLocks/>
          </p:cNvSpPr>
          <p:nvPr/>
        </p:nvSpPr>
        <p:spPr bwMode="auto">
          <a:xfrm>
            <a:off x="9339870" y="4876800"/>
            <a:ext cx="990600" cy="990600"/>
          </a:xfrm>
          <a:custGeom>
            <a:avLst/>
            <a:gdLst>
              <a:gd name="T0" fmla="*/ 2147483647 w 624"/>
              <a:gd name="T1" fmla="*/ 0 h 624"/>
              <a:gd name="T2" fmla="*/ 2147483647 w 624"/>
              <a:gd name="T3" fmla="*/ 2147483647 h 624"/>
              <a:gd name="T4" fmla="*/ 2147483647 w 624"/>
              <a:gd name="T5" fmla="*/ 2147483647 h 624"/>
              <a:gd name="T6" fmla="*/ 0 60000 65536"/>
              <a:gd name="T7" fmla="*/ 0 60000 65536"/>
              <a:gd name="T8" fmla="*/ 0 60000 65536"/>
              <a:gd name="T9" fmla="*/ 0 w 624"/>
              <a:gd name="T10" fmla="*/ 0 h 624"/>
              <a:gd name="T11" fmla="*/ 624 w 62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24">
                <a:moveTo>
                  <a:pt x="48" y="0"/>
                </a:moveTo>
                <a:cubicBezTo>
                  <a:pt x="24" y="68"/>
                  <a:pt x="0" y="136"/>
                  <a:pt x="96" y="240"/>
                </a:cubicBezTo>
                <a:cubicBezTo>
                  <a:pt x="192" y="344"/>
                  <a:pt x="408" y="484"/>
                  <a:pt x="624" y="6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0" name="Group 482"/>
          <p:cNvGrpSpPr>
            <a:grpSpLocks/>
          </p:cNvGrpSpPr>
          <p:nvPr/>
        </p:nvGrpSpPr>
        <p:grpSpPr bwMode="auto">
          <a:xfrm>
            <a:off x="9797070" y="685800"/>
            <a:ext cx="1849438" cy="1333500"/>
            <a:chOff x="4368" y="480"/>
            <a:chExt cx="1165" cy="840"/>
          </a:xfrm>
        </p:grpSpPr>
        <p:pic>
          <p:nvPicPr>
            <p:cNvPr id="37162" name="Picture 162" descr="MCj03984770000[1]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72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3" name="Picture 152" descr="MCj03984770000[1]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48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1" name="Rectangle 350"/>
          <p:cNvSpPr>
            <a:spLocks noChangeArrowheads="1"/>
          </p:cNvSpPr>
          <p:nvPr/>
        </p:nvSpPr>
        <p:spPr bwMode="auto">
          <a:xfrm>
            <a:off x="6291870" y="15240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2" name="Group 258"/>
          <p:cNvGrpSpPr>
            <a:grpSpLocks/>
          </p:cNvGrpSpPr>
          <p:nvPr/>
        </p:nvGrpSpPr>
        <p:grpSpPr bwMode="auto">
          <a:xfrm rot="376460">
            <a:off x="6139470" y="1371600"/>
            <a:ext cx="1447800" cy="762000"/>
            <a:chOff x="2515" y="1988"/>
            <a:chExt cx="824" cy="394"/>
          </a:xfrm>
        </p:grpSpPr>
        <p:sp>
          <p:nvSpPr>
            <p:cNvPr id="37071" name="Freeform 259"/>
            <p:cNvSpPr>
              <a:spLocks/>
            </p:cNvSpPr>
            <p:nvPr/>
          </p:nvSpPr>
          <p:spPr bwMode="auto">
            <a:xfrm>
              <a:off x="2515" y="1988"/>
              <a:ext cx="824" cy="394"/>
            </a:xfrm>
            <a:custGeom>
              <a:avLst/>
              <a:gdLst>
                <a:gd name="T0" fmla="*/ 0 w 3296"/>
                <a:gd name="T1" fmla="*/ 0 h 1577"/>
                <a:gd name="T2" fmla="*/ 0 w 3296"/>
                <a:gd name="T3" fmla="*/ 0 h 1577"/>
                <a:gd name="T4" fmla="*/ 0 w 3296"/>
                <a:gd name="T5" fmla="*/ 0 h 1577"/>
                <a:gd name="T6" fmla="*/ 0 w 3296"/>
                <a:gd name="T7" fmla="*/ 0 h 1577"/>
                <a:gd name="T8" fmla="*/ 0 w 3296"/>
                <a:gd name="T9" fmla="*/ 0 h 1577"/>
                <a:gd name="T10" fmla="*/ 0 w 3296"/>
                <a:gd name="T11" fmla="*/ 0 h 1577"/>
                <a:gd name="T12" fmla="*/ 0 w 3296"/>
                <a:gd name="T13" fmla="*/ 0 h 1577"/>
                <a:gd name="T14" fmla="*/ 0 w 3296"/>
                <a:gd name="T15" fmla="*/ 0 h 1577"/>
                <a:gd name="T16" fmla="*/ 0 w 3296"/>
                <a:gd name="T17" fmla="*/ 0 h 1577"/>
                <a:gd name="T18" fmla="*/ 0 w 3296"/>
                <a:gd name="T19" fmla="*/ 0 h 1577"/>
                <a:gd name="T20" fmla="*/ 0 w 3296"/>
                <a:gd name="T21" fmla="*/ 0 h 1577"/>
                <a:gd name="T22" fmla="*/ 0 w 3296"/>
                <a:gd name="T23" fmla="*/ 0 h 1577"/>
                <a:gd name="T24" fmla="*/ 0 w 3296"/>
                <a:gd name="T25" fmla="*/ 0 h 1577"/>
                <a:gd name="T26" fmla="*/ 0 w 3296"/>
                <a:gd name="T27" fmla="*/ 0 h 1577"/>
                <a:gd name="T28" fmla="*/ 0 w 3296"/>
                <a:gd name="T29" fmla="*/ 0 h 1577"/>
                <a:gd name="T30" fmla="*/ 0 w 3296"/>
                <a:gd name="T31" fmla="*/ 0 h 1577"/>
                <a:gd name="T32" fmla="*/ 0 w 3296"/>
                <a:gd name="T33" fmla="*/ 0 h 1577"/>
                <a:gd name="T34" fmla="*/ 0 w 3296"/>
                <a:gd name="T35" fmla="*/ 0 h 1577"/>
                <a:gd name="T36" fmla="*/ 0 w 3296"/>
                <a:gd name="T37" fmla="*/ 0 h 1577"/>
                <a:gd name="T38" fmla="*/ 0 w 3296"/>
                <a:gd name="T39" fmla="*/ 0 h 1577"/>
                <a:gd name="T40" fmla="*/ 0 w 3296"/>
                <a:gd name="T41" fmla="*/ 0 h 1577"/>
                <a:gd name="T42" fmla="*/ 0 w 3296"/>
                <a:gd name="T43" fmla="*/ 0 h 1577"/>
                <a:gd name="T44" fmla="*/ 0 w 3296"/>
                <a:gd name="T45" fmla="*/ 0 h 1577"/>
                <a:gd name="T46" fmla="*/ 0 w 3296"/>
                <a:gd name="T47" fmla="*/ 0 h 1577"/>
                <a:gd name="T48" fmla="*/ 0 w 3296"/>
                <a:gd name="T49" fmla="*/ 0 h 1577"/>
                <a:gd name="T50" fmla="*/ 0 w 3296"/>
                <a:gd name="T51" fmla="*/ 0 h 1577"/>
                <a:gd name="T52" fmla="*/ 0 w 3296"/>
                <a:gd name="T53" fmla="*/ 0 h 1577"/>
                <a:gd name="T54" fmla="*/ 0 w 3296"/>
                <a:gd name="T55" fmla="*/ 0 h 1577"/>
                <a:gd name="T56" fmla="*/ 0 w 3296"/>
                <a:gd name="T57" fmla="*/ 0 h 1577"/>
                <a:gd name="T58" fmla="*/ 0 w 3296"/>
                <a:gd name="T59" fmla="*/ 0 h 1577"/>
                <a:gd name="T60" fmla="*/ 0 w 3296"/>
                <a:gd name="T61" fmla="*/ 0 h 1577"/>
                <a:gd name="T62" fmla="*/ 0 w 3296"/>
                <a:gd name="T63" fmla="*/ 0 h 1577"/>
                <a:gd name="T64" fmla="*/ 0 w 3296"/>
                <a:gd name="T65" fmla="*/ 0 h 1577"/>
                <a:gd name="T66" fmla="*/ 0 w 3296"/>
                <a:gd name="T67" fmla="*/ 0 h 1577"/>
                <a:gd name="T68" fmla="*/ 0 w 3296"/>
                <a:gd name="T69" fmla="*/ 0 h 1577"/>
                <a:gd name="T70" fmla="*/ 0 w 3296"/>
                <a:gd name="T71" fmla="*/ 0 h 1577"/>
                <a:gd name="T72" fmla="*/ 0 w 3296"/>
                <a:gd name="T73" fmla="*/ 0 h 1577"/>
                <a:gd name="T74" fmla="*/ 0 w 3296"/>
                <a:gd name="T75" fmla="*/ 0 h 1577"/>
                <a:gd name="T76" fmla="*/ 0 w 3296"/>
                <a:gd name="T77" fmla="*/ 0 h 1577"/>
                <a:gd name="T78" fmla="*/ 0 w 3296"/>
                <a:gd name="T79" fmla="*/ 0 h 1577"/>
                <a:gd name="T80" fmla="*/ 0 w 3296"/>
                <a:gd name="T81" fmla="*/ 0 h 1577"/>
                <a:gd name="T82" fmla="*/ 0 w 3296"/>
                <a:gd name="T83" fmla="*/ 0 h 1577"/>
                <a:gd name="T84" fmla="*/ 0 w 3296"/>
                <a:gd name="T85" fmla="*/ 0 h 1577"/>
                <a:gd name="T86" fmla="*/ 0 w 3296"/>
                <a:gd name="T87" fmla="*/ 0 h 1577"/>
                <a:gd name="T88" fmla="*/ 0 w 3296"/>
                <a:gd name="T89" fmla="*/ 0 h 1577"/>
                <a:gd name="T90" fmla="*/ 0 w 3296"/>
                <a:gd name="T91" fmla="*/ 0 h 1577"/>
                <a:gd name="T92" fmla="*/ 0 w 3296"/>
                <a:gd name="T93" fmla="*/ 0 h 1577"/>
                <a:gd name="T94" fmla="*/ 0 w 3296"/>
                <a:gd name="T95" fmla="*/ 0 h 1577"/>
                <a:gd name="T96" fmla="*/ 0 w 3296"/>
                <a:gd name="T97" fmla="*/ 0 h 1577"/>
                <a:gd name="T98" fmla="*/ 0 w 3296"/>
                <a:gd name="T99" fmla="*/ 0 h 1577"/>
                <a:gd name="T100" fmla="*/ 0 w 3296"/>
                <a:gd name="T101" fmla="*/ 0 h 1577"/>
                <a:gd name="T102" fmla="*/ 0 w 3296"/>
                <a:gd name="T103" fmla="*/ 0 h 1577"/>
                <a:gd name="T104" fmla="*/ 0 w 3296"/>
                <a:gd name="T105" fmla="*/ 0 h 1577"/>
                <a:gd name="T106" fmla="*/ 0 w 3296"/>
                <a:gd name="T107" fmla="*/ 0 h 1577"/>
                <a:gd name="T108" fmla="*/ 0 w 3296"/>
                <a:gd name="T109" fmla="*/ 0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96"/>
                <a:gd name="T166" fmla="*/ 0 h 1577"/>
                <a:gd name="T167" fmla="*/ 3296 w 329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96" h="1577">
                  <a:moveTo>
                    <a:pt x="1959" y="237"/>
                  </a:moveTo>
                  <a:lnTo>
                    <a:pt x="1970" y="248"/>
                  </a:lnTo>
                  <a:lnTo>
                    <a:pt x="1987" y="253"/>
                  </a:lnTo>
                  <a:lnTo>
                    <a:pt x="2009" y="256"/>
                  </a:lnTo>
                  <a:lnTo>
                    <a:pt x="2030" y="253"/>
                  </a:lnTo>
                  <a:lnTo>
                    <a:pt x="2055" y="250"/>
                  </a:lnTo>
                  <a:lnTo>
                    <a:pt x="2078" y="248"/>
                  </a:lnTo>
                  <a:lnTo>
                    <a:pt x="2096" y="244"/>
                  </a:lnTo>
                  <a:lnTo>
                    <a:pt x="2110" y="244"/>
                  </a:lnTo>
                  <a:lnTo>
                    <a:pt x="2115" y="201"/>
                  </a:lnTo>
                  <a:lnTo>
                    <a:pt x="2124" y="150"/>
                  </a:lnTo>
                  <a:lnTo>
                    <a:pt x="2142" y="111"/>
                  </a:lnTo>
                  <a:lnTo>
                    <a:pt x="2181" y="117"/>
                  </a:lnTo>
                  <a:lnTo>
                    <a:pt x="2195" y="147"/>
                  </a:lnTo>
                  <a:lnTo>
                    <a:pt x="2214" y="177"/>
                  </a:lnTo>
                  <a:lnTo>
                    <a:pt x="2235" y="209"/>
                  </a:lnTo>
                  <a:lnTo>
                    <a:pt x="2260" y="237"/>
                  </a:lnTo>
                  <a:lnTo>
                    <a:pt x="2260" y="204"/>
                  </a:lnTo>
                  <a:lnTo>
                    <a:pt x="2257" y="177"/>
                  </a:lnTo>
                  <a:lnTo>
                    <a:pt x="2260" y="150"/>
                  </a:lnTo>
                  <a:lnTo>
                    <a:pt x="2271" y="125"/>
                  </a:lnTo>
                  <a:lnTo>
                    <a:pt x="2278" y="120"/>
                  </a:lnTo>
                  <a:lnTo>
                    <a:pt x="2290" y="117"/>
                  </a:lnTo>
                  <a:lnTo>
                    <a:pt x="2298" y="117"/>
                  </a:lnTo>
                  <a:lnTo>
                    <a:pt x="2306" y="125"/>
                  </a:lnTo>
                  <a:lnTo>
                    <a:pt x="2382" y="226"/>
                  </a:lnTo>
                  <a:lnTo>
                    <a:pt x="2388" y="201"/>
                  </a:lnTo>
                  <a:lnTo>
                    <a:pt x="2391" y="179"/>
                  </a:lnTo>
                  <a:lnTo>
                    <a:pt x="2388" y="155"/>
                  </a:lnTo>
                  <a:lnTo>
                    <a:pt x="2391" y="136"/>
                  </a:lnTo>
                  <a:lnTo>
                    <a:pt x="2398" y="111"/>
                  </a:lnTo>
                  <a:lnTo>
                    <a:pt x="2407" y="95"/>
                  </a:lnTo>
                  <a:lnTo>
                    <a:pt x="2415" y="92"/>
                  </a:lnTo>
                  <a:lnTo>
                    <a:pt x="2426" y="97"/>
                  </a:lnTo>
                  <a:lnTo>
                    <a:pt x="2439" y="111"/>
                  </a:lnTo>
                  <a:lnTo>
                    <a:pt x="2459" y="133"/>
                  </a:lnTo>
                  <a:lnTo>
                    <a:pt x="2483" y="163"/>
                  </a:lnTo>
                  <a:lnTo>
                    <a:pt x="2515" y="201"/>
                  </a:lnTo>
                  <a:lnTo>
                    <a:pt x="2549" y="196"/>
                  </a:lnTo>
                  <a:lnTo>
                    <a:pt x="2573" y="191"/>
                  </a:lnTo>
                  <a:lnTo>
                    <a:pt x="2593" y="188"/>
                  </a:lnTo>
                  <a:lnTo>
                    <a:pt x="2609" y="191"/>
                  </a:lnTo>
                  <a:lnTo>
                    <a:pt x="2625" y="196"/>
                  </a:lnTo>
                  <a:lnTo>
                    <a:pt x="2641" y="207"/>
                  </a:lnTo>
                  <a:lnTo>
                    <a:pt x="2664" y="223"/>
                  </a:lnTo>
                  <a:lnTo>
                    <a:pt x="2687" y="244"/>
                  </a:lnTo>
                  <a:lnTo>
                    <a:pt x="2712" y="256"/>
                  </a:lnTo>
                  <a:lnTo>
                    <a:pt x="2736" y="269"/>
                  </a:lnTo>
                  <a:lnTo>
                    <a:pt x="2761" y="285"/>
                  </a:lnTo>
                  <a:lnTo>
                    <a:pt x="2786" y="302"/>
                  </a:lnTo>
                  <a:lnTo>
                    <a:pt x="2811" y="322"/>
                  </a:lnTo>
                  <a:lnTo>
                    <a:pt x="2835" y="338"/>
                  </a:lnTo>
                  <a:lnTo>
                    <a:pt x="2859" y="354"/>
                  </a:lnTo>
                  <a:lnTo>
                    <a:pt x="2887" y="368"/>
                  </a:lnTo>
                  <a:lnTo>
                    <a:pt x="2871" y="389"/>
                  </a:lnTo>
                  <a:lnTo>
                    <a:pt x="2851" y="400"/>
                  </a:lnTo>
                  <a:lnTo>
                    <a:pt x="2835" y="400"/>
                  </a:lnTo>
                  <a:lnTo>
                    <a:pt x="2823" y="400"/>
                  </a:lnTo>
                  <a:lnTo>
                    <a:pt x="2823" y="405"/>
                  </a:lnTo>
                  <a:lnTo>
                    <a:pt x="2837" y="421"/>
                  </a:lnTo>
                  <a:lnTo>
                    <a:pt x="2871" y="455"/>
                  </a:lnTo>
                  <a:lnTo>
                    <a:pt x="2928" y="512"/>
                  </a:lnTo>
                  <a:lnTo>
                    <a:pt x="2944" y="509"/>
                  </a:lnTo>
                  <a:lnTo>
                    <a:pt x="2958" y="506"/>
                  </a:lnTo>
                  <a:lnTo>
                    <a:pt x="2972" y="506"/>
                  </a:lnTo>
                  <a:lnTo>
                    <a:pt x="2982" y="506"/>
                  </a:lnTo>
                  <a:lnTo>
                    <a:pt x="2995" y="509"/>
                  </a:lnTo>
                  <a:lnTo>
                    <a:pt x="3009" y="509"/>
                  </a:lnTo>
                  <a:lnTo>
                    <a:pt x="3023" y="515"/>
                  </a:lnTo>
                  <a:lnTo>
                    <a:pt x="3037" y="517"/>
                  </a:lnTo>
                  <a:lnTo>
                    <a:pt x="3055" y="550"/>
                  </a:lnTo>
                  <a:lnTo>
                    <a:pt x="3075" y="582"/>
                  </a:lnTo>
                  <a:lnTo>
                    <a:pt x="3094" y="616"/>
                  </a:lnTo>
                  <a:lnTo>
                    <a:pt x="3113" y="648"/>
                  </a:lnTo>
                  <a:lnTo>
                    <a:pt x="3135" y="681"/>
                  </a:lnTo>
                  <a:lnTo>
                    <a:pt x="3154" y="713"/>
                  </a:lnTo>
                  <a:lnTo>
                    <a:pt x="3173" y="749"/>
                  </a:lnTo>
                  <a:lnTo>
                    <a:pt x="3192" y="782"/>
                  </a:lnTo>
                  <a:lnTo>
                    <a:pt x="3192" y="795"/>
                  </a:lnTo>
                  <a:lnTo>
                    <a:pt x="3189" y="814"/>
                  </a:lnTo>
                  <a:lnTo>
                    <a:pt x="3186" y="830"/>
                  </a:lnTo>
                  <a:lnTo>
                    <a:pt x="3184" y="847"/>
                  </a:lnTo>
                  <a:lnTo>
                    <a:pt x="3170" y="855"/>
                  </a:lnTo>
                  <a:lnTo>
                    <a:pt x="3154" y="855"/>
                  </a:lnTo>
                  <a:lnTo>
                    <a:pt x="3138" y="855"/>
                  </a:lnTo>
                  <a:lnTo>
                    <a:pt x="3121" y="858"/>
                  </a:lnTo>
                  <a:lnTo>
                    <a:pt x="3131" y="877"/>
                  </a:lnTo>
                  <a:lnTo>
                    <a:pt x="3159" y="904"/>
                  </a:lnTo>
                  <a:lnTo>
                    <a:pt x="3195" y="936"/>
                  </a:lnTo>
                  <a:lnTo>
                    <a:pt x="3232" y="970"/>
                  </a:lnTo>
                  <a:lnTo>
                    <a:pt x="3268" y="1005"/>
                  </a:lnTo>
                  <a:lnTo>
                    <a:pt x="3290" y="1037"/>
                  </a:lnTo>
                  <a:lnTo>
                    <a:pt x="3296" y="1065"/>
                  </a:lnTo>
                  <a:lnTo>
                    <a:pt x="3274" y="1087"/>
                  </a:lnTo>
                  <a:lnTo>
                    <a:pt x="3214" y="1097"/>
                  </a:lnTo>
                  <a:lnTo>
                    <a:pt x="3156" y="1106"/>
                  </a:lnTo>
                  <a:lnTo>
                    <a:pt x="3096" y="1117"/>
                  </a:lnTo>
                  <a:lnTo>
                    <a:pt x="3037" y="1125"/>
                  </a:lnTo>
                  <a:lnTo>
                    <a:pt x="2977" y="1136"/>
                  </a:lnTo>
                  <a:lnTo>
                    <a:pt x="2919" y="1147"/>
                  </a:lnTo>
                  <a:lnTo>
                    <a:pt x="2859" y="1155"/>
                  </a:lnTo>
                  <a:lnTo>
                    <a:pt x="2800" y="1166"/>
                  </a:lnTo>
                  <a:lnTo>
                    <a:pt x="2740" y="1174"/>
                  </a:lnTo>
                  <a:lnTo>
                    <a:pt x="2682" y="1185"/>
                  </a:lnTo>
                  <a:lnTo>
                    <a:pt x="2623" y="1196"/>
                  </a:lnTo>
                  <a:lnTo>
                    <a:pt x="2563" y="1204"/>
                  </a:lnTo>
                  <a:lnTo>
                    <a:pt x="2503" y="1215"/>
                  </a:lnTo>
                  <a:lnTo>
                    <a:pt x="2445" y="1223"/>
                  </a:lnTo>
                  <a:lnTo>
                    <a:pt x="2386" y="1234"/>
                  </a:lnTo>
                  <a:lnTo>
                    <a:pt x="2325" y="1242"/>
                  </a:lnTo>
                  <a:lnTo>
                    <a:pt x="2303" y="1248"/>
                  </a:lnTo>
                  <a:lnTo>
                    <a:pt x="2281" y="1253"/>
                  </a:lnTo>
                  <a:lnTo>
                    <a:pt x="2260" y="1256"/>
                  </a:lnTo>
                  <a:lnTo>
                    <a:pt x="2237" y="1258"/>
                  </a:lnTo>
                  <a:lnTo>
                    <a:pt x="2214" y="1262"/>
                  </a:lnTo>
                  <a:lnTo>
                    <a:pt x="2191" y="1267"/>
                  </a:lnTo>
                  <a:lnTo>
                    <a:pt x="2167" y="1272"/>
                  </a:lnTo>
                  <a:lnTo>
                    <a:pt x="2145" y="1278"/>
                  </a:lnTo>
                  <a:lnTo>
                    <a:pt x="2137" y="1264"/>
                  </a:lnTo>
                  <a:lnTo>
                    <a:pt x="2120" y="1239"/>
                  </a:lnTo>
                  <a:lnTo>
                    <a:pt x="2101" y="1212"/>
                  </a:lnTo>
                  <a:lnTo>
                    <a:pt x="2083" y="1180"/>
                  </a:lnTo>
                  <a:lnTo>
                    <a:pt x="2060" y="1147"/>
                  </a:lnTo>
                  <a:lnTo>
                    <a:pt x="2042" y="1120"/>
                  </a:lnTo>
                  <a:lnTo>
                    <a:pt x="2028" y="1103"/>
                  </a:lnTo>
                  <a:lnTo>
                    <a:pt x="2020" y="1097"/>
                  </a:lnTo>
                  <a:lnTo>
                    <a:pt x="2006" y="1101"/>
                  </a:lnTo>
                  <a:lnTo>
                    <a:pt x="2009" y="1122"/>
                  </a:lnTo>
                  <a:lnTo>
                    <a:pt x="2025" y="1152"/>
                  </a:lnTo>
                  <a:lnTo>
                    <a:pt x="2047" y="1191"/>
                  </a:lnTo>
                  <a:lnTo>
                    <a:pt x="2066" y="1228"/>
                  </a:lnTo>
                  <a:lnTo>
                    <a:pt x="2078" y="1262"/>
                  </a:lnTo>
                  <a:lnTo>
                    <a:pt x="2078" y="1286"/>
                  </a:lnTo>
                  <a:lnTo>
                    <a:pt x="2055" y="1294"/>
                  </a:lnTo>
                  <a:lnTo>
                    <a:pt x="2020" y="1302"/>
                  </a:lnTo>
                  <a:lnTo>
                    <a:pt x="1982" y="1308"/>
                  </a:lnTo>
                  <a:lnTo>
                    <a:pt x="1947" y="1313"/>
                  </a:lnTo>
                  <a:lnTo>
                    <a:pt x="1908" y="1318"/>
                  </a:lnTo>
                  <a:lnTo>
                    <a:pt x="1869" y="1322"/>
                  </a:lnTo>
                  <a:lnTo>
                    <a:pt x="1832" y="1327"/>
                  </a:lnTo>
                  <a:lnTo>
                    <a:pt x="1793" y="1332"/>
                  </a:lnTo>
                  <a:lnTo>
                    <a:pt x="1756" y="1338"/>
                  </a:lnTo>
                  <a:lnTo>
                    <a:pt x="1669" y="1354"/>
                  </a:lnTo>
                  <a:lnTo>
                    <a:pt x="1584" y="1368"/>
                  </a:lnTo>
                  <a:lnTo>
                    <a:pt x="1497" y="1384"/>
                  </a:lnTo>
                  <a:lnTo>
                    <a:pt x="1409" y="1398"/>
                  </a:lnTo>
                  <a:lnTo>
                    <a:pt x="1322" y="1411"/>
                  </a:lnTo>
                  <a:lnTo>
                    <a:pt x="1235" y="1428"/>
                  </a:lnTo>
                  <a:lnTo>
                    <a:pt x="1147" y="1441"/>
                  </a:lnTo>
                  <a:lnTo>
                    <a:pt x="1060" y="1458"/>
                  </a:lnTo>
                  <a:lnTo>
                    <a:pt x="973" y="1471"/>
                  </a:lnTo>
                  <a:lnTo>
                    <a:pt x="886" y="1485"/>
                  </a:lnTo>
                  <a:lnTo>
                    <a:pt x="798" y="1501"/>
                  </a:lnTo>
                  <a:lnTo>
                    <a:pt x="711" y="1515"/>
                  </a:lnTo>
                  <a:lnTo>
                    <a:pt x="621" y="1531"/>
                  </a:lnTo>
                  <a:lnTo>
                    <a:pt x="534" y="1547"/>
                  </a:lnTo>
                  <a:lnTo>
                    <a:pt x="447" y="1561"/>
                  </a:lnTo>
                  <a:lnTo>
                    <a:pt x="359" y="1577"/>
                  </a:lnTo>
                  <a:lnTo>
                    <a:pt x="352" y="1575"/>
                  </a:lnTo>
                  <a:lnTo>
                    <a:pt x="343" y="1572"/>
                  </a:lnTo>
                  <a:lnTo>
                    <a:pt x="336" y="1572"/>
                  </a:lnTo>
                  <a:lnTo>
                    <a:pt x="324" y="1572"/>
                  </a:lnTo>
                  <a:lnTo>
                    <a:pt x="306" y="1515"/>
                  </a:lnTo>
                  <a:lnTo>
                    <a:pt x="286" y="1460"/>
                  </a:lnTo>
                  <a:lnTo>
                    <a:pt x="264" y="1405"/>
                  </a:lnTo>
                  <a:lnTo>
                    <a:pt x="242" y="1348"/>
                  </a:lnTo>
                  <a:lnTo>
                    <a:pt x="221" y="1294"/>
                  </a:lnTo>
                  <a:lnTo>
                    <a:pt x="202" y="1237"/>
                  </a:lnTo>
                  <a:lnTo>
                    <a:pt x="182" y="1180"/>
                  </a:lnTo>
                  <a:lnTo>
                    <a:pt x="163" y="1122"/>
                  </a:lnTo>
                  <a:lnTo>
                    <a:pt x="155" y="1101"/>
                  </a:lnTo>
                  <a:lnTo>
                    <a:pt x="142" y="1081"/>
                  </a:lnTo>
                  <a:lnTo>
                    <a:pt x="131" y="1062"/>
                  </a:lnTo>
                  <a:lnTo>
                    <a:pt x="117" y="1044"/>
                  </a:lnTo>
                  <a:lnTo>
                    <a:pt x="104" y="1024"/>
                  </a:lnTo>
                  <a:lnTo>
                    <a:pt x="92" y="1005"/>
                  </a:lnTo>
                  <a:lnTo>
                    <a:pt x="85" y="984"/>
                  </a:lnTo>
                  <a:lnTo>
                    <a:pt x="79" y="959"/>
                  </a:lnTo>
                  <a:lnTo>
                    <a:pt x="104" y="943"/>
                  </a:lnTo>
                  <a:lnTo>
                    <a:pt x="63" y="817"/>
                  </a:lnTo>
                  <a:lnTo>
                    <a:pt x="0" y="727"/>
                  </a:lnTo>
                  <a:lnTo>
                    <a:pt x="11" y="670"/>
                  </a:lnTo>
                  <a:lnTo>
                    <a:pt x="25" y="616"/>
                  </a:lnTo>
                  <a:lnTo>
                    <a:pt x="38" y="564"/>
                  </a:lnTo>
                  <a:lnTo>
                    <a:pt x="49" y="506"/>
                  </a:lnTo>
                  <a:lnTo>
                    <a:pt x="99" y="501"/>
                  </a:lnTo>
                  <a:lnTo>
                    <a:pt x="142" y="501"/>
                  </a:lnTo>
                  <a:lnTo>
                    <a:pt x="177" y="495"/>
                  </a:lnTo>
                  <a:lnTo>
                    <a:pt x="210" y="487"/>
                  </a:lnTo>
                  <a:lnTo>
                    <a:pt x="235" y="474"/>
                  </a:lnTo>
                  <a:lnTo>
                    <a:pt x="251" y="446"/>
                  </a:lnTo>
                  <a:lnTo>
                    <a:pt x="258" y="409"/>
                  </a:lnTo>
                  <a:lnTo>
                    <a:pt x="258" y="351"/>
                  </a:lnTo>
                  <a:lnTo>
                    <a:pt x="283" y="338"/>
                  </a:lnTo>
                  <a:lnTo>
                    <a:pt x="299" y="343"/>
                  </a:lnTo>
                  <a:lnTo>
                    <a:pt x="313" y="359"/>
                  </a:lnTo>
                  <a:lnTo>
                    <a:pt x="327" y="386"/>
                  </a:lnTo>
                  <a:lnTo>
                    <a:pt x="338" y="414"/>
                  </a:lnTo>
                  <a:lnTo>
                    <a:pt x="352" y="441"/>
                  </a:lnTo>
                  <a:lnTo>
                    <a:pt x="368" y="460"/>
                  </a:lnTo>
                  <a:lnTo>
                    <a:pt x="389" y="465"/>
                  </a:lnTo>
                  <a:lnTo>
                    <a:pt x="398" y="430"/>
                  </a:lnTo>
                  <a:lnTo>
                    <a:pt x="403" y="395"/>
                  </a:lnTo>
                  <a:lnTo>
                    <a:pt x="407" y="359"/>
                  </a:lnTo>
                  <a:lnTo>
                    <a:pt x="409" y="327"/>
                  </a:lnTo>
                  <a:lnTo>
                    <a:pt x="414" y="322"/>
                  </a:lnTo>
                  <a:lnTo>
                    <a:pt x="423" y="322"/>
                  </a:lnTo>
                  <a:lnTo>
                    <a:pt x="433" y="324"/>
                  </a:lnTo>
                  <a:lnTo>
                    <a:pt x="444" y="322"/>
                  </a:lnTo>
                  <a:lnTo>
                    <a:pt x="458" y="351"/>
                  </a:lnTo>
                  <a:lnTo>
                    <a:pt x="469" y="381"/>
                  </a:lnTo>
                  <a:lnTo>
                    <a:pt x="483" y="411"/>
                  </a:lnTo>
                  <a:lnTo>
                    <a:pt x="504" y="435"/>
                  </a:lnTo>
                  <a:lnTo>
                    <a:pt x="513" y="398"/>
                  </a:lnTo>
                  <a:lnTo>
                    <a:pt x="518" y="345"/>
                  </a:lnTo>
                  <a:lnTo>
                    <a:pt x="529" y="304"/>
                  </a:lnTo>
                  <a:lnTo>
                    <a:pt x="564" y="297"/>
                  </a:lnTo>
                  <a:lnTo>
                    <a:pt x="578" y="329"/>
                  </a:lnTo>
                  <a:lnTo>
                    <a:pt x="594" y="362"/>
                  </a:lnTo>
                  <a:lnTo>
                    <a:pt x="607" y="398"/>
                  </a:lnTo>
                  <a:lnTo>
                    <a:pt x="624" y="430"/>
                  </a:lnTo>
                  <a:lnTo>
                    <a:pt x="635" y="428"/>
                  </a:lnTo>
                  <a:lnTo>
                    <a:pt x="649" y="428"/>
                  </a:lnTo>
                  <a:lnTo>
                    <a:pt x="660" y="425"/>
                  </a:lnTo>
                  <a:lnTo>
                    <a:pt x="673" y="421"/>
                  </a:lnTo>
                  <a:lnTo>
                    <a:pt x="687" y="419"/>
                  </a:lnTo>
                  <a:lnTo>
                    <a:pt x="701" y="419"/>
                  </a:lnTo>
                  <a:lnTo>
                    <a:pt x="715" y="416"/>
                  </a:lnTo>
                  <a:lnTo>
                    <a:pt x="731" y="416"/>
                  </a:lnTo>
                  <a:lnTo>
                    <a:pt x="731" y="386"/>
                  </a:lnTo>
                  <a:lnTo>
                    <a:pt x="736" y="345"/>
                  </a:lnTo>
                  <a:lnTo>
                    <a:pt x="744" y="308"/>
                  </a:lnTo>
                  <a:lnTo>
                    <a:pt x="761" y="280"/>
                  </a:lnTo>
                  <a:lnTo>
                    <a:pt x="774" y="280"/>
                  </a:lnTo>
                  <a:lnTo>
                    <a:pt x="785" y="278"/>
                  </a:lnTo>
                  <a:lnTo>
                    <a:pt x="793" y="280"/>
                  </a:lnTo>
                  <a:lnTo>
                    <a:pt x="802" y="285"/>
                  </a:lnTo>
                  <a:lnTo>
                    <a:pt x="807" y="308"/>
                  </a:lnTo>
                  <a:lnTo>
                    <a:pt x="821" y="343"/>
                  </a:lnTo>
                  <a:lnTo>
                    <a:pt x="837" y="375"/>
                  </a:lnTo>
                  <a:lnTo>
                    <a:pt x="851" y="392"/>
                  </a:lnTo>
                  <a:lnTo>
                    <a:pt x="858" y="354"/>
                  </a:lnTo>
                  <a:lnTo>
                    <a:pt x="862" y="258"/>
                  </a:lnTo>
                  <a:lnTo>
                    <a:pt x="858" y="161"/>
                  </a:lnTo>
                  <a:lnTo>
                    <a:pt x="862" y="106"/>
                  </a:lnTo>
                  <a:lnTo>
                    <a:pt x="872" y="101"/>
                  </a:lnTo>
                  <a:lnTo>
                    <a:pt x="892" y="97"/>
                  </a:lnTo>
                  <a:lnTo>
                    <a:pt x="916" y="92"/>
                  </a:lnTo>
                  <a:lnTo>
                    <a:pt x="943" y="90"/>
                  </a:lnTo>
                  <a:lnTo>
                    <a:pt x="970" y="87"/>
                  </a:lnTo>
                  <a:lnTo>
                    <a:pt x="993" y="85"/>
                  </a:lnTo>
                  <a:lnTo>
                    <a:pt x="1011" y="81"/>
                  </a:lnTo>
                  <a:lnTo>
                    <a:pt x="1019" y="81"/>
                  </a:lnTo>
                  <a:lnTo>
                    <a:pt x="1069" y="76"/>
                  </a:lnTo>
                  <a:lnTo>
                    <a:pt x="1115" y="71"/>
                  </a:lnTo>
                  <a:lnTo>
                    <a:pt x="1164" y="65"/>
                  </a:lnTo>
                  <a:lnTo>
                    <a:pt x="1210" y="60"/>
                  </a:lnTo>
                  <a:lnTo>
                    <a:pt x="1257" y="57"/>
                  </a:lnTo>
                  <a:lnTo>
                    <a:pt x="1306" y="51"/>
                  </a:lnTo>
                  <a:lnTo>
                    <a:pt x="1352" y="46"/>
                  </a:lnTo>
                  <a:lnTo>
                    <a:pt x="1401" y="43"/>
                  </a:lnTo>
                  <a:lnTo>
                    <a:pt x="1448" y="37"/>
                  </a:lnTo>
                  <a:lnTo>
                    <a:pt x="1494" y="32"/>
                  </a:lnTo>
                  <a:lnTo>
                    <a:pt x="1543" y="30"/>
                  </a:lnTo>
                  <a:lnTo>
                    <a:pt x="1589" y="24"/>
                  </a:lnTo>
                  <a:lnTo>
                    <a:pt x="1635" y="19"/>
                  </a:lnTo>
                  <a:lnTo>
                    <a:pt x="1685" y="14"/>
                  </a:lnTo>
                  <a:lnTo>
                    <a:pt x="1731" y="5"/>
                  </a:lnTo>
                  <a:lnTo>
                    <a:pt x="1780" y="0"/>
                  </a:lnTo>
                  <a:lnTo>
                    <a:pt x="1807" y="24"/>
                  </a:lnTo>
                  <a:lnTo>
                    <a:pt x="1832" y="51"/>
                  </a:lnTo>
                  <a:lnTo>
                    <a:pt x="1856" y="78"/>
                  </a:lnTo>
                  <a:lnTo>
                    <a:pt x="1878" y="108"/>
                  </a:lnTo>
                  <a:lnTo>
                    <a:pt x="1897" y="141"/>
                  </a:lnTo>
                  <a:lnTo>
                    <a:pt x="1917" y="174"/>
                  </a:lnTo>
                  <a:lnTo>
                    <a:pt x="1938" y="207"/>
                  </a:lnTo>
                  <a:lnTo>
                    <a:pt x="1959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2" name="Freeform 260"/>
            <p:cNvSpPr>
              <a:spLocks/>
            </p:cNvSpPr>
            <p:nvPr/>
          </p:nvSpPr>
          <p:spPr bwMode="auto">
            <a:xfrm>
              <a:off x="2901" y="1996"/>
              <a:ext cx="93" cy="41"/>
            </a:xfrm>
            <a:custGeom>
              <a:avLst/>
              <a:gdLst>
                <a:gd name="T0" fmla="*/ 0 w 376"/>
                <a:gd name="T1" fmla="*/ 0 h 166"/>
                <a:gd name="T2" fmla="*/ 0 w 376"/>
                <a:gd name="T3" fmla="*/ 0 h 166"/>
                <a:gd name="T4" fmla="*/ 0 w 376"/>
                <a:gd name="T5" fmla="*/ 0 h 166"/>
                <a:gd name="T6" fmla="*/ 0 w 376"/>
                <a:gd name="T7" fmla="*/ 0 h 166"/>
                <a:gd name="T8" fmla="*/ 0 w 376"/>
                <a:gd name="T9" fmla="*/ 0 h 166"/>
                <a:gd name="T10" fmla="*/ 0 w 376"/>
                <a:gd name="T11" fmla="*/ 0 h 166"/>
                <a:gd name="T12" fmla="*/ 0 w 376"/>
                <a:gd name="T13" fmla="*/ 0 h 166"/>
                <a:gd name="T14" fmla="*/ 0 w 376"/>
                <a:gd name="T15" fmla="*/ 0 h 166"/>
                <a:gd name="T16" fmla="*/ 0 w 376"/>
                <a:gd name="T17" fmla="*/ 0 h 166"/>
                <a:gd name="T18" fmla="*/ 0 w 376"/>
                <a:gd name="T19" fmla="*/ 0 h 166"/>
                <a:gd name="T20" fmla="*/ 0 w 376"/>
                <a:gd name="T21" fmla="*/ 0 h 166"/>
                <a:gd name="T22" fmla="*/ 0 w 376"/>
                <a:gd name="T23" fmla="*/ 0 h 166"/>
                <a:gd name="T24" fmla="*/ 0 w 376"/>
                <a:gd name="T25" fmla="*/ 0 h 166"/>
                <a:gd name="T26" fmla="*/ 0 w 376"/>
                <a:gd name="T27" fmla="*/ 0 h 166"/>
                <a:gd name="T28" fmla="*/ 0 w 376"/>
                <a:gd name="T29" fmla="*/ 0 h 166"/>
                <a:gd name="T30" fmla="*/ 0 w 376"/>
                <a:gd name="T31" fmla="*/ 0 h 166"/>
                <a:gd name="T32" fmla="*/ 0 w 376"/>
                <a:gd name="T33" fmla="*/ 0 h 166"/>
                <a:gd name="T34" fmla="*/ 0 w 376"/>
                <a:gd name="T35" fmla="*/ 0 h 166"/>
                <a:gd name="T36" fmla="*/ 0 w 376"/>
                <a:gd name="T37" fmla="*/ 0 h 166"/>
                <a:gd name="T38" fmla="*/ 0 w 376"/>
                <a:gd name="T39" fmla="*/ 0 h 166"/>
                <a:gd name="T40" fmla="*/ 0 w 376"/>
                <a:gd name="T41" fmla="*/ 0 h 166"/>
                <a:gd name="T42" fmla="*/ 0 w 376"/>
                <a:gd name="T43" fmla="*/ 0 h 166"/>
                <a:gd name="T44" fmla="*/ 0 w 376"/>
                <a:gd name="T45" fmla="*/ 0 h 166"/>
                <a:gd name="T46" fmla="*/ 0 w 376"/>
                <a:gd name="T47" fmla="*/ 0 h 166"/>
                <a:gd name="T48" fmla="*/ 0 w 376"/>
                <a:gd name="T49" fmla="*/ 0 h 166"/>
                <a:gd name="T50" fmla="*/ 0 w 376"/>
                <a:gd name="T51" fmla="*/ 0 h 166"/>
                <a:gd name="T52" fmla="*/ 0 w 376"/>
                <a:gd name="T53" fmla="*/ 0 h 166"/>
                <a:gd name="T54" fmla="*/ 0 w 376"/>
                <a:gd name="T55" fmla="*/ 0 h 166"/>
                <a:gd name="T56" fmla="*/ 0 w 376"/>
                <a:gd name="T57" fmla="*/ 0 h 166"/>
                <a:gd name="T58" fmla="*/ 0 w 376"/>
                <a:gd name="T59" fmla="*/ 0 h 166"/>
                <a:gd name="T60" fmla="*/ 0 w 376"/>
                <a:gd name="T61" fmla="*/ 0 h 166"/>
                <a:gd name="T62" fmla="*/ 0 w 376"/>
                <a:gd name="T63" fmla="*/ 0 h 166"/>
                <a:gd name="T64" fmla="*/ 0 w 376"/>
                <a:gd name="T65" fmla="*/ 0 h 166"/>
                <a:gd name="T66" fmla="*/ 0 w 376"/>
                <a:gd name="T67" fmla="*/ 0 h 166"/>
                <a:gd name="T68" fmla="*/ 0 w 376"/>
                <a:gd name="T69" fmla="*/ 0 h 166"/>
                <a:gd name="T70" fmla="*/ 0 w 376"/>
                <a:gd name="T71" fmla="*/ 0 h 166"/>
                <a:gd name="T72" fmla="*/ 0 w 376"/>
                <a:gd name="T73" fmla="*/ 0 h 166"/>
                <a:gd name="T74" fmla="*/ 0 w 376"/>
                <a:gd name="T75" fmla="*/ 0 h 166"/>
                <a:gd name="T76" fmla="*/ 0 w 376"/>
                <a:gd name="T77" fmla="*/ 0 h 166"/>
                <a:gd name="T78" fmla="*/ 0 w 376"/>
                <a:gd name="T79" fmla="*/ 0 h 166"/>
                <a:gd name="T80" fmla="*/ 0 w 376"/>
                <a:gd name="T81" fmla="*/ 0 h 166"/>
                <a:gd name="T82" fmla="*/ 0 w 376"/>
                <a:gd name="T83" fmla="*/ 0 h 166"/>
                <a:gd name="T84" fmla="*/ 0 w 376"/>
                <a:gd name="T85" fmla="*/ 0 h 166"/>
                <a:gd name="T86" fmla="*/ 0 w 376"/>
                <a:gd name="T87" fmla="*/ 0 h 166"/>
                <a:gd name="T88" fmla="*/ 0 w 376"/>
                <a:gd name="T89" fmla="*/ 0 h 166"/>
                <a:gd name="T90" fmla="*/ 0 w 376"/>
                <a:gd name="T91" fmla="*/ 0 h 166"/>
                <a:gd name="T92" fmla="*/ 0 w 376"/>
                <a:gd name="T93" fmla="*/ 0 h 166"/>
                <a:gd name="T94" fmla="*/ 0 w 376"/>
                <a:gd name="T95" fmla="*/ 0 h 166"/>
                <a:gd name="T96" fmla="*/ 0 w 376"/>
                <a:gd name="T97" fmla="*/ 0 h 166"/>
                <a:gd name="T98" fmla="*/ 0 w 376"/>
                <a:gd name="T99" fmla="*/ 0 h 166"/>
                <a:gd name="T100" fmla="*/ 0 w 376"/>
                <a:gd name="T101" fmla="*/ 0 h 166"/>
                <a:gd name="T102" fmla="*/ 0 w 376"/>
                <a:gd name="T103" fmla="*/ 0 h 166"/>
                <a:gd name="T104" fmla="*/ 0 w 376"/>
                <a:gd name="T105" fmla="*/ 0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166"/>
                <a:gd name="T161" fmla="*/ 376 w 37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166">
                  <a:moveTo>
                    <a:pt x="166" y="0"/>
                  </a:moveTo>
                  <a:lnTo>
                    <a:pt x="163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5" y="5"/>
                  </a:lnTo>
                  <a:lnTo>
                    <a:pt x="158" y="19"/>
                  </a:lnTo>
                  <a:lnTo>
                    <a:pt x="166" y="30"/>
                  </a:lnTo>
                  <a:lnTo>
                    <a:pt x="174" y="35"/>
                  </a:lnTo>
                  <a:lnTo>
                    <a:pt x="185" y="41"/>
                  </a:lnTo>
                  <a:lnTo>
                    <a:pt x="196" y="43"/>
                  </a:lnTo>
                  <a:lnTo>
                    <a:pt x="207" y="43"/>
                  </a:lnTo>
                  <a:lnTo>
                    <a:pt x="218" y="43"/>
                  </a:lnTo>
                  <a:lnTo>
                    <a:pt x="232" y="43"/>
                  </a:lnTo>
                  <a:lnTo>
                    <a:pt x="243" y="41"/>
                  </a:lnTo>
                  <a:lnTo>
                    <a:pt x="253" y="37"/>
                  </a:lnTo>
                  <a:lnTo>
                    <a:pt x="264" y="32"/>
                  </a:lnTo>
                  <a:lnTo>
                    <a:pt x="273" y="27"/>
                  </a:lnTo>
                  <a:lnTo>
                    <a:pt x="286" y="43"/>
                  </a:lnTo>
                  <a:lnTo>
                    <a:pt x="303" y="57"/>
                  </a:lnTo>
                  <a:lnTo>
                    <a:pt x="313" y="76"/>
                  </a:lnTo>
                  <a:lnTo>
                    <a:pt x="326" y="92"/>
                  </a:lnTo>
                  <a:lnTo>
                    <a:pt x="340" y="111"/>
                  </a:lnTo>
                  <a:lnTo>
                    <a:pt x="351" y="131"/>
                  </a:lnTo>
                  <a:lnTo>
                    <a:pt x="365" y="149"/>
                  </a:lnTo>
                  <a:lnTo>
                    <a:pt x="376" y="166"/>
                  </a:lnTo>
                  <a:lnTo>
                    <a:pt x="365" y="158"/>
                  </a:lnTo>
                  <a:lnTo>
                    <a:pt x="356" y="152"/>
                  </a:lnTo>
                  <a:lnTo>
                    <a:pt x="349" y="149"/>
                  </a:lnTo>
                  <a:lnTo>
                    <a:pt x="340" y="147"/>
                  </a:lnTo>
                  <a:lnTo>
                    <a:pt x="310" y="127"/>
                  </a:lnTo>
                  <a:lnTo>
                    <a:pt x="280" y="111"/>
                  </a:lnTo>
                  <a:lnTo>
                    <a:pt x="253" y="92"/>
                  </a:lnTo>
                  <a:lnTo>
                    <a:pt x="223" y="76"/>
                  </a:lnTo>
                  <a:lnTo>
                    <a:pt x="193" y="60"/>
                  </a:lnTo>
                  <a:lnTo>
                    <a:pt x="161" y="46"/>
                  </a:lnTo>
                  <a:lnTo>
                    <a:pt x="128" y="37"/>
                  </a:lnTo>
                  <a:lnTo>
                    <a:pt x="92" y="32"/>
                  </a:lnTo>
                  <a:lnTo>
                    <a:pt x="82" y="30"/>
                  </a:lnTo>
                  <a:lnTo>
                    <a:pt x="71" y="24"/>
                  </a:lnTo>
                  <a:lnTo>
                    <a:pt x="60" y="21"/>
                  </a:lnTo>
                  <a:lnTo>
                    <a:pt x="48" y="19"/>
                  </a:lnTo>
                  <a:lnTo>
                    <a:pt x="36" y="16"/>
                  </a:lnTo>
                  <a:lnTo>
                    <a:pt x="25" y="16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22" y="7"/>
                  </a:lnTo>
                  <a:lnTo>
                    <a:pt x="43" y="7"/>
                  </a:lnTo>
                  <a:lnTo>
                    <a:pt x="62" y="5"/>
                  </a:lnTo>
                  <a:lnTo>
                    <a:pt x="84" y="5"/>
                  </a:lnTo>
                  <a:lnTo>
                    <a:pt x="103" y="5"/>
                  </a:lnTo>
                  <a:lnTo>
                    <a:pt x="126" y="2"/>
                  </a:lnTo>
                  <a:lnTo>
                    <a:pt x="144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3" name="Freeform 261"/>
            <p:cNvSpPr>
              <a:spLocks/>
            </p:cNvSpPr>
            <p:nvPr/>
          </p:nvSpPr>
          <p:spPr bwMode="auto">
            <a:xfrm>
              <a:off x="2780" y="2002"/>
              <a:ext cx="237" cy="82"/>
            </a:xfrm>
            <a:custGeom>
              <a:avLst/>
              <a:gdLst>
                <a:gd name="T0" fmla="*/ 0 w 949"/>
                <a:gd name="T1" fmla="*/ 0 h 330"/>
                <a:gd name="T2" fmla="*/ 0 w 949"/>
                <a:gd name="T3" fmla="*/ 0 h 330"/>
                <a:gd name="T4" fmla="*/ 0 w 949"/>
                <a:gd name="T5" fmla="*/ 0 h 330"/>
                <a:gd name="T6" fmla="*/ 0 w 949"/>
                <a:gd name="T7" fmla="*/ 0 h 330"/>
                <a:gd name="T8" fmla="*/ 0 w 949"/>
                <a:gd name="T9" fmla="*/ 0 h 330"/>
                <a:gd name="T10" fmla="*/ 0 w 949"/>
                <a:gd name="T11" fmla="*/ 0 h 330"/>
                <a:gd name="T12" fmla="*/ 0 w 949"/>
                <a:gd name="T13" fmla="*/ 0 h 330"/>
                <a:gd name="T14" fmla="*/ 0 w 949"/>
                <a:gd name="T15" fmla="*/ 0 h 330"/>
                <a:gd name="T16" fmla="*/ 0 w 949"/>
                <a:gd name="T17" fmla="*/ 0 h 330"/>
                <a:gd name="T18" fmla="*/ 0 w 949"/>
                <a:gd name="T19" fmla="*/ 0 h 330"/>
                <a:gd name="T20" fmla="*/ 0 w 949"/>
                <a:gd name="T21" fmla="*/ 0 h 330"/>
                <a:gd name="T22" fmla="*/ 0 w 949"/>
                <a:gd name="T23" fmla="*/ 0 h 330"/>
                <a:gd name="T24" fmla="*/ 0 w 949"/>
                <a:gd name="T25" fmla="*/ 0 h 330"/>
                <a:gd name="T26" fmla="*/ 0 w 949"/>
                <a:gd name="T27" fmla="*/ 0 h 330"/>
                <a:gd name="T28" fmla="*/ 0 w 949"/>
                <a:gd name="T29" fmla="*/ 0 h 330"/>
                <a:gd name="T30" fmla="*/ 0 w 949"/>
                <a:gd name="T31" fmla="*/ 0 h 330"/>
                <a:gd name="T32" fmla="*/ 0 w 949"/>
                <a:gd name="T33" fmla="*/ 0 h 330"/>
                <a:gd name="T34" fmla="*/ 0 w 949"/>
                <a:gd name="T35" fmla="*/ 0 h 330"/>
                <a:gd name="T36" fmla="*/ 0 w 949"/>
                <a:gd name="T37" fmla="*/ 0 h 330"/>
                <a:gd name="T38" fmla="*/ 0 w 949"/>
                <a:gd name="T39" fmla="*/ 0 h 330"/>
                <a:gd name="T40" fmla="*/ 0 w 949"/>
                <a:gd name="T41" fmla="*/ 0 h 330"/>
                <a:gd name="T42" fmla="*/ 0 w 949"/>
                <a:gd name="T43" fmla="*/ 0 h 330"/>
                <a:gd name="T44" fmla="*/ 0 w 949"/>
                <a:gd name="T45" fmla="*/ 0 h 330"/>
                <a:gd name="T46" fmla="*/ 0 w 949"/>
                <a:gd name="T47" fmla="*/ 0 h 330"/>
                <a:gd name="T48" fmla="*/ 0 w 949"/>
                <a:gd name="T49" fmla="*/ 0 h 330"/>
                <a:gd name="T50" fmla="*/ 0 w 949"/>
                <a:gd name="T51" fmla="*/ 0 h 330"/>
                <a:gd name="T52" fmla="*/ 0 w 949"/>
                <a:gd name="T53" fmla="*/ 0 h 330"/>
                <a:gd name="T54" fmla="*/ 0 w 949"/>
                <a:gd name="T55" fmla="*/ 0 h 330"/>
                <a:gd name="T56" fmla="*/ 0 w 949"/>
                <a:gd name="T57" fmla="*/ 0 h 330"/>
                <a:gd name="T58" fmla="*/ 0 w 949"/>
                <a:gd name="T59" fmla="*/ 0 h 330"/>
                <a:gd name="T60" fmla="*/ 0 w 949"/>
                <a:gd name="T61" fmla="*/ 0 h 330"/>
                <a:gd name="T62" fmla="*/ 0 w 949"/>
                <a:gd name="T63" fmla="*/ 0 h 330"/>
                <a:gd name="T64" fmla="*/ 0 w 949"/>
                <a:gd name="T65" fmla="*/ 0 h 330"/>
                <a:gd name="T66" fmla="*/ 0 w 949"/>
                <a:gd name="T67" fmla="*/ 0 h 330"/>
                <a:gd name="T68" fmla="*/ 0 w 949"/>
                <a:gd name="T69" fmla="*/ 0 h 330"/>
                <a:gd name="T70" fmla="*/ 0 w 949"/>
                <a:gd name="T71" fmla="*/ 0 h 330"/>
                <a:gd name="T72" fmla="*/ 0 w 949"/>
                <a:gd name="T73" fmla="*/ 0 h 330"/>
                <a:gd name="T74" fmla="*/ 0 w 949"/>
                <a:gd name="T75" fmla="*/ 0 h 330"/>
                <a:gd name="T76" fmla="*/ 0 w 949"/>
                <a:gd name="T77" fmla="*/ 0 h 330"/>
                <a:gd name="T78" fmla="*/ 0 w 949"/>
                <a:gd name="T79" fmla="*/ 0 h 330"/>
                <a:gd name="T80" fmla="*/ 0 w 949"/>
                <a:gd name="T81" fmla="*/ 0 h 330"/>
                <a:gd name="T82" fmla="*/ 0 w 949"/>
                <a:gd name="T83" fmla="*/ 0 h 330"/>
                <a:gd name="T84" fmla="*/ 0 w 949"/>
                <a:gd name="T85" fmla="*/ 0 h 330"/>
                <a:gd name="T86" fmla="*/ 0 w 949"/>
                <a:gd name="T87" fmla="*/ 0 h 330"/>
                <a:gd name="T88" fmla="*/ 0 w 949"/>
                <a:gd name="T89" fmla="*/ 0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9"/>
                <a:gd name="T136" fmla="*/ 0 h 330"/>
                <a:gd name="T137" fmla="*/ 949 w 949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9" h="330">
                  <a:moveTo>
                    <a:pt x="505" y="6"/>
                  </a:moveTo>
                  <a:lnTo>
                    <a:pt x="526" y="13"/>
                  </a:lnTo>
                  <a:lnTo>
                    <a:pt x="545" y="19"/>
                  </a:lnTo>
                  <a:lnTo>
                    <a:pt x="567" y="24"/>
                  </a:lnTo>
                  <a:lnTo>
                    <a:pt x="586" y="27"/>
                  </a:lnTo>
                  <a:lnTo>
                    <a:pt x="609" y="33"/>
                  </a:lnTo>
                  <a:lnTo>
                    <a:pt x="627" y="38"/>
                  </a:lnTo>
                  <a:lnTo>
                    <a:pt x="649" y="43"/>
                  </a:lnTo>
                  <a:lnTo>
                    <a:pt x="668" y="52"/>
                  </a:lnTo>
                  <a:lnTo>
                    <a:pt x="685" y="63"/>
                  </a:lnTo>
                  <a:lnTo>
                    <a:pt x="701" y="71"/>
                  </a:lnTo>
                  <a:lnTo>
                    <a:pt x="717" y="79"/>
                  </a:lnTo>
                  <a:lnTo>
                    <a:pt x="733" y="87"/>
                  </a:lnTo>
                  <a:lnTo>
                    <a:pt x="747" y="96"/>
                  </a:lnTo>
                  <a:lnTo>
                    <a:pt x="763" y="103"/>
                  </a:lnTo>
                  <a:lnTo>
                    <a:pt x="780" y="114"/>
                  </a:lnTo>
                  <a:lnTo>
                    <a:pt x="796" y="125"/>
                  </a:lnTo>
                  <a:lnTo>
                    <a:pt x="804" y="128"/>
                  </a:lnTo>
                  <a:lnTo>
                    <a:pt x="813" y="134"/>
                  </a:lnTo>
                  <a:lnTo>
                    <a:pt x="821" y="139"/>
                  </a:lnTo>
                  <a:lnTo>
                    <a:pt x="827" y="147"/>
                  </a:lnTo>
                  <a:lnTo>
                    <a:pt x="834" y="147"/>
                  </a:lnTo>
                  <a:lnTo>
                    <a:pt x="853" y="158"/>
                  </a:lnTo>
                  <a:lnTo>
                    <a:pt x="867" y="169"/>
                  </a:lnTo>
                  <a:lnTo>
                    <a:pt x="881" y="183"/>
                  </a:lnTo>
                  <a:lnTo>
                    <a:pt x="892" y="196"/>
                  </a:lnTo>
                  <a:lnTo>
                    <a:pt x="899" y="213"/>
                  </a:lnTo>
                  <a:lnTo>
                    <a:pt x="910" y="229"/>
                  </a:lnTo>
                  <a:lnTo>
                    <a:pt x="919" y="245"/>
                  </a:lnTo>
                  <a:lnTo>
                    <a:pt x="930" y="261"/>
                  </a:lnTo>
                  <a:lnTo>
                    <a:pt x="935" y="278"/>
                  </a:lnTo>
                  <a:lnTo>
                    <a:pt x="943" y="294"/>
                  </a:lnTo>
                  <a:lnTo>
                    <a:pt x="949" y="311"/>
                  </a:lnTo>
                  <a:lnTo>
                    <a:pt x="949" y="327"/>
                  </a:lnTo>
                  <a:lnTo>
                    <a:pt x="943" y="330"/>
                  </a:lnTo>
                  <a:lnTo>
                    <a:pt x="935" y="327"/>
                  </a:lnTo>
                  <a:lnTo>
                    <a:pt x="927" y="324"/>
                  </a:lnTo>
                  <a:lnTo>
                    <a:pt x="917" y="321"/>
                  </a:lnTo>
                  <a:lnTo>
                    <a:pt x="917" y="297"/>
                  </a:lnTo>
                  <a:lnTo>
                    <a:pt x="913" y="275"/>
                  </a:lnTo>
                  <a:lnTo>
                    <a:pt x="908" y="254"/>
                  </a:lnTo>
                  <a:lnTo>
                    <a:pt x="894" y="238"/>
                  </a:lnTo>
                  <a:lnTo>
                    <a:pt x="881" y="224"/>
                  </a:lnTo>
                  <a:lnTo>
                    <a:pt x="869" y="204"/>
                  </a:lnTo>
                  <a:lnTo>
                    <a:pt x="857" y="188"/>
                  </a:lnTo>
                  <a:lnTo>
                    <a:pt x="843" y="169"/>
                  </a:lnTo>
                  <a:lnTo>
                    <a:pt x="829" y="155"/>
                  </a:lnTo>
                  <a:lnTo>
                    <a:pt x="813" y="142"/>
                  </a:lnTo>
                  <a:lnTo>
                    <a:pt x="796" y="137"/>
                  </a:lnTo>
                  <a:lnTo>
                    <a:pt x="774" y="137"/>
                  </a:lnTo>
                  <a:lnTo>
                    <a:pt x="756" y="139"/>
                  </a:lnTo>
                  <a:lnTo>
                    <a:pt x="733" y="147"/>
                  </a:lnTo>
                  <a:lnTo>
                    <a:pt x="712" y="144"/>
                  </a:lnTo>
                  <a:lnTo>
                    <a:pt x="696" y="128"/>
                  </a:lnTo>
                  <a:lnTo>
                    <a:pt x="673" y="107"/>
                  </a:lnTo>
                  <a:lnTo>
                    <a:pt x="652" y="84"/>
                  </a:lnTo>
                  <a:lnTo>
                    <a:pt x="625" y="68"/>
                  </a:lnTo>
                  <a:lnTo>
                    <a:pt x="600" y="52"/>
                  </a:lnTo>
                  <a:lnTo>
                    <a:pt x="573" y="41"/>
                  </a:lnTo>
                  <a:lnTo>
                    <a:pt x="543" y="31"/>
                  </a:lnTo>
                  <a:lnTo>
                    <a:pt x="515" y="22"/>
                  </a:lnTo>
                  <a:lnTo>
                    <a:pt x="485" y="17"/>
                  </a:lnTo>
                  <a:lnTo>
                    <a:pt x="485" y="31"/>
                  </a:lnTo>
                  <a:lnTo>
                    <a:pt x="485" y="43"/>
                  </a:lnTo>
                  <a:lnTo>
                    <a:pt x="485" y="57"/>
                  </a:lnTo>
                  <a:lnTo>
                    <a:pt x="483" y="71"/>
                  </a:lnTo>
                  <a:lnTo>
                    <a:pt x="469" y="128"/>
                  </a:lnTo>
                  <a:lnTo>
                    <a:pt x="455" y="128"/>
                  </a:lnTo>
                  <a:lnTo>
                    <a:pt x="458" y="120"/>
                  </a:lnTo>
                  <a:lnTo>
                    <a:pt x="455" y="112"/>
                  </a:lnTo>
                  <a:lnTo>
                    <a:pt x="450" y="103"/>
                  </a:lnTo>
                  <a:lnTo>
                    <a:pt x="444" y="93"/>
                  </a:lnTo>
                  <a:lnTo>
                    <a:pt x="428" y="82"/>
                  </a:lnTo>
                  <a:lnTo>
                    <a:pt x="409" y="73"/>
                  </a:lnTo>
                  <a:lnTo>
                    <a:pt x="393" y="66"/>
                  </a:lnTo>
                  <a:lnTo>
                    <a:pt x="374" y="57"/>
                  </a:lnTo>
                  <a:lnTo>
                    <a:pt x="354" y="49"/>
                  </a:lnTo>
                  <a:lnTo>
                    <a:pt x="336" y="43"/>
                  </a:lnTo>
                  <a:lnTo>
                    <a:pt x="317" y="38"/>
                  </a:lnTo>
                  <a:lnTo>
                    <a:pt x="297" y="33"/>
                  </a:lnTo>
                  <a:lnTo>
                    <a:pt x="281" y="31"/>
                  </a:lnTo>
                  <a:lnTo>
                    <a:pt x="262" y="31"/>
                  </a:lnTo>
                  <a:lnTo>
                    <a:pt x="246" y="27"/>
                  </a:lnTo>
                  <a:lnTo>
                    <a:pt x="227" y="27"/>
                  </a:lnTo>
                  <a:lnTo>
                    <a:pt x="211" y="27"/>
                  </a:lnTo>
                  <a:lnTo>
                    <a:pt x="193" y="31"/>
                  </a:lnTo>
                  <a:lnTo>
                    <a:pt x="177" y="33"/>
                  </a:lnTo>
                  <a:lnTo>
                    <a:pt x="161" y="41"/>
                  </a:lnTo>
                  <a:lnTo>
                    <a:pt x="180" y="54"/>
                  </a:lnTo>
                  <a:lnTo>
                    <a:pt x="200" y="68"/>
                  </a:lnTo>
                  <a:lnTo>
                    <a:pt x="218" y="82"/>
                  </a:lnTo>
                  <a:lnTo>
                    <a:pt x="237" y="98"/>
                  </a:lnTo>
                  <a:lnTo>
                    <a:pt x="257" y="112"/>
                  </a:lnTo>
                  <a:lnTo>
                    <a:pt x="276" y="125"/>
                  </a:lnTo>
                  <a:lnTo>
                    <a:pt x="297" y="142"/>
                  </a:lnTo>
                  <a:lnTo>
                    <a:pt x="317" y="155"/>
                  </a:lnTo>
                  <a:lnTo>
                    <a:pt x="301" y="160"/>
                  </a:lnTo>
                  <a:lnTo>
                    <a:pt x="283" y="169"/>
                  </a:lnTo>
                  <a:lnTo>
                    <a:pt x="271" y="174"/>
                  </a:lnTo>
                  <a:lnTo>
                    <a:pt x="257" y="178"/>
                  </a:lnTo>
                  <a:lnTo>
                    <a:pt x="235" y="167"/>
                  </a:lnTo>
                  <a:lnTo>
                    <a:pt x="213" y="155"/>
                  </a:lnTo>
                  <a:lnTo>
                    <a:pt x="191" y="150"/>
                  </a:lnTo>
                  <a:lnTo>
                    <a:pt x="170" y="144"/>
                  </a:lnTo>
                  <a:lnTo>
                    <a:pt x="145" y="139"/>
                  </a:lnTo>
                  <a:lnTo>
                    <a:pt x="123" y="137"/>
                  </a:lnTo>
                  <a:lnTo>
                    <a:pt x="99" y="131"/>
                  </a:lnTo>
                  <a:lnTo>
                    <a:pt x="76" y="125"/>
                  </a:lnTo>
                  <a:lnTo>
                    <a:pt x="52" y="128"/>
                  </a:lnTo>
                  <a:lnTo>
                    <a:pt x="36" y="134"/>
                  </a:lnTo>
                  <a:lnTo>
                    <a:pt x="16" y="144"/>
                  </a:lnTo>
                  <a:lnTo>
                    <a:pt x="0" y="153"/>
                  </a:lnTo>
                  <a:lnTo>
                    <a:pt x="3" y="139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8" y="98"/>
                  </a:lnTo>
                  <a:lnTo>
                    <a:pt x="39" y="87"/>
                  </a:lnTo>
                  <a:lnTo>
                    <a:pt x="52" y="73"/>
                  </a:lnTo>
                  <a:lnTo>
                    <a:pt x="66" y="63"/>
                  </a:lnTo>
                  <a:lnTo>
                    <a:pt x="82" y="52"/>
                  </a:lnTo>
                  <a:lnTo>
                    <a:pt x="87" y="52"/>
                  </a:lnTo>
                  <a:lnTo>
                    <a:pt x="92" y="49"/>
                  </a:lnTo>
                  <a:lnTo>
                    <a:pt x="96" y="43"/>
                  </a:lnTo>
                  <a:lnTo>
                    <a:pt x="101" y="41"/>
                  </a:lnTo>
                  <a:lnTo>
                    <a:pt x="145" y="31"/>
                  </a:lnTo>
                  <a:lnTo>
                    <a:pt x="188" y="19"/>
                  </a:lnTo>
                  <a:lnTo>
                    <a:pt x="232" y="11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65" y="3"/>
                  </a:lnTo>
                  <a:lnTo>
                    <a:pt x="409" y="0"/>
                  </a:lnTo>
                  <a:lnTo>
                    <a:pt x="453" y="3"/>
                  </a:lnTo>
                  <a:lnTo>
                    <a:pt x="466" y="3"/>
                  </a:lnTo>
                  <a:lnTo>
                    <a:pt x="478" y="3"/>
                  </a:lnTo>
                  <a:lnTo>
                    <a:pt x="491" y="6"/>
                  </a:lnTo>
                  <a:lnTo>
                    <a:pt x="505" y="6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4" name="Freeform 262"/>
            <p:cNvSpPr>
              <a:spLocks/>
            </p:cNvSpPr>
            <p:nvPr/>
          </p:nvSpPr>
          <p:spPr bwMode="auto">
            <a:xfrm>
              <a:off x="2741" y="2007"/>
              <a:ext cx="65" cy="81"/>
            </a:xfrm>
            <a:custGeom>
              <a:avLst/>
              <a:gdLst>
                <a:gd name="T0" fmla="*/ 0 w 261"/>
                <a:gd name="T1" fmla="*/ 0 h 324"/>
                <a:gd name="T2" fmla="*/ 0 w 261"/>
                <a:gd name="T3" fmla="*/ 0 h 324"/>
                <a:gd name="T4" fmla="*/ 0 w 261"/>
                <a:gd name="T5" fmla="*/ 0 h 324"/>
                <a:gd name="T6" fmla="*/ 0 w 261"/>
                <a:gd name="T7" fmla="*/ 0 h 324"/>
                <a:gd name="T8" fmla="*/ 0 w 261"/>
                <a:gd name="T9" fmla="*/ 0 h 324"/>
                <a:gd name="T10" fmla="*/ 0 w 261"/>
                <a:gd name="T11" fmla="*/ 0 h 324"/>
                <a:gd name="T12" fmla="*/ 0 w 261"/>
                <a:gd name="T13" fmla="*/ 0 h 324"/>
                <a:gd name="T14" fmla="*/ 0 w 261"/>
                <a:gd name="T15" fmla="*/ 0 h 324"/>
                <a:gd name="T16" fmla="*/ 0 w 261"/>
                <a:gd name="T17" fmla="*/ 0 h 324"/>
                <a:gd name="T18" fmla="*/ 0 w 261"/>
                <a:gd name="T19" fmla="*/ 0 h 324"/>
                <a:gd name="T20" fmla="*/ 0 w 261"/>
                <a:gd name="T21" fmla="*/ 0 h 324"/>
                <a:gd name="T22" fmla="*/ 0 w 261"/>
                <a:gd name="T23" fmla="*/ 0 h 324"/>
                <a:gd name="T24" fmla="*/ 0 w 261"/>
                <a:gd name="T25" fmla="*/ 0 h 324"/>
                <a:gd name="T26" fmla="*/ 0 w 261"/>
                <a:gd name="T27" fmla="*/ 0 h 324"/>
                <a:gd name="T28" fmla="*/ 0 w 261"/>
                <a:gd name="T29" fmla="*/ 0 h 324"/>
                <a:gd name="T30" fmla="*/ 0 w 261"/>
                <a:gd name="T31" fmla="*/ 0 h 324"/>
                <a:gd name="T32" fmla="*/ 0 w 261"/>
                <a:gd name="T33" fmla="*/ 0 h 324"/>
                <a:gd name="T34" fmla="*/ 0 w 261"/>
                <a:gd name="T35" fmla="*/ 0 h 324"/>
                <a:gd name="T36" fmla="*/ 0 w 261"/>
                <a:gd name="T37" fmla="*/ 0 h 324"/>
                <a:gd name="T38" fmla="*/ 0 w 261"/>
                <a:gd name="T39" fmla="*/ 0 h 324"/>
                <a:gd name="T40" fmla="*/ 0 w 261"/>
                <a:gd name="T41" fmla="*/ 0 h 324"/>
                <a:gd name="T42" fmla="*/ 0 w 261"/>
                <a:gd name="T43" fmla="*/ 0 h 324"/>
                <a:gd name="T44" fmla="*/ 0 w 261"/>
                <a:gd name="T45" fmla="*/ 0 h 324"/>
                <a:gd name="T46" fmla="*/ 0 w 261"/>
                <a:gd name="T47" fmla="*/ 0 h 324"/>
                <a:gd name="T48" fmla="*/ 0 w 261"/>
                <a:gd name="T49" fmla="*/ 0 h 324"/>
                <a:gd name="T50" fmla="*/ 0 w 261"/>
                <a:gd name="T51" fmla="*/ 0 h 324"/>
                <a:gd name="T52" fmla="*/ 0 w 261"/>
                <a:gd name="T53" fmla="*/ 0 h 324"/>
                <a:gd name="T54" fmla="*/ 0 w 261"/>
                <a:gd name="T55" fmla="*/ 0 h 324"/>
                <a:gd name="T56" fmla="*/ 0 w 261"/>
                <a:gd name="T57" fmla="*/ 0 h 324"/>
                <a:gd name="T58" fmla="*/ 0 w 261"/>
                <a:gd name="T59" fmla="*/ 0 h 324"/>
                <a:gd name="T60" fmla="*/ 0 w 261"/>
                <a:gd name="T61" fmla="*/ 0 h 324"/>
                <a:gd name="T62" fmla="*/ 0 w 261"/>
                <a:gd name="T63" fmla="*/ 0 h 324"/>
                <a:gd name="T64" fmla="*/ 0 w 261"/>
                <a:gd name="T65" fmla="*/ 0 h 324"/>
                <a:gd name="T66" fmla="*/ 0 w 261"/>
                <a:gd name="T67" fmla="*/ 0 h 324"/>
                <a:gd name="T68" fmla="*/ 0 w 261"/>
                <a:gd name="T69" fmla="*/ 0 h 324"/>
                <a:gd name="T70" fmla="*/ 0 w 261"/>
                <a:gd name="T71" fmla="*/ 0 h 324"/>
                <a:gd name="T72" fmla="*/ 0 w 261"/>
                <a:gd name="T73" fmla="*/ 0 h 3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324"/>
                <a:gd name="T113" fmla="*/ 261 w 261"/>
                <a:gd name="T114" fmla="*/ 324 h 3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324">
                  <a:moveTo>
                    <a:pt x="261" y="0"/>
                  </a:moveTo>
                  <a:lnTo>
                    <a:pt x="218" y="21"/>
                  </a:lnTo>
                  <a:lnTo>
                    <a:pt x="183" y="51"/>
                  </a:lnTo>
                  <a:lnTo>
                    <a:pt x="153" y="90"/>
                  </a:lnTo>
                  <a:lnTo>
                    <a:pt x="130" y="133"/>
                  </a:lnTo>
                  <a:lnTo>
                    <a:pt x="114" y="180"/>
                  </a:lnTo>
                  <a:lnTo>
                    <a:pt x="109" y="228"/>
                  </a:lnTo>
                  <a:lnTo>
                    <a:pt x="111" y="278"/>
                  </a:lnTo>
                  <a:lnTo>
                    <a:pt x="125" y="324"/>
                  </a:lnTo>
                  <a:lnTo>
                    <a:pt x="111" y="299"/>
                  </a:lnTo>
                  <a:lnTo>
                    <a:pt x="98" y="278"/>
                  </a:lnTo>
                  <a:lnTo>
                    <a:pt x="84" y="253"/>
                  </a:lnTo>
                  <a:lnTo>
                    <a:pt x="74" y="228"/>
                  </a:lnTo>
                  <a:lnTo>
                    <a:pt x="60" y="204"/>
                  </a:lnTo>
                  <a:lnTo>
                    <a:pt x="49" y="180"/>
                  </a:lnTo>
                  <a:lnTo>
                    <a:pt x="38" y="156"/>
                  </a:lnTo>
                  <a:lnTo>
                    <a:pt x="27" y="131"/>
                  </a:lnTo>
                  <a:lnTo>
                    <a:pt x="22" y="120"/>
                  </a:lnTo>
                  <a:lnTo>
                    <a:pt x="14" y="109"/>
                  </a:lnTo>
                  <a:lnTo>
                    <a:pt x="5" y="98"/>
                  </a:lnTo>
                  <a:lnTo>
                    <a:pt x="0" y="85"/>
                  </a:lnTo>
                  <a:lnTo>
                    <a:pt x="22" y="90"/>
                  </a:lnTo>
                  <a:lnTo>
                    <a:pt x="40" y="90"/>
                  </a:lnTo>
                  <a:lnTo>
                    <a:pt x="63" y="87"/>
                  </a:lnTo>
                  <a:lnTo>
                    <a:pt x="79" y="79"/>
                  </a:lnTo>
                  <a:lnTo>
                    <a:pt x="93" y="71"/>
                  </a:lnTo>
                  <a:lnTo>
                    <a:pt x="98" y="57"/>
                  </a:lnTo>
                  <a:lnTo>
                    <a:pt x="93" y="41"/>
                  </a:lnTo>
                  <a:lnTo>
                    <a:pt x="76" y="25"/>
                  </a:lnTo>
                  <a:lnTo>
                    <a:pt x="98" y="19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69" y="11"/>
                  </a:lnTo>
                  <a:lnTo>
                    <a:pt x="194" y="9"/>
                  </a:lnTo>
                  <a:lnTo>
                    <a:pt x="215" y="5"/>
                  </a:lnTo>
                  <a:lnTo>
                    <a:pt x="240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5" name="Freeform 263"/>
            <p:cNvSpPr>
              <a:spLocks/>
            </p:cNvSpPr>
            <p:nvPr/>
          </p:nvSpPr>
          <p:spPr bwMode="auto">
            <a:xfrm>
              <a:off x="2902" y="2012"/>
              <a:ext cx="54" cy="33"/>
            </a:xfrm>
            <a:custGeom>
              <a:avLst/>
              <a:gdLst>
                <a:gd name="T0" fmla="*/ 0 w 215"/>
                <a:gd name="T1" fmla="*/ 0 h 131"/>
                <a:gd name="T2" fmla="*/ 0 w 215"/>
                <a:gd name="T3" fmla="*/ 0 h 131"/>
                <a:gd name="T4" fmla="*/ 0 w 215"/>
                <a:gd name="T5" fmla="*/ 0 h 131"/>
                <a:gd name="T6" fmla="*/ 0 w 215"/>
                <a:gd name="T7" fmla="*/ 0 h 131"/>
                <a:gd name="T8" fmla="*/ 0 w 215"/>
                <a:gd name="T9" fmla="*/ 0 h 131"/>
                <a:gd name="T10" fmla="*/ 0 w 215"/>
                <a:gd name="T11" fmla="*/ 0 h 131"/>
                <a:gd name="T12" fmla="*/ 0 w 215"/>
                <a:gd name="T13" fmla="*/ 0 h 131"/>
                <a:gd name="T14" fmla="*/ 0 w 215"/>
                <a:gd name="T15" fmla="*/ 0 h 131"/>
                <a:gd name="T16" fmla="*/ 0 w 215"/>
                <a:gd name="T17" fmla="*/ 0 h 131"/>
                <a:gd name="T18" fmla="*/ 0 w 215"/>
                <a:gd name="T19" fmla="*/ 0 h 131"/>
                <a:gd name="T20" fmla="*/ 0 w 215"/>
                <a:gd name="T21" fmla="*/ 0 h 131"/>
                <a:gd name="T22" fmla="*/ 0 w 215"/>
                <a:gd name="T23" fmla="*/ 0 h 131"/>
                <a:gd name="T24" fmla="*/ 0 w 215"/>
                <a:gd name="T25" fmla="*/ 0 h 131"/>
                <a:gd name="T26" fmla="*/ 0 w 215"/>
                <a:gd name="T27" fmla="*/ 0 h 131"/>
                <a:gd name="T28" fmla="*/ 0 w 215"/>
                <a:gd name="T29" fmla="*/ 0 h 131"/>
                <a:gd name="T30" fmla="*/ 0 w 215"/>
                <a:gd name="T31" fmla="*/ 0 h 131"/>
                <a:gd name="T32" fmla="*/ 0 w 215"/>
                <a:gd name="T33" fmla="*/ 0 h 131"/>
                <a:gd name="T34" fmla="*/ 0 w 215"/>
                <a:gd name="T35" fmla="*/ 0 h 131"/>
                <a:gd name="T36" fmla="*/ 0 w 215"/>
                <a:gd name="T37" fmla="*/ 0 h 131"/>
                <a:gd name="T38" fmla="*/ 0 w 215"/>
                <a:gd name="T39" fmla="*/ 0 h 131"/>
                <a:gd name="T40" fmla="*/ 0 w 215"/>
                <a:gd name="T41" fmla="*/ 0 h 131"/>
                <a:gd name="T42" fmla="*/ 0 w 215"/>
                <a:gd name="T43" fmla="*/ 0 h 131"/>
                <a:gd name="T44" fmla="*/ 0 w 215"/>
                <a:gd name="T45" fmla="*/ 0 h 131"/>
                <a:gd name="T46" fmla="*/ 0 w 215"/>
                <a:gd name="T47" fmla="*/ 0 h 131"/>
                <a:gd name="T48" fmla="*/ 0 w 215"/>
                <a:gd name="T49" fmla="*/ 0 h 131"/>
                <a:gd name="T50" fmla="*/ 0 w 215"/>
                <a:gd name="T51" fmla="*/ 0 h 131"/>
                <a:gd name="T52" fmla="*/ 0 w 215"/>
                <a:gd name="T53" fmla="*/ 0 h 131"/>
                <a:gd name="T54" fmla="*/ 0 w 215"/>
                <a:gd name="T55" fmla="*/ 0 h 131"/>
                <a:gd name="T56" fmla="*/ 0 w 215"/>
                <a:gd name="T57" fmla="*/ 0 h 131"/>
                <a:gd name="T58" fmla="*/ 0 w 215"/>
                <a:gd name="T59" fmla="*/ 0 h 1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131"/>
                <a:gd name="T92" fmla="*/ 215 w 215"/>
                <a:gd name="T93" fmla="*/ 131 h 1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131">
                  <a:moveTo>
                    <a:pt x="197" y="101"/>
                  </a:moveTo>
                  <a:lnTo>
                    <a:pt x="215" y="112"/>
                  </a:lnTo>
                  <a:lnTo>
                    <a:pt x="202" y="114"/>
                  </a:lnTo>
                  <a:lnTo>
                    <a:pt x="185" y="117"/>
                  </a:lnTo>
                  <a:lnTo>
                    <a:pt x="172" y="123"/>
                  </a:lnTo>
                  <a:lnTo>
                    <a:pt x="158" y="128"/>
                  </a:lnTo>
                  <a:lnTo>
                    <a:pt x="142" y="131"/>
                  </a:lnTo>
                  <a:lnTo>
                    <a:pt x="128" y="131"/>
                  </a:lnTo>
                  <a:lnTo>
                    <a:pt x="114" y="126"/>
                  </a:lnTo>
                  <a:lnTo>
                    <a:pt x="101" y="112"/>
                  </a:lnTo>
                  <a:lnTo>
                    <a:pt x="87" y="109"/>
                  </a:lnTo>
                  <a:lnTo>
                    <a:pt x="77" y="106"/>
                  </a:lnTo>
                  <a:lnTo>
                    <a:pt x="63" y="106"/>
                  </a:lnTo>
                  <a:lnTo>
                    <a:pt x="52" y="101"/>
                  </a:lnTo>
                  <a:lnTo>
                    <a:pt x="38" y="98"/>
                  </a:lnTo>
                  <a:lnTo>
                    <a:pt x="25" y="96"/>
                  </a:lnTo>
                  <a:lnTo>
                    <a:pt x="13" y="90"/>
                  </a:lnTo>
                  <a:lnTo>
                    <a:pt x="0" y="84"/>
                  </a:lnTo>
                  <a:lnTo>
                    <a:pt x="6" y="62"/>
                  </a:lnTo>
                  <a:lnTo>
                    <a:pt x="8" y="41"/>
                  </a:lnTo>
                  <a:lnTo>
                    <a:pt x="13" y="18"/>
                  </a:lnTo>
                  <a:lnTo>
                    <a:pt x="22" y="0"/>
                  </a:lnTo>
                  <a:lnTo>
                    <a:pt x="47" y="6"/>
                  </a:lnTo>
                  <a:lnTo>
                    <a:pt x="71" y="13"/>
                  </a:lnTo>
                  <a:lnTo>
                    <a:pt x="96" y="25"/>
                  </a:lnTo>
                  <a:lnTo>
                    <a:pt x="117" y="38"/>
                  </a:lnTo>
                  <a:lnTo>
                    <a:pt x="139" y="52"/>
                  </a:lnTo>
                  <a:lnTo>
                    <a:pt x="158" y="68"/>
                  </a:lnTo>
                  <a:lnTo>
                    <a:pt x="178" y="84"/>
                  </a:lnTo>
                  <a:lnTo>
                    <a:pt x="197" y="10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6" name="Freeform 264"/>
            <p:cNvSpPr>
              <a:spLocks/>
            </p:cNvSpPr>
            <p:nvPr/>
          </p:nvSpPr>
          <p:spPr bwMode="auto">
            <a:xfrm>
              <a:off x="2830" y="2013"/>
              <a:ext cx="60" cy="26"/>
            </a:xfrm>
            <a:custGeom>
              <a:avLst/>
              <a:gdLst>
                <a:gd name="T0" fmla="*/ 0 w 237"/>
                <a:gd name="T1" fmla="*/ 0 h 104"/>
                <a:gd name="T2" fmla="*/ 0 w 237"/>
                <a:gd name="T3" fmla="*/ 0 h 104"/>
                <a:gd name="T4" fmla="*/ 0 w 237"/>
                <a:gd name="T5" fmla="*/ 0 h 104"/>
                <a:gd name="T6" fmla="*/ 0 w 237"/>
                <a:gd name="T7" fmla="*/ 0 h 104"/>
                <a:gd name="T8" fmla="*/ 0 w 237"/>
                <a:gd name="T9" fmla="*/ 0 h 104"/>
                <a:gd name="T10" fmla="*/ 0 w 237"/>
                <a:gd name="T11" fmla="*/ 0 h 104"/>
                <a:gd name="T12" fmla="*/ 0 w 237"/>
                <a:gd name="T13" fmla="*/ 0 h 104"/>
                <a:gd name="T14" fmla="*/ 0 w 237"/>
                <a:gd name="T15" fmla="*/ 0 h 104"/>
                <a:gd name="T16" fmla="*/ 0 w 237"/>
                <a:gd name="T17" fmla="*/ 0 h 104"/>
                <a:gd name="T18" fmla="*/ 0 w 237"/>
                <a:gd name="T19" fmla="*/ 0 h 104"/>
                <a:gd name="T20" fmla="*/ 0 w 237"/>
                <a:gd name="T21" fmla="*/ 0 h 104"/>
                <a:gd name="T22" fmla="*/ 0 w 237"/>
                <a:gd name="T23" fmla="*/ 0 h 104"/>
                <a:gd name="T24" fmla="*/ 0 w 237"/>
                <a:gd name="T25" fmla="*/ 0 h 104"/>
                <a:gd name="T26" fmla="*/ 0 w 237"/>
                <a:gd name="T27" fmla="*/ 0 h 104"/>
                <a:gd name="T28" fmla="*/ 0 w 237"/>
                <a:gd name="T29" fmla="*/ 0 h 104"/>
                <a:gd name="T30" fmla="*/ 0 w 237"/>
                <a:gd name="T31" fmla="*/ 0 h 104"/>
                <a:gd name="T32" fmla="*/ 0 w 237"/>
                <a:gd name="T33" fmla="*/ 0 h 104"/>
                <a:gd name="T34" fmla="*/ 0 w 237"/>
                <a:gd name="T35" fmla="*/ 0 h 104"/>
                <a:gd name="T36" fmla="*/ 0 w 237"/>
                <a:gd name="T37" fmla="*/ 0 h 104"/>
                <a:gd name="T38" fmla="*/ 0 w 237"/>
                <a:gd name="T39" fmla="*/ 0 h 104"/>
                <a:gd name="T40" fmla="*/ 0 w 237"/>
                <a:gd name="T41" fmla="*/ 0 h 104"/>
                <a:gd name="T42" fmla="*/ 0 w 237"/>
                <a:gd name="T43" fmla="*/ 0 h 104"/>
                <a:gd name="T44" fmla="*/ 0 w 237"/>
                <a:gd name="T45" fmla="*/ 0 h 104"/>
                <a:gd name="T46" fmla="*/ 0 w 237"/>
                <a:gd name="T47" fmla="*/ 0 h 104"/>
                <a:gd name="T48" fmla="*/ 0 w 237"/>
                <a:gd name="T49" fmla="*/ 0 h 104"/>
                <a:gd name="T50" fmla="*/ 0 w 237"/>
                <a:gd name="T51" fmla="*/ 0 h 104"/>
                <a:gd name="T52" fmla="*/ 0 w 237"/>
                <a:gd name="T53" fmla="*/ 0 h 104"/>
                <a:gd name="T54" fmla="*/ 0 w 237"/>
                <a:gd name="T55" fmla="*/ 0 h 104"/>
                <a:gd name="T56" fmla="*/ 0 w 237"/>
                <a:gd name="T57" fmla="*/ 0 h 104"/>
                <a:gd name="T58" fmla="*/ 0 w 237"/>
                <a:gd name="T59" fmla="*/ 0 h 104"/>
                <a:gd name="T60" fmla="*/ 0 w 237"/>
                <a:gd name="T61" fmla="*/ 0 h 104"/>
                <a:gd name="T62" fmla="*/ 0 w 237"/>
                <a:gd name="T63" fmla="*/ 0 h 104"/>
                <a:gd name="T64" fmla="*/ 0 w 237"/>
                <a:gd name="T65" fmla="*/ 0 h 104"/>
                <a:gd name="T66" fmla="*/ 0 w 237"/>
                <a:gd name="T67" fmla="*/ 0 h 104"/>
                <a:gd name="T68" fmla="*/ 0 w 237"/>
                <a:gd name="T69" fmla="*/ 0 h 104"/>
                <a:gd name="T70" fmla="*/ 0 w 237"/>
                <a:gd name="T71" fmla="*/ 0 h 104"/>
                <a:gd name="T72" fmla="*/ 0 w 237"/>
                <a:gd name="T73" fmla="*/ 0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104"/>
                <a:gd name="T113" fmla="*/ 237 w 237"/>
                <a:gd name="T114" fmla="*/ 104 h 1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104">
                  <a:moveTo>
                    <a:pt x="226" y="69"/>
                  </a:moveTo>
                  <a:lnTo>
                    <a:pt x="229" y="71"/>
                  </a:lnTo>
                  <a:lnTo>
                    <a:pt x="235" y="77"/>
                  </a:lnTo>
                  <a:lnTo>
                    <a:pt x="237" y="80"/>
                  </a:lnTo>
                  <a:lnTo>
                    <a:pt x="237" y="85"/>
                  </a:lnTo>
                  <a:lnTo>
                    <a:pt x="223" y="85"/>
                  </a:lnTo>
                  <a:lnTo>
                    <a:pt x="210" y="88"/>
                  </a:lnTo>
                  <a:lnTo>
                    <a:pt x="196" y="91"/>
                  </a:lnTo>
                  <a:lnTo>
                    <a:pt x="182" y="94"/>
                  </a:lnTo>
                  <a:lnTo>
                    <a:pt x="169" y="96"/>
                  </a:lnTo>
                  <a:lnTo>
                    <a:pt x="156" y="99"/>
                  </a:lnTo>
                  <a:lnTo>
                    <a:pt x="142" y="101"/>
                  </a:lnTo>
                  <a:lnTo>
                    <a:pt x="128" y="104"/>
                  </a:lnTo>
                  <a:lnTo>
                    <a:pt x="115" y="91"/>
                  </a:lnTo>
                  <a:lnTo>
                    <a:pt x="99" y="80"/>
                  </a:lnTo>
                  <a:lnTo>
                    <a:pt x="85" y="66"/>
                  </a:lnTo>
                  <a:lnTo>
                    <a:pt x="69" y="55"/>
                  </a:lnTo>
                  <a:lnTo>
                    <a:pt x="51" y="41"/>
                  </a:lnTo>
                  <a:lnTo>
                    <a:pt x="35" y="30"/>
                  </a:lnTo>
                  <a:lnTo>
                    <a:pt x="19" y="20"/>
                  </a:lnTo>
                  <a:lnTo>
                    <a:pt x="0" y="9"/>
                  </a:lnTo>
                  <a:lnTo>
                    <a:pt x="14" y="4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9" y="6"/>
                  </a:lnTo>
                  <a:lnTo>
                    <a:pt x="92" y="11"/>
                  </a:lnTo>
                  <a:lnTo>
                    <a:pt x="109" y="14"/>
                  </a:lnTo>
                  <a:lnTo>
                    <a:pt x="125" y="14"/>
                  </a:lnTo>
                  <a:lnTo>
                    <a:pt x="139" y="20"/>
                  </a:lnTo>
                  <a:lnTo>
                    <a:pt x="152" y="23"/>
                  </a:lnTo>
                  <a:lnTo>
                    <a:pt x="166" y="28"/>
                  </a:lnTo>
                  <a:lnTo>
                    <a:pt x="180" y="34"/>
                  </a:lnTo>
                  <a:lnTo>
                    <a:pt x="191" y="39"/>
                  </a:lnTo>
                  <a:lnTo>
                    <a:pt x="205" y="47"/>
                  </a:lnTo>
                  <a:lnTo>
                    <a:pt x="216" y="58"/>
                  </a:lnTo>
                  <a:lnTo>
                    <a:pt x="226" y="69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7" name="Freeform 265"/>
            <p:cNvSpPr>
              <a:spLocks/>
            </p:cNvSpPr>
            <p:nvPr/>
          </p:nvSpPr>
          <p:spPr bwMode="auto">
            <a:xfrm>
              <a:off x="3114" y="2017"/>
              <a:ext cx="120" cy="177"/>
            </a:xfrm>
            <a:custGeom>
              <a:avLst/>
              <a:gdLst>
                <a:gd name="T0" fmla="*/ 0 w 482"/>
                <a:gd name="T1" fmla="*/ 0 h 706"/>
                <a:gd name="T2" fmla="*/ 0 w 482"/>
                <a:gd name="T3" fmla="*/ 0 h 706"/>
                <a:gd name="T4" fmla="*/ 0 w 482"/>
                <a:gd name="T5" fmla="*/ 0 h 706"/>
                <a:gd name="T6" fmla="*/ 0 w 482"/>
                <a:gd name="T7" fmla="*/ 0 h 706"/>
                <a:gd name="T8" fmla="*/ 0 w 482"/>
                <a:gd name="T9" fmla="*/ 0 h 706"/>
                <a:gd name="T10" fmla="*/ 0 w 482"/>
                <a:gd name="T11" fmla="*/ 0 h 706"/>
                <a:gd name="T12" fmla="*/ 0 w 482"/>
                <a:gd name="T13" fmla="*/ 0 h 706"/>
                <a:gd name="T14" fmla="*/ 0 w 482"/>
                <a:gd name="T15" fmla="*/ 0 h 706"/>
                <a:gd name="T16" fmla="*/ 0 w 482"/>
                <a:gd name="T17" fmla="*/ 0 h 706"/>
                <a:gd name="T18" fmla="*/ 0 w 482"/>
                <a:gd name="T19" fmla="*/ 0 h 706"/>
                <a:gd name="T20" fmla="*/ 0 w 482"/>
                <a:gd name="T21" fmla="*/ 0 h 706"/>
                <a:gd name="T22" fmla="*/ 0 w 482"/>
                <a:gd name="T23" fmla="*/ 0 h 706"/>
                <a:gd name="T24" fmla="*/ 0 w 482"/>
                <a:gd name="T25" fmla="*/ 0 h 706"/>
                <a:gd name="T26" fmla="*/ 0 w 482"/>
                <a:gd name="T27" fmla="*/ 0 h 706"/>
                <a:gd name="T28" fmla="*/ 0 w 482"/>
                <a:gd name="T29" fmla="*/ 0 h 706"/>
                <a:gd name="T30" fmla="*/ 0 w 482"/>
                <a:gd name="T31" fmla="*/ 0 h 706"/>
                <a:gd name="T32" fmla="*/ 0 w 482"/>
                <a:gd name="T33" fmla="*/ 0 h 706"/>
                <a:gd name="T34" fmla="*/ 0 w 482"/>
                <a:gd name="T35" fmla="*/ 0 h 706"/>
                <a:gd name="T36" fmla="*/ 0 w 482"/>
                <a:gd name="T37" fmla="*/ 0 h 706"/>
                <a:gd name="T38" fmla="*/ 0 w 482"/>
                <a:gd name="T39" fmla="*/ 0 h 706"/>
                <a:gd name="T40" fmla="*/ 0 w 482"/>
                <a:gd name="T41" fmla="*/ 0 h 706"/>
                <a:gd name="T42" fmla="*/ 0 w 482"/>
                <a:gd name="T43" fmla="*/ 0 h 706"/>
                <a:gd name="T44" fmla="*/ 0 w 482"/>
                <a:gd name="T45" fmla="*/ 0 h 706"/>
                <a:gd name="T46" fmla="*/ 0 w 482"/>
                <a:gd name="T47" fmla="*/ 0 h 706"/>
                <a:gd name="T48" fmla="*/ 0 w 482"/>
                <a:gd name="T49" fmla="*/ 0 h 706"/>
                <a:gd name="T50" fmla="*/ 0 w 482"/>
                <a:gd name="T51" fmla="*/ 0 h 706"/>
                <a:gd name="T52" fmla="*/ 0 w 482"/>
                <a:gd name="T53" fmla="*/ 0 h 706"/>
                <a:gd name="T54" fmla="*/ 0 w 482"/>
                <a:gd name="T55" fmla="*/ 0 h 706"/>
                <a:gd name="T56" fmla="*/ 0 w 482"/>
                <a:gd name="T57" fmla="*/ 0 h 706"/>
                <a:gd name="T58" fmla="*/ 0 w 482"/>
                <a:gd name="T59" fmla="*/ 0 h 706"/>
                <a:gd name="T60" fmla="*/ 0 w 482"/>
                <a:gd name="T61" fmla="*/ 0 h 706"/>
                <a:gd name="T62" fmla="*/ 0 w 482"/>
                <a:gd name="T63" fmla="*/ 0 h 706"/>
                <a:gd name="T64" fmla="*/ 0 w 482"/>
                <a:gd name="T65" fmla="*/ 0 h 706"/>
                <a:gd name="T66" fmla="*/ 0 w 482"/>
                <a:gd name="T67" fmla="*/ 0 h 706"/>
                <a:gd name="T68" fmla="*/ 0 w 482"/>
                <a:gd name="T69" fmla="*/ 0 h 706"/>
                <a:gd name="T70" fmla="*/ 0 w 482"/>
                <a:gd name="T71" fmla="*/ 0 h 706"/>
                <a:gd name="T72" fmla="*/ 0 w 482"/>
                <a:gd name="T73" fmla="*/ 0 h 706"/>
                <a:gd name="T74" fmla="*/ 0 w 482"/>
                <a:gd name="T75" fmla="*/ 0 h 706"/>
                <a:gd name="T76" fmla="*/ 0 w 482"/>
                <a:gd name="T77" fmla="*/ 0 h 706"/>
                <a:gd name="T78" fmla="*/ 0 w 482"/>
                <a:gd name="T79" fmla="*/ 0 h 706"/>
                <a:gd name="T80" fmla="*/ 0 w 482"/>
                <a:gd name="T81" fmla="*/ 0 h 706"/>
                <a:gd name="T82" fmla="*/ 0 w 482"/>
                <a:gd name="T83" fmla="*/ 0 h 706"/>
                <a:gd name="T84" fmla="*/ 0 w 482"/>
                <a:gd name="T85" fmla="*/ 0 h 706"/>
                <a:gd name="T86" fmla="*/ 0 w 482"/>
                <a:gd name="T87" fmla="*/ 0 h 706"/>
                <a:gd name="T88" fmla="*/ 0 w 482"/>
                <a:gd name="T89" fmla="*/ 0 h 7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2"/>
                <a:gd name="T136" fmla="*/ 0 h 706"/>
                <a:gd name="T137" fmla="*/ 482 w 482"/>
                <a:gd name="T138" fmla="*/ 706 h 7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2" h="706">
                  <a:moveTo>
                    <a:pt x="482" y="539"/>
                  </a:moveTo>
                  <a:lnTo>
                    <a:pt x="480" y="539"/>
                  </a:lnTo>
                  <a:lnTo>
                    <a:pt x="477" y="536"/>
                  </a:lnTo>
                  <a:lnTo>
                    <a:pt x="475" y="536"/>
                  </a:lnTo>
                  <a:lnTo>
                    <a:pt x="471" y="539"/>
                  </a:lnTo>
                  <a:lnTo>
                    <a:pt x="466" y="545"/>
                  </a:lnTo>
                  <a:lnTo>
                    <a:pt x="466" y="586"/>
                  </a:lnTo>
                  <a:lnTo>
                    <a:pt x="457" y="624"/>
                  </a:lnTo>
                  <a:lnTo>
                    <a:pt x="450" y="665"/>
                  </a:lnTo>
                  <a:lnTo>
                    <a:pt x="441" y="706"/>
                  </a:lnTo>
                  <a:lnTo>
                    <a:pt x="427" y="686"/>
                  </a:lnTo>
                  <a:lnTo>
                    <a:pt x="415" y="665"/>
                  </a:lnTo>
                  <a:lnTo>
                    <a:pt x="401" y="646"/>
                  </a:lnTo>
                  <a:lnTo>
                    <a:pt x="390" y="624"/>
                  </a:lnTo>
                  <a:lnTo>
                    <a:pt x="384" y="621"/>
                  </a:lnTo>
                  <a:lnTo>
                    <a:pt x="379" y="619"/>
                  </a:lnTo>
                  <a:lnTo>
                    <a:pt x="376" y="616"/>
                  </a:lnTo>
                  <a:lnTo>
                    <a:pt x="371" y="621"/>
                  </a:lnTo>
                  <a:lnTo>
                    <a:pt x="368" y="607"/>
                  </a:lnTo>
                  <a:lnTo>
                    <a:pt x="371" y="596"/>
                  </a:lnTo>
                  <a:lnTo>
                    <a:pt x="368" y="583"/>
                  </a:lnTo>
                  <a:lnTo>
                    <a:pt x="360" y="575"/>
                  </a:lnTo>
                  <a:lnTo>
                    <a:pt x="346" y="575"/>
                  </a:lnTo>
                  <a:lnTo>
                    <a:pt x="0" y="125"/>
                  </a:lnTo>
                  <a:lnTo>
                    <a:pt x="8" y="95"/>
                  </a:lnTo>
                  <a:lnTo>
                    <a:pt x="13" y="62"/>
                  </a:lnTo>
                  <a:lnTo>
                    <a:pt x="13" y="33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57" y="40"/>
                  </a:lnTo>
                  <a:lnTo>
                    <a:pt x="87" y="74"/>
                  </a:lnTo>
                  <a:lnTo>
                    <a:pt x="114" y="106"/>
                  </a:lnTo>
                  <a:lnTo>
                    <a:pt x="144" y="136"/>
                  </a:lnTo>
                  <a:lnTo>
                    <a:pt x="172" y="168"/>
                  </a:lnTo>
                  <a:lnTo>
                    <a:pt x="199" y="201"/>
                  </a:lnTo>
                  <a:lnTo>
                    <a:pt x="229" y="237"/>
                  </a:lnTo>
                  <a:lnTo>
                    <a:pt x="256" y="269"/>
                  </a:lnTo>
                  <a:lnTo>
                    <a:pt x="286" y="302"/>
                  </a:lnTo>
                  <a:lnTo>
                    <a:pt x="314" y="334"/>
                  </a:lnTo>
                  <a:lnTo>
                    <a:pt x="344" y="368"/>
                  </a:lnTo>
                  <a:lnTo>
                    <a:pt x="371" y="403"/>
                  </a:lnTo>
                  <a:lnTo>
                    <a:pt x="398" y="435"/>
                  </a:lnTo>
                  <a:lnTo>
                    <a:pt x="427" y="471"/>
                  </a:lnTo>
                  <a:lnTo>
                    <a:pt x="455" y="504"/>
                  </a:lnTo>
                  <a:lnTo>
                    <a:pt x="482" y="539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8" name="Freeform 266"/>
            <p:cNvSpPr>
              <a:spLocks/>
            </p:cNvSpPr>
            <p:nvPr/>
          </p:nvSpPr>
          <p:spPr bwMode="auto">
            <a:xfrm>
              <a:off x="3084" y="2022"/>
              <a:ext cx="114" cy="181"/>
            </a:xfrm>
            <a:custGeom>
              <a:avLst/>
              <a:gdLst>
                <a:gd name="T0" fmla="*/ 0 w 455"/>
                <a:gd name="T1" fmla="*/ 0 h 722"/>
                <a:gd name="T2" fmla="*/ 0 w 455"/>
                <a:gd name="T3" fmla="*/ 0 h 722"/>
                <a:gd name="T4" fmla="*/ 0 w 455"/>
                <a:gd name="T5" fmla="*/ 0 h 722"/>
                <a:gd name="T6" fmla="*/ 0 w 455"/>
                <a:gd name="T7" fmla="*/ 0 h 722"/>
                <a:gd name="T8" fmla="*/ 0 w 455"/>
                <a:gd name="T9" fmla="*/ 0 h 722"/>
                <a:gd name="T10" fmla="*/ 0 w 455"/>
                <a:gd name="T11" fmla="*/ 0 h 722"/>
                <a:gd name="T12" fmla="*/ 0 w 455"/>
                <a:gd name="T13" fmla="*/ 0 h 722"/>
                <a:gd name="T14" fmla="*/ 0 w 455"/>
                <a:gd name="T15" fmla="*/ 0 h 722"/>
                <a:gd name="T16" fmla="*/ 0 w 455"/>
                <a:gd name="T17" fmla="*/ 0 h 722"/>
                <a:gd name="T18" fmla="*/ 0 w 455"/>
                <a:gd name="T19" fmla="*/ 0 h 722"/>
                <a:gd name="T20" fmla="*/ 0 w 455"/>
                <a:gd name="T21" fmla="*/ 0 h 722"/>
                <a:gd name="T22" fmla="*/ 0 w 455"/>
                <a:gd name="T23" fmla="*/ 0 h 722"/>
                <a:gd name="T24" fmla="*/ 0 w 455"/>
                <a:gd name="T25" fmla="*/ 0 h 722"/>
                <a:gd name="T26" fmla="*/ 0 w 455"/>
                <a:gd name="T27" fmla="*/ 0 h 722"/>
                <a:gd name="T28" fmla="*/ 0 w 455"/>
                <a:gd name="T29" fmla="*/ 0 h 722"/>
                <a:gd name="T30" fmla="*/ 0 w 455"/>
                <a:gd name="T31" fmla="*/ 0 h 722"/>
                <a:gd name="T32" fmla="*/ 0 w 455"/>
                <a:gd name="T33" fmla="*/ 0 h 722"/>
                <a:gd name="T34" fmla="*/ 0 w 455"/>
                <a:gd name="T35" fmla="*/ 0 h 722"/>
                <a:gd name="T36" fmla="*/ 0 w 455"/>
                <a:gd name="T37" fmla="*/ 0 h 722"/>
                <a:gd name="T38" fmla="*/ 0 w 455"/>
                <a:gd name="T39" fmla="*/ 0 h 722"/>
                <a:gd name="T40" fmla="*/ 0 w 455"/>
                <a:gd name="T41" fmla="*/ 0 h 722"/>
                <a:gd name="T42" fmla="*/ 0 w 455"/>
                <a:gd name="T43" fmla="*/ 0 h 722"/>
                <a:gd name="T44" fmla="*/ 0 w 455"/>
                <a:gd name="T45" fmla="*/ 0 h 722"/>
                <a:gd name="T46" fmla="*/ 0 w 455"/>
                <a:gd name="T47" fmla="*/ 0 h 722"/>
                <a:gd name="T48" fmla="*/ 0 w 455"/>
                <a:gd name="T49" fmla="*/ 0 h 722"/>
                <a:gd name="T50" fmla="*/ 0 w 455"/>
                <a:gd name="T51" fmla="*/ 0 h 722"/>
                <a:gd name="T52" fmla="*/ 0 w 455"/>
                <a:gd name="T53" fmla="*/ 0 h 722"/>
                <a:gd name="T54" fmla="*/ 0 w 455"/>
                <a:gd name="T55" fmla="*/ 0 h 722"/>
                <a:gd name="T56" fmla="*/ 0 w 455"/>
                <a:gd name="T57" fmla="*/ 0 h 722"/>
                <a:gd name="T58" fmla="*/ 0 w 455"/>
                <a:gd name="T59" fmla="*/ 0 h 722"/>
                <a:gd name="T60" fmla="*/ 0 w 455"/>
                <a:gd name="T61" fmla="*/ 0 h 722"/>
                <a:gd name="T62" fmla="*/ 0 w 455"/>
                <a:gd name="T63" fmla="*/ 0 h 722"/>
                <a:gd name="T64" fmla="*/ 0 w 455"/>
                <a:gd name="T65" fmla="*/ 0 h 722"/>
                <a:gd name="T66" fmla="*/ 0 w 455"/>
                <a:gd name="T67" fmla="*/ 0 h 722"/>
                <a:gd name="T68" fmla="*/ 0 w 455"/>
                <a:gd name="T69" fmla="*/ 0 h 722"/>
                <a:gd name="T70" fmla="*/ 0 w 455"/>
                <a:gd name="T71" fmla="*/ 0 h 722"/>
                <a:gd name="T72" fmla="*/ 0 w 455"/>
                <a:gd name="T73" fmla="*/ 0 h 722"/>
                <a:gd name="T74" fmla="*/ 0 w 455"/>
                <a:gd name="T75" fmla="*/ 0 h 722"/>
                <a:gd name="T76" fmla="*/ 0 w 455"/>
                <a:gd name="T77" fmla="*/ 0 h 722"/>
                <a:gd name="T78" fmla="*/ 0 w 455"/>
                <a:gd name="T79" fmla="*/ 0 h 722"/>
                <a:gd name="T80" fmla="*/ 0 w 455"/>
                <a:gd name="T81" fmla="*/ 0 h 722"/>
                <a:gd name="T82" fmla="*/ 0 w 455"/>
                <a:gd name="T83" fmla="*/ 0 h 722"/>
                <a:gd name="T84" fmla="*/ 0 w 455"/>
                <a:gd name="T85" fmla="*/ 0 h 7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722"/>
                <a:gd name="T131" fmla="*/ 455 w 455"/>
                <a:gd name="T132" fmla="*/ 722 h 7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722">
                  <a:moveTo>
                    <a:pt x="126" y="136"/>
                  </a:moveTo>
                  <a:lnTo>
                    <a:pt x="455" y="561"/>
                  </a:lnTo>
                  <a:lnTo>
                    <a:pt x="444" y="586"/>
                  </a:lnTo>
                  <a:lnTo>
                    <a:pt x="441" y="621"/>
                  </a:lnTo>
                  <a:lnTo>
                    <a:pt x="436" y="653"/>
                  </a:lnTo>
                  <a:lnTo>
                    <a:pt x="434" y="687"/>
                  </a:lnTo>
                  <a:lnTo>
                    <a:pt x="430" y="722"/>
                  </a:lnTo>
                  <a:lnTo>
                    <a:pt x="409" y="694"/>
                  </a:lnTo>
                  <a:lnTo>
                    <a:pt x="390" y="667"/>
                  </a:lnTo>
                  <a:lnTo>
                    <a:pt x="374" y="643"/>
                  </a:lnTo>
                  <a:lnTo>
                    <a:pt x="354" y="616"/>
                  </a:lnTo>
                  <a:lnTo>
                    <a:pt x="352" y="613"/>
                  </a:lnTo>
                  <a:lnTo>
                    <a:pt x="349" y="613"/>
                  </a:lnTo>
                  <a:lnTo>
                    <a:pt x="344" y="616"/>
                  </a:lnTo>
                  <a:lnTo>
                    <a:pt x="340" y="616"/>
                  </a:lnTo>
                  <a:lnTo>
                    <a:pt x="340" y="605"/>
                  </a:lnTo>
                  <a:lnTo>
                    <a:pt x="344" y="593"/>
                  </a:lnTo>
                  <a:lnTo>
                    <a:pt x="340" y="583"/>
                  </a:lnTo>
                  <a:lnTo>
                    <a:pt x="335" y="575"/>
                  </a:lnTo>
                  <a:lnTo>
                    <a:pt x="330" y="577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17" y="567"/>
                  </a:lnTo>
                  <a:lnTo>
                    <a:pt x="275" y="512"/>
                  </a:lnTo>
                  <a:lnTo>
                    <a:pt x="237" y="455"/>
                  </a:lnTo>
                  <a:lnTo>
                    <a:pt x="196" y="400"/>
                  </a:lnTo>
                  <a:lnTo>
                    <a:pt x="158" y="346"/>
                  </a:lnTo>
                  <a:lnTo>
                    <a:pt x="117" y="289"/>
                  </a:lnTo>
                  <a:lnTo>
                    <a:pt x="80" y="234"/>
                  </a:lnTo>
                  <a:lnTo>
                    <a:pt x="39" y="179"/>
                  </a:lnTo>
                  <a:lnTo>
                    <a:pt x="0" y="126"/>
                  </a:lnTo>
                  <a:lnTo>
                    <a:pt x="2" y="96"/>
                  </a:lnTo>
                  <a:lnTo>
                    <a:pt x="2" y="62"/>
                  </a:lnTo>
                  <a:lnTo>
                    <a:pt x="5" y="30"/>
                  </a:lnTo>
                  <a:lnTo>
                    <a:pt x="14" y="0"/>
                  </a:lnTo>
                  <a:lnTo>
                    <a:pt x="27" y="16"/>
                  </a:lnTo>
                  <a:lnTo>
                    <a:pt x="44" y="32"/>
                  </a:lnTo>
                  <a:lnTo>
                    <a:pt x="57" y="49"/>
                  </a:lnTo>
                  <a:lnTo>
                    <a:pt x="71" y="65"/>
                  </a:lnTo>
                  <a:lnTo>
                    <a:pt x="82" y="85"/>
                  </a:lnTo>
                  <a:lnTo>
                    <a:pt x="96" y="101"/>
                  </a:lnTo>
                  <a:lnTo>
                    <a:pt x="112" y="120"/>
                  </a:lnTo>
                  <a:lnTo>
                    <a:pt x="126" y="136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9" name="Freeform 267"/>
            <p:cNvSpPr>
              <a:spLocks/>
            </p:cNvSpPr>
            <p:nvPr/>
          </p:nvSpPr>
          <p:spPr bwMode="auto">
            <a:xfrm>
              <a:off x="3049" y="2022"/>
              <a:ext cx="112" cy="186"/>
            </a:xfrm>
            <a:custGeom>
              <a:avLst/>
              <a:gdLst>
                <a:gd name="T0" fmla="*/ 0 w 449"/>
                <a:gd name="T1" fmla="*/ 0 h 741"/>
                <a:gd name="T2" fmla="*/ 0 w 449"/>
                <a:gd name="T3" fmla="*/ 0 h 741"/>
                <a:gd name="T4" fmla="*/ 0 w 449"/>
                <a:gd name="T5" fmla="*/ 0 h 741"/>
                <a:gd name="T6" fmla="*/ 0 w 449"/>
                <a:gd name="T7" fmla="*/ 0 h 741"/>
                <a:gd name="T8" fmla="*/ 0 w 449"/>
                <a:gd name="T9" fmla="*/ 0 h 741"/>
                <a:gd name="T10" fmla="*/ 0 w 449"/>
                <a:gd name="T11" fmla="*/ 0 h 741"/>
                <a:gd name="T12" fmla="*/ 0 w 449"/>
                <a:gd name="T13" fmla="*/ 0 h 741"/>
                <a:gd name="T14" fmla="*/ 0 w 449"/>
                <a:gd name="T15" fmla="*/ 0 h 741"/>
                <a:gd name="T16" fmla="*/ 0 w 449"/>
                <a:gd name="T17" fmla="*/ 0 h 741"/>
                <a:gd name="T18" fmla="*/ 0 w 449"/>
                <a:gd name="T19" fmla="*/ 0 h 741"/>
                <a:gd name="T20" fmla="*/ 0 w 449"/>
                <a:gd name="T21" fmla="*/ 0 h 741"/>
                <a:gd name="T22" fmla="*/ 0 w 449"/>
                <a:gd name="T23" fmla="*/ 0 h 741"/>
                <a:gd name="T24" fmla="*/ 0 w 449"/>
                <a:gd name="T25" fmla="*/ 0 h 741"/>
                <a:gd name="T26" fmla="*/ 0 w 449"/>
                <a:gd name="T27" fmla="*/ 0 h 741"/>
                <a:gd name="T28" fmla="*/ 0 w 449"/>
                <a:gd name="T29" fmla="*/ 0 h 741"/>
                <a:gd name="T30" fmla="*/ 0 w 449"/>
                <a:gd name="T31" fmla="*/ 0 h 741"/>
                <a:gd name="T32" fmla="*/ 0 w 449"/>
                <a:gd name="T33" fmla="*/ 0 h 741"/>
                <a:gd name="T34" fmla="*/ 0 w 449"/>
                <a:gd name="T35" fmla="*/ 0 h 7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9"/>
                <a:gd name="T55" fmla="*/ 0 h 741"/>
                <a:gd name="T56" fmla="*/ 449 w 449"/>
                <a:gd name="T57" fmla="*/ 741 h 7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9" h="741">
                  <a:moveTo>
                    <a:pt x="449" y="580"/>
                  </a:moveTo>
                  <a:lnTo>
                    <a:pt x="439" y="618"/>
                  </a:lnTo>
                  <a:lnTo>
                    <a:pt x="433" y="659"/>
                  </a:lnTo>
                  <a:lnTo>
                    <a:pt x="428" y="701"/>
                  </a:lnTo>
                  <a:lnTo>
                    <a:pt x="420" y="741"/>
                  </a:lnTo>
                  <a:lnTo>
                    <a:pt x="371" y="671"/>
                  </a:lnTo>
                  <a:lnTo>
                    <a:pt x="322" y="600"/>
                  </a:lnTo>
                  <a:lnTo>
                    <a:pt x="272" y="529"/>
                  </a:lnTo>
                  <a:lnTo>
                    <a:pt x="224" y="457"/>
                  </a:lnTo>
                  <a:lnTo>
                    <a:pt x="175" y="386"/>
                  </a:lnTo>
                  <a:lnTo>
                    <a:pt x="125" y="315"/>
                  </a:lnTo>
                  <a:lnTo>
                    <a:pt x="79" y="242"/>
                  </a:lnTo>
                  <a:lnTo>
                    <a:pt x="33" y="172"/>
                  </a:lnTo>
                  <a:lnTo>
                    <a:pt x="3" y="133"/>
                  </a:lnTo>
                  <a:lnTo>
                    <a:pt x="0" y="85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449" y="58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0" name="Freeform 268"/>
            <p:cNvSpPr>
              <a:spLocks/>
            </p:cNvSpPr>
            <p:nvPr/>
          </p:nvSpPr>
          <p:spPr bwMode="auto">
            <a:xfrm>
              <a:off x="2733" y="2025"/>
              <a:ext cx="78" cy="178"/>
            </a:xfrm>
            <a:custGeom>
              <a:avLst/>
              <a:gdLst>
                <a:gd name="T0" fmla="*/ 0 w 314"/>
                <a:gd name="T1" fmla="*/ 0 h 713"/>
                <a:gd name="T2" fmla="*/ 0 w 314"/>
                <a:gd name="T3" fmla="*/ 0 h 713"/>
                <a:gd name="T4" fmla="*/ 0 w 314"/>
                <a:gd name="T5" fmla="*/ 0 h 713"/>
                <a:gd name="T6" fmla="*/ 0 w 314"/>
                <a:gd name="T7" fmla="*/ 0 h 713"/>
                <a:gd name="T8" fmla="*/ 0 w 314"/>
                <a:gd name="T9" fmla="*/ 0 h 713"/>
                <a:gd name="T10" fmla="*/ 0 w 314"/>
                <a:gd name="T11" fmla="*/ 0 h 713"/>
                <a:gd name="T12" fmla="*/ 0 w 314"/>
                <a:gd name="T13" fmla="*/ 0 h 713"/>
                <a:gd name="T14" fmla="*/ 0 w 314"/>
                <a:gd name="T15" fmla="*/ 0 h 713"/>
                <a:gd name="T16" fmla="*/ 0 w 314"/>
                <a:gd name="T17" fmla="*/ 0 h 713"/>
                <a:gd name="T18" fmla="*/ 0 w 314"/>
                <a:gd name="T19" fmla="*/ 0 h 713"/>
                <a:gd name="T20" fmla="*/ 0 w 314"/>
                <a:gd name="T21" fmla="*/ 0 h 713"/>
                <a:gd name="T22" fmla="*/ 0 w 314"/>
                <a:gd name="T23" fmla="*/ 0 h 713"/>
                <a:gd name="T24" fmla="*/ 0 w 314"/>
                <a:gd name="T25" fmla="*/ 0 h 713"/>
                <a:gd name="T26" fmla="*/ 0 w 314"/>
                <a:gd name="T27" fmla="*/ 0 h 713"/>
                <a:gd name="T28" fmla="*/ 0 w 314"/>
                <a:gd name="T29" fmla="*/ 0 h 713"/>
                <a:gd name="T30" fmla="*/ 0 w 314"/>
                <a:gd name="T31" fmla="*/ 0 h 713"/>
                <a:gd name="T32" fmla="*/ 0 w 314"/>
                <a:gd name="T33" fmla="*/ 0 h 713"/>
                <a:gd name="T34" fmla="*/ 0 w 314"/>
                <a:gd name="T35" fmla="*/ 0 h 713"/>
                <a:gd name="T36" fmla="*/ 0 w 314"/>
                <a:gd name="T37" fmla="*/ 0 h 713"/>
                <a:gd name="T38" fmla="*/ 0 w 314"/>
                <a:gd name="T39" fmla="*/ 0 h 713"/>
                <a:gd name="T40" fmla="*/ 0 w 314"/>
                <a:gd name="T41" fmla="*/ 0 h 713"/>
                <a:gd name="T42" fmla="*/ 0 w 314"/>
                <a:gd name="T43" fmla="*/ 0 h 713"/>
                <a:gd name="T44" fmla="*/ 0 w 314"/>
                <a:gd name="T45" fmla="*/ 0 h 713"/>
                <a:gd name="T46" fmla="*/ 0 w 314"/>
                <a:gd name="T47" fmla="*/ 0 h 713"/>
                <a:gd name="T48" fmla="*/ 0 w 314"/>
                <a:gd name="T49" fmla="*/ 0 h 713"/>
                <a:gd name="T50" fmla="*/ 0 w 314"/>
                <a:gd name="T51" fmla="*/ 0 h 713"/>
                <a:gd name="T52" fmla="*/ 0 w 314"/>
                <a:gd name="T53" fmla="*/ 0 h 713"/>
                <a:gd name="T54" fmla="*/ 0 w 314"/>
                <a:gd name="T55" fmla="*/ 0 h 713"/>
                <a:gd name="T56" fmla="*/ 0 w 314"/>
                <a:gd name="T57" fmla="*/ 0 h 713"/>
                <a:gd name="T58" fmla="*/ 0 w 314"/>
                <a:gd name="T59" fmla="*/ 0 h 713"/>
                <a:gd name="T60" fmla="*/ 0 w 314"/>
                <a:gd name="T61" fmla="*/ 0 h 713"/>
                <a:gd name="T62" fmla="*/ 0 w 314"/>
                <a:gd name="T63" fmla="*/ 0 h 713"/>
                <a:gd name="T64" fmla="*/ 0 w 314"/>
                <a:gd name="T65" fmla="*/ 0 h 7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713"/>
                <a:gd name="T101" fmla="*/ 314 w 314"/>
                <a:gd name="T102" fmla="*/ 713 h 7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713">
                  <a:moveTo>
                    <a:pt x="248" y="474"/>
                  </a:moveTo>
                  <a:lnTo>
                    <a:pt x="259" y="501"/>
                  </a:lnTo>
                  <a:lnTo>
                    <a:pt x="275" y="539"/>
                  </a:lnTo>
                  <a:lnTo>
                    <a:pt x="294" y="572"/>
                  </a:lnTo>
                  <a:lnTo>
                    <a:pt x="314" y="580"/>
                  </a:lnTo>
                  <a:lnTo>
                    <a:pt x="308" y="616"/>
                  </a:lnTo>
                  <a:lnTo>
                    <a:pt x="305" y="646"/>
                  </a:lnTo>
                  <a:lnTo>
                    <a:pt x="305" y="678"/>
                  </a:lnTo>
                  <a:lnTo>
                    <a:pt x="305" y="713"/>
                  </a:lnTo>
                  <a:lnTo>
                    <a:pt x="270" y="646"/>
                  </a:lnTo>
                  <a:lnTo>
                    <a:pt x="234" y="575"/>
                  </a:lnTo>
                  <a:lnTo>
                    <a:pt x="199" y="506"/>
                  </a:lnTo>
                  <a:lnTo>
                    <a:pt x="163" y="435"/>
                  </a:lnTo>
                  <a:lnTo>
                    <a:pt x="128" y="368"/>
                  </a:lnTo>
                  <a:lnTo>
                    <a:pt x="96" y="299"/>
                  </a:lnTo>
                  <a:lnTo>
                    <a:pt x="60" y="228"/>
                  </a:lnTo>
                  <a:lnTo>
                    <a:pt x="27" y="161"/>
                  </a:lnTo>
                  <a:lnTo>
                    <a:pt x="25" y="150"/>
                  </a:lnTo>
                  <a:lnTo>
                    <a:pt x="22" y="145"/>
                  </a:lnTo>
                  <a:lnTo>
                    <a:pt x="16" y="138"/>
                  </a:lnTo>
                  <a:lnTo>
                    <a:pt x="8" y="138"/>
                  </a:lnTo>
                  <a:lnTo>
                    <a:pt x="6" y="106"/>
                  </a:lnTo>
                  <a:lnTo>
                    <a:pt x="3" y="71"/>
                  </a:lnTo>
                  <a:lnTo>
                    <a:pt x="0" y="35"/>
                  </a:lnTo>
                  <a:lnTo>
                    <a:pt x="3" y="0"/>
                  </a:lnTo>
                  <a:lnTo>
                    <a:pt x="36" y="60"/>
                  </a:lnTo>
                  <a:lnTo>
                    <a:pt x="66" y="117"/>
                  </a:lnTo>
                  <a:lnTo>
                    <a:pt x="96" y="177"/>
                  </a:lnTo>
                  <a:lnTo>
                    <a:pt x="126" y="237"/>
                  </a:lnTo>
                  <a:lnTo>
                    <a:pt x="156" y="297"/>
                  </a:lnTo>
                  <a:lnTo>
                    <a:pt x="186" y="357"/>
                  </a:lnTo>
                  <a:lnTo>
                    <a:pt x="216" y="414"/>
                  </a:lnTo>
                  <a:lnTo>
                    <a:pt x="248" y="47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1" name="Freeform 269"/>
            <p:cNvSpPr>
              <a:spLocks/>
            </p:cNvSpPr>
            <p:nvPr/>
          </p:nvSpPr>
          <p:spPr bwMode="auto">
            <a:xfrm>
              <a:off x="2838" y="2041"/>
              <a:ext cx="116" cy="61"/>
            </a:xfrm>
            <a:custGeom>
              <a:avLst/>
              <a:gdLst>
                <a:gd name="T0" fmla="*/ 0 w 464"/>
                <a:gd name="T1" fmla="*/ 0 h 245"/>
                <a:gd name="T2" fmla="*/ 0 w 464"/>
                <a:gd name="T3" fmla="*/ 0 h 245"/>
                <a:gd name="T4" fmla="*/ 0 w 464"/>
                <a:gd name="T5" fmla="*/ 0 h 245"/>
                <a:gd name="T6" fmla="*/ 0 w 464"/>
                <a:gd name="T7" fmla="*/ 0 h 245"/>
                <a:gd name="T8" fmla="*/ 0 w 464"/>
                <a:gd name="T9" fmla="*/ 0 h 245"/>
                <a:gd name="T10" fmla="*/ 0 w 464"/>
                <a:gd name="T11" fmla="*/ 0 h 245"/>
                <a:gd name="T12" fmla="*/ 0 w 464"/>
                <a:gd name="T13" fmla="*/ 0 h 245"/>
                <a:gd name="T14" fmla="*/ 0 w 464"/>
                <a:gd name="T15" fmla="*/ 0 h 245"/>
                <a:gd name="T16" fmla="*/ 0 w 464"/>
                <a:gd name="T17" fmla="*/ 0 h 245"/>
                <a:gd name="T18" fmla="*/ 0 w 464"/>
                <a:gd name="T19" fmla="*/ 0 h 245"/>
                <a:gd name="T20" fmla="*/ 0 w 464"/>
                <a:gd name="T21" fmla="*/ 0 h 245"/>
                <a:gd name="T22" fmla="*/ 0 w 464"/>
                <a:gd name="T23" fmla="*/ 0 h 245"/>
                <a:gd name="T24" fmla="*/ 0 w 464"/>
                <a:gd name="T25" fmla="*/ 0 h 245"/>
                <a:gd name="T26" fmla="*/ 0 w 464"/>
                <a:gd name="T27" fmla="*/ 0 h 245"/>
                <a:gd name="T28" fmla="*/ 0 w 464"/>
                <a:gd name="T29" fmla="*/ 0 h 245"/>
                <a:gd name="T30" fmla="*/ 0 w 464"/>
                <a:gd name="T31" fmla="*/ 0 h 245"/>
                <a:gd name="T32" fmla="*/ 0 w 464"/>
                <a:gd name="T33" fmla="*/ 0 h 245"/>
                <a:gd name="T34" fmla="*/ 0 w 464"/>
                <a:gd name="T35" fmla="*/ 0 h 245"/>
                <a:gd name="T36" fmla="*/ 0 w 464"/>
                <a:gd name="T37" fmla="*/ 0 h 245"/>
                <a:gd name="T38" fmla="*/ 0 w 464"/>
                <a:gd name="T39" fmla="*/ 0 h 245"/>
                <a:gd name="T40" fmla="*/ 0 w 464"/>
                <a:gd name="T41" fmla="*/ 0 h 245"/>
                <a:gd name="T42" fmla="*/ 0 w 464"/>
                <a:gd name="T43" fmla="*/ 0 h 245"/>
                <a:gd name="T44" fmla="*/ 0 w 464"/>
                <a:gd name="T45" fmla="*/ 0 h 245"/>
                <a:gd name="T46" fmla="*/ 0 w 464"/>
                <a:gd name="T47" fmla="*/ 0 h 245"/>
                <a:gd name="T48" fmla="*/ 0 w 464"/>
                <a:gd name="T49" fmla="*/ 0 h 245"/>
                <a:gd name="T50" fmla="*/ 0 w 464"/>
                <a:gd name="T51" fmla="*/ 0 h 245"/>
                <a:gd name="T52" fmla="*/ 0 w 464"/>
                <a:gd name="T53" fmla="*/ 0 h 245"/>
                <a:gd name="T54" fmla="*/ 0 w 464"/>
                <a:gd name="T55" fmla="*/ 0 h 245"/>
                <a:gd name="T56" fmla="*/ 0 w 464"/>
                <a:gd name="T57" fmla="*/ 0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4"/>
                <a:gd name="T88" fmla="*/ 0 h 245"/>
                <a:gd name="T89" fmla="*/ 464 w 464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4" h="245">
                  <a:moveTo>
                    <a:pt x="464" y="139"/>
                  </a:moveTo>
                  <a:lnTo>
                    <a:pt x="455" y="166"/>
                  </a:lnTo>
                  <a:lnTo>
                    <a:pt x="439" y="191"/>
                  </a:lnTo>
                  <a:lnTo>
                    <a:pt x="417" y="209"/>
                  </a:lnTo>
                  <a:lnTo>
                    <a:pt x="387" y="223"/>
                  </a:lnTo>
                  <a:lnTo>
                    <a:pt x="354" y="234"/>
                  </a:lnTo>
                  <a:lnTo>
                    <a:pt x="319" y="243"/>
                  </a:lnTo>
                  <a:lnTo>
                    <a:pt x="281" y="245"/>
                  </a:lnTo>
                  <a:lnTo>
                    <a:pt x="240" y="245"/>
                  </a:lnTo>
                  <a:lnTo>
                    <a:pt x="199" y="243"/>
                  </a:lnTo>
                  <a:lnTo>
                    <a:pt x="161" y="234"/>
                  </a:lnTo>
                  <a:lnTo>
                    <a:pt x="122" y="227"/>
                  </a:lnTo>
                  <a:lnTo>
                    <a:pt x="87" y="213"/>
                  </a:lnTo>
                  <a:lnTo>
                    <a:pt x="57" y="197"/>
                  </a:lnTo>
                  <a:lnTo>
                    <a:pt x="33" y="177"/>
                  </a:lnTo>
                  <a:lnTo>
                    <a:pt x="11" y="158"/>
                  </a:lnTo>
                  <a:lnTo>
                    <a:pt x="0" y="133"/>
                  </a:lnTo>
                  <a:lnTo>
                    <a:pt x="9" y="115"/>
                  </a:lnTo>
                  <a:lnTo>
                    <a:pt x="14" y="76"/>
                  </a:lnTo>
                  <a:lnTo>
                    <a:pt x="27" y="41"/>
                  </a:lnTo>
                  <a:lnTo>
                    <a:pt x="60" y="25"/>
                  </a:lnTo>
                  <a:lnTo>
                    <a:pt x="152" y="6"/>
                  </a:lnTo>
                  <a:lnTo>
                    <a:pt x="234" y="0"/>
                  </a:lnTo>
                  <a:lnTo>
                    <a:pt x="303" y="6"/>
                  </a:lnTo>
                  <a:lnTo>
                    <a:pt x="357" y="25"/>
                  </a:lnTo>
                  <a:lnTo>
                    <a:pt x="400" y="50"/>
                  </a:lnTo>
                  <a:lnTo>
                    <a:pt x="434" y="76"/>
                  </a:lnTo>
                  <a:lnTo>
                    <a:pt x="455" y="110"/>
                  </a:lnTo>
                  <a:lnTo>
                    <a:pt x="464" y="139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2" name="Freeform 270"/>
            <p:cNvSpPr>
              <a:spLocks/>
            </p:cNvSpPr>
            <p:nvPr/>
          </p:nvSpPr>
          <p:spPr bwMode="auto">
            <a:xfrm>
              <a:off x="2777" y="2039"/>
              <a:ext cx="66" cy="19"/>
            </a:xfrm>
            <a:custGeom>
              <a:avLst/>
              <a:gdLst>
                <a:gd name="T0" fmla="*/ 0 w 262"/>
                <a:gd name="T1" fmla="*/ 0 h 79"/>
                <a:gd name="T2" fmla="*/ 0 w 262"/>
                <a:gd name="T3" fmla="*/ 0 h 79"/>
                <a:gd name="T4" fmla="*/ 0 w 262"/>
                <a:gd name="T5" fmla="*/ 0 h 79"/>
                <a:gd name="T6" fmla="*/ 0 w 262"/>
                <a:gd name="T7" fmla="*/ 0 h 79"/>
                <a:gd name="T8" fmla="*/ 0 w 262"/>
                <a:gd name="T9" fmla="*/ 0 h 79"/>
                <a:gd name="T10" fmla="*/ 0 w 262"/>
                <a:gd name="T11" fmla="*/ 0 h 79"/>
                <a:gd name="T12" fmla="*/ 0 w 262"/>
                <a:gd name="T13" fmla="*/ 0 h 79"/>
                <a:gd name="T14" fmla="*/ 0 w 262"/>
                <a:gd name="T15" fmla="*/ 0 h 79"/>
                <a:gd name="T16" fmla="*/ 0 w 262"/>
                <a:gd name="T17" fmla="*/ 0 h 79"/>
                <a:gd name="T18" fmla="*/ 0 w 262"/>
                <a:gd name="T19" fmla="*/ 0 h 79"/>
                <a:gd name="T20" fmla="*/ 0 w 262"/>
                <a:gd name="T21" fmla="*/ 0 h 79"/>
                <a:gd name="T22" fmla="*/ 0 w 262"/>
                <a:gd name="T23" fmla="*/ 0 h 79"/>
                <a:gd name="T24" fmla="*/ 0 w 262"/>
                <a:gd name="T25" fmla="*/ 0 h 79"/>
                <a:gd name="T26" fmla="*/ 0 w 262"/>
                <a:gd name="T27" fmla="*/ 0 h 79"/>
                <a:gd name="T28" fmla="*/ 0 w 262"/>
                <a:gd name="T29" fmla="*/ 0 h 79"/>
                <a:gd name="T30" fmla="*/ 0 w 262"/>
                <a:gd name="T31" fmla="*/ 0 h 79"/>
                <a:gd name="T32" fmla="*/ 0 w 262"/>
                <a:gd name="T33" fmla="*/ 0 h 79"/>
                <a:gd name="T34" fmla="*/ 0 w 262"/>
                <a:gd name="T35" fmla="*/ 0 h 79"/>
                <a:gd name="T36" fmla="*/ 0 w 262"/>
                <a:gd name="T37" fmla="*/ 0 h 79"/>
                <a:gd name="T38" fmla="*/ 0 w 262"/>
                <a:gd name="T39" fmla="*/ 0 h 79"/>
                <a:gd name="T40" fmla="*/ 0 w 262"/>
                <a:gd name="T41" fmla="*/ 0 h 79"/>
                <a:gd name="T42" fmla="*/ 0 w 262"/>
                <a:gd name="T43" fmla="*/ 0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79"/>
                <a:gd name="T68" fmla="*/ 262 w 26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79">
                  <a:moveTo>
                    <a:pt x="262" y="43"/>
                  </a:moveTo>
                  <a:lnTo>
                    <a:pt x="232" y="79"/>
                  </a:lnTo>
                  <a:lnTo>
                    <a:pt x="204" y="73"/>
                  </a:lnTo>
                  <a:lnTo>
                    <a:pt x="175" y="68"/>
                  </a:lnTo>
                  <a:lnTo>
                    <a:pt x="147" y="63"/>
                  </a:lnTo>
                  <a:lnTo>
                    <a:pt x="117" y="61"/>
                  </a:lnTo>
                  <a:lnTo>
                    <a:pt x="87" y="55"/>
                  </a:lnTo>
                  <a:lnTo>
                    <a:pt x="57" y="52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11" y="31"/>
                  </a:lnTo>
                  <a:lnTo>
                    <a:pt x="27" y="17"/>
                  </a:lnTo>
                  <a:lnTo>
                    <a:pt x="50" y="8"/>
                  </a:lnTo>
                  <a:lnTo>
                    <a:pt x="71" y="0"/>
                  </a:lnTo>
                  <a:lnTo>
                    <a:pt x="96" y="3"/>
                  </a:lnTo>
                  <a:lnTo>
                    <a:pt x="121" y="6"/>
                  </a:lnTo>
                  <a:lnTo>
                    <a:pt x="145" y="8"/>
                  </a:lnTo>
                  <a:lnTo>
                    <a:pt x="169" y="13"/>
                  </a:lnTo>
                  <a:lnTo>
                    <a:pt x="194" y="20"/>
                  </a:lnTo>
                  <a:lnTo>
                    <a:pt x="216" y="25"/>
                  </a:lnTo>
                  <a:lnTo>
                    <a:pt x="240" y="33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3" name="Freeform 271"/>
            <p:cNvSpPr>
              <a:spLocks/>
            </p:cNvSpPr>
            <p:nvPr/>
          </p:nvSpPr>
          <p:spPr bwMode="auto">
            <a:xfrm>
              <a:off x="2941" y="2040"/>
              <a:ext cx="64" cy="41"/>
            </a:xfrm>
            <a:custGeom>
              <a:avLst/>
              <a:gdLst>
                <a:gd name="T0" fmla="*/ 0 w 255"/>
                <a:gd name="T1" fmla="*/ 0 h 163"/>
                <a:gd name="T2" fmla="*/ 0 w 255"/>
                <a:gd name="T3" fmla="*/ 0 h 163"/>
                <a:gd name="T4" fmla="*/ 0 w 255"/>
                <a:gd name="T5" fmla="*/ 0 h 163"/>
                <a:gd name="T6" fmla="*/ 0 w 255"/>
                <a:gd name="T7" fmla="*/ 0 h 163"/>
                <a:gd name="T8" fmla="*/ 0 w 255"/>
                <a:gd name="T9" fmla="*/ 0 h 163"/>
                <a:gd name="T10" fmla="*/ 0 w 255"/>
                <a:gd name="T11" fmla="*/ 0 h 163"/>
                <a:gd name="T12" fmla="*/ 0 w 255"/>
                <a:gd name="T13" fmla="*/ 0 h 163"/>
                <a:gd name="T14" fmla="*/ 0 w 255"/>
                <a:gd name="T15" fmla="*/ 0 h 163"/>
                <a:gd name="T16" fmla="*/ 0 w 255"/>
                <a:gd name="T17" fmla="*/ 0 h 163"/>
                <a:gd name="T18" fmla="*/ 0 w 255"/>
                <a:gd name="T19" fmla="*/ 0 h 163"/>
                <a:gd name="T20" fmla="*/ 0 w 255"/>
                <a:gd name="T21" fmla="*/ 0 h 163"/>
                <a:gd name="T22" fmla="*/ 0 w 255"/>
                <a:gd name="T23" fmla="*/ 0 h 163"/>
                <a:gd name="T24" fmla="*/ 0 w 255"/>
                <a:gd name="T25" fmla="*/ 0 h 163"/>
                <a:gd name="T26" fmla="*/ 0 w 255"/>
                <a:gd name="T27" fmla="*/ 0 h 163"/>
                <a:gd name="T28" fmla="*/ 0 w 255"/>
                <a:gd name="T29" fmla="*/ 0 h 163"/>
                <a:gd name="T30" fmla="*/ 0 w 255"/>
                <a:gd name="T31" fmla="*/ 0 h 163"/>
                <a:gd name="T32" fmla="*/ 0 w 255"/>
                <a:gd name="T33" fmla="*/ 0 h 163"/>
                <a:gd name="T34" fmla="*/ 0 w 255"/>
                <a:gd name="T35" fmla="*/ 0 h 163"/>
                <a:gd name="T36" fmla="*/ 0 w 255"/>
                <a:gd name="T37" fmla="*/ 0 h 163"/>
                <a:gd name="T38" fmla="*/ 0 w 255"/>
                <a:gd name="T39" fmla="*/ 0 h 163"/>
                <a:gd name="T40" fmla="*/ 0 w 255"/>
                <a:gd name="T41" fmla="*/ 0 h 163"/>
                <a:gd name="T42" fmla="*/ 0 w 255"/>
                <a:gd name="T43" fmla="*/ 0 h 163"/>
                <a:gd name="T44" fmla="*/ 0 w 255"/>
                <a:gd name="T45" fmla="*/ 0 h 163"/>
                <a:gd name="T46" fmla="*/ 0 w 255"/>
                <a:gd name="T47" fmla="*/ 0 h 163"/>
                <a:gd name="T48" fmla="*/ 0 w 255"/>
                <a:gd name="T49" fmla="*/ 0 h 163"/>
                <a:gd name="T50" fmla="*/ 0 w 255"/>
                <a:gd name="T51" fmla="*/ 0 h 163"/>
                <a:gd name="T52" fmla="*/ 0 w 255"/>
                <a:gd name="T53" fmla="*/ 0 h 163"/>
                <a:gd name="T54" fmla="*/ 0 w 255"/>
                <a:gd name="T55" fmla="*/ 0 h 163"/>
                <a:gd name="T56" fmla="*/ 0 w 255"/>
                <a:gd name="T57" fmla="*/ 0 h 163"/>
                <a:gd name="T58" fmla="*/ 0 w 255"/>
                <a:gd name="T59" fmla="*/ 0 h 163"/>
                <a:gd name="T60" fmla="*/ 0 w 255"/>
                <a:gd name="T61" fmla="*/ 0 h 163"/>
                <a:gd name="T62" fmla="*/ 0 w 255"/>
                <a:gd name="T63" fmla="*/ 0 h 163"/>
                <a:gd name="T64" fmla="*/ 0 w 255"/>
                <a:gd name="T65" fmla="*/ 0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63"/>
                <a:gd name="T101" fmla="*/ 255 w 255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63">
                  <a:moveTo>
                    <a:pt x="225" y="78"/>
                  </a:moveTo>
                  <a:lnTo>
                    <a:pt x="239" y="97"/>
                  </a:lnTo>
                  <a:lnTo>
                    <a:pt x="248" y="117"/>
                  </a:lnTo>
                  <a:lnTo>
                    <a:pt x="253" y="138"/>
                  </a:lnTo>
                  <a:lnTo>
                    <a:pt x="255" y="163"/>
                  </a:lnTo>
                  <a:lnTo>
                    <a:pt x="231" y="161"/>
                  </a:lnTo>
                  <a:lnTo>
                    <a:pt x="209" y="155"/>
                  </a:lnTo>
                  <a:lnTo>
                    <a:pt x="185" y="152"/>
                  </a:lnTo>
                  <a:lnTo>
                    <a:pt x="163" y="147"/>
                  </a:lnTo>
                  <a:lnTo>
                    <a:pt x="142" y="144"/>
                  </a:lnTo>
                  <a:lnTo>
                    <a:pt x="117" y="138"/>
                  </a:lnTo>
                  <a:lnTo>
                    <a:pt x="95" y="136"/>
                  </a:lnTo>
                  <a:lnTo>
                    <a:pt x="71" y="133"/>
                  </a:lnTo>
                  <a:lnTo>
                    <a:pt x="59" y="103"/>
                  </a:lnTo>
                  <a:lnTo>
                    <a:pt x="43" y="76"/>
                  </a:lnTo>
                  <a:lnTo>
                    <a:pt x="24" y="51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29" y="25"/>
                  </a:lnTo>
                  <a:lnTo>
                    <a:pt x="46" y="21"/>
                  </a:lnTo>
                  <a:lnTo>
                    <a:pt x="62" y="19"/>
                  </a:lnTo>
                  <a:lnTo>
                    <a:pt x="76" y="16"/>
                  </a:lnTo>
                  <a:lnTo>
                    <a:pt x="92" y="14"/>
                  </a:lnTo>
                  <a:lnTo>
                    <a:pt x="108" y="7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0" y="5"/>
                  </a:lnTo>
                  <a:lnTo>
                    <a:pt x="174" y="14"/>
                  </a:lnTo>
                  <a:lnTo>
                    <a:pt x="185" y="25"/>
                  </a:lnTo>
                  <a:lnTo>
                    <a:pt x="195" y="37"/>
                  </a:lnTo>
                  <a:lnTo>
                    <a:pt x="204" y="51"/>
                  </a:lnTo>
                  <a:lnTo>
                    <a:pt x="215" y="65"/>
                  </a:lnTo>
                  <a:lnTo>
                    <a:pt x="225" y="7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4" name="Freeform 272"/>
            <p:cNvSpPr>
              <a:spLocks/>
            </p:cNvSpPr>
            <p:nvPr/>
          </p:nvSpPr>
          <p:spPr bwMode="auto">
            <a:xfrm>
              <a:off x="3149" y="2043"/>
              <a:ext cx="156" cy="152"/>
            </a:xfrm>
            <a:custGeom>
              <a:avLst/>
              <a:gdLst>
                <a:gd name="T0" fmla="*/ 0 w 623"/>
                <a:gd name="T1" fmla="*/ 0 h 607"/>
                <a:gd name="T2" fmla="*/ 0 w 623"/>
                <a:gd name="T3" fmla="*/ 0 h 607"/>
                <a:gd name="T4" fmla="*/ 0 w 623"/>
                <a:gd name="T5" fmla="*/ 0 h 607"/>
                <a:gd name="T6" fmla="*/ 0 w 623"/>
                <a:gd name="T7" fmla="*/ 0 h 607"/>
                <a:gd name="T8" fmla="*/ 0 w 623"/>
                <a:gd name="T9" fmla="*/ 0 h 607"/>
                <a:gd name="T10" fmla="*/ 0 w 623"/>
                <a:gd name="T11" fmla="*/ 0 h 607"/>
                <a:gd name="T12" fmla="*/ 0 w 623"/>
                <a:gd name="T13" fmla="*/ 0 h 607"/>
                <a:gd name="T14" fmla="*/ 0 w 623"/>
                <a:gd name="T15" fmla="*/ 0 h 607"/>
                <a:gd name="T16" fmla="*/ 0 w 623"/>
                <a:gd name="T17" fmla="*/ 0 h 607"/>
                <a:gd name="T18" fmla="*/ 0 w 623"/>
                <a:gd name="T19" fmla="*/ 0 h 607"/>
                <a:gd name="T20" fmla="*/ 0 w 623"/>
                <a:gd name="T21" fmla="*/ 0 h 607"/>
                <a:gd name="T22" fmla="*/ 0 w 623"/>
                <a:gd name="T23" fmla="*/ 0 h 607"/>
                <a:gd name="T24" fmla="*/ 0 w 623"/>
                <a:gd name="T25" fmla="*/ 0 h 607"/>
                <a:gd name="T26" fmla="*/ 0 w 623"/>
                <a:gd name="T27" fmla="*/ 0 h 607"/>
                <a:gd name="T28" fmla="*/ 0 w 623"/>
                <a:gd name="T29" fmla="*/ 0 h 607"/>
                <a:gd name="T30" fmla="*/ 0 w 623"/>
                <a:gd name="T31" fmla="*/ 0 h 607"/>
                <a:gd name="T32" fmla="*/ 0 w 623"/>
                <a:gd name="T33" fmla="*/ 0 h 607"/>
                <a:gd name="T34" fmla="*/ 0 w 623"/>
                <a:gd name="T35" fmla="*/ 0 h 607"/>
                <a:gd name="T36" fmla="*/ 0 w 623"/>
                <a:gd name="T37" fmla="*/ 0 h 607"/>
                <a:gd name="T38" fmla="*/ 0 w 623"/>
                <a:gd name="T39" fmla="*/ 0 h 607"/>
                <a:gd name="T40" fmla="*/ 0 w 623"/>
                <a:gd name="T41" fmla="*/ 0 h 607"/>
                <a:gd name="T42" fmla="*/ 0 w 623"/>
                <a:gd name="T43" fmla="*/ 0 h 607"/>
                <a:gd name="T44" fmla="*/ 0 w 623"/>
                <a:gd name="T45" fmla="*/ 0 h 607"/>
                <a:gd name="T46" fmla="*/ 0 w 623"/>
                <a:gd name="T47" fmla="*/ 0 h 607"/>
                <a:gd name="T48" fmla="*/ 0 w 623"/>
                <a:gd name="T49" fmla="*/ 0 h 607"/>
                <a:gd name="T50" fmla="*/ 0 w 623"/>
                <a:gd name="T51" fmla="*/ 0 h 607"/>
                <a:gd name="T52" fmla="*/ 0 w 623"/>
                <a:gd name="T53" fmla="*/ 0 h 607"/>
                <a:gd name="T54" fmla="*/ 0 w 623"/>
                <a:gd name="T55" fmla="*/ 0 h 607"/>
                <a:gd name="T56" fmla="*/ 0 w 623"/>
                <a:gd name="T57" fmla="*/ 0 h 607"/>
                <a:gd name="T58" fmla="*/ 0 w 623"/>
                <a:gd name="T59" fmla="*/ 0 h 607"/>
                <a:gd name="T60" fmla="*/ 0 w 623"/>
                <a:gd name="T61" fmla="*/ 0 h 607"/>
                <a:gd name="T62" fmla="*/ 0 w 623"/>
                <a:gd name="T63" fmla="*/ 0 h 607"/>
                <a:gd name="T64" fmla="*/ 0 w 623"/>
                <a:gd name="T65" fmla="*/ 0 h 607"/>
                <a:gd name="T66" fmla="*/ 0 w 623"/>
                <a:gd name="T67" fmla="*/ 0 h 6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3"/>
                <a:gd name="T103" fmla="*/ 0 h 607"/>
                <a:gd name="T104" fmla="*/ 623 w 623"/>
                <a:gd name="T105" fmla="*/ 607 h 6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3" h="607">
                  <a:moveTo>
                    <a:pt x="117" y="51"/>
                  </a:moveTo>
                  <a:lnTo>
                    <a:pt x="136" y="59"/>
                  </a:lnTo>
                  <a:lnTo>
                    <a:pt x="156" y="71"/>
                  </a:lnTo>
                  <a:lnTo>
                    <a:pt x="174" y="81"/>
                  </a:lnTo>
                  <a:lnTo>
                    <a:pt x="193" y="92"/>
                  </a:lnTo>
                  <a:lnTo>
                    <a:pt x="212" y="103"/>
                  </a:lnTo>
                  <a:lnTo>
                    <a:pt x="232" y="117"/>
                  </a:lnTo>
                  <a:lnTo>
                    <a:pt x="250" y="127"/>
                  </a:lnTo>
                  <a:lnTo>
                    <a:pt x="269" y="141"/>
                  </a:lnTo>
                  <a:lnTo>
                    <a:pt x="250" y="144"/>
                  </a:lnTo>
                  <a:lnTo>
                    <a:pt x="239" y="154"/>
                  </a:lnTo>
                  <a:lnTo>
                    <a:pt x="229" y="168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3" y="188"/>
                  </a:lnTo>
                  <a:lnTo>
                    <a:pt x="223" y="190"/>
                  </a:lnTo>
                  <a:lnTo>
                    <a:pt x="248" y="200"/>
                  </a:lnTo>
                  <a:lnTo>
                    <a:pt x="269" y="218"/>
                  </a:lnTo>
                  <a:lnTo>
                    <a:pt x="289" y="234"/>
                  </a:lnTo>
                  <a:lnTo>
                    <a:pt x="308" y="253"/>
                  </a:lnTo>
                  <a:lnTo>
                    <a:pt x="324" y="274"/>
                  </a:lnTo>
                  <a:lnTo>
                    <a:pt x="340" y="294"/>
                  </a:lnTo>
                  <a:lnTo>
                    <a:pt x="359" y="310"/>
                  </a:lnTo>
                  <a:lnTo>
                    <a:pt x="379" y="326"/>
                  </a:lnTo>
                  <a:lnTo>
                    <a:pt x="390" y="324"/>
                  </a:lnTo>
                  <a:lnTo>
                    <a:pt x="400" y="324"/>
                  </a:lnTo>
                  <a:lnTo>
                    <a:pt x="411" y="321"/>
                  </a:lnTo>
                  <a:lnTo>
                    <a:pt x="425" y="318"/>
                  </a:lnTo>
                  <a:lnTo>
                    <a:pt x="436" y="318"/>
                  </a:lnTo>
                  <a:lnTo>
                    <a:pt x="446" y="315"/>
                  </a:lnTo>
                  <a:lnTo>
                    <a:pt x="457" y="315"/>
                  </a:lnTo>
                  <a:lnTo>
                    <a:pt x="469" y="315"/>
                  </a:lnTo>
                  <a:lnTo>
                    <a:pt x="490" y="345"/>
                  </a:lnTo>
                  <a:lnTo>
                    <a:pt x="510" y="375"/>
                  </a:lnTo>
                  <a:lnTo>
                    <a:pt x="529" y="405"/>
                  </a:lnTo>
                  <a:lnTo>
                    <a:pt x="547" y="438"/>
                  </a:lnTo>
                  <a:lnTo>
                    <a:pt x="567" y="468"/>
                  </a:lnTo>
                  <a:lnTo>
                    <a:pt x="586" y="501"/>
                  </a:lnTo>
                  <a:lnTo>
                    <a:pt x="605" y="531"/>
                  </a:lnTo>
                  <a:lnTo>
                    <a:pt x="623" y="561"/>
                  </a:lnTo>
                  <a:lnTo>
                    <a:pt x="591" y="566"/>
                  </a:lnTo>
                  <a:lnTo>
                    <a:pt x="558" y="574"/>
                  </a:lnTo>
                  <a:lnTo>
                    <a:pt x="526" y="580"/>
                  </a:lnTo>
                  <a:lnTo>
                    <a:pt x="496" y="586"/>
                  </a:lnTo>
                  <a:lnTo>
                    <a:pt x="464" y="591"/>
                  </a:lnTo>
                  <a:lnTo>
                    <a:pt x="430" y="596"/>
                  </a:lnTo>
                  <a:lnTo>
                    <a:pt x="398" y="602"/>
                  </a:lnTo>
                  <a:lnTo>
                    <a:pt x="365" y="607"/>
                  </a:lnTo>
                  <a:lnTo>
                    <a:pt x="363" y="568"/>
                  </a:lnTo>
                  <a:lnTo>
                    <a:pt x="363" y="528"/>
                  </a:lnTo>
                  <a:lnTo>
                    <a:pt x="359" y="487"/>
                  </a:lnTo>
                  <a:lnTo>
                    <a:pt x="349" y="446"/>
                  </a:lnTo>
                  <a:lnTo>
                    <a:pt x="359" y="435"/>
                  </a:lnTo>
                  <a:lnTo>
                    <a:pt x="315" y="381"/>
                  </a:lnTo>
                  <a:lnTo>
                    <a:pt x="269" y="326"/>
                  </a:lnTo>
                  <a:lnTo>
                    <a:pt x="226" y="274"/>
                  </a:lnTo>
                  <a:lnTo>
                    <a:pt x="179" y="220"/>
                  </a:lnTo>
                  <a:lnTo>
                    <a:pt x="136" y="168"/>
                  </a:lnTo>
                  <a:lnTo>
                    <a:pt x="90" y="114"/>
                  </a:lnTo>
                  <a:lnTo>
                    <a:pt x="46" y="62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1" y="2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8" y="7"/>
                  </a:lnTo>
                  <a:lnTo>
                    <a:pt x="85" y="21"/>
                  </a:lnTo>
                  <a:lnTo>
                    <a:pt x="101" y="37"/>
                  </a:lnTo>
                  <a:lnTo>
                    <a:pt x="117" y="51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5" name="Freeform 273"/>
            <p:cNvSpPr>
              <a:spLocks/>
            </p:cNvSpPr>
            <p:nvPr/>
          </p:nvSpPr>
          <p:spPr bwMode="auto">
            <a:xfrm>
              <a:off x="3015" y="2054"/>
              <a:ext cx="136" cy="164"/>
            </a:xfrm>
            <a:custGeom>
              <a:avLst/>
              <a:gdLst>
                <a:gd name="T0" fmla="*/ 0 w 545"/>
                <a:gd name="T1" fmla="*/ 0 h 654"/>
                <a:gd name="T2" fmla="*/ 0 w 545"/>
                <a:gd name="T3" fmla="*/ 0 h 654"/>
                <a:gd name="T4" fmla="*/ 0 w 545"/>
                <a:gd name="T5" fmla="*/ 0 h 654"/>
                <a:gd name="T6" fmla="*/ 0 w 545"/>
                <a:gd name="T7" fmla="*/ 0 h 654"/>
                <a:gd name="T8" fmla="*/ 0 w 545"/>
                <a:gd name="T9" fmla="*/ 0 h 654"/>
                <a:gd name="T10" fmla="*/ 0 w 545"/>
                <a:gd name="T11" fmla="*/ 0 h 654"/>
                <a:gd name="T12" fmla="*/ 0 w 545"/>
                <a:gd name="T13" fmla="*/ 0 h 654"/>
                <a:gd name="T14" fmla="*/ 0 w 545"/>
                <a:gd name="T15" fmla="*/ 0 h 654"/>
                <a:gd name="T16" fmla="*/ 0 w 545"/>
                <a:gd name="T17" fmla="*/ 0 h 654"/>
                <a:gd name="T18" fmla="*/ 0 w 545"/>
                <a:gd name="T19" fmla="*/ 0 h 654"/>
                <a:gd name="T20" fmla="*/ 0 w 545"/>
                <a:gd name="T21" fmla="*/ 0 h 654"/>
                <a:gd name="T22" fmla="*/ 0 w 545"/>
                <a:gd name="T23" fmla="*/ 0 h 654"/>
                <a:gd name="T24" fmla="*/ 0 w 545"/>
                <a:gd name="T25" fmla="*/ 0 h 654"/>
                <a:gd name="T26" fmla="*/ 0 w 545"/>
                <a:gd name="T27" fmla="*/ 0 h 654"/>
                <a:gd name="T28" fmla="*/ 0 w 545"/>
                <a:gd name="T29" fmla="*/ 0 h 654"/>
                <a:gd name="T30" fmla="*/ 0 w 545"/>
                <a:gd name="T31" fmla="*/ 0 h 654"/>
                <a:gd name="T32" fmla="*/ 0 w 545"/>
                <a:gd name="T33" fmla="*/ 0 h 654"/>
                <a:gd name="T34" fmla="*/ 0 w 545"/>
                <a:gd name="T35" fmla="*/ 0 h 654"/>
                <a:gd name="T36" fmla="*/ 0 w 545"/>
                <a:gd name="T37" fmla="*/ 0 h 654"/>
                <a:gd name="T38" fmla="*/ 0 w 545"/>
                <a:gd name="T39" fmla="*/ 0 h 654"/>
                <a:gd name="T40" fmla="*/ 0 w 545"/>
                <a:gd name="T41" fmla="*/ 0 h 654"/>
                <a:gd name="T42" fmla="*/ 0 w 545"/>
                <a:gd name="T43" fmla="*/ 0 h 654"/>
                <a:gd name="T44" fmla="*/ 0 w 545"/>
                <a:gd name="T45" fmla="*/ 0 h 654"/>
                <a:gd name="T46" fmla="*/ 0 w 545"/>
                <a:gd name="T47" fmla="*/ 0 h 654"/>
                <a:gd name="T48" fmla="*/ 0 w 545"/>
                <a:gd name="T49" fmla="*/ 0 h 654"/>
                <a:gd name="T50" fmla="*/ 0 w 545"/>
                <a:gd name="T51" fmla="*/ 0 h 654"/>
                <a:gd name="T52" fmla="*/ 0 w 545"/>
                <a:gd name="T53" fmla="*/ 0 h 654"/>
                <a:gd name="T54" fmla="*/ 0 w 545"/>
                <a:gd name="T55" fmla="*/ 0 h 654"/>
                <a:gd name="T56" fmla="*/ 0 w 545"/>
                <a:gd name="T57" fmla="*/ 0 h 654"/>
                <a:gd name="T58" fmla="*/ 0 w 545"/>
                <a:gd name="T59" fmla="*/ 0 h 654"/>
                <a:gd name="T60" fmla="*/ 0 w 545"/>
                <a:gd name="T61" fmla="*/ 0 h 654"/>
                <a:gd name="T62" fmla="*/ 0 w 545"/>
                <a:gd name="T63" fmla="*/ 0 h 654"/>
                <a:gd name="T64" fmla="*/ 0 w 545"/>
                <a:gd name="T65" fmla="*/ 0 h 654"/>
                <a:gd name="T66" fmla="*/ 0 w 545"/>
                <a:gd name="T67" fmla="*/ 0 h 654"/>
                <a:gd name="T68" fmla="*/ 0 w 545"/>
                <a:gd name="T69" fmla="*/ 0 h 654"/>
                <a:gd name="T70" fmla="*/ 0 w 545"/>
                <a:gd name="T71" fmla="*/ 0 h 654"/>
                <a:gd name="T72" fmla="*/ 0 w 545"/>
                <a:gd name="T73" fmla="*/ 0 h 654"/>
                <a:gd name="T74" fmla="*/ 0 w 545"/>
                <a:gd name="T75" fmla="*/ 0 h 654"/>
                <a:gd name="T76" fmla="*/ 0 w 545"/>
                <a:gd name="T77" fmla="*/ 0 h 654"/>
                <a:gd name="T78" fmla="*/ 0 w 545"/>
                <a:gd name="T79" fmla="*/ 0 h 654"/>
                <a:gd name="T80" fmla="*/ 0 w 545"/>
                <a:gd name="T81" fmla="*/ 0 h 654"/>
                <a:gd name="T82" fmla="*/ 0 w 545"/>
                <a:gd name="T83" fmla="*/ 0 h 6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654"/>
                <a:gd name="T128" fmla="*/ 545 w 545"/>
                <a:gd name="T129" fmla="*/ 654 h 6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654">
                  <a:moveTo>
                    <a:pt x="211" y="136"/>
                  </a:moveTo>
                  <a:lnTo>
                    <a:pt x="255" y="196"/>
                  </a:lnTo>
                  <a:lnTo>
                    <a:pt x="295" y="256"/>
                  </a:lnTo>
                  <a:lnTo>
                    <a:pt x="338" y="316"/>
                  </a:lnTo>
                  <a:lnTo>
                    <a:pt x="379" y="376"/>
                  </a:lnTo>
                  <a:lnTo>
                    <a:pt x="423" y="439"/>
                  </a:lnTo>
                  <a:lnTo>
                    <a:pt x="464" y="499"/>
                  </a:lnTo>
                  <a:lnTo>
                    <a:pt x="505" y="559"/>
                  </a:lnTo>
                  <a:lnTo>
                    <a:pt x="545" y="619"/>
                  </a:lnTo>
                  <a:lnTo>
                    <a:pt x="522" y="624"/>
                  </a:lnTo>
                  <a:lnTo>
                    <a:pt x="497" y="630"/>
                  </a:lnTo>
                  <a:lnTo>
                    <a:pt x="469" y="632"/>
                  </a:lnTo>
                  <a:lnTo>
                    <a:pt x="445" y="637"/>
                  </a:lnTo>
                  <a:lnTo>
                    <a:pt x="418" y="640"/>
                  </a:lnTo>
                  <a:lnTo>
                    <a:pt x="393" y="646"/>
                  </a:lnTo>
                  <a:lnTo>
                    <a:pt x="366" y="649"/>
                  </a:lnTo>
                  <a:lnTo>
                    <a:pt x="342" y="654"/>
                  </a:lnTo>
                  <a:lnTo>
                    <a:pt x="338" y="626"/>
                  </a:lnTo>
                  <a:lnTo>
                    <a:pt x="336" y="602"/>
                  </a:lnTo>
                  <a:lnTo>
                    <a:pt x="336" y="578"/>
                  </a:lnTo>
                  <a:lnTo>
                    <a:pt x="336" y="553"/>
                  </a:lnTo>
                  <a:lnTo>
                    <a:pt x="347" y="553"/>
                  </a:lnTo>
                  <a:lnTo>
                    <a:pt x="361" y="553"/>
                  </a:lnTo>
                  <a:lnTo>
                    <a:pt x="374" y="553"/>
                  </a:lnTo>
                  <a:lnTo>
                    <a:pt x="386" y="550"/>
                  </a:lnTo>
                  <a:lnTo>
                    <a:pt x="396" y="550"/>
                  </a:lnTo>
                  <a:lnTo>
                    <a:pt x="407" y="545"/>
                  </a:lnTo>
                  <a:lnTo>
                    <a:pt x="415" y="537"/>
                  </a:lnTo>
                  <a:lnTo>
                    <a:pt x="421" y="523"/>
                  </a:lnTo>
                  <a:lnTo>
                    <a:pt x="421" y="509"/>
                  </a:lnTo>
                  <a:lnTo>
                    <a:pt x="418" y="499"/>
                  </a:lnTo>
                  <a:lnTo>
                    <a:pt x="412" y="488"/>
                  </a:lnTo>
                  <a:lnTo>
                    <a:pt x="402" y="483"/>
                  </a:lnTo>
                  <a:lnTo>
                    <a:pt x="391" y="479"/>
                  </a:lnTo>
                  <a:lnTo>
                    <a:pt x="377" y="477"/>
                  </a:lnTo>
                  <a:lnTo>
                    <a:pt x="366" y="477"/>
                  </a:lnTo>
                  <a:lnTo>
                    <a:pt x="356" y="477"/>
                  </a:lnTo>
                  <a:lnTo>
                    <a:pt x="342" y="477"/>
                  </a:lnTo>
                  <a:lnTo>
                    <a:pt x="331" y="477"/>
                  </a:lnTo>
                  <a:lnTo>
                    <a:pt x="322" y="477"/>
                  </a:lnTo>
                  <a:lnTo>
                    <a:pt x="312" y="477"/>
                  </a:lnTo>
                  <a:lnTo>
                    <a:pt x="298" y="463"/>
                  </a:lnTo>
                  <a:lnTo>
                    <a:pt x="285" y="447"/>
                  </a:lnTo>
                  <a:lnTo>
                    <a:pt x="271" y="430"/>
                  </a:lnTo>
                  <a:lnTo>
                    <a:pt x="260" y="414"/>
                  </a:lnTo>
                  <a:lnTo>
                    <a:pt x="246" y="401"/>
                  </a:lnTo>
                  <a:lnTo>
                    <a:pt x="235" y="384"/>
                  </a:lnTo>
                  <a:lnTo>
                    <a:pt x="225" y="368"/>
                  </a:lnTo>
                  <a:lnTo>
                    <a:pt x="211" y="354"/>
                  </a:lnTo>
                  <a:lnTo>
                    <a:pt x="214" y="338"/>
                  </a:lnTo>
                  <a:lnTo>
                    <a:pt x="216" y="324"/>
                  </a:lnTo>
                  <a:lnTo>
                    <a:pt x="214" y="313"/>
                  </a:lnTo>
                  <a:lnTo>
                    <a:pt x="200" y="302"/>
                  </a:lnTo>
                  <a:lnTo>
                    <a:pt x="202" y="292"/>
                  </a:lnTo>
                  <a:lnTo>
                    <a:pt x="197" y="283"/>
                  </a:lnTo>
                  <a:lnTo>
                    <a:pt x="189" y="278"/>
                  </a:lnTo>
                  <a:lnTo>
                    <a:pt x="186" y="267"/>
                  </a:lnTo>
                  <a:lnTo>
                    <a:pt x="120" y="177"/>
                  </a:lnTo>
                  <a:lnTo>
                    <a:pt x="137" y="175"/>
                  </a:lnTo>
                  <a:lnTo>
                    <a:pt x="154" y="171"/>
                  </a:lnTo>
                  <a:lnTo>
                    <a:pt x="167" y="169"/>
                  </a:lnTo>
                  <a:lnTo>
                    <a:pt x="175" y="157"/>
                  </a:lnTo>
                  <a:lnTo>
                    <a:pt x="175" y="150"/>
                  </a:lnTo>
                  <a:lnTo>
                    <a:pt x="178" y="141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70" y="117"/>
                  </a:lnTo>
                  <a:lnTo>
                    <a:pt x="156" y="106"/>
                  </a:lnTo>
                  <a:lnTo>
                    <a:pt x="142" y="101"/>
                  </a:lnTo>
                  <a:lnTo>
                    <a:pt x="129" y="95"/>
                  </a:lnTo>
                  <a:lnTo>
                    <a:pt x="115" y="93"/>
                  </a:lnTo>
                  <a:lnTo>
                    <a:pt x="99" y="93"/>
                  </a:lnTo>
                  <a:lnTo>
                    <a:pt x="85" y="95"/>
                  </a:lnTo>
                  <a:lnTo>
                    <a:pt x="69" y="98"/>
                  </a:lnTo>
                  <a:lnTo>
                    <a:pt x="0" y="8"/>
                  </a:lnTo>
                  <a:lnTo>
                    <a:pt x="12" y="5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4" y="8"/>
                  </a:lnTo>
                  <a:lnTo>
                    <a:pt x="64" y="5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0" y="3"/>
                  </a:lnTo>
                  <a:lnTo>
                    <a:pt x="211" y="136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6" name="Freeform 274"/>
            <p:cNvSpPr>
              <a:spLocks/>
            </p:cNvSpPr>
            <p:nvPr/>
          </p:nvSpPr>
          <p:spPr bwMode="auto">
            <a:xfrm>
              <a:off x="2702" y="2062"/>
              <a:ext cx="83" cy="205"/>
            </a:xfrm>
            <a:custGeom>
              <a:avLst/>
              <a:gdLst>
                <a:gd name="T0" fmla="*/ 0 w 329"/>
                <a:gd name="T1" fmla="*/ 0 h 820"/>
                <a:gd name="T2" fmla="*/ 0 w 329"/>
                <a:gd name="T3" fmla="*/ 0 h 820"/>
                <a:gd name="T4" fmla="*/ 0 w 329"/>
                <a:gd name="T5" fmla="*/ 0 h 820"/>
                <a:gd name="T6" fmla="*/ 0 w 329"/>
                <a:gd name="T7" fmla="*/ 0 h 820"/>
                <a:gd name="T8" fmla="*/ 0 w 329"/>
                <a:gd name="T9" fmla="*/ 0 h 820"/>
                <a:gd name="T10" fmla="*/ 0 w 329"/>
                <a:gd name="T11" fmla="*/ 0 h 820"/>
                <a:gd name="T12" fmla="*/ 0 w 329"/>
                <a:gd name="T13" fmla="*/ 0 h 820"/>
                <a:gd name="T14" fmla="*/ 0 w 329"/>
                <a:gd name="T15" fmla="*/ 0 h 820"/>
                <a:gd name="T16" fmla="*/ 0 w 329"/>
                <a:gd name="T17" fmla="*/ 0 h 820"/>
                <a:gd name="T18" fmla="*/ 0 w 329"/>
                <a:gd name="T19" fmla="*/ 0 h 820"/>
                <a:gd name="T20" fmla="*/ 0 w 329"/>
                <a:gd name="T21" fmla="*/ 0 h 820"/>
                <a:gd name="T22" fmla="*/ 0 w 329"/>
                <a:gd name="T23" fmla="*/ 0 h 820"/>
                <a:gd name="T24" fmla="*/ 0 w 329"/>
                <a:gd name="T25" fmla="*/ 0 h 820"/>
                <a:gd name="T26" fmla="*/ 0 w 329"/>
                <a:gd name="T27" fmla="*/ 0 h 820"/>
                <a:gd name="T28" fmla="*/ 0 w 329"/>
                <a:gd name="T29" fmla="*/ 0 h 820"/>
                <a:gd name="T30" fmla="*/ 0 w 329"/>
                <a:gd name="T31" fmla="*/ 0 h 820"/>
                <a:gd name="T32" fmla="*/ 0 w 329"/>
                <a:gd name="T33" fmla="*/ 0 h 820"/>
                <a:gd name="T34" fmla="*/ 0 w 329"/>
                <a:gd name="T35" fmla="*/ 0 h 820"/>
                <a:gd name="T36" fmla="*/ 0 w 329"/>
                <a:gd name="T37" fmla="*/ 0 h 820"/>
                <a:gd name="T38" fmla="*/ 0 w 329"/>
                <a:gd name="T39" fmla="*/ 0 h 820"/>
                <a:gd name="T40" fmla="*/ 0 w 329"/>
                <a:gd name="T41" fmla="*/ 0 h 820"/>
                <a:gd name="T42" fmla="*/ 0 w 329"/>
                <a:gd name="T43" fmla="*/ 0 h 820"/>
                <a:gd name="T44" fmla="*/ 0 w 329"/>
                <a:gd name="T45" fmla="*/ 0 h 820"/>
                <a:gd name="T46" fmla="*/ 0 w 329"/>
                <a:gd name="T47" fmla="*/ 0 h 820"/>
                <a:gd name="T48" fmla="*/ 0 w 329"/>
                <a:gd name="T49" fmla="*/ 0 h 820"/>
                <a:gd name="T50" fmla="*/ 0 w 329"/>
                <a:gd name="T51" fmla="*/ 0 h 820"/>
                <a:gd name="T52" fmla="*/ 0 w 329"/>
                <a:gd name="T53" fmla="*/ 0 h 820"/>
                <a:gd name="T54" fmla="*/ 0 w 329"/>
                <a:gd name="T55" fmla="*/ 0 h 820"/>
                <a:gd name="T56" fmla="*/ 0 w 329"/>
                <a:gd name="T57" fmla="*/ 0 h 820"/>
                <a:gd name="T58" fmla="*/ 0 w 329"/>
                <a:gd name="T59" fmla="*/ 0 h 820"/>
                <a:gd name="T60" fmla="*/ 0 w 329"/>
                <a:gd name="T61" fmla="*/ 0 h 820"/>
                <a:gd name="T62" fmla="*/ 0 w 329"/>
                <a:gd name="T63" fmla="*/ 0 h 820"/>
                <a:gd name="T64" fmla="*/ 0 w 329"/>
                <a:gd name="T65" fmla="*/ 0 h 820"/>
                <a:gd name="T66" fmla="*/ 0 w 329"/>
                <a:gd name="T67" fmla="*/ 0 h 820"/>
                <a:gd name="T68" fmla="*/ 0 w 329"/>
                <a:gd name="T69" fmla="*/ 0 h 820"/>
                <a:gd name="T70" fmla="*/ 0 w 329"/>
                <a:gd name="T71" fmla="*/ 0 h 820"/>
                <a:gd name="T72" fmla="*/ 0 w 329"/>
                <a:gd name="T73" fmla="*/ 0 h 820"/>
                <a:gd name="T74" fmla="*/ 0 w 329"/>
                <a:gd name="T75" fmla="*/ 0 h 820"/>
                <a:gd name="T76" fmla="*/ 0 w 329"/>
                <a:gd name="T77" fmla="*/ 0 h 820"/>
                <a:gd name="T78" fmla="*/ 0 w 329"/>
                <a:gd name="T79" fmla="*/ 0 h 820"/>
                <a:gd name="T80" fmla="*/ 0 w 329"/>
                <a:gd name="T81" fmla="*/ 0 h 820"/>
                <a:gd name="T82" fmla="*/ 0 w 329"/>
                <a:gd name="T83" fmla="*/ 0 h 820"/>
                <a:gd name="T84" fmla="*/ 0 w 329"/>
                <a:gd name="T85" fmla="*/ 0 h 820"/>
                <a:gd name="T86" fmla="*/ 0 w 329"/>
                <a:gd name="T87" fmla="*/ 0 h 820"/>
                <a:gd name="T88" fmla="*/ 0 w 329"/>
                <a:gd name="T89" fmla="*/ 0 h 820"/>
                <a:gd name="T90" fmla="*/ 0 w 329"/>
                <a:gd name="T91" fmla="*/ 0 h 820"/>
                <a:gd name="T92" fmla="*/ 0 w 329"/>
                <a:gd name="T93" fmla="*/ 0 h 820"/>
                <a:gd name="T94" fmla="*/ 0 w 329"/>
                <a:gd name="T95" fmla="*/ 0 h 820"/>
                <a:gd name="T96" fmla="*/ 0 w 329"/>
                <a:gd name="T97" fmla="*/ 0 h 8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820"/>
                <a:gd name="T149" fmla="*/ 329 w 329"/>
                <a:gd name="T150" fmla="*/ 820 h 8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820">
                  <a:moveTo>
                    <a:pt x="35" y="11"/>
                  </a:moveTo>
                  <a:lnTo>
                    <a:pt x="38" y="25"/>
                  </a:lnTo>
                  <a:lnTo>
                    <a:pt x="46" y="35"/>
                  </a:lnTo>
                  <a:lnTo>
                    <a:pt x="54" y="48"/>
                  </a:lnTo>
                  <a:lnTo>
                    <a:pt x="59" y="60"/>
                  </a:lnTo>
                  <a:lnTo>
                    <a:pt x="89" y="133"/>
                  </a:lnTo>
                  <a:lnTo>
                    <a:pt x="122" y="204"/>
                  </a:lnTo>
                  <a:lnTo>
                    <a:pt x="155" y="278"/>
                  </a:lnTo>
                  <a:lnTo>
                    <a:pt x="188" y="349"/>
                  </a:lnTo>
                  <a:lnTo>
                    <a:pt x="220" y="422"/>
                  </a:lnTo>
                  <a:lnTo>
                    <a:pt x="253" y="492"/>
                  </a:lnTo>
                  <a:lnTo>
                    <a:pt x="289" y="563"/>
                  </a:lnTo>
                  <a:lnTo>
                    <a:pt x="321" y="634"/>
                  </a:lnTo>
                  <a:lnTo>
                    <a:pt x="324" y="678"/>
                  </a:lnTo>
                  <a:lnTo>
                    <a:pt x="326" y="724"/>
                  </a:lnTo>
                  <a:lnTo>
                    <a:pt x="329" y="768"/>
                  </a:lnTo>
                  <a:lnTo>
                    <a:pt x="329" y="814"/>
                  </a:lnTo>
                  <a:lnTo>
                    <a:pt x="324" y="814"/>
                  </a:lnTo>
                  <a:lnTo>
                    <a:pt x="319" y="818"/>
                  </a:lnTo>
                  <a:lnTo>
                    <a:pt x="313" y="820"/>
                  </a:lnTo>
                  <a:lnTo>
                    <a:pt x="305" y="820"/>
                  </a:lnTo>
                  <a:lnTo>
                    <a:pt x="308" y="814"/>
                  </a:lnTo>
                  <a:lnTo>
                    <a:pt x="305" y="812"/>
                  </a:lnTo>
                  <a:lnTo>
                    <a:pt x="303" y="806"/>
                  </a:lnTo>
                  <a:lnTo>
                    <a:pt x="303" y="800"/>
                  </a:lnTo>
                  <a:lnTo>
                    <a:pt x="319" y="779"/>
                  </a:lnTo>
                  <a:lnTo>
                    <a:pt x="324" y="719"/>
                  </a:lnTo>
                  <a:lnTo>
                    <a:pt x="316" y="664"/>
                  </a:lnTo>
                  <a:lnTo>
                    <a:pt x="299" y="651"/>
                  </a:lnTo>
                  <a:lnTo>
                    <a:pt x="299" y="689"/>
                  </a:lnTo>
                  <a:lnTo>
                    <a:pt x="303" y="722"/>
                  </a:lnTo>
                  <a:lnTo>
                    <a:pt x="303" y="757"/>
                  </a:lnTo>
                  <a:lnTo>
                    <a:pt x="299" y="795"/>
                  </a:lnTo>
                  <a:lnTo>
                    <a:pt x="261" y="708"/>
                  </a:lnTo>
                  <a:lnTo>
                    <a:pt x="223" y="623"/>
                  </a:lnTo>
                  <a:lnTo>
                    <a:pt x="185" y="536"/>
                  </a:lnTo>
                  <a:lnTo>
                    <a:pt x="149" y="452"/>
                  </a:lnTo>
                  <a:lnTo>
                    <a:pt x="112" y="365"/>
                  </a:lnTo>
                  <a:lnTo>
                    <a:pt x="73" y="280"/>
                  </a:lnTo>
                  <a:lnTo>
                    <a:pt x="38" y="193"/>
                  </a:lnTo>
                  <a:lnTo>
                    <a:pt x="0" y="108"/>
                  </a:lnTo>
                  <a:lnTo>
                    <a:pt x="2" y="81"/>
                  </a:lnTo>
                  <a:lnTo>
                    <a:pt x="8" y="51"/>
                  </a:lnTo>
                  <a:lnTo>
                    <a:pt x="13" y="2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5" y="7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7" name="Freeform 275"/>
            <p:cNvSpPr>
              <a:spLocks/>
            </p:cNvSpPr>
            <p:nvPr/>
          </p:nvSpPr>
          <p:spPr bwMode="auto">
            <a:xfrm>
              <a:off x="2780" y="2064"/>
              <a:ext cx="281" cy="106"/>
            </a:xfrm>
            <a:custGeom>
              <a:avLst/>
              <a:gdLst>
                <a:gd name="T0" fmla="*/ 0 w 1126"/>
                <a:gd name="T1" fmla="*/ 0 h 423"/>
                <a:gd name="T2" fmla="*/ 0 w 1126"/>
                <a:gd name="T3" fmla="*/ 0 h 423"/>
                <a:gd name="T4" fmla="*/ 0 w 1126"/>
                <a:gd name="T5" fmla="*/ 0 h 423"/>
                <a:gd name="T6" fmla="*/ 0 w 1126"/>
                <a:gd name="T7" fmla="*/ 0 h 423"/>
                <a:gd name="T8" fmla="*/ 0 w 1126"/>
                <a:gd name="T9" fmla="*/ 0 h 423"/>
                <a:gd name="T10" fmla="*/ 0 w 1126"/>
                <a:gd name="T11" fmla="*/ 0 h 423"/>
                <a:gd name="T12" fmla="*/ 0 w 1126"/>
                <a:gd name="T13" fmla="*/ 0 h 423"/>
                <a:gd name="T14" fmla="*/ 0 w 1126"/>
                <a:gd name="T15" fmla="*/ 0 h 423"/>
                <a:gd name="T16" fmla="*/ 0 w 1126"/>
                <a:gd name="T17" fmla="*/ 0 h 423"/>
                <a:gd name="T18" fmla="*/ 0 w 1126"/>
                <a:gd name="T19" fmla="*/ 0 h 423"/>
                <a:gd name="T20" fmla="*/ 0 w 1126"/>
                <a:gd name="T21" fmla="*/ 0 h 423"/>
                <a:gd name="T22" fmla="*/ 0 w 1126"/>
                <a:gd name="T23" fmla="*/ 0 h 423"/>
                <a:gd name="T24" fmla="*/ 0 w 1126"/>
                <a:gd name="T25" fmla="*/ 0 h 423"/>
                <a:gd name="T26" fmla="*/ 0 w 1126"/>
                <a:gd name="T27" fmla="*/ 0 h 423"/>
                <a:gd name="T28" fmla="*/ 0 w 1126"/>
                <a:gd name="T29" fmla="*/ 0 h 423"/>
                <a:gd name="T30" fmla="*/ 0 w 1126"/>
                <a:gd name="T31" fmla="*/ 0 h 423"/>
                <a:gd name="T32" fmla="*/ 0 w 1126"/>
                <a:gd name="T33" fmla="*/ 0 h 423"/>
                <a:gd name="T34" fmla="*/ 0 w 1126"/>
                <a:gd name="T35" fmla="*/ 0 h 423"/>
                <a:gd name="T36" fmla="*/ 0 w 1126"/>
                <a:gd name="T37" fmla="*/ 0 h 423"/>
                <a:gd name="T38" fmla="*/ 0 w 1126"/>
                <a:gd name="T39" fmla="*/ 0 h 423"/>
                <a:gd name="T40" fmla="*/ 0 w 1126"/>
                <a:gd name="T41" fmla="*/ 0 h 423"/>
                <a:gd name="T42" fmla="*/ 0 w 1126"/>
                <a:gd name="T43" fmla="*/ 0 h 423"/>
                <a:gd name="T44" fmla="*/ 0 w 1126"/>
                <a:gd name="T45" fmla="*/ 0 h 423"/>
                <a:gd name="T46" fmla="*/ 0 w 1126"/>
                <a:gd name="T47" fmla="*/ 0 h 423"/>
                <a:gd name="T48" fmla="*/ 0 w 1126"/>
                <a:gd name="T49" fmla="*/ 0 h 423"/>
                <a:gd name="T50" fmla="*/ 0 w 1126"/>
                <a:gd name="T51" fmla="*/ 0 h 423"/>
                <a:gd name="T52" fmla="*/ 0 w 1126"/>
                <a:gd name="T53" fmla="*/ 0 h 423"/>
                <a:gd name="T54" fmla="*/ 0 w 1126"/>
                <a:gd name="T55" fmla="*/ 0 h 423"/>
                <a:gd name="T56" fmla="*/ 0 w 1126"/>
                <a:gd name="T57" fmla="*/ 0 h 423"/>
                <a:gd name="T58" fmla="*/ 0 w 1126"/>
                <a:gd name="T59" fmla="*/ 0 h 423"/>
                <a:gd name="T60" fmla="*/ 0 w 1126"/>
                <a:gd name="T61" fmla="*/ 0 h 423"/>
                <a:gd name="T62" fmla="*/ 0 w 1126"/>
                <a:gd name="T63" fmla="*/ 0 h 423"/>
                <a:gd name="T64" fmla="*/ 0 w 1126"/>
                <a:gd name="T65" fmla="*/ 0 h 423"/>
                <a:gd name="T66" fmla="*/ 0 w 1126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6"/>
                <a:gd name="T103" fmla="*/ 0 h 423"/>
                <a:gd name="T104" fmla="*/ 1126 w 1126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6" h="423">
                  <a:moveTo>
                    <a:pt x="1126" y="262"/>
                  </a:moveTo>
                  <a:lnTo>
                    <a:pt x="1104" y="278"/>
                  </a:lnTo>
                  <a:lnTo>
                    <a:pt x="1082" y="292"/>
                  </a:lnTo>
                  <a:lnTo>
                    <a:pt x="1058" y="301"/>
                  </a:lnTo>
                  <a:lnTo>
                    <a:pt x="1034" y="306"/>
                  </a:lnTo>
                  <a:lnTo>
                    <a:pt x="1006" y="312"/>
                  </a:lnTo>
                  <a:lnTo>
                    <a:pt x="979" y="314"/>
                  </a:lnTo>
                  <a:lnTo>
                    <a:pt x="952" y="317"/>
                  </a:lnTo>
                  <a:lnTo>
                    <a:pt x="924" y="322"/>
                  </a:lnTo>
                  <a:lnTo>
                    <a:pt x="881" y="331"/>
                  </a:lnTo>
                  <a:lnTo>
                    <a:pt x="839" y="336"/>
                  </a:lnTo>
                  <a:lnTo>
                    <a:pt x="796" y="344"/>
                  </a:lnTo>
                  <a:lnTo>
                    <a:pt x="752" y="349"/>
                  </a:lnTo>
                  <a:lnTo>
                    <a:pt x="712" y="358"/>
                  </a:lnTo>
                  <a:lnTo>
                    <a:pt x="668" y="363"/>
                  </a:lnTo>
                  <a:lnTo>
                    <a:pt x="625" y="368"/>
                  </a:lnTo>
                  <a:lnTo>
                    <a:pt x="584" y="374"/>
                  </a:lnTo>
                  <a:lnTo>
                    <a:pt x="540" y="379"/>
                  </a:lnTo>
                  <a:lnTo>
                    <a:pt x="499" y="388"/>
                  </a:lnTo>
                  <a:lnTo>
                    <a:pt x="455" y="393"/>
                  </a:lnTo>
                  <a:lnTo>
                    <a:pt x="414" y="399"/>
                  </a:lnTo>
                  <a:lnTo>
                    <a:pt x="371" y="404"/>
                  </a:lnTo>
                  <a:lnTo>
                    <a:pt x="330" y="409"/>
                  </a:lnTo>
                  <a:lnTo>
                    <a:pt x="287" y="418"/>
                  </a:lnTo>
                  <a:lnTo>
                    <a:pt x="246" y="423"/>
                  </a:lnTo>
                  <a:lnTo>
                    <a:pt x="232" y="423"/>
                  </a:lnTo>
                  <a:lnTo>
                    <a:pt x="216" y="423"/>
                  </a:lnTo>
                  <a:lnTo>
                    <a:pt x="202" y="423"/>
                  </a:lnTo>
                  <a:lnTo>
                    <a:pt x="188" y="420"/>
                  </a:lnTo>
                  <a:lnTo>
                    <a:pt x="172" y="420"/>
                  </a:lnTo>
                  <a:lnTo>
                    <a:pt x="158" y="415"/>
                  </a:lnTo>
                  <a:lnTo>
                    <a:pt x="145" y="412"/>
                  </a:lnTo>
                  <a:lnTo>
                    <a:pt x="131" y="407"/>
                  </a:lnTo>
                  <a:lnTo>
                    <a:pt x="112" y="379"/>
                  </a:lnTo>
                  <a:lnTo>
                    <a:pt x="96" y="349"/>
                  </a:lnTo>
                  <a:lnTo>
                    <a:pt x="80" y="319"/>
                  </a:lnTo>
                  <a:lnTo>
                    <a:pt x="66" y="289"/>
                  </a:lnTo>
                  <a:lnTo>
                    <a:pt x="50" y="257"/>
                  </a:lnTo>
                  <a:lnTo>
                    <a:pt x="33" y="227"/>
                  </a:lnTo>
                  <a:lnTo>
                    <a:pt x="16" y="197"/>
                  </a:lnTo>
                  <a:lnTo>
                    <a:pt x="0" y="167"/>
                  </a:lnTo>
                  <a:lnTo>
                    <a:pt x="39" y="208"/>
                  </a:lnTo>
                  <a:lnTo>
                    <a:pt x="85" y="246"/>
                  </a:lnTo>
                  <a:lnTo>
                    <a:pt x="140" y="278"/>
                  </a:lnTo>
                  <a:lnTo>
                    <a:pt x="200" y="306"/>
                  </a:lnTo>
                  <a:lnTo>
                    <a:pt x="265" y="328"/>
                  </a:lnTo>
                  <a:lnTo>
                    <a:pt x="333" y="347"/>
                  </a:lnTo>
                  <a:lnTo>
                    <a:pt x="404" y="358"/>
                  </a:lnTo>
                  <a:lnTo>
                    <a:pt x="478" y="363"/>
                  </a:lnTo>
                  <a:lnTo>
                    <a:pt x="549" y="363"/>
                  </a:lnTo>
                  <a:lnTo>
                    <a:pt x="619" y="358"/>
                  </a:lnTo>
                  <a:lnTo>
                    <a:pt x="687" y="349"/>
                  </a:lnTo>
                  <a:lnTo>
                    <a:pt x="750" y="331"/>
                  </a:lnTo>
                  <a:lnTo>
                    <a:pt x="809" y="308"/>
                  </a:lnTo>
                  <a:lnTo>
                    <a:pt x="864" y="278"/>
                  </a:lnTo>
                  <a:lnTo>
                    <a:pt x="908" y="243"/>
                  </a:lnTo>
                  <a:lnTo>
                    <a:pt x="946" y="202"/>
                  </a:lnTo>
                  <a:lnTo>
                    <a:pt x="960" y="151"/>
                  </a:lnTo>
                  <a:lnTo>
                    <a:pt x="970" y="96"/>
                  </a:lnTo>
                  <a:lnTo>
                    <a:pt x="968" y="44"/>
                  </a:lnTo>
                  <a:lnTo>
                    <a:pt x="940" y="0"/>
                  </a:lnTo>
                  <a:lnTo>
                    <a:pt x="965" y="31"/>
                  </a:lnTo>
                  <a:lnTo>
                    <a:pt x="990" y="64"/>
                  </a:lnTo>
                  <a:lnTo>
                    <a:pt x="1014" y="96"/>
                  </a:lnTo>
                  <a:lnTo>
                    <a:pt x="1036" y="129"/>
                  </a:lnTo>
                  <a:lnTo>
                    <a:pt x="1058" y="161"/>
                  </a:lnTo>
                  <a:lnTo>
                    <a:pt x="1082" y="195"/>
                  </a:lnTo>
                  <a:lnTo>
                    <a:pt x="1104" y="230"/>
                  </a:lnTo>
                  <a:lnTo>
                    <a:pt x="1126" y="26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8" name="Freeform 276"/>
            <p:cNvSpPr>
              <a:spLocks/>
            </p:cNvSpPr>
            <p:nvPr/>
          </p:nvSpPr>
          <p:spPr bwMode="auto">
            <a:xfrm>
              <a:off x="2646" y="2067"/>
              <a:ext cx="83" cy="211"/>
            </a:xfrm>
            <a:custGeom>
              <a:avLst/>
              <a:gdLst>
                <a:gd name="T0" fmla="*/ 0 w 330"/>
                <a:gd name="T1" fmla="*/ 0 h 842"/>
                <a:gd name="T2" fmla="*/ 0 w 330"/>
                <a:gd name="T3" fmla="*/ 0 h 842"/>
                <a:gd name="T4" fmla="*/ 0 w 330"/>
                <a:gd name="T5" fmla="*/ 0 h 842"/>
                <a:gd name="T6" fmla="*/ 0 w 330"/>
                <a:gd name="T7" fmla="*/ 0 h 842"/>
                <a:gd name="T8" fmla="*/ 0 w 330"/>
                <a:gd name="T9" fmla="*/ 0 h 842"/>
                <a:gd name="T10" fmla="*/ 0 w 330"/>
                <a:gd name="T11" fmla="*/ 0 h 842"/>
                <a:gd name="T12" fmla="*/ 0 w 330"/>
                <a:gd name="T13" fmla="*/ 0 h 842"/>
                <a:gd name="T14" fmla="*/ 0 w 330"/>
                <a:gd name="T15" fmla="*/ 0 h 842"/>
                <a:gd name="T16" fmla="*/ 0 w 330"/>
                <a:gd name="T17" fmla="*/ 0 h 842"/>
                <a:gd name="T18" fmla="*/ 0 w 330"/>
                <a:gd name="T19" fmla="*/ 0 h 842"/>
                <a:gd name="T20" fmla="*/ 0 w 330"/>
                <a:gd name="T21" fmla="*/ 0 h 842"/>
                <a:gd name="T22" fmla="*/ 0 w 330"/>
                <a:gd name="T23" fmla="*/ 0 h 842"/>
                <a:gd name="T24" fmla="*/ 0 w 330"/>
                <a:gd name="T25" fmla="*/ 0 h 842"/>
                <a:gd name="T26" fmla="*/ 0 w 330"/>
                <a:gd name="T27" fmla="*/ 0 h 842"/>
                <a:gd name="T28" fmla="*/ 0 w 330"/>
                <a:gd name="T29" fmla="*/ 0 h 842"/>
                <a:gd name="T30" fmla="*/ 0 w 330"/>
                <a:gd name="T31" fmla="*/ 0 h 842"/>
                <a:gd name="T32" fmla="*/ 0 w 330"/>
                <a:gd name="T33" fmla="*/ 0 h 842"/>
                <a:gd name="T34" fmla="*/ 0 w 330"/>
                <a:gd name="T35" fmla="*/ 0 h 842"/>
                <a:gd name="T36" fmla="*/ 0 w 330"/>
                <a:gd name="T37" fmla="*/ 0 h 842"/>
                <a:gd name="T38" fmla="*/ 0 w 330"/>
                <a:gd name="T39" fmla="*/ 0 h 842"/>
                <a:gd name="T40" fmla="*/ 0 w 330"/>
                <a:gd name="T41" fmla="*/ 0 h 842"/>
                <a:gd name="T42" fmla="*/ 0 w 330"/>
                <a:gd name="T43" fmla="*/ 0 h 842"/>
                <a:gd name="T44" fmla="*/ 0 w 330"/>
                <a:gd name="T45" fmla="*/ 0 h 842"/>
                <a:gd name="T46" fmla="*/ 0 w 330"/>
                <a:gd name="T47" fmla="*/ 0 h 842"/>
                <a:gd name="T48" fmla="*/ 0 w 330"/>
                <a:gd name="T49" fmla="*/ 0 h 842"/>
                <a:gd name="T50" fmla="*/ 0 w 330"/>
                <a:gd name="T51" fmla="*/ 0 h 842"/>
                <a:gd name="T52" fmla="*/ 0 w 330"/>
                <a:gd name="T53" fmla="*/ 0 h 842"/>
                <a:gd name="T54" fmla="*/ 0 w 330"/>
                <a:gd name="T55" fmla="*/ 0 h 842"/>
                <a:gd name="T56" fmla="*/ 0 w 330"/>
                <a:gd name="T57" fmla="*/ 0 h 842"/>
                <a:gd name="T58" fmla="*/ 0 w 330"/>
                <a:gd name="T59" fmla="*/ 0 h 842"/>
                <a:gd name="T60" fmla="*/ 0 w 330"/>
                <a:gd name="T61" fmla="*/ 0 h 842"/>
                <a:gd name="T62" fmla="*/ 0 w 330"/>
                <a:gd name="T63" fmla="*/ 0 h 842"/>
                <a:gd name="T64" fmla="*/ 0 w 330"/>
                <a:gd name="T65" fmla="*/ 0 h 842"/>
                <a:gd name="T66" fmla="*/ 0 w 330"/>
                <a:gd name="T67" fmla="*/ 0 h 842"/>
                <a:gd name="T68" fmla="*/ 0 w 330"/>
                <a:gd name="T69" fmla="*/ 0 h 842"/>
                <a:gd name="T70" fmla="*/ 0 w 330"/>
                <a:gd name="T71" fmla="*/ 0 h 842"/>
                <a:gd name="T72" fmla="*/ 0 w 330"/>
                <a:gd name="T73" fmla="*/ 0 h 8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842"/>
                <a:gd name="T113" fmla="*/ 330 w 330"/>
                <a:gd name="T114" fmla="*/ 842 h 8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842">
                  <a:moveTo>
                    <a:pt x="44" y="20"/>
                  </a:moveTo>
                  <a:lnTo>
                    <a:pt x="49" y="44"/>
                  </a:lnTo>
                  <a:lnTo>
                    <a:pt x="58" y="66"/>
                  </a:lnTo>
                  <a:lnTo>
                    <a:pt x="68" y="88"/>
                  </a:lnTo>
                  <a:lnTo>
                    <a:pt x="79" y="113"/>
                  </a:lnTo>
                  <a:lnTo>
                    <a:pt x="84" y="113"/>
                  </a:lnTo>
                  <a:lnTo>
                    <a:pt x="111" y="186"/>
                  </a:lnTo>
                  <a:lnTo>
                    <a:pt x="141" y="260"/>
                  </a:lnTo>
                  <a:lnTo>
                    <a:pt x="171" y="333"/>
                  </a:lnTo>
                  <a:lnTo>
                    <a:pt x="201" y="407"/>
                  </a:lnTo>
                  <a:lnTo>
                    <a:pt x="235" y="480"/>
                  </a:lnTo>
                  <a:lnTo>
                    <a:pt x="265" y="551"/>
                  </a:lnTo>
                  <a:lnTo>
                    <a:pt x="295" y="625"/>
                  </a:lnTo>
                  <a:lnTo>
                    <a:pt x="325" y="699"/>
                  </a:lnTo>
                  <a:lnTo>
                    <a:pt x="322" y="729"/>
                  </a:lnTo>
                  <a:lnTo>
                    <a:pt x="325" y="758"/>
                  </a:lnTo>
                  <a:lnTo>
                    <a:pt x="327" y="791"/>
                  </a:lnTo>
                  <a:lnTo>
                    <a:pt x="330" y="818"/>
                  </a:lnTo>
                  <a:lnTo>
                    <a:pt x="330" y="832"/>
                  </a:lnTo>
                  <a:lnTo>
                    <a:pt x="322" y="840"/>
                  </a:lnTo>
                  <a:lnTo>
                    <a:pt x="308" y="842"/>
                  </a:lnTo>
                  <a:lnTo>
                    <a:pt x="295" y="842"/>
                  </a:lnTo>
                  <a:lnTo>
                    <a:pt x="259" y="750"/>
                  </a:lnTo>
                  <a:lnTo>
                    <a:pt x="221" y="660"/>
                  </a:lnTo>
                  <a:lnTo>
                    <a:pt x="185" y="568"/>
                  </a:lnTo>
                  <a:lnTo>
                    <a:pt x="147" y="474"/>
                  </a:lnTo>
                  <a:lnTo>
                    <a:pt x="111" y="385"/>
                  </a:lnTo>
                  <a:lnTo>
                    <a:pt x="74" y="292"/>
                  </a:lnTo>
                  <a:lnTo>
                    <a:pt x="38" y="202"/>
                  </a:lnTo>
                  <a:lnTo>
                    <a:pt x="0" y="113"/>
                  </a:lnTo>
                  <a:lnTo>
                    <a:pt x="3" y="94"/>
                  </a:lnTo>
                  <a:lnTo>
                    <a:pt x="5" y="71"/>
                  </a:lnTo>
                  <a:lnTo>
                    <a:pt x="8" y="50"/>
                  </a:lnTo>
                  <a:lnTo>
                    <a:pt x="14" y="30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9" name="Freeform 277"/>
            <p:cNvSpPr>
              <a:spLocks/>
            </p:cNvSpPr>
            <p:nvPr/>
          </p:nvSpPr>
          <p:spPr bwMode="auto">
            <a:xfrm>
              <a:off x="2774" y="2073"/>
              <a:ext cx="64" cy="30"/>
            </a:xfrm>
            <a:custGeom>
              <a:avLst/>
              <a:gdLst>
                <a:gd name="T0" fmla="*/ 0 w 257"/>
                <a:gd name="T1" fmla="*/ 0 h 120"/>
                <a:gd name="T2" fmla="*/ 0 w 257"/>
                <a:gd name="T3" fmla="*/ 0 h 120"/>
                <a:gd name="T4" fmla="*/ 0 w 257"/>
                <a:gd name="T5" fmla="*/ 0 h 120"/>
                <a:gd name="T6" fmla="*/ 0 w 257"/>
                <a:gd name="T7" fmla="*/ 0 h 120"/>
                <a:gd name="T8" fmla="*/ 0 w 257"/>
                <a:gd name="T9" fmla="*/ 0 h 120"/>
                <a:gd name="T10" fmla="*/ 0 w 257"/>
                <a:gd name="T11" fmla="*/ 0 h 120"/>
                <a:gd name="T12" fmla="*/ 0 w 257"/>
                <a:gd name="T13" fmla="*/ 0 h 120"/>
                <a:gd name="T14" fmla="*/ 0 w 257"/>
                <a:gd name="T15" fmla="*/ 0 h 120"/>
                <a:gd name="T16" fmla="*/ 0 w 257"/>
                <a:gd name="T17" fmla="*/ 0 h 120"/>
                <a:gd name="T18" fmla="*/ 0 w 257"/>
                <a:gd name="T19" fmla="*/ 0 h 120"/>
                <a:gd name="T20" fmla="*/ 0 w 257"/>
                <a:gd name="T21" fmla="*/ 0 h 120"/>
                <a:gd name="T22" fmla="*/ 0 w 257"/>
                <a:gd name="T23" fmla="*/ 0 h 120"/>
                <a:gd name="T24" fmla="*/ 0 w 257"/>
                <a:gd name="T25" fmla="*/ 0 h 120"/>
                <a:gd name="T26" fmla="*/ 0 w 257"/>
                <a:gd name="T27" fmla="*/ 0 h 120"/>
                <a:gd name="T28" fmla="*/ 0 w 257"/>
                <a:gd name="T29" fmla="*/ 0 h 120"/>
                <a:gd name="T30" fmla="*/ 0 w 257"/>
                <a:gd name="T31" fmla="*/ 0 h 120"/>
                <a:gd name="T32" fmla="*/ 0 w 257"/>
                <a:gd name="T33" fmla="*/ 0 h 120"/>
                <a:gd name="T34" fmla="*/ 0 w 257"/>
                <a:gd name="T35" fmla="*/ 0 h 120"/>
                <a:gd name="T36" fmla="*/ 0 w 257"/>
                <a:gd name="T37" fmla="*/ 0 h 120"/>
                <a:gd name="T38" fmla="*/ 0 w 257"/>
                <a:gd name="T39" fmla="*/ 0 h 120"/>
                <a:gd name="T40" fmla="*/ 0 w 257"/>
                <a:gd name="T41" fmla="*/ 0 h 120"/>
                <a:gd name="T42" fmla="*/ 0 w 257"/>
                <a:gd name="T43" fmla="*/ 0 h 120"/>
                <a:gd name="T44" fmla="*/ 0 w 257"/>
                <a:gd name="T45" fmla="*/ 0 h 120"/>
                <a:gd name="T46" fmla="*/ 0 w 257"/>
                <a:gd name="T47" fmla="*/ 0 h 120"/>
                <a:gd name="T48" fmla="*/ 0 w 257"/>
                <a:gd name="T49" fmla="*/ 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20"/>
                <a:gd name="T77" fmla="*/ 257 w 25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20">
                  <a:moveTo>
                    <a:pt x="227" y="0"/>
                  </a:moveTo>
                  <a:lnTo>
                    <a:pt x="230" y="19"/>
                  </a:lnTo>
                  <a:lnTo>
                    <a:pt x="238" y="30"/>
                  </a:lnTo>
                  <a:lnTo>
                    <a:pt x="248" y="38"/>
                  </a:lnTo>
                  <a:lnTo>
                    <a:pt x="257" y="60"/>
                  </a:lnTo>
                  <a:lnTo>
                    <a:pt x="230" y="69"/>
                  </a:lnTo>
                  <a:lnTo>
                    <a:pt x="205" y="76"/>
                  </a:lnTo>
                  <a:lnTo>
                    <a:pt x="178" y="85"/>
                  </a:lnTo>
                  <a:lnTo>
                    <a:pt x="151" y="90"/>
                  </a:lnTo>
                  <a:lnTo>
                    <a:pt x="124" y="99"/>
                  </a:lnTo>
                  <a:lnTo>
                    <a:pt x="99" y="106"/>
                  </a:lnTo>
                  <a:lnTo>
                    <a:pt x="71" y="111"/>
                  </a:lnTo>
                  <a:lnTo>
                    <a:pt x="44" y="120"/>
                  </a:lnTo>
                  <a:lnTo>
                    <a:pt x="31" y="99"/>
                  </a:lnTo>
                  <a:lnTo>
                    <a:pt x="20" y="74"/>
                  </a:lnTo>
                  <a:lnTo>
                    <a:pt x="11" y="49"/>
                  </a:lnTo>
                  <a:lnTo>
                    <a:pt x="0" y="22"/>
                  </a:lnTo>
                  <a:lnTo>
                    <a:pt x="28" y="19"/>
                  </a:lnTo>
                  <a:lnTo>
                    <a:pt x="58" y="14"/>
                  </a:lnTo>
                  <a:lnTo>
                    <a:pt x="85" y="11"/>
                  </a:lnTo>
                  <a:lnTo>
                    <a:pt x="112" y="5"/>
                  </a:lnTo>
                  <a:lnTo>
                    <a:pt x="140" y="3"/>
                  </a:lnTo>
                  <a:lnTo>
                    <a:pt x="167" y="3"/>
                  </a:lnTo>
                  <a:lnTo>
                    <a:pt x="19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0" name="Freeform 278"/>
            <p:cNvSpPr>
              <a:spLocks/>
            </p:cNvSpPr>
            <p:nvPr/>
          </p:nvSpPr>
          <p:spPr bwMode="auto">
            <a:xfrm>
              <a:off x="2617" y="2073"/>
              <a:ext cx="78" cy="209"/>
            </a:xfrm>
            <a:custGeom>
              <a:avLst/>
              <a:gdLst>
                <a:gd name="T0" fmla="*/ 0 w 311"/>
                <a:gd name="T1" fmla="*/ 0 h 834"/>
                <a:gd name="T2" fmla="*/ 0 w 311"/>
                <a:gd name="T3" fmla="*/ 0 h 834"/>
                <a:gd name="T4" fmla="*/ 0 w 311"/>
                <a:gd name="T5" fmla="*/ 0 h 834"/>
                <a:gd name="T6" fmla="*/ 0 w 311"/>
                <a:gd name="T7" fmla="*/ 0 h 834"/>
                <a:gd name="T8" fmla="*/ 0 w 311"/>
                <a:gd name="T9" fmla="*/ 0 h 834"/>
                <a:gd name="T10" fmla="*/ 0 w 311"/>
                <a:gd name="T11" fmla="*/ 0 h 834"/>
                <a:gd name="T12" fmla="*/ 0 w 311"/>
                <a:gd name="T13" fmla="*/ 0 h 834"/>
                <a:gd name="T14" fmla="*/ 0 w 311"/>
                <a:gd name="T15" fmla="*/ 0 h 834"/>
                <a:gd name="T16" fmla="*/ 0 w 311"/>
                <a:gd name="T17" fmla="*/ 0 h 834"/>
                <a:gd name="T18" fmla="*/ 0 w 311"/>
                <a:gd name="T19" fmla="*/ 0 h 834"/>
                <a:gd name="T20" fmla="*/ 0 w 311"/>
                <a:gd name="T21" fmla="*/ 0 h 834"/>
                <a:gd name="T22" fmla="*/ 0 w 311"/>
                <a:gd name="T23" fmla="*/ 0 h 834"/>
                <a:gd name="T24" fmla="*/ 0 w 311"/>
                <a:gd name="T25" fmla="*/ 0 h 834"/>
                <a:gd name="T26" fmla="*/ 0 w 311"/>
                <a:gd name="T27" fmla="*/ 0 h 834"/>
                <a:gd name="T28" fmla="*/ 0 w 311"/>
                <a:gd name="T29" fmla="*/ 0 h 834"/>
                <a:gd name="T30" fmla="*/ 0 w 311"/>
                <a:gd name="T31" fmla="*/ 0 h 834"/>
                <a:gd name="T32" fmla="*/ 0 w 311"/>
                <a:gd name="T33" fmla="*/ 0 h 834"/>
                <a:gd name="T34" fmla="*/ 0 w 311"/>
                <a:gd name="T35" fmla="*/ 0 h 834"/>
                <a:gd name="T36" fmla="*/ 0 w 311"/>
                <a:gd name="T37" fmla="*/ 0 h 834"/>
                <a:gd name="T38" fmla="*/ 0 w 311"/>
                <a:gd name="T39" fmla="*/ 0 h 834"/>
                <a:gd name="T40" fmla="*/ 0 w 311"/>
                <a:gd name="T41" fmla="*/ 0 h 834"/>
                <a:gd name="T42" fmla="*/ 0 w 311"/>
                <a:gd name="T43" fmla="*/ 0 h 834"/>
                <a:gd name="T44" fmla="*/ 0 w 311"/>
                <a:gd name="T45" fmla="*/ 0 h 834"/>
                <a:gd name="T46" fmla="*/ 0 w 311"/>
                <a:gd name="T47" fmla="*/ 0 h 834"/>
                <a:gd name="T48" fmla="*/ 0 w 311"/>
                <a:gd name="T49" fmla="*/ 0 h 834"/>
                <a:gd name="T50" fmla="*/ 0 w 311"/>
                <a:gd name="T51" fmla="*/ 0 h 834"/>
                <a:gd name="T52" fmla="*/ 0 w 311"/>
                <a:gd name="T53" fmla="*/ 0 h 834"/>
                <a:gd name="T54" fmla="*/ 0 w 311"/>
                <a:gd name="T55" fmla="*/ 0 h 834"/>
                <a:gd name="T56" fmla="*/ 0 w 311"/>
                <a:gd name="T57" fmla="*/ 0 h 834"/>
                <a:gd name="T58" fmla="*/ 0 w 311"/>
                <a:gd name="T59" fmla="*/ 0 h 834"/>
                <a:gd name="T60" fmla="*/ 0 w 311"/>
                <a:gd name="T61" fmla="*/ 0 h 834"/>
                <a:gd name="T62" fmla="*/ 0 w 311"/>
                <a:gd name="T63" fmla="*/ 0 h 834"/>
                <a:gd name="T64" fmla="*/ 0 w 311"/>
                <a:gd name="T65" fmla="*/ 0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1"/>
                <a:gd name="T100" fmla="*/ 0 h 834"/>
                <a:gd name="T101" fmla="*/ 311 w 311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1" h="834">
                  <a:moveTo>
                    <a:pt x="35" y="28"/>
                  </a:moveTo>
                  <a:lnTo>
                    <a:pt x="68" y="109"/>
                  </a:lnTo>
                  <a:lnTo>
                    <a:pt x="98" y="189"/>
                  </a:lnTo>
                  <a:lnTo>
                    <a:pt x="131" y="270"/>
                  </a:lnTo>
                  <a:lnTo>
                    <a:pt x="163" y="352"/>
                  </a:lnTo>
                  <a:lnTo>
                    <a:pt x="196" y="433"/>
                  </a:lnTo>
                  <a:lnTo>
                    <a:pt x="228" y="515"/>
                  </a:lnTo>
                  <a:lnTo>
                    <a:pt x="258" y="596"/>
                  </a:lnTo>
                  <a:lnTo>
                    <a:pt x="292" y="679"/>
                  </a:lnTo>
                  <a:lnTo>
                    <a:pt x="297" y="717"/>
                  </a:lnTo>
                  <a:lnTo>
                    <a:pt x="299" y="755"/>
                  </a:lnTo>
                  <a:lnTo>
                    <a:pt x="302" y="793"/>
                  </a:lnTo>
                  <a:lnTo>
                    <a:pt x="311" y="831"/>
                  </a:lnTo>
                  <a:lnTo>
                    <a:pt x="302" y="831"/>
                  </a:lnTo>
                  <a:lnTo>
                    <a:pt x="292" y="831"/>
                  </a:lnTo>
                  <a:lnTo>
                    <a:pt x="283" y="834"/>
                  </a:lnTo>
                  <a:lnTo>
                    <a:pt x="272" y="834"/>
                  </a:lnTo>
                  <a:lnTo>
                    <a:pt x="237" y="747"/>
                  </a:lnTo>
                  <a:lnTo>
                    <a:pt x="205" y="660"/>
                  </a:lnTo>
                  <a:lnTo>
                    <a:pt x="169" y="573"/>
                  </a:lnTo>
                  <a:lnTo>
                    <a:pt x="136" y="485"/>
                  </a:lnTo>
                  <a:lnTo>
                    <a:pt x="101" y="396"/>
                  </a:lnTo>
                  <a:lnTo>
                    <a:pt x="68" y="308"/>
                  </a:lnTo>
                  <a:lnTo>
                    <a:pt x="33" y="221"/>
                  </a:lnTo>
                  <a:lnTo>
                    <a:pt x="0" y="131"/>
                  </a:lnTo>
                  <a:lnTo>
                    <a:pt x="5" y="101"/>
                  </a:lnTo>
                  <a:lnTo>
                    <a:pt x="8" y="69"/>
                  </a:lnTo>
                  <a:lnTo>
                    <a:pt x="14" y="3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0" y="8"/>
                  </a:lnTo>
                  <a:lnTo>
                    <a:pt x="33" y="19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1" name="Freeform 279"/>
            <p:cNvSpPr>
              <a:spLocks/>
            </p:cNvSpPr>
            <p:nvPr/>
          </p:nvSpPr>
          <p:spPr bwMode="auto">
            <a:xfrm>
              <a:off x="2579" y="2078"/>
              <a:ext cx="83" cy="211"/>
            </a:xfrm>
            <a:custGeom>
              <a:avLst/>
              <a:gdLst>
                <a:gd name="T0" fmla="*/ 0 w 331"/>
                <a:gd name="T1" fmla="*/ 0 h 844"/>
                <a:gd name="T2" fmla="*/ 0 w 331"/>
                <a:gd name="T3" fmla="*/ 0 h 844"/>
                <a:gd name="T4" fmla="*/ 0 w 331"/>
                <a:gd name="T5" fmla="*/ 0 h 844"/>
                <a:gd name="T6" fmla="*/ 0 w 331"/>
                <a:gd name="T7" fmla="*/ 0 h 844"/>
                <a:gd name="T8" fmla="*/ 0 w 331"/>
                <a:gd name="T9" fmla="*/ 0 h 844"/>
                <a:gd name="T10" fmla="*/ 0 w 331"/>
                <a:gd name="T11" fmla="*/ 0 h 844"/>
                <a:gd name="T12" fmla="*/ 0 w 331"/>
                <a:gd name="T13" fmla="*/ 0 h 844"/>
                <a:gd name="T14" fmla="*/ 0 w 331"/>
                <a:gd name="T15" fmla="*/ 0 h 844"/>
                <a:gd name="T16" fmla="*/ 0 w 331"/>
                <a:gd name="T17" fmla="*/ 0 h 844"/>
                <a:gd name="T18" fmla="*/ 0 w 331"/>
                <a:gd name="T19" fmla="*/ 0 h 844"/>
                <a:gd name="T20" fmla="*/ 0 w 331"/>
                <a:gd name="T21" fmla="*/ 0 h 844"/>
                <a:gd name="T22" fmla="*/ 0 w 331"/>
                <a:gd name="T23" fmla="*/ 0 h 844"/>
                <a:gd name="T24" fmla="*/ 0 w 331"/>
                <a:gd name="T25" fmla="*/ 0 h 844"/>
                <a:gd name="T26" fmla="*/ 0 w 331"/>
                <a:gd name="T27" fmla="*/ 0 h 844"/>
                <a:gd name="T28" fmla="*/ 0 w 331"/>
                <a:gd name="T29" fmla="*/ 0 h 844"/>
                <a:gd name="T30" fmla="*/ 0 w 331"/>
                <a:gd name="T31" fmla="*/ 0 h 844"/>
                <a:gd name="T32" fmla="*/ 0 w 331"/>
                <a:gd name="T33" fmla="*/ 0 h 844"/>
                <a:gd name="T34" fmla="*/ 0 w 331"/>
                <a:gd name="T35" fmla="*/ 0 h 844"/>
                <a:gd name="T36" fmla="*/ 0 w 331"/>
                <a:gd name="T37" fmla="*/ 0 h 844"/>
                <a:gd name="T38" fmla="*/ 0 w 331"/>
                <a:gd name="T39" fmla="*/ 0 h 844"/>
                <a:gd name="T40" fmla="*/ 0 w 331"/>
                <a:gd name="T41" fmla="*/ 0 h 844"/>
                <a:gd name="T42" fmla="*/ 0 w 331"/>
                <a:gd name="T43" fmla="*/ 0 h 844"/>
                <a:gd name="T44" fmla="*/ 0 w 331"/>
                <a:gd name="T45" fmla="*/ 0 h 844"/>
                <a:gd name="T46" fmla="*/ 0 w 331"/>
                <a:gd name="T47" fmla="*/ 0 h 844"/>
                <a:gd name="T48" fmla="*/ 0 w 331"/>
                <a:gd name="T49" fmla="*/ 0 h 844"/>
                <a:gd name="T50" fmla="*/ 0 w 331"/>
                <a:gd name="T51" fmla="*/ 0 h 844"/>
                <a:gd name="T52" fmla="*/ 0 w 331"/>
                <a:gd name="T53" fmla="*/ 0 h 844"/>
                <a:gd name="T54" fmla="*/ 0 w 331"/>
                <a:gd name="T55" fmla="*/ 0 h 844"/>
                <a:gd name="T56" fmla="*/ 0 w 331"/>
                <a:gd name="T57" fmla="*/ 0 h 844"/>
                <a:gd name="T58" fmla="*/ 0 w 331"/>
                <a:gd name="T59" fmla="*/ 0 h 844"/>
                <a:gd name="T60" fmla="*/ 0 w 331"/>
                <a:gd name="T61" fmla="*/ 0 h 844"/>
                <a:gd name="T62" fmla="*/ 0 w 331"/>
                <a:gd name="T63" fmla="*/ 0 h 844"/>
                <a:gd name="T64" fmla="*/ 0 w 331"/>
                <a:gd name="T65" fmla="*/ 0 h 844"/>
                <a:gd name="T66" fmla="*/ 0 w 331"/>
                <a:gd name="T67" fmla="*/ 0 h 844"/>
                <a:gd name="T68" fmla="*/ 0 w 331"/>
                <a:gd name="T69" fmla="*/ 0 h 844"/>
                <a:gd name="T70" fmla="*/ 0 w 331"/>
                <a:gd name="T71" fmla="*/ 0 h 844"/>
                <a:gd name="T72" fmla="*/ 0 w 331"/>
                <a:gd name="T73" fmla="*/ 0 h 844"/>
                <a:gd name="T74" fmla="*/ 0 w 331"/>
                <a:gd name="T75" fmla="*/ 0 h 844"/>
                <a:gd name="T76" fmla="*/ 0 w 331"/>
                <a:gd name="T77" fmla="*/ 0 h 844"/>
                <a:gd name="T78" fmla="*/ 0 w 331"/>
                <a:gd name="T79" fmla="*/ 0 h 844"/>
                <a:gd name="T80" fmla="*/ 0 w 331"/>
                <a:gd name="T81" fmla="*/ 0 h 844"/>
                <a:gd name="T82" fmla="*/ 0 w 331"/>
                <a:gd name="T83" fmla="*/ 0 h 844"/>
                <a:gd name="T84" fmla="*/ 0 w 331"/>
                <a:gd name="T85" fmla="*/ 0 h 844"/>
                <a:gd name="T86" fmla="*/ 0 w 331"/>
                <a:gd name="T87" fmla="*/ 0 h 844"/>
                <a:gd name="T88" fmla="*/ 0 w 331"/>
                <a:gd name="T89" fmla="*/ 0 h 844"/>
                <a:gd name="T90" fmla="*/ 0 w 331"/>
                <a:gd name="T91" fmla="*/ 0 h 844"/>
                <a:gd name="T92" fmla="*/ 0 w 331"/>
                <a:gd name="T93" fmla="*/ 0 h 844"/>
                <a:gd name="T94" fmla="*/ 0 w 331"/>
                <a:gd name="T95" fmla="*/ 0 h 844"/>
                <a:gd name="T96" fmla="*/ 0 w 331"/>
                <a:gd name="T97" fmla="*/ 0 h 8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844"/>
                <a:gd name="T149" fmla="*/ 331 w 331"/>
                <a:gd name="T150" fmla="*/ 844 h 8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844">
                  <a:moveTo>
                    <a:pt x="61" y="35"/>
                  </a:moveTo>
                  <a:lnTo>
                    <a:pt x="91" y="117"/>
                  </a:lnTo>
                  <a:lnTo>
                    <a:pt x="121" y="201"/>
                  </a:lnTo>
                  <a:lnTo>
                    <a:pt x="154" y="283"/>
                  </a:lnTo>
                  <a:lnTo>
                    <a:pt x="184" y="365"/>
                  </a:lnTo>
                  <a:lnTo>
                    <a:pt x="214" y="446"/>
                  </a:lnTo>
                  <a:lnTo>
                    <a:pt x="246" y="528"/>
                  </a:lnTo>
                  <a:lnTo>
                    <a:pt x="276" y="609"/>
                  </a:lnTo>
                  <a:lnTo>
                    <a:pt x="306" y="692"/>
                  </a:lnTo>
                  <a:lnTo>
                    <a:pt x="317" y="727"/>
                  </a:lnTo>
                  <a:lnTo>
                    <a:pt x="322" y="763"/>
                  </a:lnTo>
                  <a:lnTo>
                    <a:pt x="326" y="798"/>
                  </a:lnTo>
                  <a:lnTo>
                    <a:pt x="331" y="831"/>
                  </a:lnTo>
                  <a:lnTo>
                    <a:pt x="320" y="834"/>
                  </a:lnTo>
                  <a:lnTo>
                    <a:pt x="312" y="836"/>
                  </a:lnTo>
                  <a:lnTo>
                    <a:pt x="303" y="839"/>
                  </a:lnTo>
                  <a:lnTo>
                    <a:pt x="292" y="841"/>
                  </a:lnTo>
                  <a:lnTo>
                    <a:pt x="296" y="811"/>
                  </a:lnTo>
                  <a:lnTo>
                    <a:pt x="296" y="779"/>
                  </a:lnTo>
                  <a:lnTo>
                    <a:pt x="296" y="749"/>
                  </a:lnTo>
                  <a:lnTo>
                    <a:pt x="298" y="716"/>
                  </a:lnTo>
                  <a:lnTo>
                    <a:pt x="292" y="710"/>
                  </a:lnTo>
                  <a:lnTo>
                    <a:pt x="292" y="705"/>
                  </a:lnTo>
                  <a:lnTo>
                    <a:pt x="292" y="700"/>
                  </a:lnTo>
                  <a:lnTo>
                    <a:pt x="287" y="694"/>
                  </a:lnTo>
                  <a:lnTo>
                    <a:pt x="282" y="730"/>
                  </a:lnTo>
                  <a:lnTo>
                    <a:pt x="278" y="768"/>
                  </a:lnTo>
                  <a:lnTo>
                    <a:pt x="278" y="804"/>
                  </a:lnTo>
                  <a:lnTo>
                    <a:pt x="276" y="836"/>
                  </a:lnTo>
                  <a:lnTo>
                    <a:pt x="278" y="839"/>
                  </a:lnTo>
                  <a:lnTo>
                    <a:pt x="285" y="841"/>
                  </a:lnTo>
                  <a:lnTo>
                    <a:pt x="287" y="841"/>
                  </a:lnTo>
                  <a:lnTo>
                    <a:pt x="276" y="844"/>
                  </a:lnTo>
                  <a:lnTo>
                    <a:pt x="241" y="758"/>
                  </a:lnTo>
                  <a:lnTo>
                    <a:pt x="205" y="670"/>
                  </a:lnTo>
                  <a:lnTo>
                    <a:pt x="170" y="579"/>
                  </a:lnTo>
                  <a:lnTo>
                    <a:pt x="137" y="493"/>
                  </a:lnTo>
                  <a:lnTo>
                    <a:pt x="101" y="406"/>
                  </a:lnTo>
                  <a:lnTo>
                    <a:pt x="69" y="319"/>
                  </a:lnTo>
                  <a:lnTo>
                    <a:pt x="34" y="231"/>
                  </a:lnTo>
                  <a:lnTo>
                    <a:pt x="0" y="144"/>
                  </a:lnTo>
                  <a:lnTo>
                    <a:pt x="9" y="108"/>
                  </a:lnTo>
                  <a:lnTo>
                    <a:pt x="14" y="71"/>
                  </a:lnTo>
                  <a:lnTo>
                    <a:pt x="20" y="35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8" y="16"/>
                  </a:lnTo>
                  <a:lnTo>
                    <a:pt x="55" y="27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2" name="Freeform 280"/>
            <p:cNvSpPr>
              <a:spLocks/>
            </p:cNvSpPr>
            <p:nvPr/>
          </p:nvSpPr>
          <p:spPr bwMode="auto">
            <a:xfrm>
              <a:off x="2951" y="2078"/>
              <a:ext cx="65" cy="57"/>
            </a:xfrm>
            <a:custGeom>
              <a:avLst/>
              <a:gdLst>
                <a:gd name="T0" fmla="*/ 0 w 261"/>
                <a:gd name="T1" fmla="*/ 0 h 229"/>
                <a:gd name="T2" fmla="*/ 0 w 261"/>
                <a:gd name="T3" fmla="*/ 0 h 229"/>
                <a:gd name="T4" fmla="*/ 0 w 261"/>
                <a:gd name="T5" fmla="*/ 0 h 229"/>
                <a:gd name="T6" fmla="*/ 0 w 261"/>
                <a:gd name="T7" fmla="*/ 0 h 229"/>
                <a:gd name="T8" fmla="*/ 0 w 261"/>
                <a:gd name="T9" fmla="*/ 0 h 229"/>
                <a:gd name="T10" fmla="*/ 0 w 261"/>
                <a:gd name="T11" fmla="*/ 0 h 229"/>
                <a:gd name="T12" fmla="*/ 0 w 261"/>
                <a:gd name="T13" fmla="*/ 0 h 229"/>
                <a:gd name="T14" fmla="*/ 0 w 261"/>
                <a:gd name="T15" fmla="*/ 0 h 229"/>
                <a:gd name="T16" fmla="*/ 0 w 261"/>
                <a:gd name="T17" fmla="*/ 0 h 229"/>
                <a:gd name="T18" fmla="*/ 0 w 261"/>
                <a:gd name="T19" fmla="*/ 0 h 229"/>
                <a:gd name="T20" fmla="*/ 0 w 261"/>
                <a:gd name="T21" fmla="*/ 0 h 229"/>
                <a:gd name="T22" fmla="*/ 0 w 261"/>
                <a:gd name="T23" fmla="*/ 0 h 229"/>
                <a:gd name="T24" fmla="*/ 0 w 261"/>
                <a:gd name="T25" fmla="*/ 0 h 229"/>
                <a:gd name="T26" fmla="*/ 0 w 261"/>
                <a:gd name="T27" fmla="*/ 0 h 229"/>
                <a:gd name="T28" fmla="*/ 0 w 261"/>
                <a:gd name="T29" fmla="*/ 0 h 229"/>
                <a:gd name="T30" fmla="*/ 0 w 261"/>
                <a:gd name="T31" fmla="*/ 0 h 229"/>
                <a:gd name="T32" fmla="*/ 0 w 261"/>
                <a:gd name="T33" fmla="*/ 0 h 229"/>
                <a:gd name="T34" fmla="*/ 0 w 261"/>
                <a:gd name="T35" fmla="*/ 0 h 229"/>
                <a:gd name="T36" fmla="*/ 0 w 261"/>
                <a:gd name="T37" fmla="*/ 0 h 229"/>
                <a:gd name="T38" fmla="*/ 0 w 261"/>
                <a:gd name="T39" fmla="*/ 0 h 229"/>
                <a:gd name="T40" fmla="*/ 0 w 261"/>
                <a:gd name="T41" fmla="*/ 0 h 229"/>
                <a:gd name="T42" fmla="*/ 0 w 261"/>
                <a:gd name="T43" fmla="*/ 0 h 229"/>
                <a:gd name="T44" fmla="*/ 0 w 261"/>
                <a:gd name="T45" fmla="*/ 0 h 229"/>
                <a:gd name="T46" fmla="*/ 0 w 261"/>
                <a:gd name="T47" fmla="*/ 0 h 229"/>
                <a:gd name="T48" fmla="*/ 0 w 261"/>
                <a:gd name="T49" fmla="*/ 0 h 229"/>
                <a:gd name="T50" fmla="*/ 0 w 261"/>
                <a:gd name="T51" fmla="*/ 0 h 229"/>
                <a:gd name="T52" fmla="*/ 0 w 261"/>
                <a:gd name="T53" fmla="*/ 0 h 229"/>
                <a:gd name="T54" fmla="*/ 0 w 261"/>
                <a:gd name="T55" fmla="*/ 0 h 229"/>
                <a:gd name="T56" fmla="*/ 0 w 261"/>
                <a:gd name="T57" fmla="*/ 0 h 229"/>
                <a:gd name="T58" fmla="*/ 0 w 261"/>
                <a:gd name="T59" fmla="*/ 0 h 229"/>
                <a:gd name="T60" fmla="*/ 0 w 261"/>
                <a:gd name="T61" fmla="*/ 0 h 229"/>
                <a:gd name="T62" fmla="*/ 0 w 261"/>
                <a:gd name="T63" fmla="*/ 0 h 229"/>
                <a:gd name="T64" fmla="*/ 0 w 261"/>
                <a:gd name="T65" fmla="*/ 0 h 229"/>
                <a:gd name="T66" fmla="*/ 0 w 261"/>
                <a:gd name="T67" fmla="*/ 0 h 229"/>
                <a:gd name="T68" fmla="*/ 0 w 261"/>
                <a:gd name="T69" fmla="*/ 0 h 229"/>
                <a:gd name="T70" fmla="*/ 0 w 261"/>
                <a:gd name="T71" fmla="*/ 0 h 229"/>
                <a:gd name="T72" fmla="*/ 0 w 261"/>
                <a:gd name="T73" fmla="*/ 0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29"/>
                <a:gd name="T113" fmla="*/ 261 w 261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29">
                  <a:moveTo>
                    <a:pt x="261" y="48"/>
                  </a:moveTo>
                  <a:lnTo>
                    <a:pt x="261" y="82"/>
                  </a:lnTo>
                  <a:lnTo>
                    <a:pt x="255" y="112"/>
                  </a:lnTo>
                  <a:lnTo>
                    <a:pt x="239" y="144"/>
                  </a:lnTo>
                  <a:lnTo>
                    <a:pt x="214" y="168"/>
                  </a:lnTo>
                  <a:lnTo>
                    <a:pt x="204" y="177"/>
                  </a:lnTo>
                  <a:lnTo>
                    <a:pt x="196" y="185"/>
                  </a:lnTo>
                  <a:lnTo>
                    <a:pt x="184" y="193"/>
                  </a:lnTo>
                  <a:lnTo>
                    <a:pt x="172" y="201"/>
                  </a:lnTo>
                  <a:lnTo>
                    <a:pt x="161" y="207"/>
                  </a:lnTo>
                  <a:lnTo>
                    <a:pt x="149" y="215"/>
                  </a:lnTo>
                  <a:lnTo>
                    <a:pt x="136" y="220"/>
                  </a:lnTo>
                  <a:lnTo>
                    <a:pt x="124" y="229"/>
                  </a:lnTo>
                  <a:lnTo>
                    <a:pt x="111" y="212"/>
                  </a:lnTo>
                  <a:lnTo>
                    <a:pt x="98" y="195"/>
                  </a:lnTo>
                  <a:lnTo>
                    <a:pt x="84" y="179"/>
                  </a:lnTo>
                  <a:lnTo>
                    <a:pt x="67" y="165"/>
                  </a:lnTo>
                  <a:lnTo>
                    <a:pt x="48" y="152"/>
                  </a:lnTo>
                  <a:lnTo>
                    <a:pt x="32" y="142"/>
                  </a:lnTo>
                  <a:lnTo>
                    <a:pt x="16" y="128"/>
                  </a:lnTo>
                  <a:lnTo>
                    <a:pt x="0" y="114"/>
                  </a:lnTo>
                  <a:lnTo>
                    <a:pt x="2" y="87"/>
                  </a:lnTo>
                  <a:lnTo>
                    <a:pt x="11" y="62"/>
                  </a:lnTo>
                  <a:lnTo>
                    <a:pt x="21" y="38"/>
                  </a:lnTo>
                  <a:lnTo>
                    <a:pt x="35" y="13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60" y="5"/>
                  </a:lnTo>
                  <a:lnTo>
                    <a:pt x="89" y="11"/>
                  </a:lnTo>
                  <a:lnTo>
                    <a:pt x="119" y="16"/>
                  </a:lnTo>
                  <a:lnTo>
                    <a:pt x="149" y="18"/>
                  </a:lnTo>
                  <a:lnTo>
                    <a:pt x="177" y="27"/>
                  </a:lnTo>
                  <a:lnTo>
                    <a:pt x="207" y="32"/>
                  </a:lnTo>
                  <a:lnTo>
                    <a:pt x="234" y="41"/>
                  </a:lnTo>
                  <a:lnTo>
                    <a:pt x="261" y="4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3" name="Freeform 281"/>
            <p:cNvSpPr>
              <a:spLocks/>
            </p:cNvSpPr>
            <p:nvPr/>
          </p:nvSpPr>
          <p:spPr bwMode="auto">
            <a:xfrm>
              <a:off x="2727" y="2079"/>
              <a:ext cx="81" cy="175"/>
            </a:xfrm>
            <a:custGeom>
              <a:avLst/>
              <a:gdLst>
                <a:gd name="T0" fmla="*/ 0 w 324"/>
                <a:gd name="T1" fmla="*/ 0 h 700"/>
                <a:gd name="T2" fmla="*/ 0 w 324"/>
                <a:gd name="T3" fmla="*/ 0 h 700"/>
                <a:gd name="T4" fmla="*/ 0 w 324"/>
                <a:gd name="T5" fmla="*/ 0 h 700"/>
                <a:gd name="T6" fmla="*/ 0 w 324"/>
                <a:gd name="T7" fmla="*/ 0 h 700"/>
                <a:gd name="T8" fmla="*/ 0 w 324"/>
                <a:gd name="T9" fmla="*/ 0 h 700"/>
                <a:gd name="T10" fmla="*/ 0 w 324"/>
                <a:gd name="T11" fmla="*/ 0 h 700"/>
                <a:gd name="T12" fmla="*/ 0 w 324"/>
                <a:gd name="T13" fmla="*/ 0 h 700"/>
                <a:gd name="T14" fmla="*/ 0 w 324"/>
                <a:gd name="T15" fmla="*/ 0 h 700"/>
                <a:gd name="T16" fmla="*/ 0 w 324"/>
                <a:gd name="T17" fmla="*/ 0 h 700"/>
                <a:gd name="T18" fmla="*/ 0 w 324"/>
                <a:gd name="T19" fmla="*/ 0 h 700"/>
                <a:gd name="T20" fmla="*/ 0 w 324"/>
                <a:gd name="T21" fmla="*/ 0 h 700"/>
                <a:gd name="T22" fmla="*/ 0 w 324"/>
                <a:gd name="T23" fmla="*/ 0 h 700"/>
                <a:gd name="T24" fmla="*/ 0 w 324"/>
                <a:gd name="T25" fmla="*/ 0 h 700"/>
                <a:gd name="T26" fmla="*/ 0 w 324"/>
                <a:gd name="T27" fmla="*/ 0 h 700"/>
                <a:gd name="T28" fmla="*/ 0 w 324"/>
                <a:gd name="T29" fmla="*/ 0 h 700"/>
                <a:gd name="T30" fmla="*/ 0 w 324"/>
                <a:gd name="T31" fmla="*/ 0 h 700"/>
                <a:gd name="T32" fmla="*/ 0 w 324"/>
                <a:gd name="T33" fmla="*/ 0 h 700"/>
                <a:gd name="T34" fmla="*/ 0 w 324"/>
                <a:gd name="T35" fmla="*/ 0 h 700"/>
                <a:gd name="T36" fmla="*/ 0 w 324"/>
                <a:gd name="T37" fmla="*/ 0 h 700"/>
                <a:gd name="T38" fmla="*/ 0 w 324"/>
                <a:gd name="T39" fmla="*/ 0 h 700"/>
                <a:gd name="T40" fmla="*/ 0 w 324"/>
                <a:gd name="T41" fmla="*/ 0 h 700"/>
                <a:gd name="T42" fmla="*/ 0 w 324"/>
                <a:gd name="T43" fmla="*/ 0 h 700"/>
                <a:gd name="T44" fmla="*/ 0 w 324"/>
                <a:gd name="T45" fmla="*/ 0 h 700"/>
                <a:gd name="T46" fmla="*/ 0 w 324"/>
                <a:gd name="T47" fmla="*/ 0 h 700"/>
                <a:gd name="T48" fmla="*/ 0 w 324"/>
                <a:gd name="T49" fmla="*/ 0 h 700"/>
                <a:gd name="T50" fmla="*/ 0 w 324"/>
                <a:gd name="T51" fmla="*/ 0 h 700"/>
                <a:gd name="T52" fmla="*/ 0 w 324"/>
                <a:gd name="T53" fmla="*/ 0 h 700"/>
                <a:gd name="T54" fmla="*/ 0 w 324"/>
                <a:gd name="T55" fmla="*/ 0 h 700"/>
                <a:gd name="T56" fmla="*/ 0 w 324"/>
                <a:gd name="T57" fmla="*/ 0 h 700"/>
                <a:gd name="T58" fmla="*/ 0 w 324"/>
                <a:gd name="T59" fmla="*/ 0 h 700"/>
                <a:gd name="T60" fmla="*/ 0 w 324"/>
                <a:gd name="T61" fmla="*/ 0 h 700"/>
                <a:gd name="T62" fmla="*/ 0 w 324"/>
                <a:gd name="T63" fmla="*/ 0 h 700"/>
                <a:gd name="T64" fmla="*/ 0 w 324"/>
                <a:gd name="T65" fmla="*/ 0 h 700"/>
                <a:gd name="T66" fmla="*/ 0 w 324"/>
                <a:gd name="T67" fmla="*/ 0 h 700"/>
                <a:gd name="T68" fmla="*/ 0 w 324"/>
                <a:gd name="T69" fmla="*/ 0 h 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700"/>
                <a:gd name="T107" fmla="*/ 324 w 324"/>
                <a:gd name="T108" fmla="*/ 700 h 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700">
                  <a:moveTo>
                    <a:pt x="315" y="574"/>
                  </a:moveTo>
                  <a:lnTo>
                    <a:pt x="324" y="581"/>
                  </a:lnTo>
                  <a:lnTo>
                    <a:pt x="324" y="592"/>
                  </a:lnTo>
                  <a:lnTo>
                    <a:pt x="321" y="602"/>
                  </a:lnTo>
                  <a:lnTo>
                    <a:pt x="324" y="616"/>
                  </a:lnTo>
                  <a:lnTo>
                    <a:pt x="321" y="700"/>
                  </a:lnTo>
                  <a:lnTo>
                    <a:pt x="310" y="670"/>
                  </a:lnTo>
                  <a:lnTo>
                    <a:pt x="294" y="640"/>
                  </a:lnTo>
                  <a:lnTo>
                    <a:pt x="275" y="611"/>
                  </a:lnTo>
                  <a:lnTo>
                    <a:pt x="255" y="581"/>
                  </a:lnTo>
                  <a:lnTo>
                    <a:pt x="253" y="581"/>
                  </a:lnTo>
                  <a:lnTo>
                    <a:pt x="248" y="578"/>
                  </a:lnTo>
                  <a:lnTo>
                    <a:pt x="245" y="572"/>
                  </a:lnTo>
                  <a:lnTo>
                    <a:pt x="239" y="569"/>
                  </a:lnTo>
                  <a:lnTo>
                    <a:pt x="209" y="504"/>
                  </a:lnTo>
                  <a:lnTo>
                    <a:pt x="179" y="439"/>
                  </a:lnTo>
                  <a:lnTo>
                    <a:pt x="149" y="374"/>
                  </a:lnTo>
                  <a:lnTo>
                    <a:pt x="119" y="308"/>
                  </a:lnTo>
                  <a:lnTo>
                    <a:pt x="89" y="243"/>
                  </a:lnTo>
                  <a:lnTo>
                    <a:pt x="59" y="174"/>
                  </a:lnTo>
                  <a:lnTo>
                    <a:pt x="29" y="109"/>
                  </a:lnTo>
                  <a:lnTo>
                    <a:pt x="0" y="41"/>
                  </a:lnTo>
                  <a:lnTo>
                    <a:pt x="7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4" y="38"/>
                  </a:lnTo>
                  <a:lnTo>
                    <a:pt x="29" y="0"/>
                  </a:lnTo>
                  <a:lnTo>
                    <a:pt x="68" y="71"/>
                  </a:lnTo>
                  <a:lnTo>
                    <a:pt x="103" y="142"/>
                  </a:lnTo>
                  <a:lnTo>
                    <a:pt x="138" y="213"/>
                  </a:lnTo>
                  <a:lnTo>
                    <a:pt x="174" y="284"/>
                  </a:lnTo>
                  <a:lnTo>
                    <a:pt x="209" y="357"/>
                  </a:lnTo>
                  <a:lnTo>
                    <a:pt x="245" y="427"/>
                  </a:lnTo>
                  <a:lnTo>
                    <a:pt x="280" y="501"/>
                  </a:lnTo>
                  <a:lnTo>
                    <a:pt x="315" y="574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4" name="Freeform 282"/>
            <p:cNvSpPr>
              <a:spLocks/>
            </p:cNvSpPr>
            <p:nvPr/>
          </p:nvSpPr>
          <p:spPr bwMode="auto">
            <a:xfrm>
              <a:off x="2843" y="2091"/>
              <a:ext cx="8" cy="7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w 36"/>
                <a:gd name="T15" fmla="*/ 0 h 30"/>
                <a:gd name="T16" fmla="*/ 0 w 36"/>
                <a:gd name="T17" fmla="*/ 0 h 30"/>
                <a:gd name="T18" fmla="*/ 0 w 3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0"/>
                <a:gd name="T32" fmla="*/ 36 w 3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0">
                  <a:moveTo>
                    <a:pt x="36" y="19"/>
                  </a:moveTo>
                  <a:lnTo>
                    <a:pt x="6" y="3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5"/>
                  </a:lnTo>
                  <a:lnTo>
                    <a:pt x="22" y="8"/>
                  </a:lnTo>
                  <a:lnTo>
                    <a:pt x="30" y="14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5" name="Freeform 283"/>
            <p:cNvSpPr>
              <a:spLocks/>
            </p:cNvSpPr>
            <p:nvPr/>
          </p:nvSpPr>
          <p:spPr bwMode="auto">
            <a:xfrm>
              <a:off x="2672" y="2096"/>
              <a:ext cx="103" cy="179"/>
            </a:xfrm>
            <a:custGeom>
              <a:avLst/>
              <a:gdLst>
                <a:gd name="T0" fmla="*/ 0 w 411"/>
                <a:gd name="T1" fmla="*/ 0 h 717"/>
                <a:gd name="T2" fmla="*/ 0 w 411"/>
                <a:gd name="T3" fmla="*/ 0 h 717"/>
                <a:gd name="T4" fmla="*/ 0 w 411"/>
                <a:gd name="T5" fmla="*/ 0 h 717"/>
                <a:gd name="T6" fmla="*/ 0 w 411"/>
                <a:gd name="T7" fmla="*/ 0 h 717"/>
                <a:gd name="T8" fmla="*/ 0 w 411"/>
                <a:gd name="T9" fmla="*/ 0 h 717"/>
                <a:gd name="T10" fmla="*/ 0 w 411"/>
                <a:gd name="T11" fmla="*/ 0 h 717"/>
                <a:gd name="T12" fmla="*/ 0 w 411"/>
                <a:gd name="T13" fmla="*/ 0 h 717"/>
                <a:gd name="T14" fmla="*/ 0 w 411"/>
                <a:gd name="T15" fmla="*/ 0 h 717"/>
                <a:gd name="T16" fmla="*/ 0 w 411"/>
                <a:gd name="T17" fmla="*/ 0 h 717"/>
                <a:gd name="T18" fmla="*/ 0 w 411"/>
                <a:gd name="T19" fmla="*/ 0 h 717"/>
                <a:gd name="T20" fmla="*/ 0 w 411"/>
                <a:gd name="T21" fmla="*/ 0 h 717"/>
                <a:gd name="T22" fmla="*/ 0 w 411"/>
                <a:gd name="T23" fmla="*/ 0 h 717"/>
                <a:gd name="T24" fmla="*/ 0 w 411"/>
                <a:gd name="T25" fmla="*/ 0 h 717"/>
                <a:gd name="T26" fmla="*/ 0 w 411"/>
                <a:gd name="T27" fmla="*/ 0 h 717"/>
                <a:gd name="T28" fmla="*/ 0 w 411"/>
                <a:gd name="T29" fmla="*/ 0 h 717"/>
                <a:gd name="T30" fmla="*/ 0 w 411"/>
                <a:gd name="T31" fmla="*/ 0 h 717"/>
                <a:gd name="T32" fmla="*/ 0 w 411"/>
                <a:gd name="T33" fmla="*/ 0 h 717"/>
                <a:gd name="T34" fmla="*/ 0 w 411"/>
                <a:gd name="T35" fmla="*/ 0 h 717"/>
                <a:gd name="T36" fmla="*/ 0 w 411"/>
                <a:gd name="T37" fmla="*/ 0 h 717"/>
                <a:gd name="T38" fmla="*/ 0 w 411"/>
                <a:gd name="T39" fmla="*/ 0 h 717"/>
                <a:gd name="T40" fmla="*/ 0 w 411"/>
                <a:gd name="T41" fmla="*/ 0 h 717"/>
                <a:gd name="T42" fmla="*/ 0 w 411"/>
                <a:gd name="T43" fmla="*/ 0 h 717"/>
                <a:gd name="T44" fmla="*/ 0 w 411"/>
                <a:gd name="T45" fmla="*/ 0 h 717"/>
                <a:gd name="T46" fmla="*/ 0 w 411"/>
                <a:gd name="T47" fmla="*/ 0 h 717"/>
                <a:gd name="T48" fmla="*/ 0 w 411"/>
                <a:gd name="T49" fmla="*/ 0 h 717"/>
                <a:gd name="T50" fmla="*/ 0 w 411"/>
                <a:gd name="T51" fmla="*/ 0 h 717"/>
                <a:gd name="T52" fmla="*/ 0 w 411"/>
                <a:gd name="T53" fmla="*/ 0 h 717"/>
                <a:gd name="T54" fmla="*/ 0 w 411"/>
                <a:gd name="T55" fmla="*/ 0 h 717"/>
                <a:gd name="T56" fmla="*/ 0 w 411"/>
                <a:gd name="T57" fmla="*/ 0 h 717"/>
                <a:gd name="T58" fmla="*/ 0 w 411"/>
                <a:gd name="T59" fmla="*/ 0 h 717"/>
                <a:gd name="T60" fmla="*/ 0 w 411"/>
                <a:gd name="T61" fmla="*/ 0 h 717"/>
                <a:gd name="T62" fmla="*/ 0 w 411"/>
                <a:gd name="T63" fmla="*/ 0 h 717"/>
                <a:gd name="T64" fmla="*/ 0 w 411"/>
                <a:gd name="T65" fmla="*/ 0 h 717"/>
                <a:gd name="T66" fmla="*/ 0 w 411"/>
                <a:gd name="T67" fmla="*/ 0 h 717"/>
                <a:gd name="T68" fmla="*/ 0 w 411"/>
                <a:gd name="T69" fmla="*/ 0 h 717"/>
                <a:gd name="T70" fmla="*/ 0 w 411"/>
                <a:gd name="T71" fmla="*/ 0 h 717"/>
                <a:gd name="T72" fmla="*/ 0 w 411"/>
                <a:gd name="T73" fmla="*/ 0 h 717"/>
                <a:gd name="T74" fmla="*/ 0 w 411"/>
                <a:gd name="T75" fmla="*/ 0 h 7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717"/>
                <a:gd name="T116" fmla="*/ 411 w 411"/>
                <a:gd name="T117" fmla="*/ 717 h 7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717">
                  <a:moveTo>
                    <a:pt x="405" y="679"/>
                  </a:moveTo>
                  <a:lnTo>
                    <a:pt x="405" y="681"/>
                  </a:lnTo>
                  <a:lnTo>
                    <a:pt x="405" y="685"/>
                  </a:lnTo>
                  <a:lnTo>
                    <a:pt x="409" y="687"/>
                  </a:lnTo>
                  <a:lnTo>
                    <a:pt x="411" y="687"/>
                  </a:lnTo>
                  <a:lnTo>
                    <a:pt x="389" y="692"/>
                  </a:lnTo>
                  <a:lnTo>
                    <a:pt x="370" y="697"/>
                  </a:lnTo>
                  <a:lnTo>
                    <a:pt x="349" y="701"/>
                  </a:lnTo>
                  <a:lnTo>
                    <a:pt x="329" y="706"/>
                  </a:lnTo>
                  <a:lnTo>
                    <a:pt x="308" y="708"/>
                  </a:lnTo>
                  <a:lnTo>
                    <a:pt x="289" y="711"/>
                  </a:lnTo>
                  <a:lnTo>
                    <a:pt x="269" y="715"/>
                  </a:lnTo>
                  <a:lnTo>
                    <a:pt x="250" y="717"/>
                  </a:lnTo>
                  <a:lnTo>
                    <a:pt x="245" y="690"/>
                  </a:lnTo>
                  <a:lnTo>
                    <a:pt x="242" y="662"/>
                  </a:lnTo>
                  <a:lnTo>
                    <a:pt x="239" y="637"/>
                  </a:lnTo>
                  <a:lnTo>
                    <a:pt x="237" y="614"/>
                  </a:lnTo>
                  <a:lnTo>
                    <a:pt x="248" y="616"/>
                  </a:lnTo>
                  <a:lnTo>
                    <a:pt x="258" y="619"/>
                  </a:lnTo>
                  <a:lnTo>
                    <a:pt x="269" y="619"/>
                  </a:lnTo>
                  <a:lnTo>
                    <a:pt x="280" y="619"/>
                  </a:lnTo>
                  <a:lnTo>
                    <a:pt x="292" y="619"/>
                  </a:lnTo>
                  <a:lnTo>
                    <a:pt x="302" y="616"/>
                  </a:lnTo>
                  <a:lnTo>
                    <a:pt x="313" y="614"/>
                  </a:lnTo>
                  <a:lnTo>
                    <a:pt x="324" y="607"/>
                  </a:lnTo>
                  <a:lnTo>
                    <a:pt x="329" y="597"/>
                  </a:lnTo>
                  <a:lnTo>
                    <a:pt x="329" y="584"/>
                  </a:lnTo>
                  <a:lnTo>
                    <a:pt x="329" y="570"/>
                  </a:lnTo>
                  <a:lnTo>
                    <a:pt x="327" y="559"/>
                  </a:lnTo>
                  <a:lnTo>
                    <a:pt x="319" y="550"/>
                  </a:lnTo>
                  <a:lnTo>
                    <a:pt x="310" y="545"/>
                  </a:lnTo>
                  <a:lnTo>
                    <a:pt x="302" y="540"/>
                  </a:lnTo>
                  <a:lnTo>
                    <a:pt x="292" y="536"/>
                  </a:lnTo>
                  <a:lnTo>
                    <a:pt x="280" y="534"/>
                  </a:lnTo>
                  <a:lnTo>
                    <a:pt x="267" y="534"/>
                  </a:lnTo>
                  <a:lnTo>
                    <a:pt x="256" y="534"/>
                  </a:lnTo>
                  <a:lnTo>
                    <a:pt x="245" y="536"/>
                  </a:lnTo>
                  <a:lnTo>
                    <a:pt x="226" y="543"/>
                  </a:lnTo>
                  <a:lnTo>
                    <a:pt x="207" y="496"/>
                  </a:lnTo>
                  <a:lnTo>
                    <a:pt x="185" y="453"/>
                  </a:lnTo>
                  <a:lnTo>
                    <a:pt x="166" y="407"/>
                  </a:lnTo>
                  <a:lnTo>
                    <a:pt x="147" y="359"/>
                  </a:lnTo>
                  <a:lnTo>
                    <a:pt x="125" y="313"/>
                  </a:lnTo>
                  <a:lnTo>
                    <a:pt x="106" y="264"/>
                  </a:lnTo>
                  <a:lnTo>
                    <a:pt x="85" y="218"/>
                  </a:lnTo>
                  <a:lnTo>
                    <a:pt x="65" y="172"/>
                  </a:lnTo>
                  <a:lnTo>
                    <a:pt x="76" y="170"/>
                  </a:lnTo>
                  <a:lnTo>
                    <a:pt x="90" y="170"/>
                  </a:lnTo>
                  <a:lnTo>
                    <a:pt x="101" y="170"/>
                  </a:lnTo>
                  <a:lnTo>
                    <a:pt x="111" y="166"/>
                  </a:lnTo>
                  <a:lnTo>
                    <a:pt x="125" y="163"/>
                  </a:lnTo>
                  <a:lnTo>
                    <a:pt x="136" y="161"/>
                  </a:lnTo>
                  <a:lnTo>
                    <a:pt x="144" y="156"/>
                  </a:lnTo>
                  <a:lnTo>
                    <a:pt x="155" y="147"/>
                  </a:lnTo>
                  <a:lnTo>
                    <a:pt x="152" y="134"/>
                  </a:lnTo>
                  <a:lnTo>
                    <a:pt x="147" y="120"/>
                  </a:lnTo>
                  <a:lnTo>
                    <a:pt x="141" y="109"/>
                  </a:lnTo>
                  <a:lnTo>
                    <a:pt x="131" y="95"/>
                  </a:lnTo>
                  <a:lnTo>
                    <a:pt x="120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81" y="92"/>
                  </a:lnTo>
                  <a:lnTo>
                    <a:pt x="71" y="95"/>
                  </a:lnTo>
                  <a:lnTo>
                    <a:pt x="60" y="99"/>
                  </a:lnTo>
                  <a:lnTo>
                    <a:pt x="49" y="101"/>
                  </a:lnTo>
                  <a:lnTo>
                    <a:pt x="41" y="106"/>
                  </a:lnTo>
                  <a:lnTo>
                    <a:pt x="41" y="112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27" y="11"/>
                  </a:lnTo>
                  <a:lnTo>
                    <a:pt x="43" y="9"/>
                  </a:lnTo>
                  <a:lnTo>
                    <a:pt x="57" y="5"/>
                  </a:lnTo>
                  <a:lnTo>
                    <a:pt x="73" y="5"/>
                  </a:lnTo>
                  <a:lnTo>
                    <a:pt x="90" y="3"/>
                  </a:lnTo>
                  <a:lnTo>
                    <a:pt x="103" y="3"/>
                  </a:lnTo>
                  <a:lnTo>
                    <a:pt x="120" y="0"/>
                  </a:lnTo>
                  <a:lnTo>
                    <a:pt x="405" y="679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6" name="Freeform 284"/>
            <p:cNvSpPr>
              <a:spLocks/>
            </p:cNvSpPr>
            <p:nvPr/>
          </p:nvSpPr>
          <p:spPr bwMode="auto">
            <a:xfrm>
              <a:off x="2847" y="2099"/>
              <a:ext cx="35" cy="6"/>
            </a:xfrm>
            <a:custGeom>
              <a:avLst/>
              <a:gdLst>
                <a:gd name="T0" fmla="*/ 0 w 138"/>
                <a:gd name="T1" fmla="*/ 0 h 21"/>
                <a:gd name="T2" fmla="*/ 0 w 138"/>
                <a:gd name="T3" fmla="*/ 0 h 21"/>
                <a:gd name="T4" fmla="*/ 0 w 138"/>
                <a:gd name="T5" fmla="*/ 0 h 21"/>
                <a:gd name="T6" fmla="*/ 0 w 138"/>
                <a:gd name="T7" fmla="*/ 0 h 21"/>
                <a:gd name="T8" fmla="*/ 0 w 138"/>
                <a:gd name="T9" fmla="*/ 0 h 21"/>
                <a:gd name="T10" fmla="*/ 0 w 138"/>
                <a:gd name="T11" fmla="*/ 0 h 21"/>
                <a:gd name="T12" fmla="*/ 0 w 138"/>
                <a:gd name="T13" fmla="*/ 0 h 21"/>
                <a:gd name="T14" fmla="*/ 0 w 138"/>
                <a:gd name="T15" fmla="*/ 0 h 21"/>
                <a:gd name="T16" fmla="*/ 0 w 138"/>
                <a:gd name="T17" fmla="*/ 0 h 21"/>
                <a:gd name="T18" fmla="*/ 0 w 138"/>
                <a:gd name="T19" fmla="*/ 0 h 21"/>
                <a:gd name="T20" fmla="*/ 0 w 138"/>
                <a:gd name="T21" fmla="*/ 0 h 21"/>
                <a:gd name="T22" fmla="*/ 0 w 138"/>
                <a:gd name="T23" fmla="*/ 0 h 21"/>
                <a:gd name="T24" fmla="*/ 0 w 138"/>
                <a:gd name="T25" fmla="*/ 0 h 21"/>
                <a:gd name="T26" fmla="*/ 0 w 138"/>
                <a:gd name="T27" fmla="*/ 0 h 21"/>
                <a:gd name="T28" fmla="*/ 0 w 138"/>
                <a:gd name="T29" fmla="*/ 0 h 21"/>
                <a:gd name="T30" fmla="*/ 0 w 138"/>
                <a:gd name="T31" fmla="*/ 0 h 21"/>
                <a:gd name="T32" fmla="*/ 0 w 138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1"/>
                <a:gd name="T53" fmla="*/ 138 w 13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1">
                  <a:moveTo>
                    <a:pt x="0" y="13"/>
                  </a:moveTo>
                  <a:lnTo>
                    <a:pt x="16" y="5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7" y="7"/>
                  </a:lnTo>
                  <a:lnTo>
                    <a:pt x="106" y="13"/>
                  </a:lnTo>
                  <a:lnTo>
                    <a:pt x="122" y="19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22" y="21"/>
                  </a:lnTo>
                  <a:lnTo>
                    <a:pt x="106" y="19"/>
                  </a:lnTo>
                  <a:lnTo>
                    <a:pt x="83" y="16"/>
                  </a:lnTo>
                  <a:lnTo>
                    <a:pt x="62" y="16"/>
                  </a:lnTo>
                  <a:lnTo>
                    <a:pt x="37" y="13"/>
                  </a:lnTo>
                  <a:lnTo>
                    <a:pt x="1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7" name="Freeform 285"/>
            <p:cNvSpPr>
              <a:spLocks/>
            </p:cNvSpPr>
            <p:nvPr/>
          </p:nvSpPr>
          <p:spPr bwMode="auto">
            <a:xfrm>
              <a:off x="2637" y="2100"/>
              <a:ext cx="78" cy="180"/>
            </a:xfrm>
            <a:custGeom>
              <a:avLst/>
              <a:gdLst>
                <a:gd name="T0" fmla="*/ 0 w 312"/>
                <a:gd name="T1" fmla="*/ 0 h 722"/>
                <a:gd name="T2" fmla="*/ 0 w 312"/>
                <a:gd name="T3" fmla="*/ 0 h 722"/>
                <a:gd name="T4" fmla="*/ 0 w 312"/>
                <a:gd name="T5" fmla="*/ 0 h 722"/>
                <a:gd name="T6" fmla="*/ 0 w 312"/>
                <a:gd name="T7" fmla="*/ 0 h 722"/>
                <a:gd name="T8" fmla="*/ 0 w 312"/>
                <a:gd name="T9" fmla="*/ 0 h 722"/>
                <a:gd name="T10" fmla="*/ 0 w 312"/>
                <a:gd name="T11" fmla="*/ 0 h 722"/>
                <a:gd name="T12" fmla="*/ 0 w 312"/>
                <a:gd name="T13" fmla="*/ 0 h 722"/>
                <a:gd name="T14" fmla="*/ 0 w 312"/>
                <a:gd name="T15" fmla="*/ 0 h 722"/>
                <a:gd name="T16" fmla="*/ 0 w 312"/>
                <a:gd name="T17" fmla="*/ 0 h 722"/>
                <a:gd name="T18" fmla="*/ 0 w 312"/>
                <a:gd name="T19" fmla="*/ 0 h 722"/>
                <a:gd name="T20" fmla="*/ 0 w 312"/>
                <a:gd name="T21" fmla="*/ 0 h 722"/>
                <a:gd name="T22" fmla="*/ 0 w 312"/>
                <a:gd name="T23" fmla="*/ 0 h 722"/>
                <a:gd name="T24" fmla="*/ 0 w 312"/>
                <a:gd name="T25" fmla="*/ 0 h 722"/>
                <a:gd name="T26" fmla="*/ 0 w 312"/>
                <a:gd name="T27" fmla="*/ 0 h 722"/>
                <a:gd name="T28" fmla="*/ 0 w 312"/>
                <a:gd name="T29" fmla="*/ 0 h 722"/>
                <a:gd name="T30" fmla="*/ 0 w 312"/>
                <a:gd name="T31" fmla="*/ 0 h 722"/>
                <a:gd name="T32" fmla="*/ 0 w 312"/>
                <a:gd name="T33" fmla="*/ 0 h 722"/>
                <a:gd name="T34" fmla="*/ 0 w 312"/>
                <a:gd name="T35" fmla="*/ 0 h 722"/>
                <a:gd name="T36" fmla="*/ 0 w 312"/>
                <a:gd name="T37" fmla="*/ 0 h 722"/>
                <a:gd name="T38" fmla="*/ 0 w 312"/>
                <a:gd name="T39" fmla="*/ 0 h 722"/>
                <a:gd name="T40" fmla="*/ 0 w 312"/>
                <a:gd name="T41" fmla="*/ 0 h 722"/>
                <a:gd name="T42" fmla="*/ 0 w 312"/>
                <a:gd name="T43" fmla="*/ 0 h 722"/>
                <a:gd name="T44" fmla="*/ 0 w 312"/>
                <a:gd name="T45" fmla="*/ 0 h 722"/>
                <a:gd name="T46" fmla="*/ 0 w 312"/>
                <a:gd name="T47" fmla="*/ 0 h 722"/>
                <a:gd name="T48" fmla="*/ 0 w 312"/>
                <a:gd name="T49" fmla="*/ 0 h 722"/>
                <a:gd name="T50" fmla="*/ 0 w 312"/>
                <a:gd name="T51" fmla="*/ 0 h 722"/>
                <a:gd name="T52" fmla="*/ 0 w 312"/>
                <a:gd name="T53" fmla="*/ 0 h 722"/>
                <a:gd name="T54" fmla="*/ 0 w 312"/>
                <a:gd name="T55" fmla="*/ 0 h 722"/>
                <a:gd name="T56" fmla="*/ 0 w 312"/>
                <a:gd name="T57" fmla="*/ 0 h 7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722"/>
                <a:gd name="T89" fmla="*/ 312 w 312"/>
                <a:gd name="T90" fmla="*/ 722 h 7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722">
                  <a:moveTo>
                    <a:pt x="34" y="5"/>
                  </a:moveTo>
                  <a:lnTo>
                    <a:pt x="66" y="93"/>
                  </a:lnTo>
                  <a:lnTo>
                    <a:pt x="101" y="184"/>
                  </a:lnTo>
                  <a:lnTo>
                    <a:pt x="137" y="270"/>
                  </a:lnTo>
                  <a:lnTo>
                    <a:pt x="172" y="357"/>
                  </a:lnTo>
                  <a:lnTo>
                    <a:pt x="205" y="448"/>
                  </a:lnTo>
                  <a:lnTo>
                    <a:pt x="241" y="534"/>
                  </a:lnTo>
                  <a:lnTo>
                    <a:pt x="276" y="625"/>
                  </a:lnTo>
                  <a:lnTo>
                    <a:pt x="312" y="711"/>
                  </a:lnTo>
                  <a:lnTo>
                    <a:pt x="292" y="715"/>
                  </a:lnTo>
                  <a:lnTo>
                    <a:pt x="276" y="717"/>
                  </a:lnTo>
                  <a:lnTo>
                    <a:pt x="257" y="720"/>
                  </a:lnTo>
                  <a:lnTo>
                    <a:pt x="241" y="722"/>
                  </a:lnTo>
                  <a:lnTo>
                    <a:pt x="241" y="679"/>
                  </a:lnTo>
                  <a:lnTo>
                    <a:pt x="237" y="638"/>
                  </a:lnTo>
                  <a:lnTo>
                    <a:pt x="232" y="595"/>
                  </a:lnTo>
                  <a:lnTo>
                    <a:pt x="225" y="551"/>
                  </a:lnTo>
                  <a:lnTo>
                    <a:pt x="195" y="483"/>
                  </a:lnTo>
                  <a:lnTo>
                    <a:pt x="167" y="414"/>
                  </a:lnTo>
                  <a:lnTo>
                    <a:pt x="137" y="347"/>
                  </a:lnTo>
                  <a:lnTo>
                    <a:pt x="110" y="278"/>
                  </a:lnTo>
                  <a:lnTo>
                    <a:pt x="82" y="207"/>
                  </a:lnTo>
                  <a:lnTo>
                    <a:pt x="55" y="140"/>
                  </a:lnTo>
                  <a:lnTo>
                    <a:pt x="28" y="6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5"/>
                  </a:lnTo>
                  <a:lnTo>
                    <a:pt x="23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8" name="Freeform 286"/>
            <p:cNvSpPr>
              <a:spLocks/>
            </p:cNvSpPr>
            <p:nvPr/>
          </p:nvSpPr>
          <p:spPr bwMode="auto">
            <a:xfrm>
              <a:off x="2900" y="2103"/>
              <a:ext cx="79" cy="47"/>
            </a:xfrm>
            <a:custGeom>
              <a:avLst/>
              <a:gdLst>
                <a:gd name="T0" fmla="*/ 0 w 316"/>
                <a:gd name="T1" fmla="*/ 0 h 186"/>
                <a:gd name="T2" fmla="*/ 0 w 316"/>
                <a:gd name="T3" fmla="*/ 0 h 186"/>
                <a:gd name="T4" fmla="*/ 0 w 316"/>
                <a:gd name="T5" fmla="*/ 0 h 186"/>
                <a:gd name="T6" fmla="*/ 0 w 316"/>
                <a:gd name="T7" fmla="*/ 0 h 186"/>
                <a:gd name="T8" fmla="*/ 0 w 316"/>
                <a:gd name="T9" fmla="*/ 0 h 186"/>
                <a:gd name="T10" fmla="*/ 0 w 316"/>
                <a:gd name="T11" fmla="*/ 0 h 186"/>
                <a:gd name="T12" fmla="*/ 0 w 316"/>
                <a:gd name="T13" fmla="*/ 0 h 186"/>
                <a:gd name="T14" fmla="*/ 0 w 316"/>
                <a:gd name="T15" fmla="*/ 0 h 186"/>
                <a:gd name="T16" fmla="*/ 0 w 316"/>
                <a:gd name="T17" fmla="*/ 0 h 186"/>
                <a:gd name="T18" fmla="*/ 0 w 316"/>
                <a:gd name="T19" fmla="*/ 0 h 186"/>
                <a:gd name="T20" fmla="*/ 0 w 316"/>
                <a:gd name="T21" fmla="*/ 0 h 186"/>
                <a:gd name="T22" fmla="*/ 0 w 316"/>
                <a:gd name="T23" fmla="*/ 0 h 186"/>
                <a:gd name="T24" fmla="*/ 0 w 316"/>
                <a:gd name="T25" fmla="*/ 0 h 186"/>
                <a:gd name="T26" fmla="*/ 0 w 316"/>
                <a:gd name="T27" fmla="*/ 0 h 186"/>
                <a:gd name="T28" fmla="*/ 0 w 316"/>
                <a:gd name="T29" fmla="*/ 0 h 186"/>
                <a:gd name="T30" fmla="*/ 0 w 316"/>
                <a:gd name="T31" fmla="*/ 0 h 186"/>
                <a:gd name="T32" fmla="*/ 0 w 316"/>
                <a:gd name="T33" fmla="*/ 0 h 186"/>
                <a:gd name="T34" fmla="*/ 0 w 316"/>
                <a:gd name="T35" fmla="*/ 0 h 186"/>
                <a:gd name="T36" fmla="*/ 0 w 316"/>
                <a:gd name="T37" fmla="*/ 0 h 186"/>
                <a:gd name="T38" fmla="*/ 0 w 316"/>
                <a:gd name="T39" fmla="*/ 0 h 186"/>
                <a:gd name="T40" fmla="*/ 0 w 316"/>
                <a:gd name="T41" fmla="*/ 0 h 186"/>
                <a:gd name="T42" fmla="*/ 0 w 316"/>
                <a:gd name="T43" fmla="*/ 0 h 186"/>
                <a:gd name="T44" fmla="*/ 0 w 316"/>
                <a:gd name="T45" fmla="*/ 0 h 186"/>
                <a:gd name="T46" fmla="*/ 0 w 316"/>
                <a:gd name="T47" fmla="*/ 0 h 186"/>
                <a:gd name="T48" fmla="*/ 0 w 316"/>
                <a:gd name="T49" fmla="*/ 0 h 186"/>
                <a:gd name="T50" fmla="*/ 0 w 316"/>
                <a:gd name="T51" fmla="*/ 0 h 186"/>
                <a:gd name="T52" fmla="*/ 0 w 316"/>
                <a:gd name="T53" fmla="*/ 0 h 186"/>
                <a:gd name="T54" fmla="*/ 0 w 316"/>
                <a:gd name="T55" fmla="*/ 0 h 186"/>
                <a:gd name="T56" fmla="*/ 0 w 316"/>
                <a:gd name="T57" fmla="*/ 0 h 186"/>
                <a:gd name="T58" fmla="*/ 0 w 316"/>
                <a:gd name="T59" fmla="*/ 0 h 186"/>
                <a:gd name="T60" fmla="*/ 0 w 316"/>
                <a:gd name="T61" fmla="*/ 0 h 186"/>
                <a:gd name="T62" fmla="*/ 0 w 316"/>
                <a:gd name="T63" fmla="*/ 0 h 186"/>
                <a:gd name="T64" fmla="*/ 0 w 316"/>
                <a:gd name="T65" fmla="*/ 0 h 186"/>
                <a:gd name="T66" fmla="*/ 0 w 316"/>
                <a:gd name="T67" fmla="*/ 0 h 186"/>
                <a:gd name="T68" fmla="*/ 0 w 316"/>
                <a:gd name="T69" fmla="*/ 0 h 186"/>
                <a:gd name="T70" fmla="*/ 0 w 316"/>
                <a:gd name="T71" fmla="*/ 0 h 186"/>
                <a:gd name="T72" fmla="*/ 0 w 316"/>
                <a:gd name="T73" fmla="*/ 0 h 186"/>
                <a:gd name="T74" fmla="*/ 0 w 316"/>
                <a:gd name="T75" fmla="*/ 0 h 186"/>
                <a:gd name="T76" fmla="*/ 0 w 316"/>
                <a:gd name="T77" fmla="*/ 0 h 186"/>
                <a:gd name="T78" fmla="*/ 0 w 316"/>
                <a:gd name="T79" fmla="*/ 0 h 186"/>
                <a:gd name="T80" fmla="*/ 0 w 316"/>
                <a:gd name="T81" fmla="*/ 0 h 186"/>
                <a:gd name="T82" fmla="*/ 0 w 316"/>
                <a:gd name="T83" fmla="*/ 0 h 186"/>
                <a:gd name="T84" fmla="*/ 0 w 316"/>
                <a:gd name="T85" fmla="*/ 0 h 186"/>
                <a:gd name="T86" fmla="*/ 0 w 316"/>
                <a:gd name="T87" fmla="*/ 0 h 186"/>
                <a:gd name="T88" fmla="*/ 0 w 316"/>
                <a:gd name="T89" fmla="*/ 0 h 1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6"/>
                <a:gd name="T136" fmla="*/ 0 h 186"/>
                <a:gd name="T137" fmla="*/ 316 w 316"/>
                <a:gd name="T138" fmla="*/ 186 h 1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6" h="186">
                  <a:moveTo>
                    <a:pt x="223" y="46"/>
                  </a:moveTo>
                  <a:lnTo>
                    <a:pt x="237" y="55"/>
                  </a:lnTo>
                  <a:lnTo>
                    <a:pt x="248" y="62"/>
                  </a:lnTo>
                  <a:lnTo>
                    <a:pt x="256" y="71"/>
                  </a:lnTo>
                  <a:lnTo>
                    <a:pt x="267" y="82"/>
                  </a:lnTo>
                  <a:lnTo>
                    <a:pt x="278" y="92"/>
                  </a:lnTo>
                  <a:lnTo>
                    <a:pt x="286" y="104"/>
                  </a:lnTo>
                  <a:lnTo>
                    <a:pt x="297" y="115"/>
                  </a:lnTo>
                  <a:lnTo>
                    <a:pt x="311" y="122"/>
                  </a:lnTo>
                  <a:lnTo>
                    <a:pt x="316" y="133"/>
                  </a:lnTo>
                  <a:lnTo>
                    <a:pt x="308" y="142"/>
                  </a:lnTo>
                  <a:lnTo>
                    <a:pt x="294" y="147"/>
                  </a:lnTo>
                  <a:lnTo>
                    <a:pt x="281" y="152"/>
                  </a:lnTo>
                  <a:lnTo>
                    <a:pt x="253" y="163"/>
                  </a:lnTo>
                  <a:lnTo>
                    <a:pt x="226" y="172"/>
                  </a:lnTo>
                  <a:lnTo>
                    <a:pt x="196" y="177"/>
                  </a:lnTo>
                  <a:lnTo>
                    <a:pt x="166" y="180"/>
                  </a:lnTo>
                  <a:lnTo>
                    <a:pt x="136" y="182"/>
                  </a:lnTo>
                  <a:lnTo>
                    <a:pt x="106" y="186"/>
                  </a:lnTo>
                  <a:lnTo>
                    <a:pt x="74" y="186"/>
                  </a:lnTo>
                  <a:lnTo>
                    <a:pt x="44" y="186"/>
                  </a:lnTo>
                  <a:lnTo>
                    <a:pt x="28" y="180"/>
                  </a:lnTo>
                  <a:lnTo>
                    <a:pt x="19" y="170"/>
                  </a:lnTo>
                  <a:lnTo>
                    <a:pt x="11" y="152"/>
                  </a:lnTo>
                  <a:lnTo>
                    <a:pt x="5" y="136"/>
                  </a:lnTo>
                  <a:lnTo>
                    <a:pt x="3" y="120"/>
                  </a:lnTo>
                  <a:lnTo>
                    <a:pt x="0" y="104"/>
                  </a:lnTo>
                  <a:lnTo>
                    <a:pt x="3" y="87"/>
                  </a:lnTo>
                  <a:lnTo>
                    <a:pt x="14" y="76"/>
                  </a:lnTo>
                  <a:lnTo>
                    <a:pt x="28" y="71"/>
                  </a:lnTo>
                  <a:lnTo>
                    <a:pt x="41" y="65"/>
                  </a:lnTo>
                  <a:lnTo>
                    <a:pt x="55" y="57"/>
                  </a:lnTo>
                  <a:lnTo>
                    <a:pt x="69" y="52"/>
                  </a:lnTo>
                  <a:lnTo>
                    <a:pt x="81" y="44"/>
                  </a:lnTo>
                  <a:lnTo>
                    <a:pt x="95" y="35"/>
                  </a:lnTo>
                  <a:lnTo>
                    <a:pt x="109" y="30"/>
                  </a:lnTo>
                  <a:lnTo>
                    <a:pt x="120" y="22"/>
                  </a:lnTo>
                  <a:lnTo>
                    <a:pt x="131" y="22"/>
                  </a:lnTo>
                  <a:lnTo>
                    <a:pt x="136" y="14"/>
                  </a:lnTo>
                  <a:lnTo>
                    <a:pt x="142" y="5"/>
                  </a:lnTo>
                  <a:lnTo>
                    <a:pt x="150" y="0"/>
                  </a:lnTo>
                  <a:lnTo>
                    <a:pt x="169" y="5"/>
                  </a:lnTo>
                  <a:lnTo>
                    <a:pt x="188" y="19"/>
                  </a:lnTo>
                  <a:lnTo>
                    <a:pt x="205" y="35"/>
                  </a:lnTo>
                  <a:lnTo>
                    <a:pt x="223" y="4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9" name="Freeform 287"/>
            <p:cNvSpPr>
              <a:spLocks/>
            </p:cNvSpPr>
            <p:nvPr/>
          </p:nvSpPr>
          <p:spPr bwMode="auto">
            <a:xfrm>
              <a:off x="2885" y="2105"/>
              <a:ext cx="11" cy="20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w 46"/>
                <a:gd name="T21" fmla="*/ 0 h 82"/>
                <a:gd name="T22" fmla="*/ 0 w 46"/>
                <a:gd name="T23" fmla="*/ 0 h 82"/>
                <a:gd name="T24" fmla="*/ 0 w 46"/>
                <a:gd name="T25" fmla="*/ 0 h 82"/>
                <a:gd name="T26" fmla="*/ 0 w 46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82"/>
                <a:gd name="T44" fmla="*/ 46 w 46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82">
                  <a:moveTo>
                    <a:pt x="44" y="6"/>
                  </a:moveTo>
                  <a:lnTo>
                    <a:pt x="46" y="25"/>
                  </a:lnTo>
                  <a:lnTo>
                    <a:pt x="44" y="44"/>
                  </a:lnTo>
                  <a:lnTo>
                    <a:pt x="41" y="64"/>
                  </a:lnTo>
                  <a:lnTo>
                    <a:pt x="44" y="82"/>
                  </a:lnTo>
                  <a:lnTo>
                    <a:pt x="33" y="77"/>
                  </a:lnTo>
                  <a:lnTo>
                    <a:pt x="19" y="77"/>
                  </a:lnTo>
                  <a:lnTo>
                    <a:pt x="5" y="71"/>
                  </a:lnTo>
                  <a:lnTo>
                    <a:pt x="0" y="60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0" name="Freeform 288"/>
            <p:cNvSpPr>
              <a:spLocks/>
            </p:cNvSpPr>
            <p:nvPr/>
          </p:nvSpPr>
          <p:spPr bwMode="auto">
            <a:xfrm>
              <a:off x="2820" y="2106"/>
              <a:ext cx="63" cy="39"/>
            </a:xfrm>
            <a:custGeom>
              <a:avLst/>
              <a:gdLst>
                <a:gd name="T0" fmla="*/ 0 w 253"/>
                <a:gd name="T1" fmla="*/ 0 h 155"/>
                <a:gd name="T2" fmla="*/ 0 w 253"/>
                <a:gd name="T3" fmla="*/ 0 h 155"/>
                <a:gd name="T4" fmla="*/ 0 w 253"/>
                <a:gd name="T5" fmla="*/ 0 h 155"/>
                <a:gd name="T6" fmla="*/ 0 w 253"/>
                <a:gd name="T7" fmla="*/ 0 h 155"/>
                <a:gd name="T8" fmla="*/ 0 w 253"/>
                <a:gd name="T9" fmla="*/ 0 h 155"/>
                <a:gd name="T10" fmla="*/ 0 w 253"/>
                <a:gd name="T11" fmla="*/ 0 h 155"/>
                <a:gd name="T12" fmla="*/ 0 w 253"/>
                <a:gd name="T13" fmla="*/ 0 h 155"/>
                <a:gd name="T14" fmla="*/ 0 w 253"/>
                <a:gd name="T15" fmla="*/ 0 h 155"/>
                <a:gd name="T16" fmla="*/ 0 w 253"/>
                <a:gd name="T17" fmla="*/ 0 h 155"/>
                <a:gd name="T18" fmla="*/ 0 w 253"/>
                <a:gd name="T19" fmla="*/ 0 h 155"/>
                <a:gd name="T20" fmla="*/ 0 w 253"/>
                <a:gd name="T21" fmla="*/ 0 h 155"/>
                <a:gd name="T22" fmla="*/ 0 w 253"/>
                <a:gd name="T23" fmla="*/ 0 h 155"/>
                <a:gd name="T24" fmla="*/ 0 w 253"/>
                <a:gd name="T25" fmla="*/ 0 h 155"/>
                <a:gd name="T26" fmla="*/ 0 w 253"/>
                <a:gd name="T27" fmla="*/ 0 h 155"/>
                <a:gd name="T28" fmla="*/ 0 w 253"/>
                <a:gd name="T29" fmla="*/ 0 h 155"/>
                <a:gd name="T30" fmla="*/ 0 w 253"/>
                <a:gd name="T31" fmla="*/ 0 h 155"/>
                <a:gd name="T32" fmla="*/ 0 w 253"/>
                <a:gd name="T33" fmla="*/ 0 h 155"/>
                <a:gd name="T34" fmla="*/ 0 w 253"/>
                <a:gd name="T35" fmla="*/ 0 h 155"/>
                <a:gd name="T36" fmla="*/ 0 w 253"/>
                <a:gd name="T37" fmla="*/ 0 h 155"/>
                <a:gd name="T38" fmla="*/ 0 w 253"/>
                <a:gd name="T39" fmla="*/ 0 h 155"/>
                <a:gd name="T40" fmla="*/ 0 w 253"/>
                <a:gd name="T41" fmla="*/ 0 h 155"/>
                <a:gd name="T42" fmla="*/ 0 w 253"/>
                <a:gd name="T43" fmla="*/ 0 h 155"/>
                <a:gd name="T44" fmla="*/ 0 w 253"/>
                <a:gd name="T45" fmla="*/ 0 h 155"/>
                <a:gd name="T46" fmla="*/ 0 w 253"/>
                <a:gd name="T47" fmla="*/ 0 h 155"/>
                <a:gd name="T48" fmla="*/ 0 w 253"/>
                <a:gd name="T49" fmla="*/ 0 h 155"/>
                <a:gd name="T50" fmla="*/ 0 w 253"/>
                <a:gd name="T51" fmla="*/ 0 h 155"/>
                <a:gd name="T52" fmla="*/ 0 w 253"/>
                <a:gd name="T53" fmla="*/ 0 h 155"/>
                <a:gd name="T54" fmla="*/ 0 w 253"/>
                <a:gd name="T55" fmla="*/ 0 h 155"/>
                <a:gd name="T56" fmla="*/ 0 w 253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155"/>
                <a:gd name="T89" fmla="*/ 253 w 253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155">
                  <a:moveTo>
                    <a:pt x="253" y="11"/>
                  </a:moveTo>
                  <a:lnTo>
                    <a:pt x="248" y="49"/>
                  </a:lnTo>
                  <a:lnTo>
                    <a:pt x="241" y="85"/>
                  </a:lnTo>
                  <a:lnTo>
                    <a:pt x="227" y="120"/>
                  </a:lnTo>
                  <a:lnTo>
                    <a:pt x="216" y="155"/>
                  </a:lnTo>
                  <a:lnTo>
                    <a:pt x="188" y="152"/>
                  </a:lnTo>
                  <a:lnTo>
                    <a:pt x="161" y="147"/>
                  </a:lnTo>
                  <a:lnTo>
                    <a:pt x="133" y="141"/>
                  </a:lnTo>
                  <a:lnTo>
                    <a:pt x="106" y="134"/>
                  </a:lnTo>
                  <a:lnTo>
                    <a:pt x="80" y="122"/>
                  </a:lnTo>
                  <a:lnTo>
                    <a:pt x="52" y="115"/>
                  </a:lnTo>
                  <a:lnTo>
                    <a:pt x="27" y="104"/>
                  </a:lnTo>
                  <a:lnTo>
                    <a:pt x="0" y="95"/>
                  </a:lnTo>
                  <a:lnTo>
                    <a:pt x="6" y="68"/>
                  </a:lnTo>
                  <a:lnTo>
                    <a:pt x="19" y="44"/>
                  </a:lnTo>
                  <a:lnTo>
                    <a:pt x="39" y="28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80" y="5"/>
                  </a:lnTo>
                  <a:lnTo>
                    <a:pt x="85" y="0"/>
                  </a:lnTo>
                  <a:lnTo>
                    <a:pt x="106" y="3"/>
                  </a:lnTo>
                  <a:lnTo>
                    <a:pt x="126" y="5"/>
                  </a:lnTo>
                  <a:lnTo>
                    <a:pt x="147" y="8"/>
                  </a:lnTo>
                  <a:lnTo>
                    <a:pt x="169" y="11"/>
                  </a:lnTo>
                  <a:lnTo>
                    <a:pt x="191" y="14"/>
                  </a:lnTo>
                  <a:lnTo>
                    <a:pt x="213" y="14"/>
                  </a:lnTo>
                  <a:lnTo>
                    <a:pt x="232" y="14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1" name="Freeform 289"/>
            <p:cNvSpPr>
              <a:spLocks/>
            </p:cNvSpPr>
            <p:nvPr/>
          </p:nvSpPr>
          <p:spPr bwMode="auto">
            <a:xfrm>
              <a:off x="2901" y="2106"/>
              <a:ext cx="14" cy="9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0 w 55"/>
                <a:gd name="T5" fmla="*/ 0 h 35"/>
                <a:gd name="T6" fmla="*/ 0 w 55"/>
                <a:gd name="T7" fmla="*/ 0 h 35"/>
                <a:gd name="T8" fmla="*/ 0 w 55"/>
                <a:gd name="T9" fmla="*/ 0 h 35"/>
                <a:gd name="T10" fmla="*/ 0 w 55"/>
                <a:gd name="T11" fmla="*/ 0 h 35"/>
                <a:gd name="T12" fmla="*/ 0 w 55"/>
                <a:gd name="T13" fmla="*/ 0 h 35"/>
                <a:gd name="T14" fmla="*/ 0 w 55"/>
                <a:gd name="T15" fmla="*/ 0 h 35"/>
                <a:gd name="T16" fmla="*/ 0 w 55"/>
                <a:gd name="T17" fmla="*/ 0 h 35"/>
                <a:gd name="T18" fmla="*/ 0 w 55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5"/>
                <a:gd name="T32" fmla="*/ 55 w 55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5">
                  <a:moveTo>
                    <a:pt x="20" y="0"/>
                  </a:moveTo>
                  <a:lnTo>
                    <a:pt x="20" y="3"/>
                  </a:lnTo>
                  <a:lnTo>
                    <a:pt x="20" y="5"/>
                  </a:lnTo>
                  <a:lnTo>
                    <a:pt x="28" y="8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2" name="Freeform 290"/>
            <p:cNvSpPr>
              <a:spLocks/>
            </p:cNvSpPr>
            <p:nvPr/>
          </p:nvSpPr>
          <p:spPr bwMode="auto">
            <a:xfrm>
              <a:off x="2606" y="2107"/>
              <a:ext cx="75" cy="178"/>
            </a:xfrm>
            <a:custGeom>
              <a:avLst/>
              <a:gdLst>
                <a:gd name="T0" fmla="*/ 0 w 300"/>
                <a:gd name="T1" fmla="*/ 0 h 712"/>
                <a:gd name="T2" fmla="*/ 0 w 300"/>
                <a:gd name="T3" fmla="*/ 0 h 712"/>
                <a:gd name="T4" fmla="*/ 0 w 300"/>
                <a:gd name="T5" fmla="*/ 0 h 712"/>
                <a:gd name="T6" fmla="*/ 0 w 300"/>
                <a:gd name="T7" fmla="*/ 0 h 712"/>
                <a:gd name="T8" fmla="*/ 0 w 300"/>
                <a:gd name="T9" fmla="*/ 0 h 712"/>
                <a:gd name="T10" fmla="*/ 0 w 300"/>
                <a:gd name="T11" fmla="*/ 0 h 712"/>
                <a:gd name="T12" fmla="*/ 0 w 300"/>
                <a:gd name="T13" fmla="*/ 0 h 712"/>
                <a:gd name="T14" fmla="*/ 0 w 300"/>
                <a:gd name="T15" fmla="*/ 0 h 712"/>
                <a:gd name="T16" fmla="*/ 0 w 300"/>
                <a:gd name="T17" fmla="*/ 0 h 712"/>
                <a:gd name="T18" fmla="*/ 0 w 300"/>
                <a:gd name="T19" fmla="*/ 0 h 712"/>
                <a:gd name="T20" fmla="*/ 0 w 300"/>
                <a:gd name="T21" fmla="*/ 0 h 712"/>
                <a:gd name="T22" fmla="*/ 0 w 300"/>
                <a:gd name="T23" fmla="*/ 0 h 712"/>
                <a:gd name="T24" fmla="*/ 0 w 300"/>
                <a:gd name="T25" fmla="*/ 0 h 712"/>
                <a:gd name="T26" fmla="*/ 0 w 300"/>
                <a:gd name="T27" fmla="*/ 0 h 712"/>
                <a:gd name="T28" fmla="*/ 0 w 300"/>
                <a:gd name="T29" fmla="*/ 0 h 712"/>
                <a:gd name="T30" fmla="*/ 0 w 300"/>
                <a:gd name="T31" fmla="*/ 0 h 712"/>
                <a:gd name="T32" fmla="*/ 0 w 300"/>
                <a:gd name="T33" fmla="*/ 0 h 712"/>
                <a:gd name="T34" fmla="*/ 0 w 300"/>
                <a:gd name="T35" fmla="*/ 0 h 712"/>
                <a:gd name="T36" fmla="*/ 0 w 300"/>
                <a:gd name="T37" fmla="*/ 0 h 712"/>
                <a:gd name="T38" fmla="*/ 0 w 300"/>
                <a:gd name="T39" fmla="*/ 0 h 712"/>
                <a:gd name="T40" fmla="*/ 0 w 300"/>
                <a:gd name="T41" fmla="*/ 0 h 712"/>
                <a:gd name="T42" fmla="*/ 0 w 300"/>
                <a:gd name="T43" fmla="*/ 0 h 712"/>
                <a:gd name="T44" fmla="*/ 0 w 300"/>
                <a:gd name="T45" fmla="*/ 0 h 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712"/>
                <a:gd name="T71" fmla="*/ 300 w 300"/>
                <a:gd name="T72" fmla="*/ 712 h 7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712">
                  <a:moveTo>
                    <a:pt x="44" y="25"/>
                  </a:moveTo>
                  <a:lnTo>
                    <a:pt x="77" y="110"/>
                  </a:lnTo>
                  <a:lnTo>
                    <a:pt x="109" y="194"/>
                  </a:lnTo>
                  <a:lnTo>
                    <a:pt x="142" y="278"/>
                  </a:lnTo>
                  <a:lnTo>
                    <a:pt x="171" y="363"/>
                  </a:lnTo>
                  <a:lnTo>
                    <a:pt x="205" y="448"/>
                  </a:lnTo>
                  <a:lnTo>
                    <a:pt x="237" y="532"/>
                  </a:lnTo>
                  <a:lnTo>
                    <a:pt x="267" y="616"/>
                  </a:lnTo>
                  <a:lnTo>
                    <a:pt x="300" y="701"/>
                  </a:lnTo>
                  <a:lnTo>
                    <a:pt x="240" y="712"/>
                  </a:lnTo>
                  <a:lnTo>
                    <a:pt x="235" y="649"/>
                  </a:lnTo>
                  <a:lnTo>
                    <a:pt x="224" y="586"/>
                  </a:lnTo>
                  <a:lnTo>
                    <a:pt x="205" y="526"/>
                  </a:lnTo>
                  <a:lnTo>
                    <a:pt x="183" y="469"/>
                  </a:lnTo>
                  <a:lnTo>
                    <a:pt x="159" y="409"/>
                  </a:lnTo>
                  <a:lnTo>
                    <a:pt x="131" y="352"/>
                  </a:lnTo>
                  <a:lnTo>
                    <a:pt x="107" y="29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8" y="3"/>
                  </a:lnTo>
                  <a:lnTo>
                    <a:pt x="38" y="9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3" name="Freeform 291"/>
            <p:cNvSpPr>
              <a:spLocks/>
            </p:cNvSpPr>
            <p:nvPr/>
          </p:nvSpPr>
          <p:spPr bwMode="auto">
            <a:xfrm>
              <a:off x="2526" y="2116"/>
              <a:ext cx="117" cy="179"/>
            </a:xfrm>
            <a:custGeom>
              <a:avLst/>
              <a:gdLst>
                <a:gd name="T0" fmla="*/ 0 w 471"/>
                <a:gd name="T1" fmla="*/ 0 h 716"/>
                <a:gd name="T2" fmla="*/ 0 w 471"/>
                <a:gd name="T3" fmla="*/ 0 h 716"/>
                <a:gd name="T4" fmla="*/ 0 w 471"/>
                <a:gd name="T5" fmla="*/ 0 h 716"/>
                <a:gd name="T6" fmla="*/ 0 w 471"/>
                <a:gd name="T7" fmla="*/ 0 h 716"/>
                <a:gd name="T8" fmla="*/ 0 w 471"/>
                <a:gd name="T9" fmla="*/ 0 h 716"/>
                <a:gd name="T10" fmla="*/ 0 w 471"/>
                <a:gd name="T11" fmla="*/ 0 h 716"/>
                <a:gd name="T12" fmla="*/ 0 w 471"/>
                <a:gd name="T13" fmla="*/ 0 h 716"/>
                <a:gd name="T14" fmla="*/ 0 w 471"/>
                <a:gd name="T15" fmla="*/ 0 h 716"/>
                <a:gd name="T16" fmla="*/ 0 w 471"/>
                <a:gd name="T17" fmla="*/ 0 h 716"/>
                <a:gd name="T18" fmla="*/ 0 w 471"/>
                <a:gd name="T19" fmla="*/ 0 h 716"/>
                <a:gd name="T20" fmla="*/ 0 w 471"/>
                <a:gd name="T21" fmla="*/ 0 h 716"/>
                <a:gd name="T22" fmla="*/ 0 w 471"/>
                <a:gd name="T23" fmla="*/ 0 h 716"/>
                <a:gd name="T24" fmla="*/ 0 w 471"/>
                <a:gd name="T25" fmla="*/ 0 h 716"/>
                <a:gd name="T26" fmla="*/ 0 w 471"/>
                <a:gd name="T27" fmla="*/ 0 h 716"/>
                <a:gd name="T28" fmla="*/ 0 w 471"/>
                <a:gd name="T29" fmla="*/ 0 h 716"/>
                <a:gd name="T30" fmla="*/ 0 w 471"/>
                <a:gd name="T31" fmla="*/ 0 h 716"/>
                <a:gd name="T32" fmla="*/ 0 w 471"/>
                <a:gd name="T33" fmla="*/ 0 h 716"/>
                <a:gd name="T34" fmla="*/ 0 w 471"/>
                <a:gd name="T35" fmla="*/ 0 h 716"/>
                <a:gd name="T36" fmla="*/ 0 w 471"/>
                <a:gd name="T37" fmla="*/ 0 h 716"/>
                <a:gd name="T38" fmla="*/ 0 w 471"/>
                <a:gd name="T39" fmla="*/ 0 h 716"/>
                <a:gd name="T40" fmla="*/ 0 w 471"/>
                <a:gd name="T41" fmla="*/ 0 h 716"/>
                <a:gd name="T42" fmla="*/ 0 w 471"/>
                <a:gd name="T43" fmla="*/ 0 h 716"/>
                <a:gd name="T44" fmla="*/ 0 w 471"/>
                <a:gd name="T45" fmla="*/ 0 h 716"/>
                <a:gd name="T46" fmla="*/ 0 w 471"/>
                <a:gd name="T47" fmla="*/ 0 h 716"/>
                <a:gd name="T48" fmla="*/ 0 w 471"/>
                <a:gd name="T49" fmla="*/ 0 h 716"/>
                <a:gd name="T50" fmla="*/ 0 w 471"/>
                <a:gd name="T51" fmla="*/ 0 h 716"/>
                <a:gd name="T52" fmla="*/ 0 w 471"/>
                <a:gd name="T53" fmla="*/ 0 h 716"/>
                <a:gd name="T54" fmla="*/ 0 w 471"/>
                <a:gd name="T55" fmla="*/ 0 h 716"/>
                <a:gd name="T56" fmla="*/ 0 w 471"/>
                <a:gd name="T57" fmla="*/ 0 h 716"/>
                <a:gd name="T58" fmla="*/ 0 w 471"/>
                <a:gd name="T59" fmla="*/ 0 h 716"/>
                <a:gd name="T60" fmla="*/ 0 w 471"/>
                <a:gd name="T61" fmla="*/ 0 h 716"/>
                <a:gd name="T62" fmla="*/ 0 w 471"/>
                <a:gd name="T63" fmla="*/ 0 h 716"/>
                <a:gd name="T64" fmla="*/ 0 w 471"/>
                <a:gd name="T65" fmla="*/ 0 h 716"/>
                <a:gd name="T66" fmla="*/ 0 w 471"/>
                <a:gd name="T67" fmla="*/ 0 h 716"/>
                <a:gd name="T68" fmla="*/ 0 w 471"/>
                <a:gd name="T69" fmla="*/ 0 h 716"/>
                <a:gd name="T70" fmla="*/ 0 w 471"/>
                <a:gd name="T71" fmla="*/ 0 h 716"/>
                <a:gd name="T72" fmla="*/ 0 w 471"/>
                <a:gd name="T73" fmla="*/ 0 h 716"/>
                <a:gd name="T74" fmla="*/ 0 w 471"/>
                <a:gd name="T75" fmla="*/ 0 h 716"/>
                <a:gd name="T76" fmla="*/ 0 w 471"/>
                <a:gd name="T77" fmla="*/ 0 h 716"/>
                <a:gd name="T78" fmla="*/ 0 w 471"/>
                <a:gd name="T79" fmla="*/ 0 h 716"/>
                <a:gd name="T80" fmla="*/ 0 w 471"/>
                <a:gd name="T81" fmla="*/ 0 h 716"/>
                <a:gd name="T82" fmla="*/ 0 w 471"/>
                <a:gd name="T83" fmla="*/ 0 h 716"/>
                <a:gd name="T84" fmla="*/ 0 w 471"/>
                <a:gd name="T85" fmla="*/ 0 h 716"/>
                <a:gd name="T86" fmla="*/ 0 w 471"/>
                <a:gd name="T87" fmla="*/ 0 h 7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716"/>
                <a:gd name="T134" fmla="*/ 471 w 471"/>
                <a:gd name="T135" fmla="*/ 716 h 7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716">
                  <a:moveTo>
                    <a:pt x="269" y="164"/>
                  </a:moveTo>
                  <a:lnTo>
                    <a:pt x="471" y="689"/>
                  </a:lnTo>
                  <a:lnTo>
                    <a:pt x="450" y="695"/>
                  </a:lnTo>
                  <a:lnTo>
                    <a:pt x="428" y="697"/>
                  </a:lnTo>
                  <a:lnTo>
                    <a:pt x="406" y="703"/>
                  </a:lnTo>
                  <a:lnTo>
                    <a:pt x="386" y="706"/>
                  </a:lnTo>
                  <a:lnTo>
                    <a:pt x="365" y="711"/>
                  </a:lnTo>
                  <a:lnTo>
                    <a:pt x="345" y="714"/>
                  </a:lnTo>
                  <a:lnTo>
                    <a:pt x="324" y="716"/>
                  </a:lnTo>
                  <a:lnTo>
                    <a:pt x="305" y="716"/>
                  </a:lnTo>
                  <a:lnTo>
                    <a:pt x="269" y="689"/>
                  </a:lnTo>
                  <a:lnTo>
                    <a:pt x="237" y="659"/>
                  </a:lnTo>
                  <a:lnTo>
                    <a:pt x="207" y="633"/>
                  </a:lnTo>
                  <a:lnTo>
                    <a:pt x="179" y="603"/>
                  </a:lnTo>
                  <a:lnTo>
                    <a:pt x="152" y="569"/>
                  </a:lnTo>
                  <a:lnTo>
                    <a:pt x="128" y="537"/>
                  </a:lnTo>
                  <a:lnTo>
                    <a:pt x="106" y="504"/>
                  </a:lnTo>
                  <a:lnTo>
                    <a:pt x="84" y="466"/>
                  </a:lnTo>
                  <a:lnTo>
                    <a:pt x="98" y="454"/>
                  </a:lnTo>
                  <a:lnTo>
                    <a:pt x="114" y="452"/>
                  </a:lnTo>
                  <a:lnTo>
                    <a:pt x="133" y="449"/>
                  </a:lnTo>
                  <a:lnTo>
                    <a:pt x="149" y="447"/>
                  </a:lnTo>
                  <a:lnTo>
                    <a:pt x="166" y="447"/>
                  </a:lnTo>
                  <a:lnTo>
                    <a:pt x="179" y="438"/>
                  </a:lnTo>
                  <a:lnTo>
                    <a:pt x="188" y="428"/>
                  </a:lnTo>
                  <a:lnTo>
                    <a:pt x="191" y="406"/>
                  </a:lnTo>
                  <a:lnTo>
                    <a:pt x="177" y="371"/>
                  </a:lnTo>
                  <a:lnTo>
                    <a:pt x="163" y="335"/>
                  </a:lnTo>
                  <a:lnTo>
                    <a:pt x="152" y="297"/>
                  </a:lnTo>
                  <a:lnTo>
                    <a:pt x="138" y="256"/>
                  </a:lnTo>
                  <a:lnTo>
                    <a:pt x="122" y="247"/>
                  </a:lnTo>
                  <a:lnTo>
                    <a:pt x="106" y="245"/>
                  </a:lnTo>
                  <a:lnTo>
                    <a:pt x="90" y="245"/>
                  </a:lnTo>
                  <a:lnTo>
                    <a:pt x="73" y="247"/>
                  </a:lnTo>
                  <a:lnTo>
                    <a:pt x="55" y="251"/>
                  </a:lnTo>
                  <a:lnTo>
                    <a:pt x="37" y="253"/>
                  </a:lnTo>
                  <a:lnTo>
                    <a:pt x="21" y="256"/>
                  </a:lnTo>
                  <a:lnTo>
                    <a:pt x="5" y="259"/>
                  </a:lnTo>
                  <a:lnTo>
                    <a:pt x="0" y="199"/>
                  </a:lnTo>
                  <a:lnTo>
                    <a:pt x="11" y="144"/>
                  </a:lnTo>
                  <a:lnTo>
                    <a:pt x="25" y="88"/>
                  </a:lnTo>
                  <a:lnTo>
                    <a:pt x="41" y="24"/>
                  </a:lnTo>
                  <a:lnTo>
                    <a:pt x="207" y="0"/>
                  </a:lnTo>
                  <a:lnTo>
                    <a:pt x="269" y="16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4" name="Freeform 292"/>
            <p:cNvSpPr>
              <a:spLocks/>
            </p:cNvSpPr>
            <p:nvPr/>
          </p:nvSpPr>
          <p:spPr bwMode="auto">
            <a:xfrm>
              <a:off x="3030" y="2120"/>
              <a:ext cx="27" cy="15"/>
            </a:xfrm>
            <a:custGeom>
              <a:avLst/>
              <a:gdLst>
                <a:gd name="T0" fmla="*/ 0 w 110"/>
                <a:gd name="T1" fmla="*/ 0 h 61"/>
                <a:gd name="T2" fmla="*/ 0 w 110"/>
                <a:gd name="T3" fmla="*/ 0 h 61"/>
                <a:gd name="T4" fmla="*/ 0 w 110"/>
                <a:gd name="T5" fmla="*/ 0 h 61"/>
                <a:gd name="T6" fmla="*/ 0 w 110"/>
                <a:gd name="T7" fmla="*/ 0 h 61"/>
                <a:gd name="T8" fmla="*/ 0 w 110"/>
                <a:gd name="T9" fmla="*/ 0 h 61"/>
                <a:gd name="T10" fmla="*/ 0 w 110"/>
                <a:gd name="T11" fmla="*/ 0 h 61"/>
                <a:gd name="T12" fmla="*/ 0 w 110"/>
                <a:gd name="T13" fmla="*/ 0 h 61"/>
                <a:gd name="T14" fmla="*/ 0 w 110"/>
                <a:gd name="T15" fmla="*/ 0 h 61"/>
                <a:gd name="T16" fmla="*/ 0 w 110"/>
                <a:gd name="T17" fmla="*/ 0 h 61"/>
                <a:gd name="T18" fmla="*/ 0 w 110"/>
                <a:gd name="T19" fmla="*/ 0 h 61"/>
                <a:gd name="T20" fmla="*/ 0 w 110"/>
                <a:gd name="T21" fmla="*/ 0 h 61"/>
                <a:gd name="T22" fmla="*/ 0 w 110"/>
                <a:gd name="T23" fmla="*/ 0 h 61"/>
                <a:gd name="T24" fmla="*/ 0 w 110"/>
                <a:gd name="T25" fmla="*/ 0 h 61"/>
                <a:gd name="T26" fmla="*/ 0 w 110"/>
                <a:gd name="T27" fmla="*/ 0 h 61"/>
                <a:gd name="T28" fmla="*/ 0 w 110"/>
                <a:gd name="T29" fmla="*/ 0 h 61"/>
                <a:gd name="T30" fmla="*/ 0 w 110"/>
                <a:gd name="T31" fmla="*/ 0 h 61"/>
                <a:gd name="T32" fmla="*/ 0 w 110"/>
                <a:gd name="T33" fmla="*/ 0 h 61"/>
                <a:gd name="T34" fmla="*/ 0 w 110"/>
                <a:gd name="T35" fmla="*/ 0 h 61"/>
                <a:gd name="T36" fmla="*/ 0 w 110"/>
                <a:gd name="T37" fmla="*/ 0 h 61"/>
                <a:gd name="T38" fmla="*/ 0 w 110"/>
                <a:gd name="T39" fmla="*/ 0 h 61"/>
                <a:gd name="T40" fmla="*/ 0 w 110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61"/>
                <a:gd name="T65" fmla="*/ 110 w 11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61">
                  <a:moveTo>
                    <a:pt x="96" y="11"/>
                  </a:moveTo>
                  <a:lnTo>
                    <a:pt x="99" y="20"/>
                  </a:lnTo>
                  <a:lnTo>
                    <a:pt x="104" y="27"/>
                  </a:lnTo>
                  <a:lnTo>
                    <a:pt x="110" y="36"/>
                  </a:lnTo>
                  <a:lnTo>
                    <a:pt x="107" y="47"/>
                  </a:lnTo>
                  <a:lnTo>
                    <a:pt x="94" y="57"/>
                  </a:lnTo>
                  <a:lnTo>
                    <a:pt x="77" y="61"/>
                  </a:lnTo>
                  <a:lnTo>
                    <a:pt x="58" y="61"/>
                  </a:lnTo>
                  <a:lnTo>
                    <a:pt x="39" y="61"/>
                  </a:lnTo>
                  <a:lnTo>
                    <a:pt x="28" y="57"/>
                  </a:lnTo>
                  <a:lnTo>
                    <a:pt x="14" y="5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9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41" y="4"/>
                  </a:lnTo>
                  <a:lnTo>
                    <a:pt x="64" y="0"/>
                  </a:lnTo>
                  <a:lnTo>
                    <a:pt x="82" y="4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5" name="Freeform 293"/>
            <p:cNvSpPr>
              <a:spLocks/>
            </p:cNvSpPr>
            <p:nvPr/>
          </p:nvSpPr>
          <p:spPr bwMode="auto">
            <a:xfrm>
              <a:off x="2819" y="2143"/>
              <a:ext cx="238" cy="71"/>
            </a:xfrm>
            <a:custGeom>
              <a:avLst/>
              <a:gdLst>
                <a:gd name="T0" fmla="*/ 0 w 954"/>
                <a:gd name="T1" fmla="*/ 0 h 280"/>
                <a:gd name="T2" fmla="*/ 0 w 954"/>
                <a:gd name="T3" fmla="*/ 0 h 280"/>
                <a:gd name="T4" fmla="*/ 0 w 954"/>
                <a:gd name="T5" fmla="*/ 0 h 280"/>
                <a:gd name="T6" fmla="*/ 0 w 954"/>
                <a:gd name="T7" fmla="*/ 0 h 280"/>
                <a:gd name="T8" fmla="*/ 0 w 954"/>
                <a:gd name="T9" fmla="*/ 0 h 280"/>
                <a:gd name="T10" fmla="*/ 0 w 954"/>
                <a:gd name="T11" fmla="*/ 0 h 280"/>
                <a:gd name="T12" fmla="*/ 0 w 954"/>
                <a:gd name="T13" fmla="*/ 0 h 280"/>
                <a:gd name="T14" fmla="*/ 0 w 954"/>
                <a:gd name="T15" fmla="*/ 0 h 280"/>
                <a:gd name="T16" fmla="*/ 0 w 954"/>
                <a:gd name="T17" fmla="*/ 0 h 280"/>
                <a:gd name="T18" fmla="*/ 0 w 954"/>
                <a:gd name="T19" fmla="*/ 0 h 280"/>
                <a:gd name="T20" fmla="*/ 0 w 954"/>
                <a:gd name="T21" fmla="*/ 0 h 280"/>
                <a:gd name="T22" fmla="*/ 0 w 954"/>
                <a:gd name="T23" fmla="*/ 0 h 280"/>
                <a:gd name="T24" fmla="*/ 0 w 954"/>
                <a:gd name="T25" fmla="*/ 0 h 280"/>
                <a:gd name="T26" fmla="*/ 0 w 954"/>
                <a:gd name="T27" fmla="*/ 0 h 280"/>
                <a:gd name="T28" fmla="*/ 0 w 954"/>
                <a:gd name="T29" fmla="*/ 0 h 280"/>
                <a:gd name="T30" fmla="*/ 0 w 954"/>
                <a:gd name="T31" fmla="*/ 0 h 280"/>
                <a:gd name="T32" fmla="*/ 0 w 954"/>
                <a:gd name="T33" fmla="*/ 0 h 280"/>
                <a:gd name="T34" fmla="*/ 0 w 954"/>
                <a:gd name="T35" fmla="*/ 0 h 280"/>
                <a:gd name="T36" fmla="*/ 0 w 954"/>
                <a:gd name="T37" fmla="*/ 0 h 280"/>
                <a:gd name="T38" fmla="*/ 0 w 954"/>
                <a:gd name="T39" fmla="*/ 0 h 280"/>
                <a:gd name="T40" fmla="*/ 0 w 954"/>
                <a:gd name="T41" fmla="*/ 0 h 280"/>
                <a:gd name="T42" fmla="*/ 0 w 954"/>
                <a:gd name="T43" fmla="*/ 0 h 280"/>
                <a:gd name="T44" fmla="*/ 0 w 954"/>
                <a:gd name="T45" fmla="*/ 0 h 280"/>
                <a:gd name="T46" fmla="*/ 0 w 954"/>
                <a:gd name="T47" fmla="*/ 0 h 280"/>
                <a:gd name="T48" fmla="*/ 0 w 954"/>
                <a:gd name="T49" fmla="*/ 0 h 280"/>
                <a:gd name="T50" fmla="*/ 0 w 954"/>
                <a:gd name="T51" fmla="*/ 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4"/>
                <a:gd name="T79" fmla="*/ 0 h 280"/>
                <a:gd name="T80" fmla="*/ 954 w 954"/>
                <a:gd name="T81" fmla="*/ 280 h 2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4" h="280">
                  <a:moveTo>
                    <a:pt x="945" y="120"/>
                  </a:moveTo>
                  <a:lnTo>
                    <a:pt x="11" y="280"/>
                  </a:lnTo>
                  <a:lnTo>
                    <a:pt x="0" y="248"/>
                  </a:lnTo>
                  <a:lnTo>
                    <a:pt x="0" y="207"/>
                  </a:lnTo>
                  <a:lnTo>
                    <a:pt x="2" y="166"/>
                  </a:lnTo>
                  <a:lnTo>
                    <a:pt x="5" y="131"/>
                  </a:lnTo>
                  <a:lnTo>
                    <a:pt x="37" y="131"/>
                  </a:lnTo>
                  <a:lnTo>
                    <a:pt x="81" y="131"/>
                  </a:lnTo>
                  <a:lnTo>
                    <a:pt x="136" y="128"/>
                  </a:lnTo>
                  <a:lnTo>
                    <a:pt x="196" y="122"/>
                  </a:lnTo>
                  <a:lnTo>
                    <a:pt x="262" y="115"/>
                  </a:lnTo>
                  <a:lnTo>
                    <a:pt x="329" y="106"/>
                  </a:lnTo>
                  <a:lnTo>
                    <a:pt x="403" y="98"/>
                  </a:lnTo>
                  <a:lnTo>
                    <a:pt x="476" y="87"/>
                  </a:lnTo>
                  <a:lnTo>
                    <a:pt x="554" y="76"/>
                  </a:lnTo>
                  <a:lnTo>
                    <a:pt x="624" y="65"/>
                  </a:lnTo>
                  <a:lnTo>
                    <a:pt x="695" y="51"/>
                  </a:lnTo>
                  <a:lnTo>
                    <a:pt x="761" y="41"/>
                  </a:lnTo>
                  <a:lnTo>
                    <a:pt x="820" y="30"/>
                  </a:lnTo>
                  <a:lnTo>
                    <a:pt x="874" y="19"/>
                  </a:lnTo>
                  <a:lnTo>
                    <a:pt x="918" y="9"/>
                  </a:lnTo>
                  <a:lnTo>
                    <a:pt x="954" y="0"/>
                  </a:lnTo>
                  <a:lnTo>
                    <a:pt x="951" y="32"/>
                  </a:lnTo>
                  <a:lnTo>
                    <a:pt x="951" y="60"/>
                  </a:lnTo>
                  <a:lnTo>
                    <a:pt x="948" y="90"/>
                  </a:lnTo>
                  <a:lnTo>
                    <a:pt x="945" y="12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6" name="Freeform 294"/>
            <p:cNvSpPr>
              <a:spLocks/>
            </p:cNvSpPr>
            <p:nvPr/>
          </p:nvSpPr>
          <p:spPr bwMode="auto">
            <a:xfrm>
              <a:off x="3065" y="2148"/>
              <a:ext cx="25" cy="68"/>
            </a:xfrm>
            <a:custGeom>
              <a:avLst/>
              <a:gdLst>
                <a:gd name="T0" fmla="*/ 0 w 101"/>
                <a:gd name="T1" fmla="*/ 0 h 276"/>
                <a:gd name="T2" fmla="*/ 0 w 101"/>
                <a:gd name="T3" fmla="*/ 0 h 276"/>
                <a:gd name="T4" fmla="*/ 0 w 101"/>
                <a:gd name="T5" fmla="*/ 0 h 276"/>
                <a:gd name="T6" fmla="*/ 0 w 101"/>
                <a:gd name="T7" fmla="*/ 0 h 276"/>
                <a:gd name="T8" fmla="*/ 0 w 101"/>
                <a:gd name="T9" fmla="*/ 0 h 276"/>
                <a:gd name="T10" fmla="*/ 0 w 101"/>
                <a:gd name="T11" fmla="*/ 0 h 276"/>
                <a:gd name="T12" fmla="*/ 0 w 101"/>
                <a:gd name="T13" fmla="*/ 0 h 276"/>
                <a:gd name="T14" fmla="*/ 0 w 101"/>
                <a:gd name="T15" fmla="*/ 0 h 276"/>
                <a:gd name="T16" fmla="*/ 0 w 101"/>
                <a:gd name="T17" fmla="*/ 0 h 276"/>
                <a:gd name="T18" fmla="*/ 0 w 101"/>
                <a:gd name="T19" fmla="*/ 0 h 276"/>
                <a:gd name="T20" fmla="*/ 0 w 101"/>
                <a:gd name="T21" fmla="*/ 0 h 276"/>
                <a:gd name="T22" fmla="*/ 0 w 101"/>
                <a:gd name="T23" fmla="*/ 0 h 276"/>
                <a:gd name="T24" fmla="*/ 0 w 101"/>
                <a:gd name="T25" fmla="*/ 0 h 276"/>
                <a:gd name="T26" fmla="*/ 0 w 101"/>
                <a:gd name="T27" fmla="*/ 0 h 276"/>
                <a:gd name="T28" fmla="*/ 0 w 101"/>
                <a:gd name="T29" fmla="*/ 0 h 276"/>
                <a:gd name="T30" fmla="*/ 0 w 101"/>
                <a:gd name="T31" fmla="*/ 0 h 276"/>
                <a:gd name="T32" fmla="*/ 0 w 101"/>
                <a:gd name="T33" fmla="*/ 0 h 276"/>
                <a:gd name="T34" fmla="*/ 0 w 101"/>
                <a:gd name="T35" fmla="*/ 0 h 276"/>
                <a:gd name="T36" fmla="*/ 0 w 101"/>
                <a:gd name="T37" fmla="*/ 0 h 276"/>
                <a:gd name="T38" fmla="*/ 0 w 101"/>
                <a:gd name="T39" fmla="*/ 0 h 276"/>
                <a:gd name="T40" fmla="*/ 0 w 101"/>
                <a:gd name="T41" fmla="*/ 0 h 276"/>
                <a:gd name="T42" fmla="*/ 0 w 101"/>
                <a:gd name="T43" fmla="*/ 0 h 276"/>
                <a:gd name="T44" fmla="*/ 0 w 101"/>
                <a:gd name="T45" fmla="*/ 0 h 276"/>
                <a:gd name="T46" fmla="*/ 0 w 101"/>
                <a:gd name="T47" fmla="*/ 0 h 276"/>
                <a:gd name="T48" fmla="*/ 0 w 101"/>
                <a:gd name="T49" fmla="*/ 0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76"/>
                <a:gd name="T77" fmla="*/ 101 w 101"/>
                <a:gd name="T78" fmla="*/ 276 h 2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76">
                  <a:moveTo>
                    <a:pt x="101" y="128"/>
                  </a:moveTo>
                  <a:lnTo>
                    <a:pt x="95" y="164"/>
                  </a:lnTo>
                  <a:lnTo>
                    <a:pt x="92" y="202"/>
                  </a:lnTo>
                  <a:lnTo>
                    <a:pt x="92" y="237"/>
                  </a:lnTo>
                  <a:lnTo>
                    <a:pt x="90" y="276"/>
                  </a:lnTo>
                  <a:lnTo>
                    <a:pt x="78" y="257"/>
                  </a:lnTo>
                  <a:lnTo>
                    <a:pt x="65" y="240"/>
                  </a:lnTo>
                  <a:lnTo>
                    <a:pt x="51" y="221"/>
                  </a:lnTo>
                  <a:lnTo>
                    <a:pt x="37" y="202"/>
                  </a:lnTo>
                  <a:lnTo>
                    <a:pt x="25" y="182"/>
                  </a:lnTo>
                  <a:lnTo>
                    <a:pt x="14" y="164"/>
                  </a:lnTo>
                  <a:lnTo>
                    <a:pt x="5" y="145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7" y="66"/>
                  </a:lnTo>
                  <a:lnTo>
                    <a:pt x="7" y="33"/>
                  </a:lnTo>
                  <a:lnTo>
                    <a:pt x="11" y="0"/>
                  </a:lnTo>
                  <a:lnTo>
                    <a:pt x="21" y="16"/>
                  </a:lnTo>
                  <a:lnTo>
                    <a:pt x="32" y="33"/>
                  </a:lnTo>
                  <a:lnTo>
                    <a:pt x="43" y="49"/>
                  </a:lnTo>
                  <a:lnTo>
                    <a:pt x="55" y="66"/>
                  </a:lnTo>
                  <a:lnTo>
                    <a:pt x="65" y="82"/>
                  </a:lnTo>
                  <a:lnTo>
                    <a:pt x="76" y="99"/>
                  </a:lnTo>
                  <a:lnTo>
                    <a:pt x="87" y="115"/>
                  </a:lnTo>
                  <a:lnTo>
                    <a:pt x="101" y="1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7" name="Freeform 295"/>
            <p:cNvSpPr>
              <a:spLocks/>
            </p:cNvSpPr>
            <p:nvPr/>
          </p:nvSpPr>
          <p:spPr bwMode="auto">
            <a:xfrm>
              <a:off x="2810" y="2149"/>
              <a:ext cx="32" cy="18"/>
            </a:xfrm>
            <a:custGeom>
              <a:avLst/>
              <a:gdLst>
                <a:gd name="T0" fmla="*/ 0 w 125"/>
                <a:gd name="T1" fmla="*/ 0 h 74"/>
                <a:gd name="T2" fmla="*/ 0 w 125"/>
                <a:gd name="T3" fmla="*/ 0 h 74"/>
                <a:gd name="T4" fmla="*/ 0 w 125"/>
                <a:gd name="T5" fmla="*/ 0 h 74"/>
                <a:gd name="T6" fmla="*/ 0 w 125"/>
                <a:gd name="T7" fmla="*/ 0 h 74"/>
                <a:gd name="T8" fmla="*/ 0 w 125"/>
                <a:gd name="T9" fmla="*/ 0 h 74"/>
                <a:gd name="T10" fmla="*/ 0 w 125"/>
                <a:gd name="T11" fmla="*/ 0 h 74"/>
                <a:gd name="T12" fmla="*/ 0 w 125"/>
                <a:gd name="T13" fmla="*/ 0 h 74"/>
                <a:gd name="T14" fmla="*/ 0 w 125"/>
                <a:gd name="T15" fmla="*/ 0 h 74"/>
                <a:gd name="T16" fmla="*/ 0 w 125"/>
                <a:gd name="T17" fmla="*/ 0 h 74"/>
                <a:gd name="T18" fmla="*/ 0 w 125"/>
                <a:gd name="T19" fmla="*/ 0 h 74"/>
                <a:gd name="T20" fmla="*/ 0 w 125"/>
                <a:gd name="T21" fmla="*/ 0 h 74"/>
                <a:gd name="T22" fmla="*/ 0 w 125"/>
                <a:gd name="T23" fmla="*/ 0 h 74"/>
                <a:gd name="T24" fmla="*/ 0 w 125"/>
                <a:gd name="T25" fmla="*/ 0 h 74"/>
                <a:gd name="T26" fmla="*/ 0 w 125"/>
                <a:gd name="T27" fmla="*/ 0 h 74"/>
                <a:gd name="T28" fmla="*/ 0 w 125"/>
                <a:gd name="T29" fmla="*/ 0 h 74"/>
                <a:gd name="T30" fmla="*/ 0 w 125"/>
                <a:gd name="T31" fmla="*/ 0 h 74"/>
                <a:gd name="T32" fmla="*/ 0 w 125"/>
                <a:gd name="T33" fmla="*/ 0 h 74"/>
                <a:gd name="T34" fmla="*/ 0 w 125"/>
                <a:gd name="T35" fmla="*/ 0 h 74"/>
                <a:gd name="T36" fmla="*/ 0 w 125"/>
                <a:gd name="T37" fmla="*/ 0 h 74"/>
                <a:gd name="T38" fmla="*/ 0 w 125"/>
                <a:gd name="T39" fmla="*/ 0 h 74"/>
                <a:gd name="T40" fmla="*/ 0 w 125"/>
                <a:gd name="T41" fmla="*/ 0 h 74"/>
                <a:gd name="T42" fmla="*/ 0 w 125"/>
                <a:gd name="T43" fmla="*/ 0 h 74"/>
                <a:gd name="T44" fmla="*/ 0 w 125"/>
                <a:gd name="T45" fmla="*/ 0 h 74"/>
                <a:gd name="T46" fmla="*/ 0 w 125"/>
                <a:gd name="T47" fmla="*/ 0 h 74"/>
                <a:gd name="T48" fmla="*/ 0 w 125"/>
                <a:gd name="T49" fmla="*/ 0 h 74"/>
                <a:gd name="T50" fmla="*/ 0 w 125"/>
                <a:gd name="T51" fmla="*/ 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74"/>
                <a:gd name="T80" fmla="*/ 125 w 125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74">
                  <a:moveTo>
                    <a:pt x="123" y="34"/>
                  </a:moveTo>
                  <a:lnTo>
                    <a:pt x="125" y="47"/>
                  </a:lnTo>
                  <a:lnTo>
                    <a:pt x="118" y="55"/>
                  </a:lnTo>
                  <a:lnTo>
                    <a:pt x="104" y="61"/>
                  </a:lnTo>
                  <a:lnTo>
                    <a:pt x="93" y="69"/>
                  </a:lnTo>
                  <a:lnTo>
                    <a:pt x="82" y="71"/>
                  </a:lnTo>
                  <a:lnTo>
                    <a:pt x="70" y="71"/>
                  </a:lnTo>
                  <a:lnTo>
                    <a:pt x="60" y="74"/>
                  </a:lnTo>
                  <a:lnTo>
                    <a:pt x="49" y="74"/>
                  </a:lnTo>
                  <a:lnTo>
                    <a:pt x="38" y="71"/>
                  </a:lnTo>
                  <a:lnTo>
                    <a:pt x="27" y="69"/>
                  </a:lnTo>
                  <a:lnTo>
                    <a:pt x="17" y="64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3" y="20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60" y="4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98" y="9"/>
                  </a:lnTo>
                  <a:lnTo>
                    <a:pt x="12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8" name="Freeform 296"/>
            <p:cNvSpPr>
              <a:spLocks/>
            </p:cNvSpPr>
            <p:nvPr/>
          </p:nvSpPr>
          <p:spPr bwMode="auto">
            <a:xfrm>
              <a:off x="3228" y="2154"/>
              <a:ext cx="7" cy="43"/>
            </a:xfrm>
            <a:custGeom>
              <a:avLst/>
              <a:gdLst>
                <a:gd name="T0" fmla="*/ 0 w 30"/>
                <a:gd name="T1" fmla="*/ 0 h 171"/>
                <a:gd name="T2" fmla="*/ 0 w 30"/>
                <a:gd name="T3" fmla="*/ 0 h 171"/>
                <a:gd name="T4" fmla="*/ 0 w 30"/>
                <a:gd name="T5" fmla="*/ 0 h 171"/>
                <a:gd name="T6" fmla="*/ 0 w 30"/>
                <a:gd name="T7" fmla="*/ 0 h 171"/>
                <a:gd name="T8" fmla="*/ 0 w 30"/>
                <a:gd name="T9" fmla="*/ 0 h 171"/>
                <a:gd name="T10" fmla="*/ 0 w 30"/>
                <a:gd name="T11" fmla="*/ 0 h 171"/>
                <a:gd name="T12" fmla="*/ 0 w 30"/>
                <a:gd name="T13" fmla="*/ 0 h 171"/>
                <a:gd name="T14" fmla="*/ 0 w 30"/>
                <a:gd name="T15" fmla="*/ 0 h 171"/>
                <a:gd name="T16" fmla="*/ 0 w 30"/>
                <a:gd name="T17" fmla="*/ 0 h 171"/>
                <a:gd name="T18" fmla="*/ 0 w 30"/>
                <a:gd name="T19" fmla="*/ 0 h 171"/>
                <a:gd name="T20" fmla="*/ 0 w 30"/>
                <a:gd name="T21" fmla="*/ 0 h 171"/>
                <a:gd name="T22" fmla="*/ 0 w 30"/>
                <a:gd name="T23" fmla="*/ 0 h 171"/>
                <a:gd name="T24" fmla="*/ 0 w 30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71"/>
                <a:gd name="T41" fmla="*/ 30 w 3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71">
                  <a:moveTo>
                    <a:pt x="27" y="168"/>
                  </a:moveTo>
                  <a:lnTo>
                    <a:pt x="22" y="168"/>
                  </a:lnTo>
                  <a:lnTo>
                    <a:pt x="16" y="171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6" y="127"/>
                  </a:lnTo>
                  <a:lnTo>
                    <a:pt x="16" y="87"/>
                  </a:lnTo>
                  <a:lnTo>
                    <a:pt x="25" y="44"/>
                  </a:lnTo>
                  <a:lnTo>
                    <a:pt x="27" y="0"/>
                  </a:lnTo>
                  <a:lnTo>
                    <a:pt x="30" y="44"/>
                  </a:lnTo>
                  <a:lnTo>
                    <a:pt x="30" y="87"/>
                  </a:lnTo>
                  <a:lnTo>
                    <a:pt x="27" y="127"/>
                  </a:lnTo>
                  <a:lnTo>
                    <a:pt x="27" y="16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9" name="Freeform 297"/>
            <p:cNvSpPr>
              <a:spLocks/>
            </p:cNvSpPr>
            <p:nvPr/>
          </p:nvSpPr>
          <p:spPr bwMode="auto">
            <a:xfrm>
              <a:off x="3195" y="2167"/>
              <a:ext cx="7" cy="36"/>
            </a:xfrm>
            <a:custGeom>
              <a:avLst/>
              <a:gdLst>
                <a:gd name="T0" fmla="*/ 0 w 27"/>
                <a:gd name="T1" fmla="*/ 0 h 142"/>
                <a:gd name="T2" fmla="*/ 0 w 27"/>
                <a:gd name="T3" fmla="*/ 0 h 142"/>
                <a:gd name="T4" fmla="*/ 0 w 27"/>
                <a:gd name="T5" fmla="*/ 0 h 142"/>
                <a:gd name="T6" fmla="*/ 0 w 27"/>
                <a:gd name="T7" fmla="*/ 0 h 142"/>
                <a:gd name="T8" fmla="*/ 0 w 27"/>
                <a:gd name="T9" fmla="*/ 0 h 142"/>
                <a:gd name="T10" fmla="*/ 0 w 27"/>
                <a:gd name="T11" fmla="*/ 0 h 142"/>
                <a:gd name="T12" fmla="*/ 0 w 27"/>
                <a:gd name="T13" fmla="*/ 0 h 142"/>
                <a:gd name="T14" fmla="*/ 0 w 27"/>
                <a:gd name="T15" fmla="*/ 0 h 142"/>
                <a:gd name="T16" fmla="*/ 0 w 27"/>
                <a:gd name="T17" fmla="*/ 0 h 142"/>
                <a:gd name="T18" fmla="*/ 0 w 27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42"/>
                <a:gd name="T32" fmla="*/ 27 w 27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42">
                  <a:moveTo>
                    <a:pt x="22" y="126"/>
                  </a:moveTo>
                  <a:lnTo>
                    <a:pt x="25" y="137"/>
                  </a:lnTo>
                  <a:lnTo>
                    <a:pt x="27" y="139"/>
                  </a:lnTo>
                  <a:lnTo>
                    <a:pt x="22" y="139"/>
                  </a:lnTo>
                  <a:lnTo>
                    <a:pt x="0" y="142"/>
                  </a:lnTo>
                  <a:lnTo>
                    <a:pt x="27" y="0"/>
                  </a:lnTo>
                  <a:lnTo>
                    <a:pt x="25" y="31"/>
                  </a:lnTo>
                  <a:lnTo>
                    <a:pt x="25" y="63"/>
                  </a:lnTo>
                  <a:lnTo>
                    <a:pt x="25" y="96"/>
                  </a:lnTo>
                  <a:lnTo>
                    <a:pt x="22" y="12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0" name="Freeform 298"/>
            <p:cNvSpPr>
              <a:spLocks/>
            </p:cNvSpPr>
            <p:nvPr/>
          </p:nvSpPr>
          <p:spPr bwMode="auto">
            <a:xfrm>
              <a:off x="3157" y="2171"/>
              <a:ext cx="8" cy="37"/>
            </a:xfrm>
            <a:custGeom>
              <a:avLst/>
              <a:gdLst>
                <a:gd name="T0" fmla="*/ 0 w 30"/>
                <a:gd name="T1" fmla="*/ 0 h 144"/>
                <a:gd name="T2" fmla="*/ 0 w 30"/>
                <a:gd name="T3" fmla="*/ 0 h 144"/>
                <a:gd name="T4" fmla="*/ 0 w 30"/>
                <a:gd name="T5" fmla="*/ 0 h 144"/>
                <a:gd name="T6" fmla="*/ 0 w 30"/>
                <a:gd name="T7" fmla="*/ 0 h 144"/>
                <a:gd name="T8" fmla="*/ 0 w 30"/>
                <a:gd name="T9" fmla="*/ 0 h 144"/>
                <a:gd name="T10" fmla="*/ 0 w 30"/>
                <a:gd name="T11" fmla="*/ 0 h 144"/>
                <a:gd name="T12" fmla="*/ 0 w 30"/>
                <a:gd name="T13" fmla="*/ 0 h 144"/>
                <a:gd name="T14" fmla="*/ 0 w 30"/>
                <a:gd name="T15" fmla="*/ 0 h 144"/>
                <a:gd name="T16" fmla="*/ 0 w 30"/>
                <a:gd name="T17" fmla="*/ 0 h 144"/>
                <a:gd name="T18" fmla="*/ 0 w 30"/>
                <a:gd name="T19" fmla="*/ 0 h 144"/>
                <a:gd name="T20" fmla="*/ 0 w 30"/>
                <a:gd name="T21" fmla="*/ 0 h 144"/>
                <a:gd name="T22" fmla="*/ 0 w 30"/>
                <a:gd name="T23" fmla="*/ 0 h 144"/>
                <a:gd name="T24" fmla="*/ 0 w 30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44"/>
                <a:gd name="T41" fmla="*/ 30 w 30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44">
                  <a:moveTo>
                    <a:pt x="23" y="139"/>
                  </a:moveTo>
                  <a:lnTo>
                    <a:pt x="23" y="141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0" y="144"/>
                  </a:lnTo>
                  <a:lnTo>
                    <a:pt x="6" y="109"/>
                  </a:lnTo>
                  <a:lnTo>
                    <a:pt x="11" y="74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30" y="35"/>
                  </a:lnTo>
                  <a:lnTo>
                    <a:pt x="30" y="70"/>
                  </a:lnTo>
                  <a:lnTo>
                    <a:pt x="28" y="106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1" name="Freeform 299"/>
            <p:cNvSpPr>
              <a:spLocks/>
            </p:cNvSpPr>
            <p:nvPr/>
          </p:nvSpPr>
          <p:spPr bwMode="auto">
            <a:xfrm>
              <a:off x="3205" y="2176"/>
              <a:ext cx="18" cy="25"/>
            </a:xfrm>
            <a:custGeom>
              <a:avLst/>
              <a:gdLst>
                <a:gd name="T0" fmla="*/ 0 w 71"/>
                <a:gd name="T1" fmla="*/ 0 h 101"/>
                <a:gd name="T2" fmla="*/ 0 w 71"/>
                <a:gd name="T3" fmla="*/ 0 h 101"/>
                <a:gd name="T4" fmla="*/ 0 w 71"/>
                <a:gd name="T5" fmla="*/ 0 h 101"/>
                <a:gd name="T6" fmla="*/ 0 w 71"/>
                <a:gd name="T7" fmla="*/ 0 h 101"/>
                <a:gd name="T8" fmla="*/ 0 w 71"/>
                <a:gd name="T9" fmla="*/ 0 h 101"/>
                <a:gd name="T10" fmla="*/ 0 w 71"/>
                <a:gd name="T11" fmla="*/ 0 h 101"/>
                <a:gd name="T12" fmla="*/ 0 w 71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01"/>
                <a:gd name="T23" fmla="*/ 71 w 7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01">
                  <a:moveTo>
                    <a:pt x="71" y="85"/>
                  </a:moveTo>
                  <a:lnTo>
                    <a:pt x="0" y="101"/>
                  </a:lnTo>
                  <a:lnTo>
                    <a:pt x="6" y="0"/>
                  </a:lnTo>
                  <a:lnTo>
                    <a:pt x="25" y="19"/>
                  </a:lnTo>
                  <a:lnTo>
                    <a:pt x="41" y="41"/>
                  </a:lnTo>
                  <a:lnTo>
                    <a:pt x="55" y="6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2" name="Freeform 300"/>
            <p:cNvSpPr>
              <a:spLocks/>
            </p:cNvSpPr>
            <p:nvPr/>
          </p:nvSpPr>
          <p:spPr bwMode="auto">
            <a:xfrm>
              <a:off x="3167" y="2179"/>
              <a:ext cx="20" cy="27"/>
            </a:xfrm>
            <a:custGeom>
              <a:avLst/>
              <a:gdLst>
                <a:gd name="T0" fmla="*/ 0 w 76"/>
                <a:gd name="T1" fmla="*/ 0 h 107"/>
                <a:gd name="T2" fmla="*/ 0 w 76"/>
                <a:gd name="T3" fmla="*/ 0 h 107"/>
                <a:gd name="T4" fmla="*/ 0 w 76"/>
                <a:gd name="T5" fmla="*/ 0 h 107"/>
                <a:gd name="T6" fmla="*/ 0 w 76"/>
                <a:gd name="T7" fmla="*/ 0 h 107"/>
                <a:gd name="T8" fmla="*/ 0 w 76"/>
                <a:gd name="T9" fmla="*/ 0 h 107"/>
                <a:gd name="T10" fmla="*/ 0 w 76"/>
                <a:gd name="T11" fmla="*/ 0 h 107"/>
                <a:gd name="T12" fmla="*/ 0 w 76"/>
                <a:gd name="T13" fmla="*/ 0 h 107"/>
                <a:gd name="T14" fmla="*/ 0 w 76"/>
                <a:gd name="T15" fmla="*/ 0 h 107"/>
                <a:gd name="T16" fmla="*/ 0 w 76"/>
                <a:gd name="T17" fmla="*/ 0 h 107"/>
                <a:gd name="T18" fmla="*/ 0 w 76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7"/>
                <a:gd name="T32" fmla="*/ 76 w 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7">
                  <a:moveTo>
                    <a:pt x="76" y="95"/>
                  </a:moveTo>
                  <a:lnTo>
                    <a:pt x="0" y="107"/>
                  </a:lnTo>
                  <a:lnTo>
                    <a:pt x="3" y="82"/>
                  </a:lnTo>
                  <a:lnTo>
                    <a:pt x="5" y="58"/>
                  </a:lnTo>
                  <a:lnTo>
                    <a:pt x="5" y="30"/>
                  </a:lnTo>
                  <a:lnTo>
                    <a:pt x="5" y="0"/>
                  </a:lnTo>
                  <a:lnTo>
                    <a:pt x="25" y="24"/>
                  </a:lnTo>
                  <a:lnTo>
                    <a:pt x="41" y="49"/>
                  </a:lnTo>
                  <a:lnTo>
                    <a:pt x="60" y="74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3" name="Freeform 301"/>
            <p:cNvSpPr>
              <a:spLocks/>
            </p:cNvSpPr>
            <p:nvPr/>
          </p:nvSpPr>
          <p:spPr bwMode="auto">
            <a:xfrm>
              <a:off x="3057" y="2182"/>
              <a:ext cx="6" cy="42"/>
            </a:xfrm>
            <a:custGeom>
              <a:avLst/>
              <a:gdLst>
                <a:gd name="T0" fmla="*/ 0 w 25"/>
                <a:gd name="T1" fmla="*/ 0 h 166"/>
                <a:gd name="T2" fmla="*/ 0 w 25"/>
                <a:gd name="T3" fmla="*/ 0 h 166"/>
                <a:gd name="T4" fmla="*/ 0 w 25"/>
                <a:gd name="T5" fmla="*/ 0 h 166"/>
                <a:gd name="T6" fmla="*/ 0 w 25"/>
                <a:gd name="T7" fmla="*/ 0 h 166"/>
                <a:gd name="T8" fmla="*/ 0 w 25"/>
                <a:gd name="T9" fmla="*/ 0 h 166"/>
                <a:gd name="T10" fmla="*/ 0 w 25"/>
                <a:gd name="T11" fmla="*/ 0 h 166"/>
                <a:gd name="T12" fmla="*/ 0 w 25"/>
                <a:gd name="T13" fmla="*/ 0 h 166"/>
                <a:gd name="T14" fmla="*/ 0 w 25"/>
                <a:gd name="T15" fmla="*/ 0 h 166"/>
                <a:gd name="T16" fmla="*/ 0 w 25"/>
                <a:gd name="T17" fmla="*/ 0 h 166"/>
                <a:gd name="T18" fmla="*/ 0 w 25"/>
                <a:gd name="T19" fmla="*/ 0 h 166"/>
                <a:gd name="T20" fmla="*/ 0 w 25"/>
                <a:gd name="T21" fmla="*/ 0 h 166"/>
                <a:gd name="T22" fmla="*/ 0 w 25"/>
                <a:gd name="T23" fmla="*/ 0 h 166"/>
                <a:gd name="T24" fmla="*/ 0 w 25"/>
                <a:gd name="T25" fmla="*/ 0 h 166"/>
                <a:gd name="T26" fmla="*/ 0 w 25"/>
                <a:gd name="T27" fmla="*/ 0 h 166"/>
                <a:gd name="T28" fmla="*/ 0 w 25"/>
                <a:gd name="T29" fmla="*/ 0 h 166"/>
                <a:gd name="T30" fmla="*/ 0 w 25"/>
                <a:gd name="T31" fmla="*/ 0 h 166"/>
                <a:gd name="T32" fmla="*/ 0 w 25"/>
                <a:gd name="T33" fmla="*/ 0 h 166"/>
                <a:gd name="T34" fmla="*/ 0 w 25"/>
                <a:gd name="T35" fmla="*/ 0 h 166"/>
                <a:gd name="T36" fmla="*/ 0 w 25"/>
                <a:gd name="T37" fmla="*/ 0 h 166"/>
                <a:gd name="T38" fmla="*/ 0 w 25"/>
                <a:gd name="T39" fmla="*/ 0 h 166"/>
                <a:gd name="T40" fmla="*/ 0 w 25"/>
                <a:gd name="T41" fmla="*/ 0 h 166"/>
                <a:gd name="T42" fmla="*/ 0 w 25"/>
                <a:gd name="T43" fmla="*/ 0 h 166"/>
                <a:gd name="T44" fmla="*/ 0 w 25"/>
                <a:gd name="T45" fmla="*/ 0 h 166"/>
                <a:gd name="T46" fmla="*/ 0 w 25"/>
                <a:gd name="T47" fmla="*/ 0 h 166"/>
                <a:gd name="T48" fmla="*/ 0 w 25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166"/>
                <a:gd name="T77" fmla="*/ 25 w 25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166">
                  <a:moveTo>
                    <a:pt x="16" y="0"/>
                  </a:moveTo>
                  <a:lnTo>
                    <a:pt x="14" y="37"/>
                  </a:lnTo>
                  <a:lnTo>
                    <a:pt x="16" y="76"/>
                  </a:lnTo>
                  <a:lnTo>
                    <a:pt x="19" y="113"/>
                  </a:lnTo>
                  <a:lnTo>
                    <a:pt x="16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25" y="159"/>
                  </a:lnTo>
                  <a:lnTo>
                    <a:pt x="19" y="159"/>
                  </a:lnTo>
                  <a:lnTo>
                    <a:pt x="14" y="163"/>
                  </a:lnTo>
                  <a:lnTo>
                    <a:pt x="11" y="166"/>
                  </a:lnTo>
                  <a:lnTo>
                    <a:pt x="5" y="166"/>
                  </a:lnTo>
                  <a:lnTo>
                    <a:pt x="8" y="157"/>
                  </a:lnTo>
                  <a:lnTo>
                    <a:pt x="8" y="149"/>
                  </a:lnTo>
                  <a:lnTo>
                    <a:pt x="2" y="143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2" y="73"/>
                  </a:lnTo>
                  <a:lnTo>
                    <a:pt x="8" y="40"/>
                  </a:lnTo>
                  <a:lnTo>
                    <a:pt x="11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4" name="Freeform 302"/>
            <p:cNvSpPr>
              <a:spLocks/>
            </p:cNvSpPr>
            <p:nvPr/>
          </p:nvSpPr>
          <p:spPr bwMode="auto">
            <a:xfrm>
              <a:off x="3091" y="2182"/>
              <a:ext cx="4" cy="37"/>
            </a:xfrm>
            <a:custGeom>
              <a:avLst/>
              <a:gdLst>
                <a:gd name="T0" fmla="*/ 0 w 14"/>
                <a:gd name="T1" fmla="*/ 0 h 147"/>
                <a:gd name="T2" fmla="*/ 0 w 14"/>
                <a:gd name="T3" fmla="*/ 0 h 147"/>
                <a:gd name="T4" fmla="*/ 0 w 14"/>
                <a:gd name="T5" fmla="*/ 0 h 147"/>
                <a:gd name="T6" fmla="*/ 0 w 14"/>
                <a:gd name="T7" fmla="*/ 0 h 147"/>
                <a:gd name="T8" fmla="*/ 0 w 14"/>
                <a:gd name="T9" fmla="*/ 0 h 147"/>
                <a:gd name="T10" fmla="*/ 0 w 14"/>
                <a:gd name="T11" fmla="*/ 0 h 147"/>
                <a:gd name="T12" fmla="*/ 0 w 14"/>
                <a:gd name="T13" fmla="*/ 0 h 147"/>
                <a:gd name="T14" fmla="*/ 0 w 14"/>
                <a:gd name="T15" fmla="*/ 0 h 147"/>
                <a:gd name="T16" fmla="*/ 0 w 14"/>
                <a:gd name="T17" fmla="*/ 0 h 147"/>
                <a:gd name="T18" fmla="*/ 0 w 14"/>
                <a:gd name="T19" fmla="*/ 0 h 147"/>
                <a:gd name="T20" fmla="*/ 0 w 14"/>
                <a:gd name="T21" fmla="*/ 0 h 147"/>
                <a:gd name="T22" fmla="*/ 0 w 14"/>
                <a:gd name="T23" fmla="*/ 0 h 147"/>
                <a:gd name="T24" fmla="*/ 0 w 14"/>
                <a:gd name="T25" fmla="*/ 0 h 147"/>
                <a:gd name="T26" fmla="*/ 0 w 14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7"/>
                <a:gd name="T44" fmla="*/ 14 w 14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7">
                  <a:moveTo>
                    <a:pt x="14" y="46"/>
                  </a:moveTo>
                  <a:lnTo>
                    <a:pt x="14" y="141"/>
                  </a:lnTo>
                  <a:lnTo>
                    <a:pt x="11" y="141"/>
                  </a:lnTo>
                  <a:lnTo>
                    <a:pt x="9" y="141"/>
                  </a:lnTo>
                  <a:lnTo>
                    <a:pt x="6" y="143"/>
                  </a:lnTo>
                  <a:lnTo>
                    <a:pt x="0" y="147"/>
                  </a:lnTo>
                  <a:lnTo>
                    <a:pt x="6" y="108"/>
                  </a:lnTo>
                  <a:lnTo>
                    <a:pt x="6" y="70"/>
                  </a:lnTo>
                  <a:lnTo>
                    <a:pt x="6" y="35"/>
                  </a:lnTo>
                  <a:lnTo>
                    <a:pt x="11" y="0"/>
                  </a:lnTo>
                  <a:lnTo>
                    <a:pt x="14" y="10"/>
                  </a:lnTo>
                  <a:lnTo>
                    <a:pt x="11" y="21"/>
                  </a:lnTo>
                  <a:lnTo>
                    <a:pt x="9" y="35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5" name="Freeform 303"/>
            <p:cNvSpPr>
              <a:spLocks/>
            </p:cNvSpPr>
            <p:nvPr/>
          </p:nvSpPr>
          <p:spPr bwMode="auto">
            <a:xfrm>
              <a:off x="3046" y="2184"/>
              <a:ext cx="9" cy="27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0 w 35"/>
                <a:gd name="T5" fmla="*/ 0 h 108"/>
                <a:gd name="T6" fmla="*/ 0 w 35"/>
                <a:gd name="T7" fmla="*/ 0 h 108"/>
                <a:gd name="T8" fmla="*/ 0 w 35"/>
                <a:gd name="T9" fmla="*/ 0 h 108"/>
                <a:gd name="T10" fmla="*/ 0 w 35"/>
                <a:gd name="T11" fmla="*/ 0 h 108"/>
                <a:gd name="T12" fmla="*/ 0 w 35"/>
                <a:gd name="T13" fmla="*/ 0 h 108"/>
                <a:gd name="T14" fmla="*/ 0 w 35"/>
                <a:gd name="T15" fmla="*/ 0 h 108"/>
                <a:gd name="T16" fmla="*/ 0 w 35"/>
                <a:gd name="T17" fmla="*/ 0 h 108"/>
                <a:gd name="T18" fmla="*/ 0 w 35"/>
                <a:gd name="T19" fmla="*/ 0 h 108"/>
                <a:gd name="T20" fmla="*/ 0 w 35"/>
                <a:gd name="T21" fmla="*/ 0 h 108"/>
                <a:gd name="T22" fmla="*/ 0 w 35"/>
                <a:gd name="T23" fmla="*/ 0 h 108"/>
                <a:gd name="T24" fmla="*/ 0 w 35"/>
                <a:gd name="T25" fmla="*/ 0 h 108"/>
                <a:gd name="T26" fmla="*/ 0 w 35"/>
                <a:gd name="T27" fmla="*/ 0 h 108"/>
                <a:gd name="T28" fmla="*/ 0 w 35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08"/>
                <a:gd name="T47" fmla="*/ 35 w 35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08">
                  <a:moveTo>
                    <a:pt x="35" y="0"/>
                  </a:moveTo>
                  <a:lnTo>
                    <a:pt x="33" y="27"/>
                  </a:lnTo>
                  <a:lnTo>
                    <a:pt x="30" y="55"/>
                  </a:lnTo>
                  <a:lnTo>
                    <a:pt x="28" y="84"/>
                  </a:lnTo>
                  <a:lnTo>
                    <a:pt x="25" y="108"/>
                  </a:lnTo>
                  <a:lnTo>
                    <a:pt x="19" y="101"/>
                  </a:lnTo>
                  <a:lnTo>
                    <a:pt x="16" y="90"/>
                  </a:lnTo>
                  <a:lnTo>
                    <a:pt x="8" y="81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6" name="Freeform 304"/>
            <p:cNvSpPr>
              <a:spLocks/>
            </p:cNvSpPr>
            <p:nvPr/>
          </p:nvSpPr>
          <p:spPr bwMode="auto">
            <a:xfrm>
              <a:off x="3024" y="2186"/>
              <a:ext cx="15" cy="32"/>
            </a:xfrm>
            <a:custGeom>
              <a:avLst/>
              <a:gdLst>
                <a:gd name="T0" fmla="*/ 0 w 60"/>
                <a:gd name="T1" fmla="*/ 0 h 125"/>
                <a:gd name="T2" fmla="*/ 0 w 60"/>
                <a:gd name="T3" fmla="*/ 0 h 125"/>
                <a:gd name="T4" fmla="*/ 0 w 60"/>
                <a:gd name="T5" fmla="*/ 0 h 125"/>
                <a:gd name="T6" fmla="*/ 0 w 60"/>
                <a:gd name="T7" fmla="*/ 0 h 125"/>
                <a:gd name="T8" fmla="*/ 0 w 60"/>
                <a:gd name="T9" fmla="*/ 0 h 125"/>
                <a:gd name="T10" fmla="*/ 0 w 60"/>
                <a:gd name="T11" fmla="*/ 0 h 125"/>
                <a:gd name="T12" fmla="*/ 0 w 60"/>
                <a:gd name="T13" fmla="*/ 0 h 125"/>
                <a:gd name="T14" fmla="*/ 0 w 60"/>
                <a:gd name="T15" fmla="*/ 0 h 125"/>
                <a:gd name="T16" fmla="*/ 0 w 60"/>
                <a:gd name="T17" fmla="*/ 0 h 125"/>
                <a:gd name="T18" fmla="*/ 0 w 60"/>
                <a:gd name="T19" fmla="*/ 0 h 125"/>
                <a:gd name="T20" fmla="*/ 0 w 60"/>
                <a:gd name="T21" fmla="*/ 0 h 125"/>
                <a:gd name="T22" fmla="*/ 0 w 60"/>
                <a:gd name="T23" fmla="*/ 0 h 125"/>
                <a:gd name="T24" fmla="*/ 0 w 60"/>
                <a:gd name="T25" fmla="*/ 0 h 125"/>
                <a:gd name="T26" fmla="*/ 0 w 60"/>
                <a:gd name="T27" fmla="*/ 0 h 125"/>
                <a:gd name="T28" fmla="*/ 0 w 60"/>
                <a:gd name="T29" fmla="*/ 0 h 125"/>
                <a:gd name="T30" fmla="*/ 0 w 60"/>
                <a:gd name="T31" fmla="*/ 0 h 125"/>
                <a:gd name="T32" fmla="*/ 0 w 60"/>
                <a:gd name="T33" fmla="*/ 0 h 125"/>
                <a:gd name="T34" fmla="*/ 0 w 60"/>
                <a:gd name="T35" fmla="*/ 0 h 125"/>
                <a:gd name="T36" fmla="*/ 0 w 60"/>
                <a:gd name="T37" fmla="*/ 0 h 125"/>
                <a:gd name="T38" fmla="*/ 0 w 60"/>
                <a:gd name="T39" fmla="*/ 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25"/>
                <a:gd name="T62" fmla="*/ 60 w 60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25">
                  <a:moveTo>
                    <a:pt x="60" y="0"/>
                  </a:moveTo>
                  <a:lnTo>
                    <a:pt x="52" y="30"/>
                  </a:lnTo>
                  <a:lnTo>
                    <a:pt x="49" y="62"/>
                  </a:lnTo>
                  <a:lnTo>
                    <a:pt x="47" y="92"/>
                  </a:lnTo>
                  <a:lnTo>
                    <a:pt x="44" y="125"/>
                  </a:lnTo>
                  <a:lnTo>
                    <a:pt x="33" y="111"/>
                  </a:lnTo>
                  <a:lnTo>
                    <a:pt x="22" y="95"/>
                  </a:lnTo>
                  <a:lnTo>
                    <a:pt x="14" y="81"/>
                  </a:lnTo>
                  <a:lnTo>
                    <a:pt x="8" y="67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11" y="5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7" name="Freeform 305"/>
            <p:cNvSpPr>
              <a:spLocks/>
            </p:cNvSpPr>
            <p:nvPr/>
          </p:nvSpPr>
          <p:spPr bwMode="auto">
            <a:xfrm>
              <a:off x="2547" y="2189"/>
              <a:ext cx="16" cy="31"/>
            </a:xfrm>
            <a:custGeom>
              <a:avLst/>
              <a:gdLst>
                <a:gd name="T0" fmla="*/ 0 w 65"/>
                <a:gd name="T1" fmla="*/ 0 h 125"/>
                <a:gd name="T2" fmla="*/ 0 w 65"/>
                <a:gd name="T3" fmla="*/ 0 h 125"/>
                <a:gd name="T4" fmla="*/ 0 w 65"/>
                <a:gd name="T5" fmla="*/ 0 h 125"/>
                <a:gd name="T6" fmla="*/ 0 w 65"/>
                <a:gd name="T7" fmla="*/ 0 h 125"/>
                <a:gd name="T8" fmla="*/ 0 w 65"/>
                <a:gd name="T9" fmla="*/ 0 h 125"/>
                <a:gd name="T10" fmla="*/ 0 w 65"/>
                <a:gd name="T11" fmla="*/ 0 h 125"/>
                <a:gd name="T12" fmla="*/ 0 w 65"/>
                <a:gd name="T13" fmla="*/ 0 h 125"/>
                <a:gd name="T14" fmla="*/ 0 w 65"/>
                <a:gd name="T15" fmla="*/ 0 h 125"/>
                <a:gd name="T16" fmla="*/ 0 w 65"/>
                <a:gd name="T17" fmla="*/ 0 h 125"/>
                <a:gd name="T18" fmla="*/ 0 w 65"/>
                <a:gd name="T19" fmla="*/ 0 h 125"/>
                <a:gd name="T20" fmla="*/ 0 w 65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25"/>
                <a:gd name="T35" fmla="*/ 65 w 65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25">
                  <a:moveTo>
                    <a:pt x="65" y="123"/>
                  </a:moveTo>
                  <a:lnTo>
                    <a:pt x="35" y="125"/>
                  </a:lnTo>
                  <a:lnTo>
                    <a:pt x="27" y="98"/>
                  </a:lnTo>
                  <a:lnTo>
                    <a:pt x="19" y="68"/>
                  </a:lnTo>
                  <a:lnTo>
                    <a:pt x="8" y="4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8" name="Freeform 306"/>
            <p:cNvSpPr>
              <a:spLocks/>
            </p:cNvSpPr>
            <p:nvPr/>
          </p:nvSpPr>
          <p:spPr bwMode="auto">
            <a:xfrm>
              <a:off x="2998" y="2190"/>
              <a:ext cx="18" cy="31"/>
            </a:xfrm>
            <a:custGeom>
              <a:avLst/>
              <a:gdLst>
                <a:gd name="T0" fmla="*/ 0 w 73"/>
                <a:gd name="T1" fmla="*/ 0 h 124"/>
                <a:gd name="T2" fmla="*/ 0 w 73"/>
                <a:gd name="T3" fmla="*/ 0 h 124"/>
                <a:gd name="T4" fmla="*/ 0 w 73"/>
                <a:gd name="T5" fmla="*/ 0 h 124"/>
                <a:gd name="T6" fmla="*/ 0 w 73"/>
                <a:gd name="T7" fmla="*/ 0 h 124"/>
                <a:gd name="T8" fmla="*/ 0 w 73"/>
                <a:gd name="T9" fmla="*/ 0 h 124"/>
                <a:gd name="T10" fmla="*/ 0 w 73"/>
                <a:gd name="T11" fmla="*/ 0 h 124"/>
                <a:gd name="T12" fmla="*/ 0 w 73"/>
                <a:gd name="T13" fmla="*/ 0 h 124"/>
                <a:gd name="T14" fmla="*/ 0 w 73"/>
                <a:gd name="T15" fmla="*/ 0 h 124"/>
                <a:gd name="T16" fmla="*/ 0 w 73"/>
                <a:gd name="T17" fmla="*/ 0 h 124"/>
                <a:gd name="T18" fmla="*/ 0 w 73"/>
                <a:gd name="T19" fmla="*/ 0 h 124"/>
                <a:gd name="T20" fmla="*/ 0 w 73"/>
                <a:gd name="T21" fmla="*/ 0 h 124"/>
                <a:gd name="T22" fmla="*/ 0 w 73"/>
                <a:gd name="T23" fmla="*/ 0 h 124"/>
                <a:gd name="T24" fmla="*/ 0 w 73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24"/>
                <a:gd name="T41" fmla="*/ 73 w 73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24">
                  <a:moveTo>
                    <a:pt x="73" y="0"/>
                  </a:moveTo>
                  <a:lnTo>
                    <a:pt x="67" y="30"/>
                  </a:lnTo>
                  <a:lnTo>
                    <a:pt x="65" y="62"/>
                  </a:lnTo>
                  <a:lnTo>
                    <a:pt x="60" y="92"/>
                  </a:lnTo>
                  <a:lnTo>
                    <a:pt x="51" y="124"/>
                  </a:lnTo>
                  <a:lnTo>
                    <a:pt x="30" y="97"/>
                  </a:lnTo>
                  <a:lnTo>
                    <a:pt x="10" y="70"/>
                  </a:lnTo>
                  <a:lnTo>
                    <a:pt x="0" y="40"/>
                  </a:lnTo>
                  <a:lnTo>
                    <a:pt x="2" y="10"/>
                  </a:lnTo>
                  <a:lnTo>
                    <a:pt x="21" y="7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9" name="Freeform 307"/>
            <p:cNvSpPr>
              <a:spLocks/>
            </p:cNvSpPr>
            <p:nvPr/>
          </p:nvSpPr>
          <p:spPr bwMode="auto">
            <a:xfrm>
              <a:off x="3038" y="2190"/>
              <a:ext cx="5" cy="37"/>
            </a:xfrm>
            <a:custGeom>
              <a:avLst/>
              <a:gdLst>
                <a:gd name="T0" fmla="*/ 0 w 19"/>
                <a:gd name="T1" fmla="*/ 0 h 147"/>
                <a:gd name="T2" fmla="*/ 0 w 19"/>
                <a:gd name="T3" fmla="*/ 0 h 147"/>
                <a:gd name="T4" fmla="*/ 0 w 19"/>
                <a:gd name="T5" fmla="*/ 0 h 147"/>
                <a:gd name="T6" fmla="*/ 0 w 19"/>
                <a:gd name="T7" fmla="*/ 0 h 147"/>
                <a:gd name="T8" fmla="*/ 0 w 19"/>
                <a:gd name="T9" fmla="*/ 0 h 147"/>
                <a:gd name="T10" fmla="*/ 0 w 19"/>
                <a:gd name="T11" fmla="*/ 0 h 147"/>
                <a:gd name="T12" fmla="*/ 0 w 19"/>
                <a:gd name="T13" fmla="*/ 0 h 147"/>
                <a:gd name="T14" fmla="*/ 0 w 19"/>
                <a:gd name="T15" fmla="*/ 0 h 147"/>
                <a:gd name="T16" fmla="*/ 0 w 19"/>
                <a:gd name="T17" fmla="*/ 0 h 147"/>
                <a:gd name="T18" fmla="*/ 0 w 19"/>
                <a:gd name="T19" fmla="*/ 0 h 147"/>
                <a:gd name="T20" fmla="*/ 0 w 19"/>
                <a:gd name="T21" fmla="*/ 0 h 147"/>
                <a:gd name="T22" fmla="*/ 0 w 19"/>
                <a:gd name="T23" fmla="*/ 0 h 147"/>
                <a:gd name="T24" fmla="*/ 0 w 19"/>
                <a:gd name="T25" fmla="*/ 0 h 147"/>
                <a:gd name="T26" fmla="*/ 0 w 19"/>
                <a:gd name="T27" fmla="*/ 0 h 147"/>
                <a:gd name="T28" fmla="*/ 0 w 19"/>
                <a:gd name="T29" fmla="*/ 0 h 147"/>
                <a:gd name="T30" fmla="*/ 0 w 19"/>
                <a:gd name="T31" fmla="*/ 0 h 147"/>
                <a:gd name="T32" fmla="*/ 0 w 19"/>
                <a:gd name="T33" fmla="*/ 0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47"/>
                <a:gd name="T53" fmla="*/ 19 w 19"/>
                <a:gd name="T54" fmla="*/ 147 h 1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47">
                  <a:moveTo>
                    <a:pt x="10" y="141"/>
                  </a:moveTo>
                  <a:lnTo>
                    <a:pt x="16" y="147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0" y="122"/>
                  </a:lnTo>
                  <a:lnTo>
                    <a:pt x="0" y="97"/>
                  </a:lnTo>
                  <a:lnTo>
                    <a:pt x="2" y="73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7" y="21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9" y="70"/>
                  </a:lnTo>
                  <a:lnTo>
                    <a:pt x="16" y="106"/>
                  </a:lnTo>
                  <a:lnTo>
                    <a:pt x="10" y="141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0" name="Freeform 308"/>
            <p:cNvSpPr>
              <a:spLocks/>
            </p:cNvSpPr>
            <p:nvPr/>
          </p:nvSpPr>
          <p:spPr bwMode="auto">
            <a:xfrm>
              <a:off x="3065" y="2193"/>
              <a:ext cx="19" cy="29"/>
            </a:xfrm>
            <a:custGeom>
              <a:avLst/>
              <a:gdLst>
                <a:gd name="T0" fmla="*/ 0 w 76"/>
                <a:gd name="T1" fmla="*/ 0 h 119"/>
                <a:gd name="T2" fmla="*/ 0 w 76"/>
                <a:gd name="T3" fmla="*/ 0 h 119"/>
                <a:gd name="T4" fmla="*/ 0 w 76"/>
                <a:gd name="T5" fmla="*/ 0 h 119"/>
                <a:gd name="T6" fmla="*/ 0 w 76"/>
                <a:gd name="T7" fmla="*/ 0 h 119"/>
                <a:gd name="T8" fmla="*/ 0 w 76"/>
                <a:gd name="T9" fmla="*/ 0 h 119"/>
                <a:gd name="T10" fmla="*/ 0 w 76"/>
                <a:gd name="T11" fmla="*/ 0 h 119"/>
                <a:gd name="T12" fmla="*/ 0 w 76"/>
                <a:gd name="T13" fmla="*/ 0 h 119"/>
                <a:gd name="T14" fmla="*/ 0 w 76"/>
                <a:gd name="T15" fmla="*/ 0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19"/>
                <a:gd name="T26" fmla="*/ 76 w 76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19">
                  <a:moveTo>
                    <a:pt x="76" y="109"/>
                  </a:moveTo>
                  <a:lnTo>
                    <a:pt x="0" y="119"/>
                  </a:lnTo>
                  <a:lnTo>
                    <a:pt x="5" y="114"/>
                  </a:lnTo>
                  <a:lnTo>
                    <a:pt x="5" y="0"/>
                  </a:lnTo>
                  <a:lnTo>
                    <a:pt x="21" y="30"/>
                  </a:lnTo>
                  <a:lnTo>
                    <a:pt x="41" y="55"/>
                  </a:lnTo>
                  <a:lnTo>
                    <a:pt x="60" y="8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1" name="Freeform 309"/>
            <p:cNvSpPr>
              <a:spLocks/>
            </p:cNvSpPr>
            <p:nvPr/>
          </p:nvSpPr>
          <p:spPr bwMode="auto">
            <a:xfrm>
              <a:off x="2968" y="2194"/>
              <a:ext cx="22" cy="37"/>
            </a:xfrm>
            <a:custGeom>
              <a:avLst/>
              <a:gdLst>
                <a:gd name="T0" fmla="*/ 0 w 87"/>
                <a:gd name="T1" fmla="*/ 0 h 150"/>
                <a:gd name="T2" fmla="*/ 0 w 87"/>
                <a:gd name="T3" fmla="*/ 0 h 150"/>
                <a:gd name="T4" fmla="*/ 0 w 87"/>
                <a:gd name="T5" fmla="*/ 0 h 150"/>
                <a:gd name="T6" fmla="*/ 0 w 87"/>
                <a:gd name="T7" fmla="*/ 0 h 150"/>
                <a:gd name="T8" fmla="*/ 0 w 87"/>
                <a:gd name="T9" fmla="*/ 0 h 150"/>
                <a:gd name="T10" fmla="*/ 0 w 87"/>
                <a:gd name="T11" fmla="*/ 0 h 150"/>
                <a:gd name="T12" fmla="*/ 0 w 87"/>
                <a:gd name="T13" fmla="*/ 0 h 150"/>
                <a:gd name="T14" fmla="*/ 0 w 87"/>
                <a:gd name="T15" fmla="*/ 0 h 150"/>
                <a:gd name="T16" fmla="*/ 0 w 87"/>
                <a:gd name="T17" fmla="*/ 0 h 150"/>
                <a:gd name="T18" fmla="*/ 0 w 87"/>
                <a:gd name="T19" fmla="*/ 0 h 150"/>
                <a:gd name="T20" fmla="*/ 0 w 87"/>
                <a:gd name="T21" fmla="*/ 0 h 150"/>
                <a:gd name="T22" fmla="*/ 0 w 87"/>
                <a:gd name="T23" fmla="*/ 0 h 150"/>
                <a:gd name="T24" fmla="*/ 0 w 87"/>
                <a:gd name="T25" fmla="*/ 0 h 150"/>
                <a:gd name="T26" fmla="*/ 0 w 87"/>
                <a:gd name="T27" fmla="*/ 0 h 150"/>
                <a:gd name="T28" fmla="*/ 0 w 87"/>
                <a:gd name="T29" fmla="*/ 0 h 150"/>
                <a:gd name="T30" fmla="*/ 0 w 87"/>
                <a:gd name="T31" fmla="*/ 0 h 150"/>
                <a:gd name="T32" fmla="*/ 0 w 87"/>
                <a:gd name="T33" fmla="*/ 0 h 150"/>
                <a:gd name="T34" fmla="*/ 0 w 87"/>
                <a:gd name="T35" fmla="*/ 0 h 150"/>
                <a:gd name="T36" fmla="*/ 0 w 87"/>
                <a:gd name="T37" fmla="*/ 0 h 150"/>
                <a:gd name="T38" fmla="*/ 0 w 87"/>
                <a:gd name="T39" fmla="*/ 0 h 150"/>
                <a:gd name="T40" fmla="*/ 0 w 87"/>
                <a:gd name="T41" fmla="*/ 0 h 150"/>
                <a:gd name="T42" fmla="*/ 0 w 87"/>
                <a:gd name="T43" fmla="*/ 0 h 150"/>
                <a:gd name="T44" fmla="*/ 0 w 87"/>
                <a:gd name="T45" fmla="*/ 0 h 150"/>
                <a:gd name="T46" fmla="*/ 0 w 87"/>
                <a:gd name="T47" fmla="*/ 0 h 150"/>
                <a:gd name="T48" fmla="*/ 0 w 87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0"/>
                <a:gd name="T77" fmla="*/ 87 w 87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0">
                  <a:moveTo>
                    <a:pt x="87" y="0"/>
                  </a:moveTo>
                  <a:lnTo>
                    <a:pt x="87" y="30"/>
                  </a:lnTo>
                  <a:lnTo>
                    <a:pt x="85" y="57"/>
                  </a:lnTo>
                  <a:lnTo>
                    <a:pt x="80" y="87"/>
                  </a:lnTo>
                  <a:lnTo>
                    <a:pt x="77" y="113"/>
                  </a:lnTo>
                  <a:lnTo>
                    <a:pt x="75" y="122"/>
                  </a:lnTo>
                  <a:lnTo>
                    <a:pt x="75" y="131"/>
                  </a:lnTo>
                  <a:lnTo>
                    <a:pt x="71" y="138"/>
                  </a:lnTo>
                  <a:lnTo>
                    <a:pt x="71" y="150"/>
                  </a:lnTo>
                  <a:lnTo>
                    <a:pt x="55" y="125"/>
                  </a:lnTo>
                  <a:lnTo>
                    <a:pt x="39" y="97"/>
                  </a:lnTo>
                  <a:lnTo>
                    <a:pt x="20" y="73"/>
                  </a:lnTo>
                  <a:lnTo>
                    <a:pt x="4" y="49"/>
                  </a:lnTo>
                  <a:lnTo>
                    <a:pt x="6" y="37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4" y="10"/>
                  </a:lnTo>
                  <a:lnTo>
                    <a:pt x="25" y="7"/>
                  </a:lnTo>
                  <a:lnTo>
                    <a:pt x="36" y="7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2" name="Freeform 310"/>
            <p:cNvSpPr>
              <a:spLocks/>
            </p:cNvSpPr>
            <p:nvPr/>
          </p:nvSpPr>
          <p:spPr bwMode="auto">
            <a:xfrm>
              <a:off x="3014" y="2195"/>
              <a:ext cx="7" cy="36"/>
            </a:xfrm>
            <a:custGeom>
              <a:avLst/>
              <a:gdLst>
                <a:gd name="T0" fmla="*/ 0 w 27"/>
                <a:gd name="T1" fmla="*/ 0 h 145"/>
                <a:gd name="T2" fmla="*/ 0 w 27"/>
                <a:gd name="T3" fmla="*/ 0 h 145"/>
                <a:gd name="T4" fmla="*/ 0 w 27"/>
                <a:gd name="T5" fmla="*/ 0 h 145"/>
                <a:gd name="T6" fmla="*/ 0 w 27"/>
                <a:gd name="T7" fmla="*/ 0 h 145"/>
                <a:gd name="T8" fmla="*/ 0 w 27"/>
                <a:gd name="T9" fmla="*/ 0 h 145"/>
                <a:gd name="T10" fmla="*/ 0 w 27"/>
                <a:gd name="T11" fmla="*/ 0 h 145"/>
                <a:gd name="T12" fmla="*/ 0 w 27"/>
                <a:gd name="T13" fmla="*/ 0 h 145"/>
                <a:gd name="T14" fmla="*/ 0 w 27"/>
                <a:gd name="T15" fmla="*/ 0 h 145"/>
                <a:gd name="T16" fmla="*/ 0 w 27"/>
                <a:gd name="T17" fmla="*/ 0 h 145"/>
                <a:gd name="T18" fmla="*/ 0 w 27"/>
                <a:gd name="T19" fmla="*/ 0 h 145"/>
                <a:gd name="T20" fmla="*/ 0 w 27"/>
                <a:gd name="T21" fmla="*/ 0 h 145"/>
                <a:gd name="T22" fmla="*/ 0 w 27"/>
                <a:gd name="T23" fmla="*/ 0 h 145"/>
                <a:gd name="T24" fmla="*/ 0 w 27"/>
                <a:gd name="T25" fmla="*/ 0 h 145"/>
                <a:gd name="T26" fmla="*/ 0 w 27"/>
                <a:gd name="T27" fmla="*/ 0 h 145"/>
                <a:gd name="T28" fmla="*/ 0 w 27"/>
                <a:gd name="T29" fmla="*/ 0 h 145"/>
                <a:gd name="T30" fmla="*/ 0 w 27"/>
                <a:gd name="T31" fmla="*/ 0 h 145"/>
                <a:gd name="T32" fmla="*/ 0 w 27"/>
                <a:gd name="T33" fmla="*/ 0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45"/>
                <a:gd name="T53" fmla="*/ 27 w 27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45">
                  <a:moveTo>
                    <a:pt x="22" y="133"/>
                  </a:moveTo>
                  <a:lnTo>
                    <a:pt x="25" y="133"/>
                  </a:lnTo>
                  <a:lnTo>
                    <a:pt x="27" y="133"/>
                  </a:lnTo>
                  <a:lnTo>
                    <a:pt x="22" y="138"/>
                  </a:lnTo>
                  <a:lnTo>
                    <a:pt x="16" y="142"/>
                  </a:lnTo>
                  <a:lnTo>
                    <a:pt x="11" y="142"/>
                  </a:lnTo>
                  <a:lnTo>
                    <a:pt x="8" y="145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2" y="85"/>
                  </a:lnTo>
                  <a:lnTo>
                    <a:pt x="11" y="66"/>
                  </a:lnTo>
                  <a:lnTo>
                    <a:pt x="14" y="41"/>
                  </a:lnTo>
                  <a:lnTo>
                    <a:pt x="16" y="19"/>
                  </a:lnTo>
                  <a:lnTo>
                    <a:pt x="22" y="0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3" name="Freeform 311"/>
            <p:cNvSpPr>
              <a:spLocks/>
            </p:cNvSpPr>
            <p:nvPr/>
          </p:nvSpPr>
          <p:spPr bwMode="auto">
            <a:xfrm>
              <a:off x="2943" y="2199"/>
              <a:ext cx="18" cy="32"/>
            </a:xfrm>
            <a:custGeom>
              <a:avLst/>
              <a:gdLst>
                <a:gd name="T0" fmla="*/ 0 w 71"/>
                <a:gd name="T1" fmla="*/ 0 h 131"/>
                <a:gd name="T2" fmla="*/ 0 w 71"/>
                <a:gd name="T3" fmla="*/ 0 h 131"/>
                <a:gd name="T4" fmla="*/ 0 w 71"/>
                <a:gd name="T5" fmla="*/ 0 h 131"/>
                <a:gd name="T6" fmla="*/ 0 w 71"/>
                <a:gd name="T7" fmla="*/ 0 h 131"/>
                <a:gd name="T8" fmla="*/ 0 w 71"/>
                <a:gd name="T9" fmla="*/ 0 h 131"/>
                <a:gd name="T10" fmla="*/ 0 w 71"/>
                <a:gd name="T11" fmla="*/ 0 h 131"/>
                <a:gd name="T12" fmla="*/ 0 w 71"/>
                <a:gd name="T13" fmla="*/ 0 h 131"/>
                <a:gd name="T14" fmla="*/ 0 w 71"/>
                <a:gd name="T15" fmla="*/ 0 h 131"/>
                <a:gd name="T16" fmla="*/ 0 w 71"/>
                <a:gd name="T17" fmla="*/ 0 h 131"/>
                <a:gd name="T18" fmla="*/ 0 w 71"/>
                <a:gd name="T19" fmla="*/ 0 h 131"/>
                <a:gd name="T20" fmla="*/ 0 w 71"/>
                <a:gd name="T21" fmla="*/ 0 h 131"/>
                <a:gd name="T22" fmla="*/ 0 w 71"/>
                <a:gd name="T23" fmla="*/ 0 h 131"/>
                <a:gd name="T24" fmla="*/ 0 w 71"/>
                <a:gd name="T25" fmla="*/ 0 h 131"/>
                <a:gd name="T26" fmla="*/ 0 w 71"/>
                <a:gd name="T27" fmla="*/ 0 h 131"/>
                <a:gd name="T28" fmla="*/ 0 w 71"/>
                <a:gd name="T29" fmla="*/ 0 h 131"/>
                <a:gd name="T30" fmla="*/ 0 w 71"/>
                <a:gd name="T31" fmla="*/ 0 h 131"/>
                <a:gd name="T32" fmla="*/ 0 w 71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31"/>
                <a:gd name="T53" fmla="*/ 71 w 7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31">
                  <a:moveTo>
                    <a:pt x="71" y="0"/>
                  </a:moveTo>
                  <a:lnTo>
                    <a:pt x="65" y="35"/>
                  </a:lnTo>
                  <a:lnTo>
                    <a:pt x="62" y="68"/>
                  </a:lnTo>
                  <a:lnTo>
                    <a:pt x="60" y="101"/>
                  </a:lnTo>
                  <a:lnTo>
                    <a:pt x="55" y="131"/>
                  </a:lnTo>
                  <a:lnTo>
                    <a:pt x="43" y="108"/>
                  </a:lnTo>
                  <a:lnTo>
                    <a:pt x="32" y="87"/>
                  </a:lnTo>
                  <a:lnTo>
                    <a:pt x="18" y="65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35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4" name="Freeform 312"/>
            <p:cNvSpPr>
              <a:spLocks/>
            </p:cNvSpPr>
            <p:nvPr/>
          </p:nvSpPr>
          <p:spPr bwMode="auto">
            <a:xfrm>
              <a:off x="2990" y="2199"/>
              <a:ext cx="4" cy="36"/>
            </a:xfrm>
            <a:custGeom>
              <a:avLst/>
              <a:gdLst>
                <a:gd name="T0" fmla="*/ 0 w 20"/>
                <a:gd name="T1" fmla="*/ 0 h 144"/>
                <a:gd name="T2" fmla="*/ 0 w 20"/>
                <a:gd name="T3" fmla="*/ 0 h 144"/>
                <a:gd name="T4" fmla="*/ 0 w 20"/>
                <a:gd name="T5" fmla="*/ 0 h 144"/>
                <a:gd name="T6" fmla="*/ 0 w 20"/>
                <a:gd name="T7" fmla="*/ 0 h 144"/>
                <a:gd name="T8" fmla="*/ 0 w 20"/>
                <a:gd name="T9" fmla="*/ 0 h 144"/>
                <a:gd name="T10" fmla="*/ 0 w 20"/>
                <a:gd name="T11" fmla="*/ 0 h 144"/>
                <a:gd name="T12" fmla="*/ 0 w 20"/>
                <a:gd name="T13" fmla="*/ 0 h 144"/>
                <a:gd name="T14" fmla="*/ 0 w 20"/>
                <a:gd name="T15" fmla="*/ 0 h 144"/>
                <a:gd name="T16" fmla="*/ 0 w 20"/>
                <a:gd name="T17" fmla="*/ 0 h 144"/>
                <a:gd name="T18" fmla="*/ 0 w 20"/>
                <a:gd name="T19" fmla="*/ 0 h 144"/>
                <a:gd name="T20" fmla="*/ 0 w 20"/>
                <a:gd name="T21" fmla="*/ 0 h 144"/>
                <a:gd name="T22" fmla="*/ 0 w 20"/>
                <a:gd name="T23" fmla="*/ 0 h 144"/>
                <a:gd name="T24" fmla="*/ 0 w 20"/>
                <a:gd name="T25" fmla="*/ 0 h 144"/>
                <a:gd name="T26" fmla="*/ 0 w 20"/>
                <a:gd name="T27" fmla="*/ 0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4"/>
                <a:gd name="T44" fmla="*/ 20 w 20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4">
                  <a:moveTo>
                    <a:pt x="18" y="136"/>
                  </a:moveTo>
                  <a:lnTo>
                    <a:pt x="20" y="142"/>
                  </a:lnTo>
                  <a:lnTo>
                    <a:pt x="14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0" y="142"/>
                  </a:lnTo>
                  <a:lnTo>
                    <a:pt x="7" y="106"/>
                  </a:lnTo>
                  <a:lnTo>
                    <a:pt x="12" y="71"/>
                  </a:lnTo>
                  <a:lnTo>
                    <a:pt x="18" y="35"/>
                  </a:lnTo>
                  <a:lnTo>
                    <a:pt x="20" y="0"/>
                  </a:lnTo>
                  <a:lnTo>
                    <a:pt x="20" y="35"/>
                  </a:lnTo>
                  <a:lnTo>
                    <a:pt x="20" y="68"/>
                  </a:lnTo>
                  <a:lnTo>
                    <a:pt x="20" y="101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5" name="Freeform 313"/>
            <p:cNvSpPr>
              <a:spLocks/>
            </p:cNvSpPr>
            <p:nvPr/>
          </p:nvSpPr>
          <p:spPr bwMode="auto">
            <a:xfrm>
              <a:off x="2922" y="2203"/>
              <a:ext cx="15" cy="33"/>
            </a:xfrm>
            <a:custGeom>
              <a:avLst/>
              <a:gdLst>
                <a:gd name="T0" fmla="*/ 0 w 60"/>
                <a:gd name="T1" fmla="*/ 0 h 133"/>
                <a:gd name="T2" fmla="*/ 0 w 60"/>
                <a:gd name="T3" fmla="*/ 0 h 133"/>
                <a:gd name="T4" fmla="*/ 0 w 60"/>
                <a:gd name="T5" fmla="*/ 0 h 133"/>
                <a:gd name="T6" fmla="*/ 0 w 60"/>
                <a:gd name="T7" fmla="*/ 0 h 133"/>
                <a:gd name="T8" fmla="*/ 0 w 60"/>
                <a:gd name="T9" fmla="*/ 0 h 133"/>
                <a:gd name="T10" fmla="*/ 0 w 60"/>
                <a:gd name="T11" fmla="*/ 0 h 133"/>
                <a:gd name="T12" fmla="*/ 0 w 60"/>
                <a:gd name="T13" fmla="*/ 0 h 133"/>
                <a:gd name="T14" fmla="*/ 0 w 60"/>
                <a:gd name="T15" fmla="*/ 0 h 133"/>
                <a:gd name="T16" fmla="*/ 0 w 60"/>
                <a:gd name="T17" fmla="*/ 0 h 133"/>
                <a:gd name="T18" fmla="*/ 0 w 60"/>
                <a:gd name="T19" fmla="*/ 0 h 133"/>
                <a:gd name="T20" fmla="*/ 0 w 60"/>
                <a:gd name="T21" fmla="*/ 0 h 133"/>
                <a:gd name="T22" fmla="*/ 0 w 60"/>
                <a:gd name="T23" fmla="*/ 0 h 133"/>
                <a:gd name="T24" fmla="*/ 0 w 60"/>
                <a:gd name="T25" fmla="*/ 0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133"/>
                <a:gd name="T41" fmla="*/ 60 w 60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133">
                  <a:moveTo>
                    <a:pt x="60" y="0"/>
                  </a:moveTo>
                  <a:lnTo>
                    <a:pt x="52" y="32"/>
                  </a:lnTo>
                  <a:lnTo>
                    <a:pt x="49" y="68"/>
                  </a:lnTo>
                  <a:lnTo>
                    <a:pt x="44" y="103"/>
                  </a:lnTo>
                  <a:lnTo>
                    <a:pt x="44" y="133"/>
                  </a:lnTo>
                  <a:lnTo>
                    <a:pt x="32" y="108"/>
                  </a:lnTo>
                  <a:lnTo>
                    <a:pt x="21" y="82"/>
                  </a:lnTo>
                  <a:lnTo>
                    <a:pt x="11" y="57"/>
                  </a:lnTo>
                  <a:lnTo>
                    <a:pt x="0" y="30"/>
                  </a:lnTo>
                  <a:lnTo>
                    <a:pt x="3" y="11"/>
                  </a:lnTo>
                  <a:lnTo>
                    <a:pt x="19" y="5"/>
                  </a:lnTo>
                  <a:lnTo>
                    <a:pt x="4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6" name="Freeform 314"/>
            <p:cNvSpPr>
              <a:spLocks/>
            </p:cNvSpPr>
            <p:nvPr/>
          </p:nvSpPr>
          <p:spPr bwMode="auto">
            <a:xfrm>
              <a:off x="2961" y="2203"/>
              <a:ext cx="5" cy="36"/>
            </a:xfrm>
            <a:custGeom>
              <a:avLst/>
              <a:gdLst>
                <a:gd name="T0" fmla="*/ 0 w 19"/>
                <a:gd name="T1" fmla="*/ 0 h 142"/>
                <a:gd name="T2" fmla="*/ 0 w 19"/>
                <a:gd name="T3" fmla="*/ 0 h 142"/>
                <a:gd name="T4" fmla="*/ 0 w 19"/>
                <a:gd name="T5" fmla="*/ 0 h 142"/>
                <a:gd name="T6" fmla="*/ 0 w 19"/>
                <a:gd name="T7" fmla="*/ 0 h 142"/>
                <a:gd name="T8" fmla="*/ 0 w 19"/>
                <a:gd name="T9" fmla="*/ 0 h 142"/>
                <a:gd name="T10" fmla="*/ 0 w 19"/>
                <a:gd name="T11" fmla="*/ 0 h 142"/>
                <a:gd name="T12" fmla="*/ 0 w 19"/>
                <a:gd name="T13" fmla="*/ 0 h 142"/>
                <a:gd name="T14" fmla="*/ 0 w 19"/>
                <a:gd name="T15" fmla="*/ 0 h 142"/>
                <a:gd name="T16" fmla="*/ 0 w 19"/>
                <a:gd name="T17" fmla="*/ 0 h 142"/>
                <a:gd name="T18" fmla="*/ 0 w 19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2"/>
                <a:gd name="T32" fmla="*/ 19 w 19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2">
                  <a:moveTo>
                    <a:pt x="13" y="142"/>
                  </a:moveTo>
                  <a:lnTo>
                    <a:pt x="0" y="142"/>
                  </a:lnTo>
                  <a:lnTo>
                    <a:pt x="0" y="106"/>
                  </a:lnTo>
                  <a:lnTo>
                    <a:pt x="2" y="71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16" y="36"/>
                  </a:lnTo>
                  <a:lnTo>
                    <a:pt x="19" y="74"/>
                  </a:lnTo>
                  <a:lnTo>
                    <a:pt x="19" y="110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7" name="Freeform 315"/>
            <p:cNvSpPr>
              <a:spLocks/>
            </p:cNvSpPr>
            <p:nvPr/>
          </p:nvSpPr>
          <p:spPr bwMode="auto">
            <a:xfrm>
              <a:off x="3032" y="2204"/>
              <a:ext cx="269" cy="62"/>
            </a:xfrm>
            <a:custGeom>
              <a:avLst/>
              <a:gdLst>
                <a:gd name="T0" fmla="*/ 0 w 1074"/>
                <a:gd name="T1" fmla="*/ 0 h 246"/>
                <a:gd name="T2" fmla="*/ 0 w 1074"/>
                <a:gd name="T3" fmla="*/ 0 h 246"/>
                <a:gd name="T4" fmla="*/ 0 w 1074"/>
                <a:gd name="T5" fmla="*/ 0 h 246"/>
                <a:gd name="T6" fmla="*/ 0 w 1074"/>
                <a:gd name="T7" fmla="*/ 0 h 246"/>
                <a:gd name="T8" fmla="*/ 0 w 1074"/>
                <a:gd name="T9" fmla="*/ 0 h 246"/>
                <a:gd name="T10" fmla="*/ 0 w 1074"/>
                <a:gd name="T11" fmla="*/ 0 h 246"/>
                <a:gd name="T12" fmla="*/ 0 w 1074"/>
                <a:gd name="T13" fmla="*/ 0 h 246"/>
                <a:gd name="T14" fmla="*/ 0 w 1074"/>
                <a:gd name="T15" fmla="*/ 0 h 246"/>
                <a:gd name="T16" fmla="*/ 0 w 1074"/>
                <a:gd name="T17" fmla="*/ 0 h 246"/>
                <a:gd name="T18" fmla="*/ 0 w 1074"/>
                <a:gd name="T19" fmla="*/ 0 h 246"/>
                <a:gd name="T20" fmla="*/ 0 w 1074"/>
                <a:gd name="T21" fmla="*/ 0 h 246"/>
                <a:gd name="T22" fmla="*/ 0 w 1074"/>
                <a:gd name="T23" fmla="*/ 0 h 246"/>
                <a:gd name="T24" fmla="*/ 0 w 1074"/>
                <a:gd name="T25" fmla="*/ 0 h 246"/>
                <a:gd name="T26" fmla="*/ 0 w 1074"/>
                <a:gd name="T27" fmla="*/ 0 h 246"/>
                <a:gd name="T28" fmla="*/ 0 w 1074"/>
                <a:gd name="T29" fmla="*/ 0 h 246"/>
                <a:gd name="T30" fmla="*/ 0 w 1074"/>
                <a:gd name="T31" fmla="*/ 0 h 246"/>
                <a:gd name="T32" fmla="*/ 0 w 1074"/>
                <a:gd name="T33" fmla="*/ 0 h 246"/>
                <a:gd name="T34" fmla="*/ 0 w 1074"/>
                <a:gd name="T35" fmla="*/ 0 h 246"/>
                <a:gd name="T36" fmla="*/ 0 w 1074"/>
                <a:gd name="T37" fmla="*/ 0 h 246"/>
                <a:gd name="T38" fmla="*/ 0 w 1074"/>
                <a:gd name="T39" fmla="*/ 0 h 246"/>
                <a:gd name="T40" fmla="*/ 0 w 1074"/>
                <a:gd name="T41" fmla="*/ 0 h 246"/>
                <a:gd name="T42" fmla="*/ 0 w 1074"/>
                <a:gd name="T43" fmla="*/ 0 h 246"/>
                <a:gd name="T44" fmla="*/ 0 w 1074"/>
                <a:gd name="T45" fmla="*/ 0 h 246"/>
                <a:gd name="T46" fmla="*/ 0 w 1074"/>
                <a:gd name="T47" fmla="*/ 0 h 246"/>
                <a:gd name="T48" fmla="*/ 0 w 1074"/>
                <a:gd name="T49" fmla="*/ 0 h 246"/>
                <a:gd name="T50" fmla="*/ 0 w 1074"/>
                <a:gd name="T51" fmla="*/ 0 h 246"/>
                <a:gd name="T52" fmla="*/ 0 w 1074"/>
                <a:gd name="T53" fmla="*/ 0 h 246"/>
                <a:gd name="T54" fmla="*/ 0 w 1074"/>
                <a:gd name="T55" fmla="*/ 0 h 246"/>
                <a:gd name="T56" fmla="*/ 0 w 1074"/>
                <a:gd name="T57" fmla="*/ 0 h 246"/>
                <a:gd name="T58" fmla="*/ 0 w 1074"/>
                <a:gd name="T59" fmla="*/ 0 h 246"/>
                <a:gd name="T60" fmla="*/ 0 w 1074"/>
                <a:gd name="T61" fmla="*/ 0 h 246"/>
                <a:gd name="T62" fmla="*/ 0 w 1074"/>
                <a:gd name="T63" fmla="*/ 0 h 246"/>
                <a:gd name="T64" fmla="*/ 0 w 1074"/>
                <a:gd name="T65" fmla="*/ 0 h 246"/>
                <a:gd name="T66" fmla="*/ 0 w 1074"/>
                <a:gd name="T67" fmla="*/ 0 h 246"/>
                <a:gd name="T68" fmla="*/ 0 w 1074"/>
                <a:gd name="T69" fmla="*/ 0 h 246"/>
                <a:gd name="T70" fmla="*/ 0 w 1074"/>
                <a:gd name="T71" fmla="*/ 0 h 246"/>
                <a:gd name="T72" fmla="*/ 0 w 1074"/>
                <a:gd name="T73" fmla="*/ 0 h 246"/>
                <a:gd name="T74" fmla="*/ 0 w 1074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246"/>
                <a:gd name="T116" fmla="*/ 1074 w 1074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246">
                  <a:moveTo>
                    <a:pt x="1074" y="68"/>
                  </a:moveTo>
                  <a:lnTo>
                    <a:pt x="1009" y="80"/>
                  </a:lnTo>
                  <a:lnTo>
                    <a:pt x="943" y="91"/>
                  </a:lnTo>
                  <a:lnTo>
                    <a:pt x="875" y="101"/>
                  </a:lnTo>
                  <a:lnTo>
                    <a:pt x="809" y="112"/>
                  </a:lnTo>
                  <a:lnTo>
                    <a:pt x="744" y="123"/>
                  </a:lnTo>
                  <a:lnTo>
                    <a:pt x="676" y="134"/>
                  </a:lnTo>
                  <a:lnTo>
                    <a:pt x="611" y="145"/>
                  </a:lnTo>
                  <a:lnTo>
                    <a:pt x="545" y="156"/>
                  </a:lnTo>
                  <a:lnTo>
                    <a:pt x="476" y="167"/>
                  </a:lnTo>
                  <a:lnTo>
                    <a:pt x="411" y="178"/>
                  </a:lnTo>
                  <a:lnTo>
                    <a:pt x="346" y="188"/>
                  </a:lnTo>
                  <a:lnTo>
                    <a:pt x="278" y="202"/>
                  </a:lnTo>
                  <a:lnTo>
                    <a:pt x="212" y="213"/>
                  </a:lnTo>
                  <a:lnTo>
                    <a:pt x="145" y="224"/>
                  </a:lnTo>
                  <a:lnTo>
                    <a:pt x="79" y="234"/>
                  </a:lnTo>
                  <a:lnTo>
                    <a:pt x="11" y="246"/>
                  </a:lnTo>
                  <a:lnTo>
                    <a:pt x="9" y="243"/>
                  </a:lnTo>
                  <a:lnTo>
                    <a:pt x="2" y="238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11" y="227"/>
                  </a:lnTo>
                  <a:lnTo>
                    <a:pt x="21" y="224"/>
                  </a:lnTo>
                  <a:lnTo>
                    <a:pt x="35" y="224"/>
                  </a:lnTo>
                  <a:lnTo>
                    <a:pt x="46" y="224"/>
                  </a:lnTo>
                  <a:lnTo>
                    <a:pt x="57" y="221"/>
                  </a:lnTo>
                  <a:lnTo>
                    <a:pt x="68" y="218"/>
                  </a:lnTo>
                  <a:lnTo>
                    <a:pt x="76" y="210"/>
                  </a:lnTo>
                  <a:lnTo>
                    <a:pt x="82" y="199"/>
                  </a:lnTo>
                  <a:lnTo>
                    <a:pt x="85" y="186"/>
                  </a:lnTo>
                  <a:lnTo>
                    <a:pt x="82" y="174"/>
                  </a:lnTo>
                  <a:lnTo>
                    <a:pt x="79" y="164"/>
                  </a:lnTo>
                  <a:lnTo>
                    <a:pt x="82" y="151"/>
                  </a:lnTo>
                  <a:lnTo>
                    <a:pt x="1009" y="0"/>
                  </a:lnTo>
                  <a:lnTo>
                    <a:pt x="1025" y="17"/>
                  </a:lnTo>
                  <a:lnTo>
                    <a:pt x="1041" y="33"/>
                  </a:lnTo>
                  <a:lnTo>
                    <a:pt x="1057" y="50"/>
                  </a:lnTo>
                  <a:lnTo>
                    <a:pt x="1074" y="6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8" name="Freeform 316"/>
            <p:cNvSpPr>
              <a:spLocks/>
            </p:cNvSpPr>
            <p:nvPr/>
          </p:nvSpPr>
          <p:spPr bwMode="auto">
            <a:xfrm>
              <a:off x="2894" y="2206"/>
              <a:ext cx="21" cy="30"/>
            </a:xfrm>
            <a:custGeom>
              <a:avLst/>
              <a:gdLst>
                <a:gd name="T0" fmla="*/ 0 w 82"/>
                <a:gd name="T1" fmla="*/ 0 h 119"/>
                <a:gd name="T2" fmla="*/ 0 w 82"/>
                <a:gd name="T3" fmla="*/ 0 h 119"/>
                <a:gd name="T4" fmla="*/ 0 w 82"/>
                <a:gd name="T5" fmla="*/ 0 h 119"/>
                <a:gd name="T6" fmla="*/ 0 w 82"/>
                <a:gd name="T7" fmla="*/ 0 h 119"/>
                <a:gd name="T8" fmla="*/ 0 w 82"/>
                <a:gd name="T9" fmla="*/ 0 h 119"/>
                <a:gd name="T10" fmla="*/ 0 w 82"/>
                <a:gd name="T11" fmla="*/ 0 h 119"/>
                <a:gd name="T12" fmla="*/ 0 w 82"/>
                <a:gd name="T13" fmla="*/ 0 h 119"/>
                <a:gd name="T14" fmla="*/ 0 w 82"/>
                <a:gd name="T15" fmla="*/ 0 h 119"/>
                <a:gd name="T16" fmla="*/ 0 w 82"/>
                <a:gd name="T17" fmla="*/ 0 h 119"/>
                <a:gd name="T18" fmla="*/ 0 w 82"/>
                <a:gd name="T19" fmla="*/ 0 h 119"/>
                <a:gd name="T20" fmla="*/ 0 w 82"/>
                <a:gd name="T21" fmla="*/ 0 h 119"/>
                <a:gd name="T22" fmla="*/ 0 w 82"/>
                <a:gd name="T23" fmla="*/ 0 h 119"/>
                <a:gd name="T24" fmla="*/ 0 w 82"/>
                <a:gd name="T25" fmla="*/ 0 h 119"/>
                <a:gd name="T26" fmla="*/ 0 w 82"/>
                <a:gd name="T27" fmla="*/ 0 h 119"/>
                <a:gd name="T28" fmla="*/ 0 w 82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19"/>
                <a:gd name="T47" fmla="*/ 82 w 8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19">
                  <a:moveTo>
                    <a:pt x="82" y="0"/>
                  </a:moveTo>
                  <a:lnTo>
                    <a:pt x="73" y="29"/>
                  </a:lnTo>
                  <a:lnTo>
                    <a:pt x="71" y="59"/>
                  </a:lnTo>
                  <a:lnTo>
                    <a:pt x="71" y="89"/>
                  </a:lnTo>
                  <a:lnTo>
                    <a:pt x="66" y="119"/>
                  </a:lnTo>
                  <a:lnTo>
                    <a:pt x="11" y="24"/>
                  </a:lnTo>
                  <a:lnTo>
                    <a:pt x="0" y="16"/>
                  </a:lnTo>
                  <a:lnTo>
                    <a:pt x="11" y="13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1" y="5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9" name="Freeform 317"/>
            <p:cNvSpPr>
              <a:spLocks/>
            </p:cNvSpPr>
            <p:nvPr/>
          </p:nvSpPr>
          <p:spPr bwMode="auto">
            <a:xfrm>
              <a:off x="2937" y="2208"/>
              <a:ext cx="4" cy="35"/>
            </a:xfrm>
            <a:custGeom>
              <a:avLst/>
              <a:gdLst>
                <a:gd name="T0" fmla="*/ 0 w 14"/>
                <a:gd name="T1" fmla="*/ 0 h 142"/>
                <a:gd name="T2" fmla="*/ 0 w 14"/>
                <a:gd name="T3" fmla="*/ 0 h 142"/>
                <a:gd name="T4" fmla="*/ 0 w 14"/>
                <a:gd name="T5" fmla="*/ 0 h 142"/>
                <a:gd name="T6" fmla="*/ 0 w 14"/>
                <a:gd name="T7" fmla="*/ 0 h 142"/>
                <a:gd name="T8" fmla="*/ 0 w 14"/>
                <a:gd name="T9" fmla="*/ 0 h 142"/>
                <a:gd name="T10" fmla="*/ 0 w 14"/>
                <a:gd name="T11" fmla="*/ 0 h 142"/>
                <a:gd name="T12" fmla="*/ 0 w 14"/>
                <a:gd name="T13" fmla="*/ 0 h 142"/>
                <a:gd name="T14" fmla="*/ 0 w 14"/>
                <a:gd name="T15" fmla="*/ 0 h 142"/>
                <a:gd name="T16" fmla="*/ 0 w 14"/>
                <a:gd name="T17" fmla="*/ 0 h 142"/>
                <a:gd name="T18" fmla="*/ 0 w 14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2"/>
                <a:gd name="T32" fmla="*/ 14 w 14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2">
                  <a:moveTo>
                    <a:pt x="11" y="139"/>
                  </a:moveTo>
                  <a:lnTo>
                    <a:pt x="5" y="142"/>
                  </a:lnTo>
                  <a:lnTo>
                    <a:pt x="0" y="107"/>
                  </a:lnTo>
                  <a:lnTo>
                    <a:pt x="2" y="71"/>
                  </a:lnTo>
                  <a:lnTo>
                    <a:pt x="8" y="36"/>
                  </a:lnTo>
                  <a:lnTo>
                    <a:pt x="11" y="0"/>
                  </a:lnTo>
                  <a:lnTo>
                    <a:pt x="14" y="36"/>
                  </a:lnTo>
                  <a:lnTo>
                    <a:pt x="14" y="68"/>
                  </a:lnTo>
                  <a:lnTo>
                    <a:pt x="11" y="103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0" name="Freeform 318"/>
            <p:cNvSpPr>
              <a:spLocks/>
            </p:cNvSpPr>
            <p:nvPr/>
          </p:nvSpPr>
          <p:spPr bwMode="auto">
            <a:xfrm>
              <a:off x="3024" y="2209"/>
              <a:ext cx="11" cy="20"/>
            </a:xfrm>
            <a:custGeom>
              <a:avLst/>
              <a:gdLst>
                <a:gd name="T0" fmla="*/ 0 w 44"/>
                <a:gd name="T1" fmla="*/ 0 h 78"/>
                <a:gd name="T2" fmla="*/ 0 w 44"/>
                <a:gd name="T3" fmla="*/ 0 h 78"/>
                <a:gd name="T4" fmla="*/ 0 w 44"/>
                <a:gd name="T5" fmla="*/ 0 h 78"/>
                <a:gd name="T6" fmla="*/ 0 w 44"/>
                <a:gd name="T7" fmla="*/ 0 h 78"/>
                <a:gd name="T8" fmla="*/ 0 w 44"/>
                <a:gd name="T9" fmla="*/ 0 h 78"/>
                <a:gd name="T10" fmla="*/ 0 w 44"/>
                <a:gd name="T11" fmla="*/ 0 h 78"/>
                <a:gd name="T12" fmla="*/ 0 w 44"/>
                <a:gd name="T13" fmla="*/ 0 h 78"/>
                <a:gd name="T14" fmla="*/ 0 w 44"/>
                <a:gd name="T15" fmla="*/ 0 h 78"/>
                <a:gd name="T16" fmla="*/ 0 w 44"/>
                <a:gd name="T17" fmla="*/ 0 h 78"/>
                <a:gd name="T18" fmla="*/ 0 w 44"/>
                <a:gd name="T19" fmla="*/ 0 h 78"/>
                <a:gd name="T20" fmla="*/ 0 w 44"/>
                <a:gd name="T21" fmla="*/ 0 h 78"/>
                <a:gd name="T22" fmla="*/ 0 w 44"/>
                <a:gd name="T23" fmla="*/ 0 h 78"/>
                <a:gd name="T24" fmla="*/ 0 w 44"/>
                <a:gd name="T25" fmla="*/ 0 h 78"/>
                <a:gd name="T26" fmla="*/ 0 w 44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8"/>
                <a:gd name="T44" fmla="*/ 44 w 44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8">
                  <a:moveTo>
                    <a:pt x="35" y="71"/>
                  </a:moveTo>
                  <a:lnTo>
                    <a:pt x="44" y="71"/>
                  </a:lnTo>
                  <a:lnTo>
                    <a:pt x="35" y="76"/>
                  </a:lnTo>
                  <a:lnTo>
                    <a:pt x="22" y="78"/>
                  </a:lnTo>
                  <a:lnTo>
                    <a:pt x="11" y="78"/>
                  </a:lnTo>
                  <a:lnTo>
                    <a:pt x="0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11" y="16"/>
                  </a:lnTo>
                  <a:lnTo>
                    <a:pt x="22" y="32"/>
                  </a:lnTo>
                  <a:lnTo>
                    <a:pt x="30" y="51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1" name="Freeform 319"/>
            <p:cNvSpPr>
              <a:spLocks/>
            </p:cNvSpPr>
            <p:nvPr/>
          </p:nvSpPr>
          <p:spPr bwMode="auto">
            <a:xfrm>
              <a:off x="3046" y="2209"/>
              <a:ext cx="9" cy="16"/>
            </a:xfrm>
            <a:custGeom>
              <a:avLst/>
              <a:gdLst>
                <a:gd name="T0" fmla="*/ 0 w 35"/>
                <a:gd name="T1" fmla="*/ 0 h 65"/>
                <a:gd name="T2" fmla="*/ 0 w 35"/>
                <a:gd name="T3" fmla="*/ 0 h 65"/>
                <a:gd name="T4" fmla="*/ 0 w 35"/>
                <a:gd name="T5" fmla="*/ 0 h 65"/>
                <a:gd name="T6" fmla="*/ 0 w 35"/>
                <a:gd name="T7" fmla="*/ 0 h 65"/>
                <a:gd name="T8" fmla="*/ 0 w 35"/>
                <a:gd name="T9" fmla="*/ 0 h 65"/>
                <a:gd name="T10" fmla="*/ 0 w 35"/>
                <a:gd name="T11" fmla="*/ 0 h 65"/>
                <a:gd name="T12" fmla="*/ 0 w 35"/>
                <a:gd name="T13" fmla="*/ 0 h 65"/>
                <a:gd name="T14" fmla="*/ 0 w 35"/>
                <a:gd name="T15" fmla="*/ 0 h 65"/>
                <a:gd name="T16" fmla="*/ 0 w 35"/>
                <a:gd name="T17" fmla="*/ 0 h 65"/>
                <a:gd name="T18" fmla="*/ 0 w 35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65"/>
                <a:gd name="T32" fmla="*/ 35 w 35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65">
                  <a:moveTo>
                    <a:pt x="35" y="60"/>
                  </a:moveTo>
                  <a:lnTo>
                    <a:pt x="28" y="62"/>
                  </a:lnTo>
                  <a:lnTo>
                    <a:pt x="19" y="65"/>
                  </a:lnTo>
                  <a:lnTo>
                    <a:pt x="11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14" y="13"/>
                  </a:lnTo>
                  <a:lnTo>
                    <a:pt x="22" y="30"/>
                  </a:lnTo>
                  <a:lnTo>
                    <a:pt x="30" y="46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2" name="Freeform 320"/>
            <p:cNvSpPr>
              <a:spLocks/>
            </p:cNvSpPr>
            <p:nvPr/>
          </p:nvSpPr>
          <p:spPr bwMode="auto">
            <a:xfrm>
              <a:off x="2870" y="2210"/>
              <a:ext cx="20" cy="33"/>
            </a:xfrm>
            <a:custGeom>
              <a:avLst/>
              <a:gdLst>
                <a:gd name="T0" fmla="*/ 0 w 79"/>
                <a:gd name="T1" fmla="*/ 0 h 131"/>
                <a:gd name="T2" fmla="*/ 0 w 79"/>
                <a:gd name="T3" fmla="*/ 0 h 131"/>
                <a:gd name="T4" fmla="*/ 0 w 79"/>
                <a:gd name="T5" fmla="*/ 0 h 131"/>
                <a:gd name="T6" fmla="*/ 0 w 79"/>
                <a:gd name="T7" fmla="*/ 0 h 131"/>
                <a:gd name="T8" fmla="*/ 0 w 79"/>
                <a:gd name="T9" fmla="*/ 0 h 131"/>
                <a:gd name="T10" fmla="*/ 0 w 79"/>
                <a:gd name="T11" fmla="*/ 0 h 131"/>
                <a:gd name="T12" fmla="*/ 0 w 79"/>
                <a:gd name="T13" fmla="*/ 0 h 131"/>
                <a:gd name="T14" fmla="*/ 0 w 79"/>
                <a:gd name="T15" fmla="*/ 0 h 131"/>
                <a:gd name="T16" fmla="*/ 0 w 79"/>
                <a:gd name="T17" fmla="*/ 0 h 131"/>
                <a:gd name="T18" fmla="*/ 0 w 79"/>
                <a:gd name="T19" fmla="*/ 0 h 131"/>
                <a:gd name="T20" fmla="*/ 0 w 79"/>
                <a:gd name="T21" fmla="*/ 0 h 131"/>
                <a:gd name="T22" fmla="*/ 0 w 79"/>
                <a:gd name="T23" fmla="*/ 0 h 131"/>
                <a:gd name="T24" fmla="*/ 0 w 79"/>
                <a:gd name="T25" fmla="*/ 0 h 131"/>
                <a:gd name="T26" fmla="*/ 0 w 79"/>
                <a:gd name="T27" fmla="*/ 0 h 131"/>
                <a:gd name="T28" fmla="*/ 0 w 79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131"/>
                <a:gd name="T47" fmla="*/ 79 w 79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131">
                  <a:moveTo>
                    <a:pt x="79" y="0"/>
                  </a:moveTo>
                  <a:lnTo>
                    <a:pt x="74" y="32"/>
                  </a:lnTo>
                  <a:lnTo>
                    <a:pt x="71" y="66"/>
                  </a:lnTo>
                  <a:lnTo>
                    <a:pt x="65" y="98"/>
                  </a:lnTo>
                  <a:lnTo>
                    <a:pt x="60" y="131"/>
                  </a:lnTo>
                  <a:lnTo>
                    <a:pt x="49" y="106"/>
                  </a:lnTo>
                  <a:lnTo>
                    <a:pt x="38" y="78"/>
                  </a:lnTo>
                  <a:lnTo>
                    <a:pt x="28" y="5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19" y="11"/>
                  </a:lnTo>
                  <a:lnTo>
                    <a:pt x="42" y="8"/>
                  </a:lnTo>
                  <a:lnTo>
                    <a:pt x="60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3" name="Freeform 321"/>
            <p:cNvSpPr>
              <a:spLocks/>
            </p:cNvSpPr>
            <p:nvPr/>
          </p:nvSpPr>
          <p:spPr bwMode="auto">
            <a:xfrm>
              <a:off x="2913" y="2211"/>
              <a:ext cx="6" cy="35"/>
            </a:xfrm>
            <a:custGeom>
              <a:avLst/>
              <a:gdLst>
                <a:gd name="T0" fmla="*/ 0 w 21"/>
                <a:gd name="T1" fmla="*/ 0 h 142"/>
                <a:gd name="T2" fmla="*/ 0 w 21"/>
                <a:gd name="T3" fmla="*/ 0 h 142"/>
                <a:gd name="T4" fmla="*/ 0 w 21"/>
                <a:gd name="T5" fmla="*/ 0 h 142"/>
                <a:gd name="T6" fmla="*/ 0 w 21"/>
                <a:gd name="T7" fmla="*/ 0 h 142"/>
                <a:gd name="T8" fmla="*/ 0 w 21"/>
                <a:gd name="T9" fmla="*/ 0 h 142"/>
                <a:gd name="T10" fmla="*/ 0 w 21"/>
                <a:gd name="T11" fmla="*/ 0 h 142"/>
                <a:gd name="T12" fmla="*/ 0 w 21"/>
                <a:gd name="T13" fmla="*/ 0 h 142"/>
                <a:gd name="T14" fmla="*/ 0 w 21"/>
                <a:gd name="T15" fmla="*/ 0 h 142"/>
                <a:gd name="T16" fmla="*/ 0 w 21"/>
                <a:gd name="T17" fmla="*/ 0 h 142"/>
                <a:gd name="T18" fmla="*/ 0 w 21"/>
                <a:gd name="T19" fmla="*/ 0 h 142"/>
                <a:gd name="T20" fmla="*/ 0 w 21"/>
                <a:gd name="T21" fmla="*/ 0 h 142"/>
                <a:gd name="T22" fmla="*/ 0 w 21"/>
                <a:gd name="T23" fmla="*/ 0 h 142"/>
                <a:gd name="T24" fmla="*/ 0 w 21"/>
                <a:gd name="T25" fmla="*/ 0 h 142"/>
                <a:gd name="T26" fmla="*/ 0 w 21"/>
                <a:gd name="T27" fmla="*/ 0 h 142"/>
                <a:gd name="T28" fmla="*/ 0 w 21"/>
                <a:gd name="T29" fmla="*/ 0 h 142"/>
                <a:gd name="T30" fmla="*/ 0 w 21"/>
                <a:gd name="T31" fmla="*/ 0 h 142"/>
                <a:gd name="T32" fmla="*/ 0 w 21"/>
                <a:gd name="T33" fmla="*/ 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42"/>
                <a:gd name="T53" fmla="*/ 21 w 21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42">
                  <a:moveTo>
                    <a:pt x="16" y="137"/>
                  </a:moveTo>
                  <a:lnTo>
                    <a:pt x="14" y="140"/>
                  </a:lnTo>
                  <a:lnTo>
                    <a:pt x="8" y="14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5" y="129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5" y="64"/>
                  </a:lnTo>
                  <a:lnTo>
                    <a:pt x="8" y="30"/>
                  </a:lnTo>
                  <a:lnTo>
                    <a:pt x="14" y="0"/>
                  </a:lnTo>
                  <a:lnTo>
                    <a:pt x="21" y="36"/>
                  </a:lnTo>
                  <a:lnTo>
                    <a:pt x="21" y="71"/>
                  </a:lnTo>
                  <a:lnTo>
                    <a:pt x="19" y="107"/>
                  </a:lnTo>
                  <a:lnTo>
                    <a:pt x="16" y="137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4" name="Freeform 322"/>
            <p:cNvSpPr>
              <a:spLocks/>
            </p:cNvSpPr>
            <p:nvPr/>
          </p:nvSpPr>
          <p:spPr bwMode="auto">
            <a:xfrm>
              <a:off x="2998" y="2212"/>
              <a:ext cx="11" cy="21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82"/>
                <a:gd name="T32" fmla="*/ 46 w 46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82">
                  <a:moveTo>
                    <a:pt x="46" y="77"/>
                  </a:moveTo>
                  <a:lnTo>
                    <a:pt x="2" y="82"/>
                  </a:lnTo>
                  <a:lnTo>
                    <a:pt x="5" y="63"/>
                  </a:lnTo>
                  <a:lnTo>
                    <a:pt x="2" y="40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6" y="17"/>
                  </a:lnTo>
                  <a:lnTo>
                    <a:pt x="30" y="35"/>
                  </a:lnTo>
                  <a:lnTo>
                    <a:pt x="40" y="54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5" name="Freeform 323"/>
            <p:cNvSpPr>
              <a:spLocks/>
            </p:cNvSpPr>
            <p:nvPr/>
          </p:nvSpPr>
          <p:spPr bwMode="auto">
            <a:xfrm>
              <a:off x="2969" y="2214"/>
              <a:ext cx="13" cy="23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6"/>
                <a:gd name="T23" fmla="*/ 53 w 5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6">
                  <a:moveTo>
                    <a:pt x="53" y="88"/>
                  </a:moveTo>
                  <a:lnTo>
                    <a:pt x="5" y="96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0" y="42"/>
                  </a:lnTo>
                  <a:lnTo>
                    <a:pt x="43" y="63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6" name="Freeform 324"/>
            <p:cNvSpPr>
              <a:spLocks/>
            </p:cNvSpPr>
            <p:nvPr/>
          </p:nvSpPr>
          <p:spPr bwMode="auto">
            <a:xfrm>
              <a:off x="2845" y="2215"/>
              <a:ext cx="19" cy="30"/>
            </a:xfrm>
            <a:custGeom>
              <a:avLst/>
              <a:gdLst>
                <a:gd name="T0" fmla="*/ 0 w 74"/>
                <a:gd name="T1" fmla="*/ 0 h 120"/>
                <a:gd name="T2" fmla="*/ 0 w 74"/>
                <a:gd name="T3" fmla="*/ 0 h 120"/>
                <a:gd name="T4" fmla="*/ 0 w 74"/>
                <a:gd name="T5" fmla="*/ 0 h 120"/>
                <a:gd name="T6" fmla="*/ 0 w 74"/>
                <a:gd name="T7" fmla="*/ 0 h 120"/>
                <a:gd name="T8" fmla="*/ 0 w 74"/>
                <a:gd name="T9" fmla="*/ 0 h 120"/>
                <a:gd name="T10" fmla="*/ 0 w 74"/>
                <a:gd name="T11" fmla="*/ 0 h 120"/>
                <a:gd name="T12" fmla="*/ 0 w 74"/>
                <a:gd name="T13" fmla="*/ 0 h 120"/>
                <a:gd name="T14" fmla="*/ 0 w 74"/>
                <a:gd name="T15" fmla="*/ 0 h 120"/>
                <a:gd name="T16" fmla="*/ 0 w 74"/>
                <a:gd name="T17" fmla="*/ 0 h 120"/>
                <a:gd name="T18" fmla="*/ 0 w 74"/>
                <a:gd name="T19" fmla="*/ 0 h 120"/>
                <a:gd name="T20" fmla="*/ 0 w 74"/>
                <a:gd name="T21" fmla="*/ 0 h 120"/>
                <a:gd name="T22" fmla="*/ 0 w 74"/>
                <a:gd name="T23" fmla="*/ 0 h 120"/>
                <a:gd name="T24" fmla="*/ 0 w 74"/>
                <a:gd name="T25" fmla="*/ 0 h 120"/>
                <a:gd name="T26" fmla="*/ 0 w 74"/>
                <a:gd name="T27" fmla="*/ 0 h 120"/>
                <a:gd name="T28" fmla="*/ 0 w 74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20"/>
                <a:gd name="T47" fmla="*/ 74 w 74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20">
                  <a:moveTo>
                    <a:pt x="74" y="0"/>
                  </a:moveTo>
                  <a:lnTo>
                    <a:pt x="68" y="29"/>
                  </a:lnTo>
                  <a:lnTo>
                    <a:pt x="68" y="59"/>
                  </a:lnTo>
                  <a:lnTo>
                    <a:pt x="65" y="90"/>
                  </a:lnTo>
                  <a:lnTo>
                    <a:pt x="60" y="120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30" y="8"/>
                  </a:lnTo>
                  <a:lnTo>
                    <a:pt x="46" y="6"/>
                  </a:lnTo>
                  <a:lnTo>
                    <a:pt x="60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7" name="Freeform 325"/>
            <p:cNvSpPr>
              <a:spLocks/>
            </p:cNvSpPr>
            <p:nvPr/>
          </p:nvSpPr>
          <p:spPr bwMode="auto">
            <a:xfrm>
              <a:off x="2863" y="2218"/>
              <a:ext cx="5" cy="36"/>
            </a:xfrm>
            <a:custGeom>
              <a:avLst/>
              <a:gdLst>
                <a:gd name="T0" fmla="*/ 0 w 19"/>
                <a:gd name="T1" fmla="*/ 0 h 144"/>
                <a:gd name="T2" fmla="*/ 0 w 19"/>
                <a:gd name="T3" fmla="*/ 0 h 144"/>
                <a:gd name="T4" fmla="*/ 0 w 19"/>
                <a:gd name="T5" fmla="*/ 0 h 144"/>
                <a:gd name="T6" fmla="*/ 0 w 19"/>
                <a:gd name="T7" fmla="*/ 0 h 144"/>
                <a:gd name="T8" fmla="*/ 0 w 19"/>
                <a:gd name="T9" fmla="*/ 0 h 144"/>
                <a:gd name="T10" fmla="*/ 0 w 19"/>
                <a:gd name="T11" fmla="*/ 0 h 144"/>
                <a:gd name="T12" fmla="*/ 0 w 19"/>
                <a:gd name="T13" fmla="*/ 0 h 144"/>
                <a:gd name="T14" fmla="*/ 0 w 19"/>
                <a:gd name="T15" fmla="*/ 0 h 144"/>
                <a:gd name="T16" fmla="*/ 0 w 19"/>
                <a:gd name="T17" fmla="*/ 0 h 144"/>
                <a:gd name="T18" fmla="*/ 0 w 19"/>
                <a:gd name="T19" fmla="*/ 0 h 144"/>
                <a:gd name="T20" fmla="*/ 0 w 19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44"/>
                <a:gd name="T35" fmla="*/ 19 w 1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44">
                  <a:moveTo>
                    <a:pt x="19" y="144"/>
                  </a:moveTo>
                  <a:lnTo>
                    <a:pt x="14" y="144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3" y="109"/>
                  </a:lnTo>
                  <a:lnTo>
                    <a:pt x="3" y="98"/>
                  </a:lnTo>
                  <a:lnTo>
                    <a:pt x="8" y="73"/>
                  </a:lnTo>
                  <a:lnTo>
                    <a:pt x="11" y="48"/>
                  </a:lnTo>
                  <a:lnTo>
                    <a:pt x="16" y="25"/>
                  </a:lnTo>
                  <a:lnTo>
                    <a:pt x="19" y="0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8" name="Freeform 326"/>
            <p:cNvSpPr>
              <a:spLocks/>
            </p:cNvSpPr>
            <p:nvPr/>
          </p:nvSpPr>
          <p:spPr bwMode="auto">
            <a:xfrm>
              <a:off x="2896" y="2218"/>
              <a:ext cx="13" cy="31"/>
            </a:xfrm>
            <a:custGeom>
              <a:avLst/>
              <a:gdLst>
                <a:gd name="T0" fmla="*/ 0 w 55"/>
                <a:gd name="T1" fmla="*/ 0 h 126"/>
                <a:gd name="T2" fmla="*/ 0 w 55"/>
                <a:gd name="T3" fmla="*/ 0 h 126"/>
                <a:gd name="T4" fmla="*/ 0 w 55"/>
                <a:gd name="T5" fmla="*/ 0 h 126"/>
                <a:gd name="T6" fmla="*/ 0 w 55"/>
                <a:gd name="T7" fmla="*/ 0 h 126"/>
                <a:gd name="T8" fmla="*/ 0 w 55"/>
                <a:gd name="T9" fmla="*/ 0 h 126"/>
                <a:gd name="T10" fmla="*/ 0 w 55"/>
                <a:gd name="T11" fmla="*/ 0 h 126"/>
                <a:gd name="T12" fmla="*/ 0 w 55"/>
                <a:gd name="T13" fmla="*/ 0 h 126"/>
                <a:gd name="T14" fmla="*/ 0 w 55"/>
                <a:gd name="T15" fmla="*/ 0 h 126"/>
                <a:gd name="T16" fmla="*/ 0 w 55"/>
                <a:gd name="T17" fmla="*/ 0 h 126"/>
                <a:gd name="T18" fmla="*/ 0 w 55"/>
                <a:gd name="T19" fmla="*/ 0 h 126"/>
                <a:gd name="T20" fmla="*/ 0 w 55"/>
                <a:gd name="T21" fmla="*/ 0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6"/>
                <a:gd name="T35" fmla="*/ 55 w 55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6">
                  <a:moveTo>
                    <a:pt x="55" y="109"/>
                  </a:moveTo>
                  <a:lnTo>
                    <a:pt x="55" y="114"/>
                  </a:lnTo>
                  <a:lnTo>
                    <a:pt x="5" y="126"/>
                  </a:lnTo>
                  <a:lnTo>
                    <a:pt x="5" y="96"/>
                  </a:lnTo>
                  <a:lnTo>
                    <a:pt x="2" y="6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25"/>
                  </a:lnTo>
                  <a:lnTo>
                    <a:pt x="27" y="52"/>
                  </a:lnTo>
                  <a:lnTo>
                    <a:pt x="41" y="82"/>
                  </a:lnTo>
                  <a:lnTo>
                    <a:pt x="55" y="109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9" name="Freeform 327"/>
            <p:cNvSpPr>
              <a:spLocks/>
            </p:cNvSpPr>
            <p:nvPr/>
          </p:nvSpPr>
          <p:spPr bwMode="auto">
            <a:xfrm>
              <a:off x="2945" y="2218"/>
              <a:ext cx="11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6"/>
                <a:gd name="T23" fmla="*/ 43 w 4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6">
                  <a:moveTo>
                    <a:pt x="43" y="90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5" y="43"/>
                  </a:lnTo>
                  <a:lnTo>
                    <a:pt x="36" y="66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0" name="Freeform 328"/>
            <p:cNvSpPr>
              <a:spLocks/>
            </p:cNvSpPr>
            <p:nvPr/>
          </p:nvSpPr>
          <p:spPr bwMode="auto">
            <a:xfrm>
              <a:off x="2817" y="2219"/>
              <a:ext cx="21" cy="33"/>
            </a:xfrm>
            <a:custGeom>
              <a:avLst/>
              <a:gdLst>
                <a:gd name="T0" fmla="*/ 0 w 85"/>
                <a:gd name="T1" fmla="*/ 0 h 133"/>
                <a:gd name="T2" fmla="*/ 0 w 85"/>
                <a:gd name="T3" fmla="*/ 0 h 133"/>
                <a:gd name="T4" fmla="*/ 0 w 85"/>
                <a:gd name="T5" fmla="*/ 0 h 133"/>
                <a:gd name="T6" fmla="*/ 0 w 85"/>
                <a:gd name="T7" fmla="*/ 0 h 133"/>
                <a:gd name="T8" fmla="*/ 0 w 85"/>
                <a:gd name="T9" fmla="*/ 0 h 133"/>
                <a:gd name="T10" fmla="*/ 0 w 85"/>
                <a:gd name="T11" fmla="*/ 0 h 133"/>
                <a:gd name="T12" fmla="*/ 0 w 85"/>
                <a:gd name="T13" fmla="*/ 0 h 133"/>
                <a:gd name="T14" fmla="*/ 0 w 85"/>
                <a:gd name="T15" fmla="*/ 0 h 133"/>
                <a:gd name="T16" fmla="*/ 0 w 85"/>
                <a:gd name="T17" fmla="*/ 0 h 133"/>
                <a:gd name="T18" fmla="*/ 0 w 85"/>
                <a:gd name="T19" fmla="*/ 0 h 133"/>
                <a:gd name="T20" fmla="*/ 0 w 85"/>
                <a:gd name="T21" fmla="*/ 0 h 133"/>
                <a:gd name="T22" fmla="*/ 0 w 85"/>
                <a:gd name="T23" fmla="*/ 0 h 133"/>
                <a:gd name="T24" fmla="*/ 0 w 85"/>
                <a:gd name="T25" fmla="*/ 0 h 133"/>
                <a:gd name="T26" fmla="*/ 0 w 85"/>
                <a:gd name="T27" fmla="*/ 0 h 133"/>
                <a:gd name="T28" fmla="*/ 0 w 85"/>
                <a:gd name="T29" fmla="*/ 0 h 133"/>
                <a:gd name="T30" fmla="*/ 0 w 85"/>
                <a:gd name="T31" fmla="*/ 0 h 133"/>
                <a:gd name="T32" fmla="*/ 0 w 85"/>
                <a:gd name="T33" fmla="*/ 0 h 133"/>
                <a:gd name="T34" fmla="*/ 0 w 85"/>
                <a:gd name="T35" fmla="*/ 0 h 133"/>
                <a:gd name="T36" fmla="*/ 0 w 85"/>
                <a:gd name="T37" fmla="*/ 0 h 133"/>
                <a:gd name="T38" fmla="*/ 0 w 85"/>
                <a:gd name="T39" fmla="*/ 0 h 133"/>
                <a:gd name="T40" fmla="*/ 0 w 85"/>
                <a:gd name="T41" fmla="*/ 0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33"/>
                <a:gd name="T65" fmla="*/ 85 w 85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33">
                  <a:moveTo>
                    <a:pt x="85" y="0"/>
                  </a:moveTo>
                  <a:lnTo>
                    <a:pt x="76" y="32"/>
                  </a:lnTo>
                  <a:lnTo>
                    <a:pt x="71" y="65"/>
                  </a:lnTo>
                  <a:lnTo>
                    <a:pt x="69" y="100"/>
                  </a:lnTo>
                  <a:lnTo>
                    <a:pt x="66" y="133"/>
                  </a:lnTo>
                  <a:lnTo>
                    <a:pt x="53" y="108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41" y="7"/>
                  </a:lnTo>
                  <a:lnTo>
                    <a:pt x="53" y="5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1" name="Freeform 329"/>
            <p:cNvSpPr>
              <a:spLocks/>
            </p:cNvSpPr>
            <p:nvPr/>
          </p:nvSpPr>
          <p:spPr bwMode="auto">
            <a:xfrm>
              <a:off x="2836" y="2220"/>
              <a:ext cx="6" cy="39"/>
            </a:xfrm>
            <a:custGeom>
              <a:avLst/>
              <a:gdLst>
                <a:gd name="T0" fmla="*/ 0 w 21"/>
                <a:gd name="T1" fmla="*/ 0 h 155"/>
                <a:gd name="T2" fmla="*/ 0 w 21"/>
                <a:gd name="T3" fmla="*/ 0 h 155"/>
                <a:gd name="T4" fmla="*/ 0 w 21"/>
                <a:gd name="T5" fmla="*/ 0 h 155"/>
                <a:gd name="T6" fmla="*/ 0 w 21"/>
                <a:gd name="T7" fmla="*/ 0 h 155"/>
                <a:gd name="T8" fmla="*/ 0 w 21"/>
                <a:gd name="T9" fmla="*/ 0 h 155"/>
                <a:gd name="T10" fmla="*/ 0 w 21"/>
                <a:gd name="T11" fmla="*/ 0 h 155"/>
                <a:gd name="T12" fmla="*/ 0 w 21"/>
                <a:gd name="T13" fmla="*/ 0 h 155"/>
                <a:gd name="T14" fmla="*/ 0 w 21"/>
                <a:gd name="T15" fmla="*/ 0 h 155"/>
                <a:gd name="T16" fmla="*/ 0 w 21"/>
                <a:gd name="T17" fmla="*/ 0 h 155"/>
                <a:gd name="T18" fmla="*/ 0 w 21"/>
                <a:gd name="T19" fmla="*/ 0 h 155"/>
                <a:gd name="T20" fmla="*/ 0 w 21"/>
                <a:gd name="T21" fmla="*/ 0 h 155"/>
                <a:gd name="T22" fmla="*/ 0 w 21"/>
                <a:gd name="T23" fmla="*/ 0 h 155"/>
                <a:gd name="T24" fmla="*/ 0 w 2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5"/>
                <a:gd name="T41" fmla="*/ 21 w 2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5">
                  <a:moveTo>
                    <a:pt x="19" y="155"/>
                  </a:moveTo>
                  <a:lnTo>
                    <a:pt x="8" y="153"/>
                  </a:lnTo>
                  <a:lnTo>
                    <a:pt x="5" y="145"/>
                  </a:lnTo>
                  <a:lnTo>
                    <a:pt x="5" y="134"/>
                  </a:lnTo>
                  <a:lnTo>
                    <a:pt x="0" y="125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33"/>
                  </a:lnTo>
                  <a:lnTo>
                    <a:pt x="19" y="0"/>
                  </a:lnTo>
                  <a:lnTo>
                    <a:pt x="21" y="40"/>
                  </a:lnTo>
                  <a:lnTo>
                    <a:pt x="21" y="79"/>
                  </a:lnTo>
                  <a:lnTo>
                    <a:pt x="19" y="118"/>
                  </a:lnTo>
                  <a:lnTo>
                    <a:pt x="19" y="155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2" name="Freeform 330"/>
            <p:cNvSpPr>
              <a:spLocks/>
            </p:cNvSpPr>
            <p:nvPr/>
          </p:nvSpPr>
          <p:spPr bwMode="auto">
            <a:xfrm>
              <a:off x="2922" y="2220"/>
              <a:ext cx="9" cy="25"/>
            </a:xfrm>
            <a:custGeom>
              <a:avLst/>
              <a:gdLst>
                <a:gd name="T0" fmla="*/ 0 w 35"/>
                <a:gd name="T1" fmla="*/ 0 h 101"/>
                <a:gd name="T2" fmla="*/ 0 w 35"/>
                <a:gd name="T3" fmla="*/ 0 h 101"/>
                <a:gd name="T4" fmla="*/ 0 w 35"/>
                <a:gd name="T5" fmla="*/ 0 h 101"/>
                <a:gd name="T6" fmla="*/ 0 w 35"/>
                <a:gd name="T7" fmla="*/ 0 h 101"/>
                <a:gd name="T8" fmla="*/ 0 w 35"/>
                <a:gd name="T9" fmla="*/ 0 h 101"/>
                <a:gd name="T10" fmla="*/ 0 w 35"/>
                <a:gd name="T11" fmla="*/ 0 h 101"/>
                <a:gd name="T12" fmla="*/ 0 w 35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01"/>
                <a:gd name="T23" fmla="*/ 35 w 3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01">
                  <a:moveTo>
                    <a:pt x="35" y="9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1" y="24"/>
                  </a:lnTo>
                  <a:lnTo>
                    <a:pt x="19" y="49"/>
                  </a:lnTo>
                  <a:lnTo>
                    <a:pt x="27" y="71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3" name="Freeform 331"/>
            <p:cNvSpPr>
              <a:spLocks/>
            </p:cNvSpPr>
            <p:nvPr/>
          </p:nvSpPr>
          <p:spPr bwMode="auto">
            <a:xfrm>
              <a:off x="2890" y="2221"/>
              <a:ext cx="4" cy="29"/>
            </a:xfrm>
            <a:custGeom>
              <a:avLst/>
              <a:gdLst>
                <a:gd name="T0" fmla="*/ 0 w 16"/>
                <a:gd name="T1" fmla="*/ 0 h 115"/>
                <a:gd name="T2" fmla="*/ 0 w 16"/>
                <a:gd name="T3" fmla="*/ 0 h 115"/>
                <a:gd name="T4" fmla="*/ 0 w 16"/>
                <a:gd name="T5" fmla="*/ 0 h 115"/>
                <a:gd name="T6" fmla="*/ 0 w 16"/>
                <a:gd name="T7" fmla="*/ 0 h 115"/>
                <a:gd name="T8" fmla="*/ 0 w 16"/>
                <a:gd name="T9" fmla="*/ 0 h 115"/>
                <a:gd name="T10" fmla="*/ 0 w 16"/>
                <a:gd name="T11" fmla="*/ 0 h 115"/>
                <a:gd name="T12" fmla="*/ 0 w 16"/>
                <a:gd name="T13" fmla="*/ 0 h 115"/>
                <a:gd name="T14" fmla="*/ 0 w 16"/>
                <a:gd name="T15" fmla="*/ 0 h 115"/>
                <a:gd name="T16" fmla="*/ 0 w 16"/>
                <a:gd name="T17" fmla="*/ 0 h 115"/>
                <a:gd name="T18" fmla="*/ 0 w 16"/>
                <a:gd name="T19" fmla="*/ 0 h 115"/>
                <a:gd name="T20" fmla="*/ 0 w 16"/>
                <a:gd name="T21" fmla="*/ 0 h 115"/>
                <a:gd name="T22" fmla="*/ 0 w 16"/>
                <a:gd name="T23" fmla="*/ 0 h 115"/>
                <a:gd name="T24" fmla="*/ 0 w 16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15"/>
                <a:gd name="T41" fmla="*/ 16 w 1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15">
                  <a:moveTo>
                    <a:pt x="16" y="113"/>
                  </a:moveTo>
                  <a:lnTo>
                    <a:pt x="14" y="113"/>
                  </a:lnTo>
                  <a:lnTo>
                    <a:pt x="9" y="115"/>
                  </a:lnTo>
                  <a:lnTo>
                    <a:pt x="5" y="115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5" y="30"/>
                  </a:lnTo>
                  <a:lnTo>
                    <a:pt x="11" y="0"/>
                  </a:lnTo>
                  <a:lnTo>
                    <a:pt x="14" y="30"/>
                  </a:lnTo>
                  <a:lnTo>
                    <a:pt x="14" y="58"/>
                  </a:lnTo>
                  <a:lnTo>
                    <a:pt x="11" y="85"/>
                  </a:lnTo>
                  <a:lnTo>
                    <a:pt x="16" y="11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4" name="Freeform 332"/>
            <p:cNvSpPr>
              <a:spLocks/>
            </p:cNvSpPr>
            <p:nvPr/>
          </p:nvSpPr>
          <p:spPr bwMode="auto">
            <a:xfrm>
              <a:off x="2811" y="2224"/>
              <a:ext cx="5" cy="38"/>
            </a:xfrm>
            <a:custGeom>
              <a:avLst/>
              <a:gdLst>
                <a:gd name="T0" fmla="*/ 0 w 19"/>
                <a:gd name="T1" fmla="*/ 0 h 152"/>
                <a:gd name="T2" fmla="*/ 0 w 19"/>
                <a:gd name="T3" fmla="*/ 0 h 152"/>
                <a:gd name="T4" fmla="*/ 0 w 19"/>
                <a:gd name="T5" fmla="*/ 0 h 152"/>
                <a:gd name="T6" fmla="*/ 0 w 19"/>
                <a:gd name="T7" fmla="*/ 0 h 152"/>
                <a:gd name="T8" fmla="*/ 0 w 19"/>
                <a:gd name="T9" fmla="*/ 0 h 152"/>
                <a:gd name="T10" fmla="*/ 0 w 19"/>
                <a:gd name="T11" fmla="*/ 0 h 152"/>
                <a:gd name="T12" fmla="*/ 0 w 19"/>
                <a:gd name="T13" fmla="*/ 0 h 152"/>
                <a:gd name="T14" fmla="*/ 0 w 19"/>
                <a:gd name="T15" fmla="*/ 0 h 152"/>
                <a:gd name="T16" fmla="*/ 0 w 19"/>
                <a:gd name="T17" fmla="*/ 0 h 152"/>
                <a:gd name="T18" fmla="*/ 0 w 19"/>
                <a:gd name="T19" fmla="*/ 0 h 152"/>
                <a:gd name="T20" fmla="*/ 0 w 19"/>
                <a:gd name="T21" fmla="*/ 0 h 152"/>
                <a:gd name="T22" fmla="*/ 0 w 19"/>
                <a:gd name="T23" fmla="*/ 0 h 152"/>
                <a:gd name="T24" fmla="*/ 0 w 19"/>
                <a:gd name="T25" fmla="*/ 0 h 152"/>
                <a:gd name="T26" fmla="*/ 0 w 19"/>
                <a:gd name="T27" fmla="*/ 0 h 152"/>
                <a:gd name="T28" fmla="*/ 0 w 19"/>
                <a:gd name="T29" fmla="*/ 0 h 152"/>
                <a:gd name="T30" fmla="*/ 0 w 19"/>
                <a:gd name="T31" fmla="*/ 0 h 152"/>
                <a:gd name="T32" fmla="*/ 0 w 19"/>
                <a:gd name="T33" fmla="*/ 0 h 152"/>
                <a:gd name="T34" fmla="*/ 0 w 19"/>
                <a:gd name="T35" fmla="*/ 0 h 152"/>
                <a:gd name="T36" fmla="*/ 0 w 19"/>
                <a:gd name="T37" fmla="*/ 0 h 152"/>
                <a:gd name="T38" fmla="*/ 0 w 19"/>
                <a:gd name="T39" fmla="*/ 0 h 152"/>
                <a:gd name="T40" fmla="*/ 0 w 19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52"/>
                <a:gd name="T65" fmla="*/ 19 w 19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52">
                  <a:moveTo>
                    <a:pt x="10" y="138"/>
                  </a:moveTo>
                  <a:lnTo>
                    <a:pt x="14" y="138"/>
                  </a:lnTo>
                  <a:lnTo>
                    <a:pt x="16" y="141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8" y="149"/>
                  </a:lnTo>
                  <a:lnTo>
                    <a:pt x="5" y="149"/>
                  </a:lnTo>
                  <a:lnTo>
                    <a:pt x="5" y="141"/>
                  </a:lnTo>
                  <a:lnTo>
                    <a:pt x="5" y="128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3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5" y="0"/>
                  </a:lnTo>
                  <a:lnTo>
                    <a:pt x="10" y="35"/>
                  </a:lnTo>
                  <a:lnTo>
                    <a:pt x="14" y="71"/>
                  </a:lnTo>
                  <a:lnTo>
                    <a:pt x="10" y="106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5" name="Freeform 333"/>
            <p:cNvSpPr>
              <a:spLocks/>
            </p:cNvSpPr>
            <p:nvPr/>
          </p:nvSpPr>
          <p:spPr bwMode="auto">
            <a:xfrm>
              <a:off x="2870" y="2224"/>
              <a:ext cx="15" cy="28"/>
            </a:xfrm>
            <a:custGeom>
              <a:avLst/>
              <a:gdLst>
                <a:gd name="T0" fmla="*/ 0 w 57"/>
                <a:gd name="T1" fmla="*/ 0 h 114"/>
                <a:gd name="T2" fmla="*/ 0 w 57"/>
                <a:gd name="T3" fmla="*/ 0 h 114"/>
                <a:gd name="T4" fmla="*/ 0 w 57"/>
                <a:gd name="T5" fmla="*/ 0 h 114"/>
                <a:gd name="T6" fmla="*/ 0 w 57"/>
                <a:gd name="T7" fmla="*/ 0 h 114"/>
                <a:gd name="T8" fmla="*/ 0 w 57"/>
                <a:gd name="T9" fmla="*/ 0 h 114"/>
                <a:gd name="T10" fmla="*/ 0 w 57"/>
                <a:gd name="T11" fmla="*/ 0 h 114"/>
                <a:gd name="T12" fmla="*/ 0 w 57"/>
                <a:gd name="T13" fmla="*/ 0 h 114"/>
                <a:gd name="T14" fmla="*/ 0 w 57"/>
                <a:gd name="T15" fmla="*/ 0 h 114"/>
                <a:gd name="T16" fmla="*/ 0 w 57"/>
                <a:gd name="T17" fmla="*/ 0 h 114"/>
                <a:gd name="T18" fmla="*/ 0 w 57"/>
                <a:gd name="T19" fmla="*/ 0 h 114"/>
                <a:gd name="T20" fmla="*/ 0 w 57"/>
                <a:gd name="T21" fmla="*/ 0 h 114"/>
                <a:gd name="T22" fmla="*/ 0 w 57"/>
                <a:gd name="T23" fmla="*/ 0 h 114"/>
                <a:gd name="T24" fmla="*/ 0 w 57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14"/>
                <a:gd name="T41" fmla="*/ 57 w 57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14">
                  <a:moveTo>
                    <a:pt x="57" y="106"/>
                  </a:moveTo>
                  <a:lnTo>
                    <a:pt x="46" y="111"/>
                  </a:lnTo>
                  <a:lnTo>
                    <a:pt x="35" y="114"/>
                  </a:lnTo>
                  <a:lnTo>
                    <a:pt x="21" y="114"/>
                  </a:lnTo>
                  <a:lnTo>
                    <a:pt x="8" y="114"/>
                  </a:lnTo>
                  <a:lnTo>
                    <a:pt x="5" y="84"/>
                  </a:lnTo>
                  <a:lnTo>
                    <a:pt x="2" y="57"/>
                  </a:lnTo>
                  <a:lnTo>
                    <a:pt x="0" y="30"/>
                  </a:lnTo>
                  <a:lnTo>
                    <a:pt x="2" y="0"/>
                  </a:lnTo>
                  <a:lnTo>
                    <a:pt x="19" y="23"/>
                  </a:lnTo>
                  <a:lnTo>
                    <a:pt x="30" y="51"/>
                  </a:lnTo>
                  <a:lnTo>
                    <a:pt x="41" y="81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6" name="Freeform 334"/>
            <p:cNvSpPr>
              <a:spLocks/>
            </p:cNvSpPr>
            <p:nvPr/>
          </p:nvSpPr>
          <p:spPr bwMode="auto">
            <a:xfrm>
              <a:off x="3037" y="2225"/>
              <a:ext cx="289" cy="68"/>
            </a:xfrm>
            <a:custGeom>
              <a:avLst/>
              <a:gdLst>
                <a:gd name="T0" fmla="*/ 0 w 1156"/>
                <a:gd name="T1" fmla="*/ 0 h 270"/>
                <a:gd name="T2" fmla="*/ 0 w 1156"/>
                <a:gd name="T3" fmla="*/ 0 h 270"/>
                <a:gd name="T4" fmla="*/ 0 w 1156"/>
                <a:gd name="T5" fmla="*/ 0 h 270"/>
                <a:gd name="T6" fmla="*/ 0 w 1156"/>
                <a:gd name="T7" fmla="*/ 0 h 270"/>
                <a:gd name="T8" fmla="*/ 0 w 1156"/>
                <a:gd name="T9" fmla="*/ 0 h 270"/>
                <a:gd name="T10" fmla="*/ 0 w 1156"/>
                <a:gd name="T11" fmla="*/ 0 h 270"/>
                <a:gd name="T12" fmla="*/ 0 w 1156"/>
                <a:gd name="T13" fmla="*/ 0 h 270"/>
                <a:gd name="T14" fmla="*/ 0 w 1156"/>
                <a:gd name="T15" fmla="*/ 0 h 270"/>
                <a:gd name="T16" fmla="*/ 0 w 1156"/>
                <a:gd name="T17" fmla="*/ 0 h 270"/>
                <a:gd name="T18" fmla="*/ 0 w 1156"/>
                <a:gd name="T19" fmla="*/ 0 h 270"/>
                <a:gd name="T20" fmla="*/ 0 w 1156"/>
                <a:gd name="T21" fmla="*/ 0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6"/>
                <a:gd name="T34" fmla="*/ 0 h 270"/>
                <a:gd name="T35" fmla="*/ 1156 w 115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6" h="270">
                  <a:moveTo>
                    <a:pt x="1156" y="89"/>
                  </a:moveTo>
                  <a:lnTo>
                    <a:pt x="355" y="229"/>
                  </a:lnTo>
                  <a:lnTo>
                    <a:pt x="336" y="223"/>
                  </a:lnTo>
                  <a:lnTo>
                    <a:pt x="66" y="270"/>
                  </a:lnTo>
                  <a:lnTo>
                    <a:pt x="47" y="248"/>
                  </a:lnTo>
                  <a:lnTo>
                    <a:pt x="34" y="223"/>
                  </a:lnTo>
                  <a:lnTo>
                    <a:pt x="20" y="199"/>
                  </a:lnTo>
                  <a:lnTo>
                    <a:pt x="0" y="174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156" y="89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7" name="Freeform 335"/>
            <p:cNvSpPr>
              <a:spLocks/>
            </p:cNvSpPr>
            <p:nvPr/>
          </p:nvSpPr>
          <p:spPr bwMode="auto">
            <a:xfrm>
              <a:off x="2845" y="2227"/>
              <a:ext cx="15" cy="29"/>
            </a:xfrm>
            <a:custGeom>
              <a:avLst/>
              <a:gdLst>
                <a:gd name="T0" fmla="*/ 0 w 60"/>
                <a:gd name="T1" fmla="*/ 0 h 119"/>
                <a:gd name="T2" fmla="*/ 0 w 60"/>
                <a:gd name="T3" fmla="*/ 0 h 119"/>
                <a:gd name="T4" fmla="*/ 0 w 60"/>
                <a:gd name="T5" fmla="*/ 0 h 119"/>
                <a:gd name="T6" fmla="*/ 0 w 60"/>
                <a:gd name="T7" fmla="*/ 0 h 119"/>
                <a:gd name="T8" fmla="*/ 0 w 60"/>
                <a:gd name="T9" fmla="*/ 0 h 119"/>
                <a:gd name="T10" fmla="*/ 0 w 60"/>
                <a:gd name="T11" fmla="*/ 0 h 119"/>
                <a:gd name="T12" fmla="*/ 0 w 60"/>
                <a:gd name="T13" fmla="*/ 0 h 119"/>
                <a:gd name="T14" fmla="*/ 0 w 60"/>
                <a:gd name="T15" fmla="*/ 0 h 119"/>
                <a:gd name="T16" fmla="*/ 0 w 60"/>
                <a:gd name="T17" fmla="*/ 0 h 119"/>
                <a:gd name="T18" fmla="*/ 0 w 60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19"/>
                <a:gd name="T32" fmla="*/ 60 w 60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19">
                  <a:moveTo>
                    <a:pt x="60" y="113"/>
                  </a:moveTo>
                  <a:lnTo>
                    <a:pt x="0" y="119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26"/>
                  </a:lnTo>
                  <a:lnTo>
                    <a:pt x="30" y="56"/>
                  </a:lnTo>
                  <a:lnTo>
                    <a:pt x="44" y="87"/>
                  </a:lnTo>
                  <a:lnTo>
                    <a:pt x="60" y="11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8" name="Freeform 336"/>
            <p:cNvSpPr>
              <a:spLocks/>
            </p:cNvSpPr>
            <p:nvPr/>
          </p:nvSpPr>
          <p:spPr bwMode="auto">
            <a:xfrm>
              <a:off x="2789" y="2231"/>
              <a:ext cx="15" cy="35"/>
            </a:xfrm>
            <a:custGeom>
              <a:avLst/>
              <a:gdLst>
                <a:gd name="T0" fmla="*/ 0 w 60"/>
                <a:gd name="T1" fmla="*/ 0 h 136"/>
                <a:gd name="T2" fmla="*/ 0 w 60"/>
                <a:gd name="T3" fmla="*/ 0 h 136"/>
                <a:gd name="T4" fmla="*/ 0 w 60"/>
                <a:gd name="T5" fmla="*/ 0 h 136"/>
                <a:gd name="T6" fmla="*/ 0 w 60"/>
                <a:gd name="T7" fmla="*/ 0 h 136"/>
                <a:gd name="T8" fmla="*/ 0 w 60"/>
                <a:gd name="T9" fmla="*/ 0 h 136"/>
                <a:gd name="T10" fmla="*/ 0 w 60"/>
                <a:gd name="T11" fmla="*/ 0 h 136"/>
                <a:gd name="T12" fmla="*/ 0 w 60"/>
                <a:gd name="T13" fmla="*/ 0 h 136"/>
                <a:gd name="T14" fmla="*/ 0 w 60"/>
                <a:gd name="T15" fmla="*/ 0 h 136"/>
                <a:gd name="T16" fmla="*/ 0 w 60"/>
                <a:gd name="T17" fmla="*/ 0 h 136"/>
                <a:gd name="T18" fmla="*/ 0 w 60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36"/>
                <a:gd name="T32" fmla="*/ 60 w 6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36">
                  <a:moveTo>
                    <a:pt x="60" y="124"/>
                  </a:moveTo>
                  <a:lnTo>
                    <a:pt x="5" y="136"/>
                  </a:lnTo>
                  <a:lnTo>
                    <a:pt x="5" y="100"/>
                  </a:lnTo>
                  <a:lnTo>
                    <a:pt x="3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9" y="29"/>
                  </a:lnTo>
                  <a:lnTo>
                    <a:pt x="35" y="59"/>
                  </a:lnTo>
                  <a:lnTo>
                    <a:pt x="49" y="92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9" name="Freeform 337"/>
            <p:cNvSpPr>
              <a:spLocks/>
            </p:cNvSpPr>
            <p:nvPr/>
          </p:nvSpPr>
          <p:spPr bwMode="auto">
            <a:xfrm>
              <a:off x="2818" y="2236"/>
              <a:ext cx="12" cy="25"/>
            </a:xfrm>
            <a:custGeom>
              <a:avLst/>
              <a:gdLst>
                <a:gd name="T0" fmla="*/ 0 w 49"/>
                <a:gd name="T1" fmla="*/ 0 h 101"/>
                <a:gd name="T2" fmla="*/ 0 w 49"/>
                <a:gd name="T3" fmla="*/ 0 h 101"/>
                <a:gd name="T4" fmla="*/ 0 w 49"/>
                <a:gd name="T5" fmla="*/ 0 h 101"/>
                <a:gd name="T6" fmla="*/ 0 w 49"/>
                <a:gd name="T7" fmla="*/ 0 h 101"/>
                <a:gd name="T8" fmla="*/ 0 w 49"/>
                <a:gd name="T9" fmla="*/ 0 h 101"/>
                <a:gd name="T10" fmla="*/ 0 w 49"/>
                <a:gd name="T11" fmla="*/ 0 h 101"/>
                <a:gd name="T12" fmla="*/ 0 w 49"/>
                <a:gd name="T13" fmla="*/ 0 h 101"/>
                <a:gd name="T14" fmla="*/ 0 w 49"/>
                <a:gd name="T15" fmla="*/ 0 h 101"/>
                <a:gd name="T16" fmla="*/ 0 w 49"/>
                <a:gd name="T17" fmla="*/ 0 h 101"/>
                <a:gd name="T18" fmla="*/ 0 w 49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1"/>
                <a:gd name="T32" fmla="*/ 49 w 4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1">
                  <a:moveTo>
                    <a:pt x="49" y="90"/>
                  </a:moveTo>
                  <a:lnTo>
                    <a:pt x="3" y="101"/>
                  </a:lnTo>
                  <a:lnTo>
                    <a:pt x="5" y="76"/>
                  </a:lnTo>
                  <a:lnTo>
                    <a:pt x="3" y="53"/>
                  </a:lnTo>
                  <a:lnTo>
                    <a:pt x="0" y="28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30" y="44"/>
                  </a:lnTo>
                  <a:lnTo>
                    <a:pt x="40" y="69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0" name="Freeform 338"/>
            <p:cNvSpPr>
              <a:spLocks/>
            </p:cNvSpPr>
            <p:nvPr/>
          </p:nvSpPr>
          <p:spPr bwMode="auto">
            <a:xfrm>
              <a:off x="2720" y="2239"/>
              <a:ext cx="5" cy="32"/>
            </a:xfrm>
            <a:custGeom>
              <a:avLst/>
              <a:gdLst>
                <a:gd name="T0" fmla="*/ 0 w 18"/>
                <a:gd name="T1" fmla="*/ 0 h 129"/>
                <a:gd name="T2" fmla="*/ 0 w 18"/>
                <a:gd name="T3" fmla="*/ 0 h 129"/>
                <a:gd name="T4" fmla="*/ 0 w 18"/>
                <a:gd name="T5" fmla="*/ 0 h 129"/>
                <a:gd name="T6" fmla="*/ 0 w 18"/>
                <a:gd name="T7" fmla="*/ 0 h 129"/>
                <a:gd name="T8" fmla="*/ 0 w 18"/>
                <a:gd name="T9" fmla="*/ 0 h 129"/>
                <a:gd name="T10" fmla="*/ 0 w 18"/>
                <a:gd name="T11" fmla="*/ 0 h 129"/>
                <a:gd name="T12" fmla="*/ 0 w 18"/>
                <a:gd name="T13" fmla="*/ 0 h 129"/>
                <a:gd name="T14" fmla="*/ 0 w 18"/>
                <a:gd name="T15" fmla="*/ 0 h 129"/>
                <a:gd name="T16" fmla="*/ 0 w 18"/>
                <a:gd name="T17" fmla="*/ 0 h 129"/>
                <a:gd name="T18" fmla="*/ 0 w 18"/>
                <a:gd name="T19" fmla="*/ 0 h 129"/>
                <a:gd name="T20" fmla="*/ 0 w 18"/>
                <a:gd name="T21" fmla="*/ 0 h 129"/>
                <a:gd name="T22" fmla="*/ 0 w 18"/>
                <a:gd name="T23" fmla="*/ 0 h 129"/>
                <a:gd name="T24" fmla="*/ 0 w 18"/>
                <a:gd name="T25" fmla="*/ 0 h 129"/>
                <a:gd name="T26" fmla="*/ 0 w 18"/>
                <a:gd name="T27" fmla="*/ 0 h 129"/>
                <a:gd name="T28" fmla="*/ 0 w 18"/>
                <a:gd name="T29" fmla="*/ 0 h 129"/>
                <a:gd name="T30" fmla="*/ 0 w 18"/>
                <a:gd name="T31" fmla="*/ 0 h 129"/>
                <a:gd name="T32" fmla="*/ 0 w 18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9"/>
                <a:gd name="T53" fmla="*/ 18 w 18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9">
                  <a:moveTo>
                    <a:pt x="16" y="25"/>
                  </a:moveTo>
                  <a:lnTo>
                    <a:pt x="16" y="49"/>
                  </a:lnTo>
                  <a:lnTo>
                    <a:pt x="16" y="74"/>
                  </a:lnTo>
                  <a:lnTo>
                    <a:pt x="16" y="101"/>
                  </a:lnTo>
                  <a:lnTo>
                    <a:pt x="16" y="125"/>
                  </a:lnTo>
                  <a:lnTo>
                    <a:pt x="13" y="125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0" y="125"/>
                  </a:lnTo>
                  <a:lnTo>
                    <a:pt x="2" y="93"/>
                  </a:lnTo>
                  <a:lnTo>
                    <a:pt x="5" y="63"/>
                  </a:lnTo>
                  <a:lnTo>
                    <a:pt x="5" y="30"/>
                  </a:lnTo>
                  <a:lnTo>
                    <a:pt x="5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16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1" name="Freeform 339"/>
            <p:cNvSpPr>
              <a:spLocks/>
            </p:cNvSpPr>
            <p:nvPr/>
          </p:nvSpPr>
          <p:spPr bwMode="auto">
            <a:xfrm>
              <a:off x="2820" y="2242"/>
              <a:ext cx="226" cy="44"/>
            </a:xfrm>
            <a:custGeom>
              <a:avLst/>
              <a:gdLst>
                <a:gd name="T0" fmla="*/ 0 w 905"/>
                <a:gd name="T1" fmla="*/ 0 h 177"/>
                <a:gd name="T2" fmla="*/ 0 w 905"/>
                <a:gd name="T3" fmla="*/ 0 h 177"/>
                <a:gd name="T4" fmla="*/ 0 w 905"/>
                <a:gd name="T5" fmla="*/ 0 h 177"/>
                <a:gd name="T6" fmla="*/ 0 w 905"/>
                <a:gd name="T7" fmla="*/ 0 h 177"/>
                <a:gd name="T8" fmla="*/ 0 w 905"/>
                <a:gd name="T9" fmla="*/ 0 h 177"/>
                <a:gd name="T10" fmla="*/ 0 w 905"/>
                <a:gd name="T11" fmla="*/ 0 h 177"/>
                <a:gd name="T12" fmla="*/ 0 w 905"/>
                <a:gd name="T13" fmla="*/ 0 h 177"/>
                <a:gd name="T14" fmla="*/ 0 w 905"/>
                <a:gd name="T15" fmla="*/ 0 h 177"/>
                <a:gd name="T16" fmla="*/ 0 w 905"/>
                <a:gd name="T17" fmla="*/ 0 h 177"/>
                <a:gd name="T18" fmla="*/ 0 w 905"/>
                <a:gd name="T19" fmla="*/ 0 h 177"/>
                <a:gd name="T20" fmla="*/ 0 w 905"/>
                <a:gd name="T21" fmla="*/ 0 h 177"/>
                <a:gd name="T22" fmla="*/ 0 w 905"/>
                <a:gd name="T23" fmla="*/ 0 h 177"/>
                <a:gd name="T24" fmla="*/ 0 w 905"/>
                <a:gd name="T25" fmla="*/ 0 h 177"/>
                <a:gd name="T26" fmla="*/ 0 w 905"/>
                <a:gd name="T27" fmla="*/ 0 h 177"/>
                <a:gd name="T28" fmla="*/ 0 w 905"/>
                <a:gd name="T29" fmla="*/ 0 h 177"/>
                <a:gd name="T30" fmla="*/ 0 w 905"/>
                <a:gd name="T31" fmla="*/ 0 h 177"/>
                <a:gd name="T32" fmla="*/ 0 w 905"/>
                <a:gd name="T33" fmla="*/ 0 h 177"/>
                <a:gd name="T34" fmla="*/ 0 w 905"/>
                <a:gd name="T35" fmla="*/ 0 h 177"/>
                <a:gd name="T36" fmla="*/ 0 w 905"/>
                <a:gd name="T37" fmla="*/ 0 h 177"/>
                <a:gd name="T38" fmla="*/ 0 w 905"/>
                <a:gd name="T39" fmla="*/ 0 h 177"/>
                <a:gd name="T40" fmla="*/ 0 w 905"/>
                <a:gd name="T41" fmla="*/ 0 h 177"/>
                <a:gd name="T42" fmla="*/ 0 w 905"/>
                <a:gd name="T43" fmla="*/ 0 h 177"/>
                <a:gd name="T44" fmla="*/ 0 w 905"/>
                <a:gd name="T45" fmla="*/ 0 h 177"/>
                <a:gd name="T46" fmla="*/ 0 w 905"/>
                <a:gd name="T47" fmla="*/ 0 h 177"/>
                <a:gd name="T48" fmla="*/ 0 w 905"/>
                <a:gd name="T49" fmla="*/ 0 h 177"/>
                <a:gd name="T50" fmla="*/ 0 w 905"/>
                <a:gd name="T51" fmla="*/ 0 h 177"/>
                <a:gd name="T52" fmla="*/ 0 w 905"/>
                <a:gd name="T53" fmla="*/ 0 h 177"/>
                <a:gd name="T54" fmla="*/ 0 w 905"/>
                <a:gd name="T55" fmla="*/ 0 h 177"/>
                <a:gd name="T56" fmla="*/ 0 w 905"/>
                <a:gd name="T57" fmla="*/ 0 h 177"/>
                <a:gd name="T58" fmla="*/ 0 w 905"/>
                <a:gd name="T59" fmla="*/ 0 h 177"/>
                <a:gd name="T60" fmla="*/ 0 w 905"/>
                <a:gd name="T61" fmla="*/ 0 h 177"/>
                <a:gd name="T62" fmla="*/ 0 w 905"/>
                <a:gd name="T63" fmla="*/ 0 h 177"/>
                <a:gd name="T64" fmla="*/ 0 w 905"/>
                <a:gd name="T65" fmla="*/ 0 h 177"/>
                <a:gd name="T66" fmla="*/ 0 w 905"/>
                <a:gd name="T67" fmla="*/ 0 h 177"/>
                <a:gd name="T68" fmla="*/ 0 w 905"/>
                <a:gd name="T69" fmla="*/ 0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5"/>
                <a:gd name="T106" fmla="*/ 0 h 177"/>
                <a:gd name="T107" fmla="*/ 905 w 905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5" h="177">
                  <a:moveTo>
                    <a:pt x="905" y="33"/>
                  </a:moveTo>
                  <a:lnTo>
                    <a:pt x="892" y="35"/>
                  </a:lnTo>
                  <a:lnTo>
                    <a:pt x="878" y="38"/>
                  </a:lnTo>
                  <a:lnTo>
                    <a:pt x="864" y="41"/>
                  </a:lnTo>
                  <a:lnTo>
                    <a:pt x="850" y="44"/>
                  </a:lnTo>
                  <a:lnTo>
                    <a:pt x="834" y="44"/>
                  </a:lnTo>
                  <a:lnTo>
                    <a:pt x="821" y="46"/>
                  </a:lnTo>
                  <a:lnTo>
                    <a:pt x="807" y="46"/>
                  </a:lnTo>
                  <a:lnTo>
                    <a:pt x="793" y="46"/>
                  </a:lnTo>
                  <a:lnTo>
                    <a:pt x="788" y="46"/>
                  </a:lnTo>
                  <a:lnTo>
                    <a:pt x="779" y="49"/>
                  </a:lnTo>
                  <a:lnTo>
                    <a:pt x="772" y="55"/>
                  </a:lnTo>
                  <a:lnTo>
                    <a:pt x="763" y="5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55" y="134"/>
                  </a:lnTo>
                  <a:lnTo>
                    <a:pt x="112" y="122"/>
                  </a:lnTo>
                  <a:lnTo>
                    <a:pt x="169" y="115"/>
                  </a:lnTo>
                  <a:lnTo>
                    <a:pt x="223" y="106"/>
                  </a:lnTo>
                  <a:lnTo>
                    <a:pt x="281" y="95"/>
                  </a:lnTo>
                  <a:lnTo>
                    <a:pt x="335" y="87"/>
                  </a:lnTo>
                  <a:lnTo>
                    <a:pt x="393" y="79"/>
                  </a:lnTo>
                  <a:lnTo>
                    <a:pt x="450" y="71"/>
                  </a:lnTo>
                  <a:lnTo>
                    <a:pt x="507" y="60"/>
                  </a:lnTo>
                  <a:lnTo>
                    <a:pt x="561" y="51"/>
                  </a:lnTo>
                  <a:lnTo>
                    <a:pt x="619" y="44"/>
                  </a:lnTo>
                  <a:lnTo>
                    <a:pt x="676" y="35"/>
                  </a:lnTo>
                  <a:lnTo>
                    <a:pt x="733" y="28"/>
                  </a:lnTo>
                  <a:lnTo>
                    <a:pt x="791" y="16"/>
                  </a:lnTo>
                  <a:lnTo>
                    <a:pt x="848" y="8"/>
                  </a:lnTo>
                  <a:lnTo>
                    <a:pt x="905" y="0"/>
                  </a:lnTo>
                  <a:lnTo>
                    <a:pt x="905" y="33"/>
                  </a:lnTo>
                  <a:close/>
                </a:path>
              </a:pathLst>
            </a:custGeom>
            <a:solidFill>
              <a:srgbClr val="FF3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2" name="Freeform 340"/>
            <p:cNvSpPr>
              <a:spLocks/>
            </p:cNvSpPr>
            <p:nvPr/>
          </p:nvSpPr>
          <p:spPr bwMode="auto">
            <a:xfrm>
              <a:off x="2684" y="2244"/>
              <a:ext cx="6" cy="32"/>
            </a:xfrm>
            <a:custGeom>
              <a:avLst/>
              <a:gdLst>
                <a:gd name="T0" fmla="*/ 0 w 27"/>
                <a:gd name="T1" fmla="*/ 0 h 128"/>
                <a:gd name="T2" fmla="*/ 0 w 27"/>
                <a:gd name="T3" fmla="*/ 0 h 128"/>
                <a:gd name="T4" fmla="*/ 0 w 27"/>
                <a:gd name="T5" fmla="*/ 0 h 128"/>
                <a:gd name="T6" fmla="*/ 0 w 27"/>
                <a:gd name="T7" fmla="*/ 0 h 128"/>
                <a:gd name="T8" fmla="*/ 0 w 27"/>
                <a:gd name="T9" fmla="*/ 0 h 128"/>
                <a:gd name="T10" fmla="*/ 0 w 27"/>
                <a:gd name="T11" fmla="*/ 0 h 128"/>
                <a:gd name="T12" fmla="*/ 0 w 27"/>
                <a:gd name="T13" fmla="*/ 0 h 128"/>
                <a:gd name="T14" fmla="*/ 0 w 27"/>
                <a:gd name="T15" fmla="*/ 0 h 128"/>
                <a:gd name="T16" fmla="*/ 0 w 27"/>
                <a:gd name="T17" fmla="*/ 0 h 128"/>
                <a:gd name="T18" fmla="*/ 0 w 27"/>
                <a:gd name="T19" fmla="*/ 0 h 128"/>
                <a:gd name="T20" fmla="*/ 0 w 27"/>
                <a:gd name="T21" fmla="*/ 0 h 128"/>
                <a:gd name="T22" fmla="*/ 0 w 27"/>
                <a:gd name="T23" fmla="*/ 0 h 128"/>
                <a:gd name="T24" fmla="*/ 0 w 27"/>
                <a:gd name="T25" fmla="*/ 0 h 128"/>
                <a:gd name="T26" fmla="*/ 0 w 27"/>
                <a:gd name="T27" fmla="*/ 0 h 128"/>
                <a:gd name="T28" fmla="*/ 0 w 27"/>
                <a:gd name="T29" fmla="*/ 0 h 128"/>
                <a:gd name="T30" fmla="*/ 0 w 27"/>
                <a:gd name="T31" fmla="*/ 0 h 128"/>
                <a:gd name="T32" fmla="*/ 0 w 27"/>
                <a:gd name="T33" fmla="*/ 0 h 128"/>
                <a:gd name="T34" fmla="*/ 0 w 27"/>
                <a:gd name="T35" fmla="*/ 0 h 128"/>
                <a:gd name="T36" fmla="*/ 0 w 27"/>
                <a:gd name="T37" fmla="*/ 0 h 128"/>
                <a:gd name="T38" fmla="*/ 0 w 27"/>
                <a:gd name="T39" fmla="*/ 0 h 128"/>
                <a:gd name="T40" fmla="*/ 0 w 27"/>
                <a:gd name="T41" fmla="*/ 0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28"/>
                <a:gd name="T65" fmla="*/ 27 w 27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28">
                  <a:moveTo>
                    <a:pt x="19" y="8"/>
                  </a:moveTo>
                  <a:lnTo>
                    <a:pt x="16" y="36"/>
                  </a:lnTo>
                  <a:lnTo>
                    <a:pt x="19" y="60"/>
                  </a:lnTo>
                  <a:lnTo>
                    <a:pt x="21" y="87"/>
                  </a:lnTo>
                  <a:lnTo>
                    <a:pt x="19" y="114"/>
                  </a:lnTo>
                  <a:lnTo>
                    <a:pt x="21" y="114"/>
                  </a:lnTo>
                  <a:lnTo>
                    <a:pt x="25" y="117"/>
                  </a:lnTo>
                  <a:lnTo>
                    <a:pt x="27" y="123"/>
                  </a:lnTo>
                  <a:lnTo>
                    <a:pt x="25" y="128"/>
                  </a:lnTo>
                  <a:lnTo>
                    <a:pt x="19" y="128"/>
                  </a:lnTo>
                  <a:lnTo>
                    <a:pt x="14" y="128"/>
                  </a:lnTo>
                  <a:lnTo>
                    <a:pt x="9" y="126"/>
                  </a:lnTo>
                  <a:lnTo>
                    <a:pt x="3" y="123"/>
                  </a:lnTo>
                  <a:lnTo>
                    <a:pt x="3" y="93"/>
                  </a:lnTo>
                  <a:lnTo>
                    <a:pt x="3" y="66"/>
                  </a:lnTo>
                  <a:lnTo>
                    <a:pt x="3" y="38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3" name="Freeform 341"/>
            <p:cNvSpPr>
              <a:spLocks/>
            </p:cNvSpPr>
            <p:nvPr/>
          </p:nvSpPr>
          <p:spPr bwMode="auto">
            <a:xfrm>
              <a:off x="2581" y="2265"/>
              <a:ext cx="430" cy="73"/>
            </a:xfrm>
            <a:custGeom>
              <a:avLst/>
              <a:gdLst>
                <a:gd name="T0" fmla="*/ 0 w 1720"/>
                <a:gd name="T1" fmla="*/ 0 h 292"/>
                <a:gd name="T2" fmla="*/ 0 w 1720"/>
                <a:gd name="T3" fmla="*/ 0 h 292"/>
                <a:gd name="T4" fmla="*/ 0 w 1720"/>
                <a:gd name="T5" fmla="*/ 0 h 292"/>
                <a:gd name="T6" fmla="*/ 0 w 1720"/>
                <a:gd name="T7" fmla="*/ 0 h 292"/>
                <a:gd name="T8" fmla="*/ 0 w 1720"/>
                <a:gd name="T9" fmla="*/ 0 h 292"/>
                <a:gd name="T10" fmla="*/ 0 w 1720"/>
                <a:gd name="T11" fmla="*/ 0 h 292"/>
                <a:gd name="T12" fmla="*/ 0 w 1720"/>
                <a:gd name="T13" fmla="*/ 0 h 292"/>
                <a:gd name="T14" fmla="*/ 0 w 1720"/>
                <a:gd name="T15" fmla="*/ 0 h 292"/>
                <a:gd name="T16" fmla="*/ 0 w 1720"/>
                <a:gd name="T17" fmla="*/ 0 h 292"/>
                <a:gd name="T18" fmla="*/ 0 w 1720"/>
                <a:gd name="T19" fmla="*/ 0 h 292"/>
                <a:gd name="T20" fmla="*/ 0 w 1720"/>
                <a:gd name="T21" fmla="*/ 0 h 292"/>
                <a:gd name="T22" fmla="*/ 0 w 1720"/>
                <a:gd name="T23" fmla="*/ 0 h 292"/>
                <a:gd name="T24" fmla="*/ 0 w 1720"/>
                <a:gd name="T25" fmla="*/ 0 h 292"/>
                <a:gd name="T26" fmla="*/ 0 w 1720"/>
                <a:gd name="T27" fmla="*/ 0 h 292"/>
                <a:gd name="T28" fmla="*/ 0 w 1720"/>
                <a:gd name="T29" fmla="*/ 0 h 292"/>
                <a:gd name="T30" fmla="*/ 0 w 1720"/>
                <a:gd name="T31" fmla="*/ 0 h 292"/>
                <a:gd name="T32" fmla="*/ 0 w 1720"/>
                <a:gd name="T33" fmla="*/ 0 h 292"/>
                <a:gd name="T34" fmla="*/ 0 w 1720"/>
                <a:gd name="T35" fmla="*/ 0 h 292"/>
                <a:gd name="T36" fmla="*/ 0 w 1720"/>
                <a:gd name="T37" fmla="*/ 0 h 292"/>
                <a:gd name="T38" fmla="*/ 0 w 1720"/>
                <a:gd name="T39" fmla="*/ 0 h 292"/>
                <a:gd name="T40" fmla="*/ 0 w 1720"/>
                <a:gd name="T41" fmla="*/ 0 h 292"/>
                <a:gd name="T42" fmla="*/ 0 w 1720"/>
                <a:gd name="T43" fmla="*/ 0 h 292"/>
                <a:gd name="T44" fmla="*/ 0 w 1720"/>
                <a:gd name="T45" fmla="*/ 0 h 292"/>
                <a:gd name="T46" fmla="*/ 0 w 1720"/>
                <a:gd name="T47" fmla="*/ 0 h 292"/>
                <a:gd name="T48" fmla="*/ 0 w 1720"/>
                <a:gd name="T49" fmla="*/ 0 h 292"/>
                <a:gd name="T50" fmla="*/ 0 w 1720"/>
                <a:gd name="T51" fmla="*/ 0 h 292"/>
                <a:gd name="T52" fmla="*/ 0 w 1720"/>
                <a:gd name="T53" fmla="*/ 0 h 292"/>
                <a:gd name="T54" fmla="*/ 0 w 1720"/>
                <a:gd name="T55" fmla="*/ 0 h 292"/>
                <a:gd name="T56" fmla="*/ 0 w 1720"/>
                <a:gd name="T57" fmla="*/ 0 h 292"/>
                <a:gd name="T58" fmla="*/ 0 w 1720"/>
                <a:gd name="T59" fmla="*/ 0 h 292"/>
                <a:gd name="T60" fmla="*/ 0 w 1720"/>
                <a:gd name="T61" fmla="*/ 0 h 292"/>
                <a:gd name="T62" fmla="*/ 0 w 1720"/>
                <a:gd name="T63" fmla="*/ 0 h 292"/>
                <a:gd name="T64" fmla="*/ 0 w 1720"/>
                <a:gd name="T65" fmla="*/ 0 h 292"/>
                <a:gd name="T66" fmla="*/ 0 w 1720"/>
                <a:gd name="T67" fmla="*/ 0 h 292"/>
                <a:gd name="T68" fmla="*/ 0 w 1720"/>
                <a:gd name="T69" fmla="*/ 0 h 292"/>
                <a:gd name="T70" fmla="*/ 0 w 1720"/>
                <a:gd name="T71" fmla="*/ 0 h 292"/>
                <a:gd name="T72" fmla="*/ 0 w 1720"/>
                <a:gd name="T73" fmla="*/ 0 h 292"/>
                <a:gd name="T74" fmla="*/ 0 w 1720"/>
                <a:gd name="T75" fmla="*/ 0 h 292"/>
                <a:gd name="T76" fmla="*/ 0 w 1720"/>
                <a:gd name="T77" fmla="*/ 0 h 292"/>
                <a:gd name="T78" fmla="*/ 0 w 1720"/>
                <a:gd name="T79" fmla="*/ 0 h 292"/>
                <a:gd name="T80" fmla="*/ 0 w 1720"/>
                <a:gd name="T81" fmla="*/ 0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0"/>
                <a:gd name="T124" fmla="*/ 0 h 292"/>
                <a:gd name="T125" fmla="*/ 1720 w 1720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0" h="292">
                  <a:moveTo>
                    <a:pt x="1720" y="16"/>
                  </a:moveTo>
                  <a:lnTo>
                    <a:pt x="1665" y="27"/>
                  </a:lnTo>
                  <a:lnTo>
                    <a:pt x="1614" y="35"/>
                  </a:lnTo>
                  <a:lnTo>
                    <a:pt x="1559" y="44"/>
                  </a:lnTo>
                  <a:lnTo>
                    <a:pt x="1508" y="51"/>
                  </a:lnTo>
                  <a:lnTo>
                    <a:pt x="1453" y="62"/>
                  </a:lnTo>
                  <a:lnTo>
                    <a:pt x="1401" y="71"/>
                  </a:lnTo>
                  <a:lnTo>
                    <a:pt x="1347" y="79"/>
                  </a:lnTo>
                  <a:lnTo>
                    <a:pt x="1295" y="87"/>
                  </a:lnTo>
                  <a:lnTo>
                    <a:pt x="1240" y="95"/>
                  </a:lnTo>
                  <a:lnTo>
                    <a:pt x="1186" y="103"/>
                  </a:lnTo>
                  <a:lnTo>
                    <a:pt x="1134" y="115"/>
                  </a:lnTo>
                  <a:lnTo>
                    <a:pt x="1079" y="122"/>
                  </a:lnTo>
                  <a:lnTo>
                    <a:pt x="1028" y="131"/>
                  </a:lnTo>
                  <a:lnTo>
                    <a:pt x="973" y="142"/>
                  </a:lnTo>
                  <a:lnTo>
                    <a:pt x="922" y="150"/>
                  </a:lnTo>
                  <a:lnTo>
                    <a:pt x="867" y="161"/>
                  </a:lnTo>
                  <a:lnTo>
                    <a:pt x="818" y="168"/>
                  </a:lnTo>
                  <a:lnTo>
                    <a:pt x="766" y="177"/>
                  </a:lnTo>
                  <a:lnTo>
                    <a:pt x="717" y="186"/>
                  </a:lnTo>
                  <a:lnTo>
                    <a:pt x="665" y="193"/>
                  </a:lnTo>
                  <a:lnTo>
                    <a:pt x="616" y="202"/>
                  </a:lnTo>
                  <a:lnTo>
                    <a:pt x="564" y="210"/>
                  </a:lnTo>
                  <a:lnTo>
                    <a:pt x="516" y="218"/>
                  </a:lnTo>
                  <a:lnTo>
                    <a:pt x="463" y="226"/>
                  </a:lnTo>
                  <a:lnTo>
                    <a:pt x="415" y="234"/>
                  </a:lnTo>
                  <a:lnTo>
                    <a:pt x="363" y="242"/>
                  </a:lnTo>
                  <a:lnTo>
                    <a:pt x="314" y="251"/>
                  </a:lnTo>
                  <a:lnTo>
                    <a:pt x="262" y="259"/>
                  </a:lnTo>
                  <a:lnTo>
                    <a:pt x="213" y="267"/>
                  </a:lnTo>
                  <a:lnTo>
                    <a:pt x="161" y="275"/>
                  </a:lnTo>
                  <a:lnTo>
                    <a:pt x="113" y="283"/>
                  </a:lnTo>
                  <a:lnTo>
                    <a:pt x="60" y="292"/>
                  </a:lnTo>
                  <a:lnTo>
                    <a:pt x="47" y="246"/>
                  </a:lnTo>
                  <a:lnTo>
                    <a:pt x="30" y="202"/>
                  </a:lnTo>
                  <a:lnTo>
                    <a:pt x="14" y="156"/>
                  </a:lnTo>
                  <a:lnTo>
                    <a:pt x="0" y="112"/>
                  </a:lnTo>
                  <a:lnTo>
                    <a:pt x="60" y="172"/>
                  </a:lnTo>
                  <a:lnTo>
                    <a:pt x="72" y="172"/>
                  </a:lnTo>
                  <a:lnTo>
                    <a:pt x="82" y="177"/>
                  </a:lnTo>
                  <a:lnTo>
                    <a:pt x="90" y="188"/>
                  </a:lnTo>
                  <a:lnTo>
                    <a:pt x="104" y="193"/>
                  </a:lnTo>
                  <a:lnTo>
                    <a:pt x="235" y="166"/>
                  </a:lnTo>
                  <a:lnTo>
                    <a:pt x="279" y="161"/>
                  </a:lnTo>
                  <a:lnTo>
                    <a:pt x="320" y="152"/>
                  </a:lnTo>
                  <a:lnTo>
                    <a:pt x="363" y="147"/>
                  </a:lnTo>
                  <a:lnTo>
                    <a:pt x="403" y="138"/>
                  </a:lnTo>
                  <a:lnTo>
                    <a:pt x="444" y="133"/>
                  </a:lnTo>
                  <a:lnTo>
                    <a:pt x="488" y="125"/>
                  </a:lnTo>
                  <a:lnTo>
                    <a:pt x="529" y="120"/>
                  </a:lnTo>
                  <a:lnTo>
                    <a:pt x="573" y="115"/>
                  </a:lnTo>
                  <a:lnTo>
                    <a:pt x="614" y="106"/>
                  </a:lnTo>
                  <a:lnTo>
                    <a:pt x="655" y="101"/>
                  </a:lnTo>
                  <a:lnTo>
                    <a:pt x="699" y="95"/>
                  </a:lnTo>
                  <a:lnTo>
                    <a:pt x="739" y="87"/>
                  </a:lnTo>
                  <a:lnTo>
                    <a:pt x="780" y="82"/>
                  </a:lnTo>
                  <a:lnTo>
                    <a:pt x="824" y="76"/>
                  </a:lnTo>
                  <a:lnTo>
                    <a:pt x="865" y="68"/>
                  </a:lnTo>
                  <a:lnTo>
                    <a:pt x="908" y="62"/>
                  </a:lnTo>
                  <a:lnTo>
                    <a:pt x="913" y="79"/>
                  </a:lnTo>
                  <a:lnTo>
                    <a:pt x="922" y="92"/>
                  </a:lnTo>
                  <a:lnTo>
                    <a:pt x="930" y="106"/>
                  </a:lnTo>
                  <a:lnTo>
                    <a:pt x="941" y="117"/>
                  </a:lnTo>
                  <a:lnTo>
                    <a:pt x="987" y="109"/>
                  </a:lnTo>
                  <a:lnTo>
                    <a:pt x="1033" y="101"/>
                  </a:lnTo>
                  <a:lnTo>
                    <a:pt x="1079" y="92"/>
                  </a:lnTo>
                  <a:lnTo>
                    <a:pt x="1126" y="85"/>
                  </a:lnTo>
                  <a:lnTo>
                    <a:pt x="1175" y="79"/>
                  </a:lnTo>
                  <a:lnTo>
                    <a:pt x="1221" y="71"/>
                  </a:lnTo>
                  <a:lnTo>
                    <a:pt x="1268" y="62"/>
                  </a:lnTo>
                  <a:lnTo>
                    <a:pt x="1315" y="57"/>
                  </a:lnTo>
                  <a:lnTo>
                    <a:pt x="1361" y="49"/>
                  </a:lnTo>
                  <a:lnTo>
                    <a:pt x="1410" y="44"/>
                  </a:lnTo>
                  <a:lnTo>
                    <a:pt x="1456" y="39"/>
                  </a:lnTo>
                  <a:lnTo>
                    <a:pt x="1502" y="30"/>
                  </a:lnTo>
                  <a:lnTo>
                    <a:pt x="1548" y="25"/>
                  </a:lnTo>
                  <a:lnTo>
                    <a:pt x="1598" y="16"/>
                  </a:lnTo>
                  <a:lnTo>
                    <a:pt x="1644" y="11"/>
                  </a:lnTo>
                  <a:lnTo>
                    <a:pt x="1690" y="3"/>
                  </a:lnTo>
                  <a:lnTo>
                    <a:pt x="1701" y="0"/>
                  </a:lnTo>
                  <a:lnTo>
                    <a:pt x="1709" y="3"/>
                  </a:lnTo>
                  <a:lnTo>
                    <a:pt x="1715" y="9"/>
                  </a:lnTo>
                  <a:lnTo>
                    <a:pt x="1720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4" name="Freeform 342"/>
            <p:cNvSpPr>
              <a:spLocks/>
            </p:cNvSpPr>
            <p:nvPr/>
          </p:nvSpPr>
          <p:spPr bwMode="auto">
            <a:xfrm>
              <a:off x="2597" y="2273"/>
              <a:ext cx="427" cy="96"/>
            </a:xfrm>
            <a:custGeom>
              <a:avLst/>
              <a:gdLst>
                <a:gd name="T0" fmla="*/ 0 w 1710"/>
                <a:gd name="T1" fmla="*/ 0 h 385"/>
                <a:gd name="T2" fmla="*/ 0 w 1710"/>
                <a:gd name="T3" fmla="*/ 0 h 385"/>
                <a:gd name="T4" fmla="*/ 0 w 1710"/>
                <a:gd name="T5" fmla="*/ 0 h 385"/>
                <a:gd name="T6" fmla="*/ 0 w 1710"/>
                <a:gd name="T7" fmla="*/ 0 h 385"/>
                <a:gd name="T8" fmla="*/ 0 w 1710"/>
                <a:gd name="T9" fmla="*/ 0 h 385"/>
                <a:gd name="T10" fmla="*/ 0 w 1710"/>
                <a:gd name="T11" fmla="*/ 0 h 385"/>
                <a:gd name="T12" fmla="*/ 0 w 1710"/>
                <a:gd name="T13" fmla="*/ 0 h 385"/>
                <a:gd name="T14" fmla="*/ 0 w 1710"/>
                <a:gd name="T15" fmla="*/ 0 h 385"/>
                <a:gd name="T16" fmla="*/ 0 w 1710"/>
                <a:gd name="T17" fmla="*/ 0 h 385"/>
                <a:gd name="T18" fmla="*/ 0 w 1710"/>
                <a:gd name="T19" fmla="*/ 0 h 385"/>
                <a:gd name="T20" fmla="*/ 0 w 1710"/>
                <a:gd name="T21" fmla="*/ 0 h 385"/>
                <a:gd name="T22" fmla="*/ 0 w 1710"/>
                <a:gd name="T23" fmla="*/ 0 h 385"/>
                <a:gd name="T24" fmla="*/ 0 w 1710"/>
                <a:gd name="T25" fmla="*/ 0 h 385"/>
                <a:gd name="T26" fmla="*/ 0 w 1710"/>
                <a:gd name="T27" fmla="*/ 0 h 385"/>
                <a:gd name="T28" fmla="*/ 0 w 1710"/>
                <a:gd name="T29" fmla="*/ 0 h 385"/>
                <a:gd name="T30" fmla="*/ 0 w 1710"/>
                <a:gd name="T31" fmla="*/ 0 h 385"/>
                <a:gd name="T32" fmla="*/ 0 w 1710"/>
                <a:gd name="T33" fmla="*/ 0 h 385"/>
                <a:gd name="T34" fmla="*/ 0 w 1710"/>
                <a:gd name="T35" fmla="*/ 0 h 385"/>
                <a:gd name="T36" fmla="*/ 0 w 1710"/>
                <a:gd name="T37" fmla="*/ 0 h 385"/>
                <a:gd name="T38" fmla="*/ 0 w 1710"/>
                <a:gd name="T39" fmla="*/ 0 h 385"/>
                <a:gd name="T40" fmla="*/ 0 w 1710"/>
                <a:gd name="T41" fmla="*/ 0 h 385"/>
                <a:gd name="T42" fmla="*/ 0 w 1710"/>
                <a:gd name="T43" fmla="*/ 0 h 385"/>
                <a:gd name="T44" fmla="*/ 0 w 1710"/>
                <a:gd name="T45" fmla="*/ 0 h 385"/>
                <a:gd name="T46" fmla="*/ 0 w 1710"/>
                <a:gd name="T47" fmla="*/ 0 h 385"/>
                <a:gd name="T48" fmla="*/ 0 w 1710"/>
                <a:gd name="T49" fmla="*/ 0 h 385"/>
                <a:gd name="T50" fmla="*/ 0 w 1710"/>
                <a:gd name="T51" fmla="*/ 0 h 385"/>
                <a:gd name="T52" fmla="*/ 0 w 1710"/>
                <a:gd name="T53" fmla="*/ 0 h 385"/>
                <a:gd name="T54" fmla="*/ 0 w 1710"/>
                <a:gd name="T55" fmla="*/ 0 h 385"/>
                <a:gd name="T56" fmla="*/ 0 w 1710"/>
                <a:gd name="T57" fmla="*/ 0 h 385"/>
                <a:gd name="T58" fmla="*/ 0 w 1710"/>
                <a:gd name="T59" fmla="*/ 0 h 385"/>
                <a:gd name="T60" fmla="*/ 0 w 1710"/>
                <a:gd name="T61" fmla="*/ 0 h 385"/>
                <a:gd name="T62" fmla="*/ 0 w 1710"/>
                <a:gd name="T63" fmla="*/ 0 h 385"/>
                <a:gd name="T64" fmla="*/ 0 w 1710"/>
                <a:gd name="T65" fmla="*/ 0 h 385"/>
                <a:gd name="T66" fmla="*/ 0 w 1710"/>
                <a:gd name="T67" fmla="*/ 0 h 385"/>
                <a:gd name="T68" fmla="*/ 0 w 1710"/>
                <a:gd name="T69" fmla="*/ 0 h 385"/>
                <a:gd name="T70" fmla="*/ 0 w 1710"/>
                <a:gd name="T71" fmla="*/ 0 h 385"/>
                <a:gd name="T72" fmla="*/ 0 w 1710"/>
                <a:gd name="T73" fmla="*/ 0 h 385"/>
                <a:gd name="T74" fmla="*/ 0 w 1710"/>
                <a:gd name="T75" fmla="*/ 0 h 385"/>
                <a:gd name="T76" fmla="*/ 0 w 1710"/>
                <a:gd name="T77" fmla="*/ 0 h 385"/>
                <a:gd name="T78" fmla="*/ 0 w 1710"/>
                <a:gd name="T79" fmla="*/ 0 h 385"/>
                <a:gd name="T80" fmla="*/ 0 w 1710"/>
                <a:gd name="T81" fmla="*/ 0 h 385"/>
                <a:gd name="T82" fmla="*/ 0 w 1710"/>
                <a:gd name="T83" fmla="*/ 0 h 385"/>
                <a:gd name="T84" fmla="*/ 0 w 1710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0"/>
                <a:gd name="T130" fmla="*/ 0 h 385"/>
                <a:gd name="T131" fmla="*/ 1710 w 1710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0" h="385">
                  <a:moveTo>
                    <a:pt x="1666" y="14"/>
                  </a:moveTo>
                  <a:lnTo>
                    <a:pt x="1680" y="33"/>
                  </a:lnTo>
                  <a:lnTo>
                    <a:pt x="1694" y="55"/>
                  </a:lnTo>
                  <a:lnTo>
                    <a:pt x="1705" y="77"/>
                  </a:lnTo>
                  <a:lnTo>
                    <a:pt x="1710" y="104"/>
                  </a:lnTo>
                  <a:lnTo>
                    <a:pt x="1606" y="124"/>
                  </a:lnTo>
                  <a:lnTo>
                    <a:pt x="1503" y="140"/>
                  </a:lnTo>
                  <a:lnTo>
                    <a:pt x="1399" y="159"/>
                  </a:lnTo>
                  <a:lnTo>
                    <a:pt x="1296" y="175"/>
                  </a:lnTo>
                  <a:lnTo>
                    <a:pt x="1192" y="194"/>
                  </a:lnTo>
                  <a:lnTo>
                    <a:pt x="1089" y="210"/>
                  </a:lnTo>
                  <a:lnTo>
                    <a:pt x="984" y="230"/>
                  </a:lnTo>
                  <a:lnTo>
                    <a:pt x="881" y="246"/>
                  </a:lnTo>
                  <a:lnTo>
                    <a:pt x="777" y="265"/>
                  </a:lnTo>
                  <a:lnTo>
                    <a:pt x="674" y="281"/>
                  </a:lnTo>
                  <a:lnTo>
                    <a:pt x="570" y="301"/>
                  </a:lnTo>
                  <a:lnTo>
                    <a:pt x="467" y="317"/>
                  </a:lnTo>
                  <a:lnTo>
                    <a:pt x="363" y="333"/>
                  </a:lnTo>
                  <a:lnTo>
                    <a:pt x="257" y="352"/>
                  </a:lnTo>
                  <a:lnTo>
                    <a:pt x="154" y="368"/>
                  </a:lnTo>
                  <a:lnTo>
                    <a:pt x="50" y="385"/>
                  </a:lnTo>
                  <a:lnTo>
                    <a:pt x="48" y="385"/>
                  </a:lnTo>
                  <a:lnTo>
                    <a:pt x="44" y="382"/>
                  </a:lnTo>
                  <a:lnTo>
                    <a:pt x="42" y="379"/>
                  </a:lnTo>
                  <a:lnTo>
                    <a:pt x="39" y="374"/>
                  </a:lnTo>
                  <a:lnTo>
                    <a:pt x="0" y="276"/>
                  </a:lnTo>
                  <a:lnTo>
                    <a:pt x="104" y="257"/>
                  </a:lnTo>
                  <a:lnTo>
                    <a:pt x="207" y="240"/>
                  </a:lnTo>
                  <a:lnTo>
                    <a:pt x="315" y="224"/>
                  </a:lnTo>
                  <a:lnTo>
                    <a:pt x="418" y="205"/>
                  </a:lnTo>
                  <a:lnTo>
                    <a:pt x="522" y="189"/>
                  </a:lnTo>
                  <a:lnTo>
                    <a:pt x="625" y="170"/>
                  </a:lnTo>
                  <a:lnTo>
                    <a:pt x="729" y="154"/>
                  </a:lnTo>
                  <a:lnTo>
                    <a:pt x="832" y="136"/>
                  </a:lnTo>
                  <a:lnTo>
                    <a:pt x="936" y="118"/>
                  </a:lnTo>
                  <a:lnTo>
                    <a:pt x="1039" y="101"/>
                  </a:lnTo>
                  <a:lnTo>
                    <a:pt x="1143" y="85"/>
                  </a:lnTo>
                  <a:lnTo>
                    <a:pt x="1246" y="69"/>
                  </a:lnTo>
                  <a:lnTo>
                    <a:pt x="1350" y="53"/>
                  </a:lnTo>
                  <a:lnTo>
                    <a:pt x="1453" y="33"/>
                  </a:lnTo>
                  <a:lnTo>
                    <a:pt x="1558" y="17"/>
                  </a:lnTo>
                  <a:lnTo>
                    <a:pt x="1661" y="0"/>
                  </a:lnTo>
                  <a:lnTo>
                    <a:pt x="1666" y="14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5" name="Freeform 343"/>
            <p:cNvSpPr>
              <a:spLocks/>
            </p:cNvSpPr>
            <p:nvPr/>
          </p:nvSpPr>
          <p:spPr bwMode="auto">
            <a:xfrm>
              <a:off x="2586" y="2082"/>
              <a:ext cx="65" cy="169"/>
            </a:xfrm>
            <a:custGeom>
              <a:avLst/>
              <a:gdLst>
                <a:gd name="T0" fmla="*/ 0 w 262"/>
                <a:gd name="T1" fmla="*/ 0 h 676"/>
                <a:gd name="T2" fmla="*/ 0 w 262"/>
                <a:gd name="T3" fmla="*/ 0 h 676"/>
                <a:gd name="T4" fmla="*/ 0 w 262"/>
                <a:gd name="T5" fmla="*/ 0 h 676"/>
                <a:gd name="T6" fmla="*/ 0 w 262"/>
                <a:gd name="T7" fmla="*/ 0 h 676"/>
                <a:gd name="T8" fmla="*/ 0 w 262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76"/>
                <a:gd name="T17" fmla="*/ 262 w 262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76">
                  <a:moveTo>
                    <a:pt x="11" y="0"/>
                  </a:moveTo>
                  <a:lnTo>
                    <a:pt x="262" y="669"/>
                  </a:lnTo>
                  <a:lnTo>
                    <a:pt x="251" y="67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6" name="Freeform 344"/>
            <p:cNvSpPr>
              <a:spLocks/>
            </p:cNvSpPr>
            <p:nvPr/>
          </p:nvSpPr>
          <p:spPr bwMode="auto">
            <a:xfrm>
              <a:off x="2621" y="2078"/>
              <a:ext cx="65" cy="168"/>
            </a:xfrm>
            <a:custGeom>
              <a:avLst/>
              <a:gdLst>
                <a:gd name="T0" fmla="*/ 0 w 260"/>
                <a:gd name="T1" fmla="*/ 0 h 675"/>
                <a:gd name="T2" fmla="*/ 0 w 260"/>
                <a:gd name="T3" fmla="*/ 0 h 675"/>
                <a:gd name="T4" fmla="*/ 0 w 260"/>
                <a:gd name="T5" fmla="*/ 0 h 675"/>
                <a:gd name="T6" fmla="*/ 0 w 260"/>
                <a:gd name="T7" fmla="*/ 0 h 675"/>
                <a:gd name="T8" fmla="*/ 0 w 260"/>
                <a:gd name="T9" fmla="*/ 0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675"/>
                <a:gd name="T17" fmla="*/ 260 w 260"/>
                <a:gd name="T18" fmla="*/ 675 h 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675">
                  <a:moveTo>
                    <a:pt x="8" y="0"/>
                  </a:moveTo>
                  <a:lnTo>
                    <a:pt x="260" y="670"/>
                  </a:lnTo>
                  <a:lnTo>
                    <a:pt x="246" y="67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7" name="Freeform 345"/>
            <p:cNvSpPr>
              <a:spLocks/>
            </p:cNvSpPr>
            <p:nvPr/>
          </p:nvSpPr>
          <p:spPr bwMode="auto">
            <a:xfrm>
              <a:off x="2652" y="2071"/>
              <a:ext cx="69" cy="168"/>
            </a:xfrm>
            <a:custGeom>
              <a:avLst/>
              <a:gdLst>
                <a:gd name="T0" fmla="*/ 0 w 276"/>
                <a:gd name="T1" fmla="*/ 0 h 670"/>
                <a:gd name="T2" fmla="*/ 0 w 276"/>
                <a:gd name="T3" fmla="*/ 0 h 670"/>
                <a:gd name="T4" fmla="*/ 0 w 276"/>
                <a:gd name="T5" fmla="*/ 0 h 670"/>
                <a:gd name="T6" fmla="*/ 0 w 276"/>
                <a:gd name="T7" fmla="*/ 0 h 670"/>
                <a:gd name="T8" fmla="*/ 0 w 276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670"/>
                <a:gd name="T17" fmla="*/ 276 w 276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670">
                  <a:moveTo>
                    <a:pt x="9" y="0"/>
                  </a:moveTo>
                  <a:lnTo>
                    <a:pt x="276" y="665"/>
                  </a:lnTo>
                  <a:lnTo>
                    <a:pt x="265" y="670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8" name="Freeform 346"/>
            <p:cNvSpPr>
              <a:spLocks/>
            </p:cNvSpPr>
            <p:nvPr/>
          </p:nvSpPr>
          <p:spPr bwMode="auto">
            <a:xfrm>
              <a:off x="2705" y="2066"/>
              <a:ext cx="75" cy="158"/>
            </a:xfrm>
            <a:custGeom>
              <a:avLst/>
              <a:gdLst>
                <a:gd name="T0" fmla="*/ 0 w 299"/>
                <a:gd name="T1" fmla="*/ 0 h 633"/>
                <a:gd name="T2" fmla="*/ 0 w 299"/>
                <a:gd name="T3" fmla="*/ 0 h 633"/>
                <a:gd name="T4" fmla="*/ 0 w 299"/>
                <a:gd name="T5" fmla="*/ 0 h 633"/>
                <a:gd name="T6" fmla="*/ 0 w 299"/>
                <a:gd name="T7" fmla="*/ 0 h 633"/>
                <a:gd name="T8" fmla="*/ 0 w 299"/>
                <a:gd name="T9" fmla="*/ 0 h 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33"/>
                <a:gd name="T17" fmla="*/ 299 w 299"/>
                <a:gd name="T18" fmla="*/ 633 h 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33">
                  <a:moveTo>
                    <a:pt x="10" y="0"/>
                  </a:moveTo>
                  <a:lnTo>
                    <a:pt x="299" y="626"/>
                  </a:lnTo>
                  <a:lnTo>
                    <a:pt x="285" y="633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9" name="Freeform 347"/>
            <p:cNvSpPr>
              <a:spLocks/>
            </p:cNvSpPr>
            <p:nvPr/>
          </p:nvSpPr>
          <p:spPr bwMode="auto">
            <a:xfrm>
              <a:off x="3055" y="2028"/>
              <a:ext cx="105" cy="143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0 h 572"/>
                <a:gd name="T4" fmla="*/ 0 w 420"/>
                <a:gd name="T5" fmla="*/ 0 h 572"/>
                <a:gd name="T6" fmla="*/ 0 w 420"/>
                <a:gd name="T7" fmla="*/ 0 h 572"/>
                <a:gd name="T8" fmla="*/ 0 w 420"/>
                <a:gd name="T9" fmla="*/ 0 h 572"/>
                <a:gd name="T10" fmla="*/ 0 w 420"/>
                <a:gd name="T11" fmla="*/ 0 h 572"/>
                <a:gd name="T12" fmla="*/ 0 w 420"/>
                <a:gd name="T13" fmla="*/ 0 h 572"/>
                <a:gd name="T14" fmla="*/ 0 w 420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572"/>
                <a:gd name="T26" fmla="*/ 420 w 420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572">
                  <a:moveTo>
                    <a:pt x="0" y="0"/>
                  </a:moveTo>
                  <a:lnTo>
                    <a:pt x="420" y="561"/>
                  </a:lnTo>
                  <a:lnTo>
                    <a:pt x="409" y="57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0" name="Freeform 348"/>
            <p:cNvSpPr>
              <a:spLocks/>
            </p:cNvSpPr>
            <p:nvPr/>
          </p:nvSpPr>
          <p:spPr bwMode="auto">
            <a:xfrm>
              <a:off x="3087" y="2026"/>
              <a:ext cx="111" cy="140"/>
            </a:xfrm>
            <a:custGeom>
              <a:avLst/>
              <a:gdLst>
                <a:gd name="T0" fmla="*/ 0 w 441"/>
                <a:gd name="T1" fmla="*/ 0 h 561"/>
                <a:gd name="T2" fmla="*/ 0 w 441"/>
                <a:gd name="T3" fmla="*/ 0 h 561"/>
                <a:gd name="T4" fmla="*/ 0 w 441"/>
                <a:gd name="T5" fmla="*/ 0 h 561"/>
                <a:gd name="T6" fmla="*/ 0 w 441"/>
                <a:gd name="T7" fmla="*/ 0 h 561"/>
                <a:gd name="T8" fmla="*/ 0 w 441"/>
                <a:gd name="T9" fmla="*/ 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61"/>
                <a:gd name="T17" fmla="*/ 441 w 441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61">
                  <a:moveTo>
                    <a:pt x="0" y="0"/>
                  </a:moveTo>
                  <a:lnTo>
                    <a:pt x="441" y="547"/>
                  </a:lnTo>
                  <a:lnTo>
                    <a:pt x="430" y="56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1" name="Freeform 349"/>
            <p:cNvSpPr>
              <a:spLocks/>
            </p:cNvSpPr>
            <p:nvPr/>
          </p:nvSpPr>
          <p:spPr bwMode="auto">
            <a:xfrm>
              <a:off x="3120" y="2020"/>
              <a:ext cx="110" cy="134"/>
            </a:xfrm>
            <a:custGeom>
              <a:avLst/>
              <a:gdLst>
                <a:gd name="T0" fmla="*/ 0 w 441"/>
                <a:gd name="T1" fmla="*/ 0 h 537"/>
                <a:gd name="T2" fmla="*/ 0 w 441"/>
                <a:gd name="T3" fmla="*/ 0 h 537"/>
                <a:gd name="T4" fmla="*/ 0 w 441"/>
                <a:gd name="T5" fmla="*/ 0 h 537"/>
                <a:gd name="T6" fmla="*/ 0 w 441"/>
                <a:gd name="T7" fmla="*/ 0 h 537"/>
                <a:gd name="T8" fmla="*/ 0 w 441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37"/>
                <a:gd name="T17" fmla="*/ 441 w 441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37">
                  <a:moveTo>
                    <a:pt x="0" y="0"/>
                  </a:moveTo>
                  <a:lnTo>
                    <a:pt x="441" y="517"/>
                  </a:lnTo>
                  <a:lnTo>
                    <a:pt x="430" y="537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sp>
        <p:nvSpPr>
          <p:cNvPr id="36883" name="Rectangle 351"/>
          <p:cNvSpPr>
            <a:spLocks noChangeArrowheads="1"/>
          </p:cNvSpPr>
          <p:nvPr/>
        </p:nvSpPr>
        <p:spPr bwMode="auto">
          <a:xfrm>
            <a:off x="7587270" y="2362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4" name="Group 96"/>
          <p:cNvGrpSpPr>
            <a:grpSpLocks/>
          </p:cNvGrpSpPr>
          <p:nvPr/>
        </p:nvGrpSpPr>
        <p:grpSpPr bwMode="auto">
          <a:xfrm rot="-3214438">
            <a:off x="7625370" y="2095500"/>
            <a:ext cx="762000" cy="838200"/>
            <a:chOff x="3481" y="3030"/>
            <a:chExt cx="1115" cy="1118"/>
          </a:xfrm>
        </p:grpSpPr>
        <p:sp>
          <p:nvSpPr>
            <p:cNvPr id="37010" name="Freeform 19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1" name="Freeform 23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2" name="Freeform 24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3" name="Freeform 25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4" name="Freeform 26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5" name="Freeform 27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6" name="Freeform 28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7" name="Freeform 29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8" name="Freeform 30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9" name="Freeform 31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0" name="Freeform 32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1" name="Freeform 33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2" name="Freeform 34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3" name="Freeform 35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4" name="Freeform 36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5" name="Freeform 37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6" name="Freeform 38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7" name="Freeform 39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8" name="Freeform 40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9" name="Freeform 41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0" name="Freeform 42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1" name="Freeform 43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2" name="Freeform 44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3" name="Freeform 45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4" name="Freeform 46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5" name="Freeform 47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6" name="Freeform 48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7" name="Freeform 49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8" name="Freeform 50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9" name="Freeform 51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0" name="Freeform 52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1" name="Freeform 53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2" name="Freeform 54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3" name="Freeform 55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4" name="Freeform 56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5" name="Freeform 57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6" name="Freeform 58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7" name="Freeform 59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8" name="Freeform 60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9" name="Freeform 65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0" name="Freeform 66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1" name="Freeform 67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2" name="Freeform 68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3" name="Freeform 69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4" name="Freeform 70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5" name="Freeform 71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6" name="Freeform 72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7" name="Freeform 73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8" name="Freeform 74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9" name="Freeform 75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0" name="Freeform 76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1" name="Freeform 77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2" name="Freeform 78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3" name="Freeform 79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4" name="Freeform 80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5" name="Freeform 82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6" name="Freeform 84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7" name="Freeform 88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8" name="Freeform 90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9" name="Freeform 93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0" name="Freeform 94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5" name="Group 352"/>
          <p:cNvGrpSpPr>
            <a:grpSpLocks/>
          </p:cNvGrpSpPr>
          <p:nvPr/>
        </p:nvGrpSpPr>
        <p:grpSpPr bwMode="auto">
          <a:xfrm rot="-3214438">
            <a:off x="7587270" y="2198688"/>
            <a:ext cx="762000" cy="838200"/>
            <a:chOff x="3481" y="3030"/>
            <a:chExt cx="1115" cy="1118"/>
          </a:xfrm>
        </p:grpSpPr>
        <p:sp>
          <p:nvSpPr>
            <p:cNvPr id="36949" name="Freeform 353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0" name="Freeform 354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1" name="Freeform 355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2" name="Freeform 356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3" name="Freeform 357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4" name="Freeform 358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5" name="Freeform 359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6" name="Freeform 360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7" name="Freeform 361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8" name="Freeform 362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9" name="Freeform 363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0" name="Freeform 364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1" name="Freeform 365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2" name="Freeform 366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3" name="Freeform 367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4" name="Freeform 368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5" name="Freeform 369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6" name="Freeform 370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7" name="Freeform 371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8" name="Freeform 372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9" name="Freeform 373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0" name="Freeform 374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1" name="Freeform 375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2" name="Freeform 376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3" name="Freeform 377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4" name="Freeform 378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5" name="Freeform 379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6" name="Freeform 380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7" name="Freeform 381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8" name="Freeform 382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9" name="Freeform 383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0" name="Freeform 384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1" name="Freeform 385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2" name="Freeform 386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3" name="Freeform 387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4" name="Freeform 388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5" name="Freeform 389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6" name="Freeform 390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7" name="Freeform 391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8" name="Freeform 392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9" name="Freeform 393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0" name="Freeform 394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1" name="Freeform 395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2" name="Freeform 396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3" name="Freeform 397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4" name="Freeform 398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5" name="Freeform 399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6" name="Freeform 400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7" name="Freeform 401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8" name="Freeform 402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9" name="Freeform 403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0" name="Freeform 404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1" name="Freeform 405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2" name="Freeform 406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3" name="Freeform 407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4" name="Freeform 408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5" name="Freeform 409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6" name="Freeform 410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7" name="Freeform 411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8" name="Freeform 412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9" name="Freeform 413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6" name="Group 414"/>
          <p:cNvGrpSpPr>
            <a:grpSpLocks/>
          </p:cNvGrpSpPr>
          <p:nvPr/>
        </p:nvGrpSpPr>
        <p:grpSpPr bwMode="auto">
          <a:xfrm rot="-3214438">
            <a:off x="7549170" y="2324100"/>
            <a:ext cx="762000" cy="838200"/>
            <a:chOff x="3481" y="3030"/>
            <a:chExt cx="1115" cy="1118"/>
          </a:xfrm>
        </p:grpSpPr>
        <p:sp>
          <p:nvSpPr>
            <p:cNvPr id="36888" name="Freeform 415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89" name="Freeform 416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0" name="Freeform 417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1" name="Freeform 418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2" name="Freeform 419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3" name="Freeform 420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4" name="Freeform 421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5" name="Freeform 422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6" name="Freeform 423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7" name="Freeform 424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8" name="Freeform 425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9" name="Freeform 426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0" name="Freeform 427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1" name="Freeform 428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2" name="Freeform 429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3" name="Freeform 430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4" name="Freeform 431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5" name="Freeform 432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6" name="Freeform 433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7" name="Freeform 434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8" name="Freeform 435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9" name="Freeform 436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0" name="Freeform 437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1" name="Freeform 438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2" name="Freeform 439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3" name="Freeform 440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4" name="Freeform 441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5" name="Freeform 442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6" name="Freeform 443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7" name="Freeform 444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8" name="Freeform 445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9" name="Freeform 446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0" name="Freeform 447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1" name="Freeform 448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2" name="Freeform 449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3" name="Freeform 450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4" name="Freeform 451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5" name="Freeform 452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6" name="Freeform 453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7" name="Freeform 454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8" name="Freeform 455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9" name="Freeform 456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0" name="Freeform 457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1" name="Freeform 458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2" name="Freeform 459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3" name="Freeform 460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4" name="Freeform 461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5" name="Freeform 462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6" name="Freeform 463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7" name="Freeform 464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8" name="Freeform 465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9" name="Freeform 466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0" name="Freeform 467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1" name="Freeform 468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2" name="Freeform 469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3" name="Freeform 470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4" name="Freeform 471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5" name="Freeform 472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6" name="Freeform 473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7" name="Freeform 474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8" name="Freeform 475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87" name="Picture 48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470" y="2057401"/>
            <a:ext cx="1790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99" y="3221579"/>
            <a:ext cx="889803" cy="1469446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5400000">
            <a:off x="3896918" y="3313938"/>
            <a:ext cx="1043956" cy="76249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15644" y="3336382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413280" y="2886749"/>
            <a:ext cx="5536190" cy="54225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51" name="Rectangle 350"/>
          <p:cNvSpPr/>
          <p:nvPr/>
        </p:nvSpPr>
        <p:spPr bwMode="auto">
          <a:xfrm>
            <a:off x="8990240" y="729093"/>
            <a:ext cx="318139" cy="162919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52" name="Rectangle 351"/>
          <p:cNvSpPr/>
          <p:nvPr/>
        </p:nvSpPr>
        <p:spPr bwMode="auto">
          <a:xfrm>
            <a:off x="7602932" y="4018698"/>
            <a:ext cx="2325058" cy="39692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353" name="Group 352"/>
          <p:cNvGrpSpPr/>
          <p:nvPr/>
        </p:nvGrpSpPr>
        <p:grpSpPr>
          <a:xfrm>
            <a:off x="170033" y="2684413"/>
            <a:ext cx="4097167" cy="830997"/>
            <a:chOff x="460349" y="3789827"/>
            <a:chExt cx="4097167" cy="830997"/>
          </a:xfrm>
        </p:grpSpPr>
        <p:sp>
          <p:nvSpPr>
            <p:cNvPr id="354" name="TextBox 353"/>
            <p:cNvSpPr txBox="1"/>
            <p:nvPr/>
          </p:nvSpPr>
          <p:spPr>
            <a:xfrm>
              <a:off x="460349" y="3789827"/>
              <a:ext cx="30235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Gill Sans Light"/>
                </a:rPr>
                <a:t>Expansion through</a:t>
              </a:r>
              <a:br>
                <a:rPr lang="en-US" sz="2400" dirty="0" smtClean="0">
                  <a:solidFill>
                    <a:srgbClr val="FF0000"/>
                  </a:solidFill>
                  <a:latin typeface="Gill Sans Light"/>
                </a:rPr>
              </a:br>
              <a:r>
                <a:rPr lang="en-US" sz="2400" dirty="0" smtClean="0">
                  <a:solidFill>
                    <a:srgbClr val="FF0000"/>
                  </a:solidFill>
                  <a:latin typeface="Gill Sans Light"/>
                </a:rPr>
                <a:t>hierarchy of buses!</a:t>
              </a:r>
              <a:endParaRPr lang="en-US" sz="2400" dirty="0">
                <a:solidFill>
                  <a:srgbClr val="FF0000"/>
                </a:solidFill>
                <a:latin typeface="Gill Sans Light"/>
              </a:endParaRPr>
            </a:p>
          </p:txBody>
        </p:sp>
        <p:sp>
          <p:nvSpPr>
            <p:cNvPr id="355" name="Up Arrow 354"/>
            <p:cNvSpPr/>
            <p:nvPr/>
          </p:nvSpPr>
          <p:spPr bwMode="auto">
            <a:xfrm rot="5400000">
              <a:off x="3651531" y="3684512"/>
              <a:ext cx="685800" cy="1126170"/>
            </a:xfrm>
            <a:prstGeom prst="up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973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26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51" grpId="0" animBg="1"/>
      <p:bldP spid="351" grpId="1" animBg="1"/>
      <p:bldP spid="352" grpId="0" animBg="1"/>
      <p:bldP spid="35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10087" r="23404"/>
          <a:stretch/>
        </p:blipFill>
        <p:spPr>
          <a:xfrm>
            <a:off x="3200400" y="838200"/>
            <a:ext cx="5562600" cy="5434014"/>
          </a:xfrm>
          <a:prstGeom prst="rect">
            <a:avLst/>
          </a:prstGeom>
        </p:spPr>
      </p:pic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1748546" y="233251"/>
            <a:ext cx="8839200" cy="494488"/>
          </a:xfrm>
        </p:spPr>
        <p:txBody>
          <a:bodyPr vert="horz" wrap="square" lIns="63493" tIns="25397" rIns="63493" bIns="25397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en-US" dirty="0" smtClean="0">
                <a:latin typeface="Gill Sans Light" charset="0"/>
                <a:cs typeface="Gill Sans Light" charset="0"/>
              </a:rPr>
              <a:t>Recall: Recent Intel Chipset I/O Configuration</a:t>
            </a:r>
            <a:endParaRPr lang="en-US" altLang="en-US" dirty="0">
              <a:latin typeface="Gill Sans Light" charset="0"/>
              <a:cs typeface="Gill Sans Light" charset="0"/>
            </a:endParaRPr>
          </a:p>
        </p:txBody>
      </p:sp>
      <p:sp>
        <p:nvSpPr>
          <p:cNvPr id="47108" name="Text Box 34"/>
          <p:cNvSpPr txBox="1">
            <a:spLocks noChangeArrowheads="1"/>
          </p:cNvSpPr>
          <p:nvPr/>
        </p:nvSpPr>
        <p:spPr bwMode="auto">
          <a:xfrm>
            <a:off x="3810001" y="6167747"/>
            <a:ext cx="524759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Intel </a:t>
            </a:r>
            <a:r>
              <a:rPr lang="en-US" altLang="en-US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700 Chipset </a:t>
            </a:r>
            <a:r>
              <a:rPr lang="en-US" altLang="en-US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I/O Configuration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8854740" y="2231644"/>
            <a:ext cx="2661774" cy="574920"/>
          </a:xfrm>
          <a:prstGeom prst="wedgeRectCallout">
            <a:avLst>
              <a:gd name="adj1" fmla="val -160430"/>
              <a:gd name="adj2" fmla="val 4304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Gill Sans Light"/>
              </a:rPr>
              <a:t>Direct Media Interface</a:t>
            </a:r>
            <a:br>
              <a:rPr lang="en-US" sz="1600" dirty="0">
                <a:solidFill>
                  <a:srgbClr val="FF0000"/>
                </a:solidFill>
                <a:latin typeface="Gill Sans Light"/>
              </a:rPr>
            </a:br>
            <a:r>
              <a:rPr lang="en-US" sz="1600" dirty="0" smtClean="0">
                <a:solidFill>
                  <a:srgbClr val="FF0000"/>
                </a:solidFill>
                <a:latin typeface="Gill Sans Light"/>
              </a:rPr>
              <a:t>(8-16 </a:t>
            </a:r>
            <a:r>
              <a:rPr lang="en-US" sz="1600" dirty="0" err="1">
                <a:solidFill>
                  <a:srgbClr val="FF0000"/>
                </a:solidFill>
                <a:latin typeface="Gill Sans Light"/>
              </a:rPr>
              <a:t>GBytes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/sec)</a:t>
            </a: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990602" y="1676400"/>
            <a:ext cx="2057400" cy="571500"/>
          </a:xfrm>
          <a:prstGeom prst="wedgeRectCallout">
            <a:avLst>
              <a:gd name="adj1" fmla="val 60432"/>
              <a:gd name="adj2" fmla="val 4342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Really High Speed I/O (e.g. graphics)</a:t>
            </a: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8763000" y="1033717"/>
            <a:ext cx="2057400" cy="618420"/>
          </a:xfrm>
          <a:prstGeom prst="wedgeRectCallout">
            <a:avLst>
              <a:gd name="adj1" fmla="val -60831"/>
              <a:gd name="adj2" fmla="val -284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Memory Channels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(High BW DRAM)</a:t>
            </a: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914402" y="2709237"/>
            <a:ext cx="2057402" cy="567363"/>
          </a:xfrm>
          <a:prstGeom prst="wedgeRectCallout">
            <a:avLst>
              <a:gd name="adj1" fmla="val 65036"/>
              <a:gd name="adj2" fmla="val 2663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High-Speed I/O devices (</a:t>
            </a:r>
            <a:r>
              <a:rPr lang="en-US" sz="1600" dirty="0" err="1" smtClean="0">
                <a:solidFill>
                  <a:srgbClr val="FF0000"/>
                </a:solidFill>
                <a:latin typeface="Gill Sans Light"/>
              </a:rPr>
              <a:t>PCIe</a:t>
            </a:r>
            <a:r>
              <a:rPr lang="en-US" sz="1600" dirty="0" smtClean="0">
                <a:solidFill>
                  <a:schemeClr val="accent1"/>
                </a:solidFill>
                <a:latin typeface="Gill Sans Light"/>
              </a:rPr>
              <a:t>)</a:t>
            </a:r>
            <a:endParaRPr lang="en-US" sz="160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785348" y="3531287"/>
            <a:ext cx="2186455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Disks (8 x </a:t>
            </a:r>
            <a:r>
              <a:rPr lang="en-US" sz="1600" dirty="0" smtClean="0">
                <a:solidFill>
                  <a:srgbClr val="FF0000"/>
                </a:solidFill>
                <a:latin typeface="Gill Sans Light"/>
              </a:rPr>
              <a:t>SATA</a:t>
            </a:r>
            <a:r>
              <a:rPr lang="en-US" sz="1600" dirty="0" smtClean="0">
                <a:solidFill>
                  <a:schemeClr val="accent1"/>
                </a:solidFill>
                <a:latin typeface="Gill Sans Light"/>
              </a:rPr>
              <a:t> 3.0)</a:t>
            </a:r>
            <a:endParaRPr lang="en-US" sz="160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914400" y="4140887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Slower I/O (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USB</a:t>
            </a:r>
            <a:r>
              <a:rPr lang="en-US" sz="1600" dirty="0">
                <a:solidFill>
                  <a:schemeClr val="accent1"/>
                </a:solidFill>
                <a:latin typeface="Gill Sans Light"/>
              </a:rPr>
              <a:t>)</a:t>
            </a: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381000" y="4648200"/>
            <a:ext cx="25908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Integrated </a:t>
            </a:r>
            <a:r>
              <a:rPr lang="en-US" sz="1600" dirty="0" smtClean="0">
                <a:solidFill>
                  <a:schemeClr val="accent1"/>
                </a:solidFill>
                <a:latin typeface="Gill Sans Light"/>
              </a:rPr>
              <a:t>2.5G Ethernet</a:t>
            </a:r>
            <a:endParaRPr lang="en-US" sz="160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9296400" y="4347326"/>
            <a:ext cx="1734478" cy="354913"/>
          </a:xfrm>
          <a:prstGeom prst="wedgeRectCallout">
            <a:avLst>
              <a:gd name="adj1" fmla="val -93401"/>
              <a:gd name="adj2" fmla="val 2862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HD Audio</a:t>
            </a: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9418369" y="3725645"/>
            <a:ext cx="1734478" cy="354913"/>
          </a:xfrm>
          <a:prstGeom prst="wedgeRectCallout">
            <a:avLst>
              <a:gd name="adj1" fmla="val -97636"/>
              <a:gd name="adj2" fmla="val 8863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RAID 0/1/5/10</a:t>
            </a: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8915398" y="5364067"/>
            <a:ext cx="2895600" cy="918449"/>
          </a:xfrm>
          <a:prstGeom prst="wedgeRectCallout">
            <a:avLst>
              <a:gd name="adj1" fmla="val -147481"/>
              <a:gd name="adj2" fmla="val -2852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Intel Management Engine (ME) and BIOS Support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[remote management]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914400" y="5257800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Integrated </a:t>
            </a:r>
            <a:r>
              <a:rPr lang="en-US" sz="1600" dirty="0" err="1" smtClean="0">
                <a:solidFill>
                  <a:schemeClr val="accent1"/>
                </a:solidFill>
                <a:latin typeface="Gill Sans Light"/>
              </a:rPr>
              <a:t>WiFi</a:t>
            </a:r>
            <a:r>
              <a:rPr lang="en-US" sz="1600" dirty="0" smtClean="0">
                <a:solidFill>
                  <a:schemeClr val="accent1"/>
                </a:solidFill>
                <a:latin typeface="Gill Sans Light"/>
              </a:rPr>
              <a:t> 6E</a:t>
            </a:r>
            <a:endParaRPr lang="en-US" sz="160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9067800" y="4825656"/>
            <a:ext cx="2057402" cy="354913"/>
          </a:xfrm>
          <a:prstGeom prst="wedgeRectCallout">
            <a:avLst>
              <a:gd name="adj1" fmla="val -74495"/>
              <a:gd name="adj2" fmla="val 1718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Integrated </a:t>
            </a:r>
            <a:r>
              <a:rPr lang="en-US" sz="1600" dirty="0" err="1" smtClean="0">
                <a:solidFill>
                  <a:schemeClr val="accent1"/>
                </a:solidFill>
                <a:latin typeface="Gill Sans Light"/>
              </a:rPr>
              <a:t>WiFi</a:t>
            </a:r>
            <a:r>
              <a:rPr lang="en-US" sz="1600" dirty="0" smtClean="0">
                <a:solidFill>
                  <a:schemeClr val="accent1"/>
                </a:solidFill>
                <a:latin typeface="Gill Sans Light"/>
              </a:rPr>
              <a:t> 7</a:t>
            </a:r>
            <a:endParaRPr lang="en-US" sz="160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8868238" y="2984807"/>
            <a:ext cx="2590802" cy="354913"/>
          </a:xfrm>
          <a:prstGeom prst="wedgeRectCallout">
            <a:avLst>
              <a:gd name="adj1" fmla="val -61993"/>
              <a:gd name="adj2" fmla="val 299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Gill Sans Light"/>
              </a:rPr>
              <a:t>Integrated </a:t>
            </a:r>
            <a:r>
              <a:rPr lang="en-US" sz="1600" dirty="0" smtClean="0">
                <a:solidFill>
                  <a:schemeClr val="accent1"/>
                </a:solidFill>
                <a:latin typeface="Gill Sans Light"/>
              </a:rPr>
              <a:t>Ethernet</a:t>
            </a:r>
            <a:endParaRPr lang="en-US" sz="160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975060" y="885870"/>
            <a:ext cx="2057400" cy="571500"/>
          </a:xfrm>
          <a:prstGeom prst="wedgeRectCallout">
            <a:avLst>
              <a:gd name="adj1" fmla="val 60432"/>
              <a:gd name="adj2" fmla="val 4342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Gill Sans Light"/>
              </a:rPr>
              <a:t>Direct-connect </a:t>
            </a:r>
            <a:r>
              <a:rPr lang="en-US" sz="1600" dirty="0">
                <a:solidFill>
                  <a:schemeClr val="accent1"/>
                </a:solidFill>
                <a:latin typeface="Gill Sans Light"/>
              </a:rPr>
              <a:t>High Speed </a:t>
            </a:r>
            <a:r>
              <a:rPr lang="en-US" sz="1600" dirty="0" err="1" smtClean="0">
                <a:solidFill>
                  <a:srgbClr val="FF0000"/>
                </a:solidFill>
                <a:latin typeface="Gill Sans Light"/>
              </a:rPr>
              <a:t>PCIe</a:t>
            </a:r>
            <a:endParaRPr lang="en-US" sz="1600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743200"/>
            <a:ext cx="1676400" cy="1905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4646637"/>
            <a:ext cx="5979522" cy="1567005"/>
            <a:chOff x="304800" y="4646637"/>
            <a:chExt cx="5979522" cy="1567005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690422"/>
              <a:ext cx="5979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Gill Sans Light"/>
                </a:rPr>
                <a:t>Lots of expansion through buses!</a:t>
              </a:r>
              <a:endParaRPr lang="en-US" sz="2800" dirty="0">
                <a:solidFill>
                  <a:srgbClr val="FF0000"/>
                </a:solidFill>
                <a:latin typeface="Gill Sans Light"/>
              </a:endParaRPr>
            </a:p>
          </p:txBody>
        </p:sp>
        <p:sp>
          <p:nvSpPr>
            <p:cNvPr id="5" name="Up Arrow 4"/>
            <p:cNvSpPr/>
            <p:nvPr/>
          </p:nvSpPr>
          <p:spPr bwMode="auto">
            <a:xfrm>
              <a:off x="3619500" y="4646637"/>
              <a:ext cx="685800" cy="1126170"/>
            </a:xfrm>
            <a:prstGeom prst="up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3124200" y="723900"/>
            <a:ext cx="1676400" cy="135086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15000" y="2343652"/>
            <a:ext cx="381000" cy="135086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971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26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000C-FB28-B048-9358-E001D93E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bus?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5F22-E3EF-7B49-ADC8-37DC56D7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916115"/>
            <a:ext cx="10439400" cy="320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 set of wires for communication among hardware devices plus protocols for carrying out data transfer transactions</a:t>
            </a:r>
          </a:p>
          <a:p>
            <a:pPr lvl="1"/>
            <a:r>
              <a:rPr lang="en-US" dirty="0"/>
              <a:t>Operations: e.g., Read, Write</a:t>
            </a:r>
          </a:p>
          <a:p>
            <a:pPr lvl="1"/>
            <a:r>
              <a:rPr lang="en-US" dirty="0"/>
              <a:t>Control lines, Address lines, Data lines</a:t>
            </a:r>
          </a:p>
          <a:p>
            <a:pPr lvl="1"/>
            <a:r>
              <a:rPr lang="en-US" dirty="0"/>
              <a:t>Typically multiple devices</a:t>
            </a:r>
          </a:p>
          <a:p>
            <a:r>
              <a:rPr lang="en-US" dirty="0"/>
              <a:t>Protocol: initiator requests access, arbitration to grant, identification of recipient, handshake to convey address, length, data</a:t>
            </a:r>
          </a:p>
          <a:p>
            <a:r>
              <a:rPr lang="en-US" dirty="0"/>
              <a:t>Very high BW close to processor (wide, fast, and inflexible), low BW with high flexibility out in I/O subsystem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5B6B1F73-1A31-6646-A24D-196435A8054F}"/>
              </a:ext>
            </a:extLst>
          </p:cNvPr>
          <p:cNvSpPr/>
          <p:nvPr/>
        </p:nvSpPr>
        <p:spPr bwMode="auto">
          <a:xfrm>
            <a:off x="2819400" y="1066800"/>
            <a:ext cx="6248400" cy="762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F5D5D-F2F1-D34C-BE3B-2E8DD87BF4FD}"/>
              </a:ext>
            </a:extLst>
          </p:cNvPr>
          <p:cNvSpPr/>
          <p:nvPr/>
        </p:nvSpPr>
        <p:spPr bwMode="auto">
          <a:xfrm>
            <a:off x="3657600" y="20574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8C0B7-2316-9044-8005-414A0BFA6972}"/>
              </a:ext>
            </a:extLst>
          </p:cNvPr>
          <p:cNvSpPr/>
          <p:nvPr/>
        </p:nvSpPr>
        <p:spPr bwMode="auto">
          <a:xfrm>
            <a:off x="4724400" y="20574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36552-D788-C64A-AAB9-2D1C6B4D6649}"/>
              </a:ext>
            </a:extLst>
          </p:cNvPr>
          <p:cNvSpPr/>
          <p:nvPr/>
        </p:nvSpPr>
        <p:spPr bwMode="auto">
          <a:xfrm>
            <a:off x="7322747" y="20574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8A81C6-BC51-5749-A432-9C3B9D2B4402}"/>
              </a:ext>
            </a:extLst>
          </p:cNvPr>
          <p:cNvCxnSpPr>
            <a:stCxn id="5" idx="0"/>
          </p:cNvCxnSpPr>
          <p:nvPr/>
        </p:nvCxnSpPr>
        <p:spPr bwMode="auto">
          <a:xfrm flipV="1">
            <a:off x="3962400" y="1676400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FB432-8A1E-FE42-A81B-0BA0E67BB53A}"/>
              </a:ext>
            </a:extLst>
          </p:cNvPr>
          <p:cNvCxnSpPr/>
          <p:nvPr/>
        </p:nvCxnSpPr>
        <p:spPr bwMode="auto">
          <a:xfrm flipV="1">
            <a:off x="5039762" y="16537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F3755-D68A-EB4A-A313-C7153C720401}"/>
              </a:ext>
            </a:extLst>
          </p:cNvPr>
          <p:cNvCxnSpPr/>
          <p:nvPr/>
        </p:nvCxnSpPr>
        <p:spPr bwMode="auto">
          <a:xfrm flipV="1">
            <a:off x="7627547" y="16537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890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0C20-0A24-498B-98E2-1FA8B6D0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Bus?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D99C3-60B0-401C-A0A6-3F5DCBFA7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Buses let us connect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devices over a single set of wires, connections, and protocols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relationships with 1 set of wires (!)</a:t>
                </a:r>
              </a:p>
              <a:p>
                <a:endParaRPr lang="en-US" dirty="0"/>
              </a:p>
              <a:p>
                <a:r>
                  <a:rPr lang="en-US" dirty="0"/>
                  <a:t>Downside: Only one transaction at a time</a:t>
                </a:r>
              </a:p>
              <a:p>
                <a:pPr lvl="1"/>
                <a:r>
                  <a:rPr lang="en-US" dirty="0"/>
                  <a:t>The rest must wait</a:t>
                </a:r>
              </a:p>
              <a:p>
                <a:pPr lvl="1"/>
                <a:r>
                  <a:rPr lang="en-US" dirty="0"/>
                  <a:t>“Arbitration” aspect of bus protocol ensures the rest wait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D99C3-60B0-401C-A0A6-3F5DCBFA7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138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6FF3-14DD-44F2-A7D9-36BB8E00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Bus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634-E1FA-4896-AAF0-26D9D82C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11201400" cy="3048000"/>
          </a:xfrm>
        </p:spPr>
        <p:txBody>
          <a:bodyPr>
            <a:normAutofit/>
          </a:bodyPr>
          <a:lstStyle/>
          <a:p>
            <a:r>
              <a:rPr lang="en-US" dirty="0"/>
              <a:t>PCI started life </a:t>
            </a:r>
            <a:r>
              <a:rPr lang="en-US" dirty="0" smtClean="0"/>
              <a:t>out as </a:t>
            </a:r>
            <a:r>
              <a:rPr lang="en-US" dirty="0"/>
              <a:t>a </a:t>
            </a:r>
            <a:r>
              <a:rPr lang="en-US" dirty="0" smtClean="0"/>
              <a:t>physical (parallel) bus</a:t>
            </a:r>
          </a:p>
          <a:p>
            <a:pPr lvl="1"/>
            <a:r>
              <a:rPr lang="en-US" dirty="0" smtClean="0"/>
              <a:t>Example: 32-bit system </a:t>
            </a:r>
            <a:r>
              <a:rPr lang="en-US" dirty="0" smtClean="0">
                <a:sym typeface="Symbol" panose="05050102010706020507" pitchFamily="18" charset="2"/>
              </a:rPr>
              <a:t> 32 address wires, 32 data wires, power, control</a:t>
            </a:r>
            <a:endParaRPr lang="en-US" dirty="0"/>
          </a:p>
          <a:p>
            <a:r>
              <a:rPr lang="en-US" dirty="0"/>
              <a:t>But a parallel bus has many limitations</a:t>
            </a:r>
          </a:p>
          <a:p>
            <a:pPr lvl="1"/>
            <a:r>
              <a:rPr lang="en-US" dirty="0"/>
              <a:t>Multiplexing address/data for many requests</a:t>
            </a:r>
          </a:p>
          <a:p>
            <a:pPr lvl="1"/>
            <a:r>
              <a:rPr lang="en-US" dirty="0"/>
              <a:t>Slowest devices must be able to tell what’s happening (e.g., for arbitration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Capacitance increases with each device you attach </a:t>
            </a:r>
            <a:r>
              <a:rPr lang="en-US" dirty="0" smtClean="0">
                <a:sym typeface="Symbol" panose="05050102010706020507" pitchFamily="18" charset="2"/>
              </a:rPr>
              <a:t>Slowing down bus accesses!</a:t>
            </a:r>
            <a:endParaRPr lang="en-US" dirty="0"/>
          </a:p>
          <a:p>
            <a:pPr lvl="1"/>
            <a:r>
              <a:rPr lang="en-US" b="1" dirty="0"/>
              <a:t>Bus speed is set to that of the slowest device</a:t>
            </a:r>
          </a:p>
        </p:txBody>
      </p:sp>
      <p:pic>
        <p:nvPicPr>
          <p:cNvPr id="7" name="Picture 2" descr="File:PCI und PCIe Slots.jpg">
            <a:extLst>
              <a:ext uri="{FF2B5EF4-FFF2-40B4-BE49-F238E27FC236}">
                <a16:creationId xmlns:a16="http://schemas.microsoft.com/office/drawing/2014/main" id="{AA365401-55B9-4EA8-825A-5C31B23E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2"/>
          <a:stretch>
            <a:fillRect/>
          </a:stretch>
        </p:blipFill>
        <p:spPr bwMode="auto">
          <a:xfrm>
            <a:off x="2590800" y="761666"/>
            <a:ext cx="6705600" cy="27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5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7A36-39A4-453A-AFFC-0D7DBC78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</a:t>
            </a:r>
            <a:r>
              <a:rPr lang="en-US" dirty="0" smtClean="0"/>
              <a:t>Express (</a:t>
            </a:r>
            <a:r>
              <a:rPr lang="en-US" dirty="0" err="1" smtClean="0"/>
              <a:t>PCIe</a:t>
            </a:r>
            <a:r>
              <a:rPr lang="en-US" dirty="0" smtClean="0"/>
              <a:t>) </a:t>
            </a:r>
            <a:r>
              <a:rPr lang="en-US" dirty="0"/>
              <a:t>“Bus”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AE2F-4139-4FBE-ACC7-1BEAC2D88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longer a parallel bus</a:t>
            </a:r>
          </a:p>
          <a:p>
            <a:r>
              <a:rPr lang="en-US" dirty="0"/>
              <a:t>Really a </a:t>
            </a:r>
            <a:r>
              <a:rPr lang="en-US" b="1" dirty="0"/>
              <a:t>collection of fast serial channels</a:t>
            </a:r>
            <a:r>
              <a:rPr lang="en-US" dirty="0"/>
              <a:t> or “lanes”</a:t>
            </a:r>
          </a:p>
          <a:p>
            <a:r>
              <a:rPr lang="en-US" dirty="0"/>
              <a:t>Devices can use as many </a:t>
            </a:r>
            <a:r>
              <a:rPr lang="en-US" dirty="0" smtClean="0"/>
              <a:t>serial channels as </a:t>
            </a:r>
            <a:r>
              <a:rPr lang="en-US" dirty="0"/>
              <a:t>they need to achieve a desired </a:t>
            </a:r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1X, 2X, 4X, 8X, 16X</a:t>
            </a:r>
            <a:endParaRPr lang="en-US" dirty="0"/>
          </a:p>
          <a:p>
            <a:r>
              <a:rPr lang="en-US" dirty="0"/>
              <a:t>Slow devices don’t have to share with fast ones</a:t>
            </a:r>
          </a:p>
          <a:p>
            <a:endParaRPr lang="en-US" dirty="0"/>
          </a:p>
          <a:p>
            <a:r>
              <a:rPr lang="en-US" dirty="0"/>
              <a:t>One of the successes of device abstraction in Linux was the ability to migrate from PCI to PCI Express</a:t>
            </a:r>
          </a:p>
          <a:p>
            <a:pPr lvl="1"/>
            <a:r>
              <a:rPr lang="en-US" dirty="0"/>
              <a:t>The physical interconnect changed completely, but the old API still worked</a:t>
            </a:r>
          </a:p>
        </p:txBody>
      </p:sp>
    </p:spTree>
    <p:extLst>
      <p:ext uri="{BB962C8B-B14F-4D97-AF65-F5344CB8AC3E}">
        <p14:creationId xmlns:p14="http://schemas.microsoft.com/office/powerpoint/2010/main" val="1558302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7162800" cy="533400"/>
          </a:xfrm>
        </p:spPr>
        <p:txBody>
          <a:bodyPr/>
          <a:lstStyle/>
          <a:p>
            <a:r>
              <a:rPr lang="en-US" dirty="0"/>
              <a:t>Example: PCI Architecture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866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1910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RAM</a:t>
            </a:r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 bwMode="auto">
          <a:xfrm>
            <a:off x="5334000" y="1219200"/>
            <a:ext cx="17526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715001" y="877669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Bus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905000" y="2209800"/>
            <a:ext cx="7543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4" idx="2"/>
          </p:cNvCxnSpPr>
          <p:nvPr/>
        </p:nvCxnSpPr>
        <p:spPr bwMode="auto">
          <a:xfrm>
            <a:off x="7658100" y="15240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922072" y="2895600"/>
            <a:ext cx="552672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463284" y="22098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53340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USB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961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SATA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8991600" y="3505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Scanner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8991600" y="4343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Hard Disk</a:t>
            </a:r>
          </a:p>
        </p:txBody>
      </p:sp>
      <p:cxnSp>
        <p:nvCxnSpPr>
          <p:cNvPr id="30" name="Straight Connector 29"/>
          <p:cNvCxnSpPr>
            <a:stCxn id="25" idx="0"/>
          </p:cNvCxnSpPr>
          <p:nvPr/>
        </p:nvCxnSpPr>
        <p:spPr bwMode="auto">
          <a:xfrm flipV="1">
            <a:off x="7581900" y="2912236"/>
            <a:ext cx="0" cy="51676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034825" y="2912235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0292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1910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5" idx="3"/>
            <a:endCxn id="27" idx="2"/>
          </p:cNvCxnSpPr>
          <p:nvPr/>
        </p:nvCxnSpPr>
        <p:spPr bwMode="auto">
          <a:xfrm>
            <a:off x="8267700" y="3810000"/>
            <a:ext cx="7239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lbow Connector 37"/>
          <p:cNvCxnSpPr>
            <a:endCxn id="28" idx="2"/>
          </p:cNvCxnSpPr>
          <p:nvPr/>
        </p:nvCxnSpPr>
        <p:spPr bwMode="auto">
          <a:xfrm rot="16200000" flipH="1">
            <a:off x="8401050" y="4057650"/>
            <a:ext cx="838200" cy="342900"/>
          </a:xfrm>
          <a:prstGeom prst="bent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41"/>
          <p:cNvSpPr/>
          <p:nvPr/>
        </p:nvSpPr>
        <p:spPr bwMode="auto">
          <a:xfrm>
            <a:off x="6781800" y="4648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DVD ROM</a:t>
            </a:r>
          </a:p>
        </p:txBody>
      </p:sp>
      <p:cxnSp>
        <p:nvCxnSpPr>
          <p:cNvPr id="46" name="Straight Connector 45"/>
          <p:cNvCxnSpPr>
            <a:stCxn id="25" idx="2"/>
            <a:endCxn id="42" idx="0"/>
          </p:cNvCxnSpPr>
          <p:nvPr/>
        </p:nvCxnSpPr>
        <p:spPr bwMode="auto">
          <a:xfrm>
            <a:off x="7581900" y="4191000"/>
            <a:ext cx="0" cy="4572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/>
        </p:nvSpPr>
        <p:spPr bwMode="auto">
          <a:xfrm>
            <a:off x="3695700" y="4114800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Root Hub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2895600" y="4953634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Hub</a:t>
            </a:r>
          </a:p>
        </p:txBody>
      </p:sp>
      <p:cxnSp>
        <p:nvCxnSpPr>
          <p:cNvPr id="52" name="Straight Arrow Connector 51"/>
          <p:cNvCxnSpPr>
            <a:stCxn id="24" idx="1"/>
          </p:cNvCxnSpPr>
          <p:nvPr/>
        </p:nvCxnSpPr>
        <p:spPr bwMode="auto">
          <a:xfrm flipH="1">
            <a:off x="4991100" y="3810000"/>
            <a:ext cx="34290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/>
          <p:nvPr/>
        </p:nvSpPr>
        <p:spPr bwMode="auto">
          <a:xfrm>
            <a:off x="4572000" y="4953000"/>
            <a:ext cx="16764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Webcam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057400" y="5867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Mouse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886199" y="5867400"/>
            <a:ext cx="1828801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Keyboard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>
            <a:stCxn id="48" idx="4"/>
            <a:endCxn id="49" idx="7"/>
          </p:cNvCxnSpPr>
          <p:nvPr/>
        </p:nvCxnSpPr>
        <p:spPr bwMode="auto">
          <a:xfrm flipH="1">
            <a:off x="4261456" y="4724400"/>
            <a:ext cx="234344" cy="318508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48" idx="4"/>
            <a:endCxn id="54" idx="1"/>
          </p:cNvCxnSpPr>
          <p:nvPr/>
        </p:nvCxnSpPr>
        <p:spPr bwMode="auto">
          <a:xfrm>
            <a:off x="4495800" y="4724400"/>
            <a:ext cx="310544" cy="317874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49" idx="4"/>
            <a:endCxn id="55" idx="7"/>
          </p:cNvCxnSpPr>
          <p:nvPr/>
        </p:nvCxnSpPr>
        <p:spPr bwMode="auto">
          <a:xfrm flipH="1">
            <a:off x="3423256" y="5563234"/>
            <a:ext cx="272444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9" idx="4"/>
            <a:endCxn id="56" idx="1"/>
          </p:cNvCxnSpPr>
          <p:nvPr/>
        </p:nvCxnSpPr>
        <p:spPr bwMode="auto">
          <a:xfrm>
            <a:off x="3695700" y="5563234"/>
            <a:ext cx="452742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9579985" y="271093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#1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579984" y="202513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#0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39484" y="2362200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Bridge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62401" y="3440668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PCI Slots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0" y="1699232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Host Bridge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438400" y="2203966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905000" y="2912235"/>
            <a:ext cx="1061056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2501999" y="2362200"/>
            <a:ext cx="1396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ISA Bridge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752600" y="316135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ISA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435528" y="2912236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2438400" y="3921370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/>
          <p:cNvSpPr/>
          <p:nvPr/>
        </p:nvSpPr>
        <p:spPr bwMode="auto">
          <a:xfrm>
            <a:off x="1635428" y="41148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Legacy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29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157A-0EAB-4F41-AC07-D5FED89D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Processor Talk to the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DFA2-1FC6-4977-A4C1-8508D94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07" y="3701917"/>
            <a:ext cx="7933777" cy="27685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CPU interacts with a </a:t>
            </a:r>
            <a:r>
              <a:rPr lang="en-US" altLang="ko-KR" i="1" dirty="0">
                <a:ea typeface="굴림" charset="-127"/>
              </a:rPr>
              <a:t>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Contains a set of </a:t>
            </a:r>
            <a:r>
              <a:rPr lang="en-US" altLang="ko-KR" i="1" dirty="0">
                <a:ea typeface="굴림" charset="-127"/>
              </a:rPr>
              <a:t>registers</a:t>
            </a:r>
            <a:r>
              <a:rPr lang="en-US" altLang="ko-KR" dirty="0">
                <a:ea typeface="굴림" charset="-127"/>
              </a:rPr>
              <a:t> that 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May contain memory for request queues, etc.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Processor accesses registers in two ways: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Port-Mapped I/O: </a:t>
            </a:r>
            <a:r>
              <a:rPr lang="en-US" altLang="ko-KR" dirty="0">
                <a:ea typeface="굴림" charset="-127"/>
              </a:rPr>
              <a:t>in/out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Example from the Intel architecture: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out 0x21,AL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Memory-mapped I/O: </a:t>
            </a:r>
            <a:r>
              <a:rPr lang="en-US" altLang="ko-KR" dirty="0">
                <a:ea typeface="굴림" charset="-127"/>
              </a:rPr>
              <a:t>load/store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Registers/memory appear in physical address space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I/O accomplished with load and store instructions</a:t>
            </a:r>
          </a:p>
        </p:txBody>
      </p:sp>
      <p:grpSp>
        <p:nvGrpSpPr>
          <p:cNvPr id="45" name="Group 105">
            <a:extLst>
              <a:ext uri="{FF2B5EF4-FFF2-40B4-BE49-F238E27FC236}">
                <a16:creationId xmlns:a16="http://schemas.microsoft.com/office/drawing/2014/main" id="{90A7E29B-7AA6-4E6C-A660-BF4DAB23B4C9}"/>
              </a:ext>
            </a:extLst>
          </p:cNvPr>
          <p:cNvGrpSpPr>
            <a:grpSpLocks/>
          </p:cNvGrpSpPr>
          <p:nvPr/>
        </p:nvGrpSpPr>
        <p:grpSpPr bwMode="auto">
          <a:xfrm>
            <a:off x="8510038" y="914400"/>
            <a:ext cx="3300413" cy="3810002"/>
            <a:chOff x="3641" y="336"/>
            <a:chExt cx="2079" cy="2400"/>
          </a:xfrm>
        </p:grpSpPr>
        <p:grpSp>
          <p:nvGrpSpPr>
            <p:cNvPr id="46" name="Group 94">
              <a:extLst>
                <a:ext uri="{FF2B5EF4-FFF2-40B4-BE49-F238E27FC236}">
                  <a16:creationId xmlns:a16="http://schemas.microsoft.com/office/drawing/2014/main" id="{502AE6FD-DA84-4D2E-AD84-ACB425C96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" y="816"/>
              <a:ext cx="2079" cy="1920"/>
              <a:chOff x="2302" y="880"/>
              <a:chExt cx="2079" cy="1920"/>
            </a:xfrm>
          </p:grpSpPr>
          <p:sp>
            <p:nvSpPr>
              <p:cNvPr id="48" name="Rectangle 58">
                <a:extLst>
                  <a:ext uri="{FF2B5EF4-FFF2-40B4-BE49-F238E27FC236}">
                    <a16:creationId xmlns:a16="http://schemas.microsoft.com/office/drawing/2014/main" id="{C52F635A-93F2-4FBD-A5D7-91A04B577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/>
              <a:p>
                <a:pPr marL="228600" indent="-228600" algn="ctr"/>
                <a:r>
                  <a:rPr lang="en-US" b="0" dirty="0">
                    <a:latin typeface="Gill Sans Ligh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228600" indent="-228600" algn="ctr"/>
                <a:r>
                  <a:rPr lang="en-US" b="0" dirty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grpSp>
            <p:nvGrpSpPr>
              <p:cNvPr id="49" name="Group 66">
                <a:extLst>
                  <a:ext uri="{FF2B5EF4-FFF2-40B4-BE49-F238E27FC236}">
                    <a16:creationId xmlns:a16="http://schemas.microsoft.com/office/drawing/2014/main" id="{E536CBE8-20E0-45F5-BA5E-99C91C68E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55" name="Rectangle 59">
                  <a:extLst>
                    <a:ext uri="{FF2B5EF4-FFF2-40B4-BE49-F238E27FC236}">
                      <a16:creationId xmlns:a16="http://schemas.microsoft.com/office/drawing/2014/main" id="{E735AB83-CBC0-4CF5-BB3B-8003DBD11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56" name="Rectangle 60">
                  <a:extLst>
                    <a:ext uri="{FF2B5EF4-FFF2-40B4-BE49-F238E27FC236}">
                      <a16:creationId xmlns:a16="http://schemas.microsoft.com/office/drawing/2014/main" id="{934B222D-FF34-4E71-AC92-273E4D39A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57" name="Rectangle 61">
                  <a:extLst>
                    <a:ext uri="{FF2B5EF4-FFF2-40B4-BE49-F238E27FC236}">
                      <a16:creationId xmlns:a16="http://schemas.microsoft.com/office/drawing/2014/main" id="{657030A5-04AC-4FB4-AAB5-91993DEA8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58" name="Rectangle 62">
                  <a:extLst>
                    <a:ext uri="{FF2B5EF4-FFF2-40B4-BE49-F238E27FC236}">
                      <a16:creationId xmlns:a16="http://schemas.microsoft.com/office/drawing/2014/main" id="{70603A9C-E168-41F1-9EB1-2B9734E42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id="{37C5EFF9-1B6B-43AA-A2A9-93A630AB5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51" name="Text Box 64">
                <a:extLst>
                  <a:ext uri="{FF2B5EF4-FFF2-40B4-BE49-F238E27FC236}">
                    <a16:creationId xmlns:a16="http://schemas.microsoft.com/office/drawing/2014/main" id="{0B3B3F61-9503-4F34-8299-AFB8AEAB2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3" y="2233"/>
                <a:ext cx="81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Registers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id="{79B40EAF-2726-4A8A-AFD2-C17539B17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53" name="Text Box 69">
                <a:extLst>
                  <a:ext uri="{FF2B5EF4-FFF2-40B4-BE49-F238E27FC236}">
                    <a16:creationId xmlns:a16="http://schemas.microsoft.com/office/drawing/2014/main" id="{8E92867F-ECD7-45F2-842D-D43C5AE45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5" y="2447"/>
                <a:ext cx="1416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54" name="Rectangle 78">
                <a:extLst>
                  <a:ext uri="{FF2B5EF4-FFF2-40B4-BE49-F238E27FC236}">
                    <a16:creationId xmlns:a16="http://schemas.microsoft.com/office/drawing/2014/main" id="{146D6C87-5226-4309-AA09-0BAF60E62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47" name="Picture 99">
              <a:extLst>
                <a:ext uri="{FF2B5EF4-FFF2-40B4-BE49-F238E27FC236}">
                  <a16:creationId xmlns:a16="http://schemas.microsoft.com/office/drawing/2014/main" id="{FEAFB020-C7AE-4F05-A2BF-F53F6D7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106">
            <a:extLst>
              <a:ext uri="{FF2B5EF4-FFF2-40B4-BE49-F238E27FC236}">
                <a16:creationId xmlns:a16="http://schemas.microsoft.com/office/drawing/2014/main" id="{D38E821A-1005-4707-8D18-D12A2FFB927F}"/>
              </a:ext>
            </a:extLst>
          </p:cNvPr>
          <p:cNvGrpSpPr>
            <a:grpSpLocks/>
          </p:cNvGrpSpPr>
          <p:nvPr/>
        </p:nvGrpSpPr>
        <p:grpSpPr bwMode="auto">
          <a:xfrm>
            <a:off x="4668975" y="1946278"/>
            <a:ext cx="3894667" cy="1163639"/>
            <a:chOff x="1221" y="986"/>
            <a:chExt cx="2438" cy="733"/>
          </a:xfrm>
        </p:grpSpPr>
        <p:sp>
          <p:nvSpPr>
            <p:cNvPr id="60" name="Line 87">
              <a:extLst>
                <a:ext uri="{FF2B5EF4-FFF2-40B4-BE49-F238E27FC236}">
                  <a16:creationId xmlns:a16="http://schemas.microsoft.com/office/drawing/2014/main" id="{8A853113-B381-4FF7-B01E-EF234E7EF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A2BA5CE7-ACF4-49A0-9FE8-F95C6E52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 Box 84">
              <a:extLst>
                <a:ext uri="{FF2B5EF4-FFF2-40B4-BE49-F238E27FC236}">
                  <a16:creationId xmlns:a16="http://schemas.microsoft.com/office/drawing/2014/main" id="{B1133F80-7A76-4A78-81BB-80E8D639A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0" y="986"/>
              <a:ext cx="76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Address +</a:t>
              </a:r>
              <a:endParaRPr lang="en-US" sz="18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b="0" dirty="0">
                  <a:latin typeface="Gill Sans Ligh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63" name="Text Box 89">
              <a:extLst>
                <a:ext uri="{FF2B5EF4-FFF2-40B4-BE49-F238E27FC236}">
                  <a16:creationId xmlns:a16="http://schemas.microsoft.com/office/drawing/2014/main" id="{55B01725-530B-49A0-9A0E-9A45F8855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F9C87B9C-D9EF-402A-B3DF-10E8436D435F}"/>
              </a:ext>
            </a:extLst>
          </p:cNvPr>
          <p:cNvGrpSpPr>
            <a:grpSpLocks/>
          </p:cNvGrpSpPr>
          <p:nvPr/>
        </p:nvGrpSpPr>
        <p:grpSpPr bwMode="auto">
          <a:xfrm>
            <a:off x="3568148" y="990600"/>
            <a:ext cx="5521325" cy="1223963"/>
            <a:chOff x="528" y="384"/>
            <a:chExt cx="3478" cy="771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DCA00FB9-35A4-46B5-A7E0-2E4E16733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66" name="Group 102">
              <a:extLst>
                <a:ext uri="{FF2B5EF4-FFF2-40B4-BE49-F238E27FC236}">
                  <a16:creationId xmlns:a16="http://schemas.microsoft.com/office/drawing/2014/main" id="{DEA2D1DD-1E5A-4BF6-913B-72FED3090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84"/>
              <a:ext cx="3444" cy="771"/>
              <a:chOff x="528" y="384"/>
              <a:chExt cx="3444" cy="771"/>
            </a:xfrm>
          </p:grpSpPr>
          <p:sp>
            <p:nvSpPr>
              <p:cNvPr id="67" name="Freeform 100">
                <a:extLst>
                  <a:ext uri="{FF2B5EF4-FFF2-40B4-BE49-F238E27FC236}">
                    <a16:creationId xmlns:a16="http://schemas.microsoft.com/office/drawing/2014/main" id="{FB583BC0-76F4-4CF1-B077-F50A314A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0859AFB0-DFA1-45CA-991B-8ED8A1E13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" y="384"/>
                <a:ext cx="16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69" name="Oval 86">
                <a:extLst>
                  <a:ext uri="{FF2B5EF4-FFF2-40B4-BE49-F238E27FC236}">
                    <a16:creationId xmlns:a16="http://schemas.microsoft.com/office/drawing/2014/main" id="{F876E39C-6BE5-49D7-B624-9CB4F1CBE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70" name="Rectangle 101">
                <a:extLst>
                  <a:ext uri="{FF2B5EF4-FFF2-40B4-BE49-F238E27FC236}">
                    <a16:creationId xmlns:a16="http://schemas.microsoft.com/office/drawing/2014/main" id="{64305BB9-BD17-4FE8-9085-91B44DCE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416"/>
                <a:ext cx="640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71" name="Group 103">
            <a:extLst>
              <a:ext uri="{FF2B5EF4-FFF2-40B4-BE49-F238E27FC236}">
                <a16:creationId xmlns:a16="http://schemas.microsoft.com/office/drawing/2014/main" id="{343FCC8A-57F2-4237-8E5E-F724B0E404AC}"/>
              </a:ext>
            </a:extLst>
          </p:cNvPr>
          <p:cNvGrpSpPr>
            <a:grpSpLocks/>
          </p:cNvGrpSpPr>
          <p:nvPr/>
        </p:nvGrpSpPr>
        <p:grpSpPr bwMode="auto">
          <a:xfrm>
            <a:off x="3491949" y="1295400"/>
            <a:ext cx="4114801" cy="1905000"/>
            <a:chOff x="480" y="576"/>
            <a:chExt cx="2592" cy="1200"/>
          </a:xfrm>
        </p:grpSpPr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4473A35-B253-4BBA-8FD1-152220F11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85">
              <a:extLst>
                <a:ext uri="{FF2B5EF4-FFF2-40B4-BE49-F238E27FC236}">
                  <a16:creationId xmlns:a16="http://schemas.microsoft.com/office/drawing/2014/main" id="{7FBA7F4F-003D-4BE5-8D16-99DE5870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b="0">
                  <a:latin typeface="Gill Sans Light"/>
                  <a:ea typeface="Gill Sans" charset="0"/>
                  <a:cs typeface="Gill Sans" charset="0"/>
                </a:rPr>
                <a:t>Interrupt</a:t>
              </a:r>
            </a:p>
            <a:p>
              <a:pPr marL="228600" indent="-228600" algn="ctr"/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4" name="Oval 93">
              <a:extLst>
                <a:ext uri="{FF2B5EF4-FFF2-40B4-BE49-F238E27FC236}">
                  <a16:creationId xmlns:a16="http://schemas.microsoft.com/office/drawing/2014/main" id="{B7F23279-ED59-4F14-8726-0A918676F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5" name="Oval 95">
              <a:extLst>
                <a:ext uri="{FF2B5EF4-FFF2-40B4-BE49-F238E27FC236}">
                  <a16:creationId xmlns:a16="http://schemas.microsoft.com/office/drawing/2014/main" id="{7792D8D1-7423-4CF9-9B18-D340DB35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649FB6B3-BE12-48F5-8E3B-60012130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7" name="Line 88">
              <a:extLst>
                <a:ext uri="{FF2B5EF4-FFF2-40B4-BE49-F238E27FC236}">
                  <a16:creationId xmlns:a16="http://schemas.microsoft.com/office/drawing/2014/main" id="{FC5F5065-FB31-4451-9C69-240E072ED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109">
            <a:extLst>
              <a:ext uri="{FF2B5EF4-FFF2-40B4-BE49-F238E27FC236}">
                <a16:creationId xmlns:a16="http://schemas.microsoft.com/office/drawing/2014/main" id="{745E9495-6140-4880-9713-796E30A356F7}"/>
              </a:ext>
            </a:extLst>
          </p:cNvPr>
          <p:cNvGrpSpPr>
            <a:grpSpLocks/>
          </p:cNvGrpSpPr>
          <p:nvPr/>
        </p:nvGrpSpPr>
        <p:grpSpPr bwMode="auto">
          <a:xfrm>
            <a:off x="4942923" y="2057402"/>
            <a:ext cx="2206625" cy="774701"/>
            <a:chOff x="1394" y="1056"/>
            <a:chExt cx="1390" cy="488"/>
          </a:xfrm>
        </p:grpSpPr>
        <p:grpSp>
          <p:nvGrpSpPr>
            <p:cNvPr id="79" name="Group 107">
              <a:extLst>
                <a:ext uri="{FF2B5EF4-FFF2-40B4-BE49-F238E27FC236}">
                  <a16:creationId xmlns:a16="http://schemas.microsoft.com/office/drawing/2014/main" id="{978FDB16-C7BD-4E00-BCDA-36B4117B1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4" y="1056"/>
              <a:ext cx="1036" cy="488"/>
              <a:chOff x="1394" y="1056"/>
              <a:chExt cx="1036" cy="488"/>
            </a:xfrm>
          </p:grpSpPr>
          <p:sp>
            <p:nvSpPr>
              <p:cNvPr id="81" name="Text Box 97">
                <a:extLst>
                  <a:ext uri="{FF2B5EF4-FFF2-40B4-BE49-F238E27FC236}">
                    <a16:creationId xmlns:a16="http://schemas.microsoft.com/office/drawing/2014/main" id="{8FA64585-4824-4FDD-9C4D-0DD7BF94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" y="1138"/>
                <a:ext cx="103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82" name="Line 98">
                <a:extLst>
                  <a:ext uri="{FF2B5EF4-FFF2-40B4-BE49-F238E27FC236}">
                    <a16:creationId xmlns:a16="http://schemas.microsoft.com/office/drawing/2014/main" id="{60053DF7-762A-444F-9DFE-083958EAF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80" name="Line 108">
              <a:extLst>
                <a:ext uri="{FF2B5EF4-FFF2-40B4-BE49-F238E27FC236}">
                  <a16:creationId xmlns:a16="http://schemas.microsoft.com/office/drawing/2014/main" id="{DA9C58B7-CFB4-4F1C-B8A0-9438DF498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108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7D6C-1DFD-4D0E-83F8-7EB4735C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5" y="152400"/>
            <a:ext cx="11782450" cy="533400"/>
          </a:xfrm>
        </p:spPr>
        <p:txBody>
          <a:bodyPr/>
          <a:lstStyle/>
          <a:p>
            <a:r>
              <a:rPr lang="en-US" dirty="0"/>
              <a:t>Port-Mapped I/O in Pintos Speaker Driver</a:t>
            </a:r>
          </a:p>
        </p:txBody>
      </p:sp>
      <p:pic>
        <p:nvPicPr>
          <p:cNvPr id="12" name="Content Placeholder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79A5C01-BC6A-4699-B7C7-C8338CB0D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" y="931723"/>
            <a:ext cx="6024434" cy="5850077"/>
          </a:xfrm>
        </p:spPr>
      </p:pic>
      <p:pic>
        <p:nvPicPr>
          <p:cNvPr id="16" name="Picture 15" descr="A picture containing bird&#10;&#10;Description automatically generated">
            <a:extLst>
              <a:ext uri="{FF2B5EF4-FFF2-40B4-BE49-F238E27FC236}">
                <a16:creationId xmlns:a16="http://schemas.microsoft.com/office/drawing/2014/main" id="{A161AD56-99E1-48E5-85BB-C91770CB98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70" y="1066800"/>
            <a:ext cx="5595210" cy="2047816"/>
          </a:xfrm>
          <a:prstGeom prst="rect">
            <a:avLst/>
          </a:prstGeom>
        </p:spPr>
      </p:pic>
      <p:pic>
        <p:nvPicPr>
          <p:cNvPr id="18" name="Picture 17" descr="A picture containing bird&#10;&#10;Description automatically generated">
            <a:extLst>
              <a:ext uri="{FF2B5EF4-FFF2-40B4-BE49-F238E27FC236}">
                <a16:creationId xmlns:a16="http://schemas.microsoft.com/office/drawing/2014/main" id="{6581E46D-34E7-4B76-9D69-8682CDE973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50" y="3618680"/>
            <a:ext cx="5838850" cy="17153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F0DC50-F797-4675-881D-7BB72E1225BC}"/>
              </a:ext>
            </a:extLst>
          </p:cNvPr>
          <p:cNvSpPr/>
          <p:nvPr/>
        </p:nvSpPr>
        <p:spPr>
          <a:xfrm>
            <a:off x="1127890" y="3126271"/>
            <a:ext cx="364435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CA450-B003-40BE-B977-8B88039B3BF7}"/>
              </a:ext>
            </a:extLst>
          </p:cNvPr>
          <p:cNvSpPr/>
          <p:nvPr/>
        </p:nvSpPr>
        <p:spPr>
          <a:xfrm>
            <a:off x="2741342" y="3126269"/>
            <a:ext cx="275010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5DA70-A47D-4523-A6C6-369D04A3427F}"/>
              </a:ext>
            </a:extLst>
          </p:cNvPr>
          <p:cNvSpPr/>
          <p:nvPr/>
        </p:nvSpPr>
        <p:spPr>
          <a:xfrm>
            <a:off x="877771" y="6144694"/>
            <a:ext cx="364435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9F034F-DA33-4967-BF08-EA3670D2CB0F}"/>
              </a:ext>
            </a:extLst>
          </p:cNvPr>
          <p:cNvSpPr/>
          <p:nvPr/>
        </p:nvSpPr>
        <p:spPr>
          <a:xfrm>
            <a:off x="2491223" y="6144692"/>
            <a:ext cx="275010" cy="23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39EB8-D671-4B12-B8E1-206E944AEFD4}"/>
              </a:ext>
            </a:extLst>
          </p:cNvPr>
          <p:cNvSpPr txBox="1"/>
          <p:nvPr/>
        </p:nvSpPr>
        <p:spPr>
          <a:xfrm>
            <a:off x="7748575" y="627942"/>
            <a:ext cx="203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Pintos: threads/</a:t>
            </a:r>
            <a:r>
              <a:rPr lang="en-US" dirty="0" err="1"/>
              <a:t>io.h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6BFA21-D38B-4DED-BCDB-0F9B49AF90FF}"/>
              </a:ext>
            </a:extLst>
          </p:cNvPr>
          <p:cNvSpPr txBox="1"/>
          <p:nvPr/>
        </p:nvSpPr>
        <p:spPr>
          <a:xfrm>
            <a:off x="1368062" y="627942"/>
            <a:ext cx="25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Pintos: devices/</a:t>
            </a:r>
            <a:r>
              <a:rPr lang="en-US" dirty="0" err="1"/>
              <a:t>speaker.c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05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dirty="0"/>
              <a:t>Example: Memory-Mapped Display Controller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762000"/>
            <a:ext cx="8764588" cy="5867400"/>
          </a:xfrm>
        </p:spPr>
        <p:txBody>
          <a:bodyPr>
            <a:normAutofit/>
          </a:bodyPr>
          <a:lstStyle/>
          <a:p>
            <a:r>
              <a:rPr lang="en-US" dirty="0"/>
              <a:t>Memory-Mapped:</a:t>
            </a:r>
          </a:p>
          <a:p>
            <a:pPr lvl="1"/>
            <a:r>
              <a:rPr lang="en-US" dirty="0"/>
              <a:t>Hardware maps control registers and display memory into physical address space</a:t>
            </a:r>
          </a:p>
          <a:p>
            <a:pPr lvl="2"/>
            <a:r>
              <a:rPr lang="en-US" dirty="0"/>
              <a:t>Addresses set by HW jumpers or at boot time</a:t>
            </a:r>
          </a:p>
          <a:p>
            <a:pPr lvl="1"/>
            <a:r>
              <a:rPr lang="en-US" dirty="0"/>
              <a:t>Simply writing to display memory (also called the </a:t>
            </a:r>
            <a:r>
              <a:rPr lang="ja-JP" altLang="en-US" dirty="0"/>
              <a:t>“</a:t>
            </a:r>
            <a:r>
              <a:rPr lang="en-US" altLang="ja-JP" dirty="0"/>
              <a:t>frame buffer</a:t>
            </a:r>
            <a:r>
              <a:rPr lang="ja-JP" altLang="en-US" dirty="0"/>
              <a:t>”</a:t>
            </a:r>
            <a:r>
              <a:rPr lang="en-US" altLang="ja-JP" dirty="0"/>
              <a:t>) changes image on screen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0x8000F000 — 0x8000FFFF</a:t>
            </a:r>
          </a:p>
          <a:p>
            <a:pPr lvl="1"/>
            <a:r>
              <a:rPr lang="en-US" dirty="0"/>
              <a:t>Writing graphics description to </a:t>
            </a:r>
            <a:r>
              <a:rPr lang="en-US" dirty="0" err="1"/>
              <a:t>cmd</a:t>
            </a:r>
            <a:r>
              <a:rPr lang="en-US" dirty="0"/>
              <a:t> queue</a:t>
            </a:r>
          </a:p>
          <a:p>
            <a:pPr lvl="2"/>
            <a:r>
              <a:rPr lang="en-US" dirty="0"/>
              <a:t>Say enter a set of triangles describing some scene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0x80010000 — 0x8001FFFF</a:t>
            </a:r>
          </a:p>
          <a:p>
            <a:pPr lvl="1"/>
            <a:r>
              <a:rPr lang="en-US" dirty="0"/>
              <a:t>Writing to the command register may cause on-board graphics hardware to do something</a:t>
            </a:r>
          </a:p>
          <a:p>
            <a:pPr lvl="2"/>
            <a:r>
              <a:rPr lang="en-US" dirty="0"/>
              <a:t>Say render the above scene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0x0007F004</a:t>
            </a:r>
          </a:p>
          <a:p>
            <a:r>
              <a:rPr lang="en-US" dirty="0"/>
              <a:t>Can protect with address translation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7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8969374" y="908050"/>
            <a:ext cx="2689226" cy="5600700"/>
            <a:chOff x="3685" y="572"/>
            <a:chExt cx="1694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Display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87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</a:p>
            <a:p>
              <a:r>
                <a:rPr lang="en-US" dirty="0">
                  <a:latin typeface="Helvetica" charset="0"/>
                </a:rPr>
                <a:t>Address</a:t>
              </a: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Graphics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Command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7075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10515600" cy="533400"/>
          </a:xfrm>
        </p:spPr>
        <p:txBody>
          <a:bodyPr/>
          <a:lstStyle/>
          <a:p>
            <a:r>
              <a:rPr lang="en-US" altLang="ko-KR" dirty="0"/>
              <a:t>Recall: Second-Chance List Algorithm </a:t>
            </a:r>
            <a:r>
              <a:rPr lang="en-US" altLang="ko-KR" dirty="0" smtClean="0"/>
              <a:t>(Rearrangement)</a:t>
            </a:r>
            <a:endParaRPr lang="en-US" altLang="ko-KR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76676"/>
            <a:ext cx="11201399" cy="2905124"/>
          </a:xfrm>
        </p:spPr>
        <p:txBody>
          <a:bodyPr>
            <a:normAutofit/>
          </a:bodyPr>
          <a:lstStyle/>
          <a:p>
            <a:r>
              <a:rPr lang="en-US" altLang="ko-KR" dirty="0"/>
              <a:t>Split memory in two: Active list (RW), SC list (Invalid)</a:t>
            </a:r>
          </a:p>
          <a:p>
            <a:r>
              <a:rPr lang="en-US" altLang="ko-KR" dirty="0"/>
              <a:t>Access pages in Active list at full speed</a:t>
            </a:r>
          </a:p>
          <a:p>
            <a:r>
              <a:rPr lang="en-US" altLang="ko-KR" dirty="0"/>
              <a:t>Otherwise, Page Fault</a:t>
            </a:r>
          </a:p>
          <a:p>
            <a:pPr lvl="1"/>
            <a:r>
              <a:rPr lang="en-US" altLang="ko-KR" sz="2000" dirty="0"/>
              <a:t>Always move overflow page from end of Active list to front of Second-chance list (SC) and mark invalid</a:t>
            </a:r>
          </a:p>
          <a:p>
            <a:pPr lvl="1"/>
            <a:r>
              <a:rPr lang="en-US" altLang="ko-KR" sz="2000" dirty="0"/>
              <a:t>Desired Page On SC List: move to front of Active list, mark </a:t>
            </a:r>
            <a:r>
              <a:rPr lang="en-US" altLang="ko-KR" sz="2000" dirty="0" smtClean="0"/>
              <a:t>RW</a:t>
            </a:r>
            <a:endParaRPr lang="en-US" altLang="ko-KR" sz="2000" dirty="0"/>
          </a:p>
        </p:txBody>
      </p:sp>
      <p:grpSp>
        <p:nvGrpSpPr>
          <p:cNvPr id="789537" name="Group 33"/>
          <p:cNvGrpSpPr>
            <a:grpSpLocks/>
          </p:cNvGrpSpPr>
          <p:nvPr/>
        </p:nvGrpSpPr>
        <p:grpSpPr bwMode="auto">
          <a:xfrm>
            <a:off x="1889126" y="804614"/>
            <a:ext cx="8710615" cy="2138363"/>
            <a:chOff x="230" y="384"/>
            <a:chExt cx="5487" cy="1347"/>
          </a:xfrm>
        </p:grpSpPr>
        <p:sp>
          <p:nvSpPr>
            <p:cNvPr id="26643" name="Rectangle 5"/>
            <p:cNvSpPr>
              <a:spLocks noChangeArrowheads="1"/>
            </p:cNvSpPr>
            <p:nvPr/>
          </p:nvSpPr>
          <p:spPr bwMode="auto">
            <a:xfrm>
              <a:off x="1772" y="384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4" name="Rectangle 6"/>
            <p:cNvSpPr>
              <a:spLocks noChangeArrowheads="1"/>
            </p:cNvSpPr>
            <p:nvPr/>
          </p:nvSpPr>
          <p:spPr bwMode="auto">
            <a:xfrm>
              <a:off x="1772" y="720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5" name="Rectangle 7"/>
            <p:cNvSpPr>
              <a:spLocks noChangeArrowheads="1"/>
            </p:cNvSpPr>
            <p:nvPr/>
          </p:nvSpPr>
          <p:spPr bwMode="auto">
            <a:xfrm>
              <a:off x="1772" y="1056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6" name="Rectangle 8"/>
            <p:cNvSpPr>
              <a:spLocks noChangeArrowheads="1"/>
            </p:cNvSpPr>
            <p:nvPr/>
          </p:nvSpPr>
          <p:spPr bwMode="auto">
            <a:xfrm>
              <a:off x="1772" y="1392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7" name="Rectangle 10"/>
            <p:cNvSpPr>
              <a:spLocks noChangeArrowheads="1"/>
            </p:cNvSpPr>
            <p:nvPr/>
          </p:nvSpPr>
          <p:spPr bwMode="auto">
            <a:xfrm>
              <a:off x="3164" y="384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8" name="Rectangle 11"/>
            <p:cNvSpPr>
              <a:spLocks noChangeArrowheads="1"/>
            </p:cNvSpPr>
            <p:nvPr/>
          </p:nvSpPr>
          <p:spPr bwMode="auto">
            <a:xfrm>
              <a:off x="3164" y="720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9" name="Rectangle 12"/>
            <p:cNvSpPr>
              <a:spLocks noChangeArrowheads="1"/>
            </p:cNvSpPr>
            <p:nvPr/>
          </p:nvSpPr>
          <p:spPr bwMode="auto">
            <a:xfrm>
              <a:off x="3164" y="1056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0" name="Rectangle 13"/>
            <p:cNvSpPr>
              <a:spLocks noChangeArrowheads="1"/>
            </p:cNvSpPr>
            <p:nvPr/>
          </p:nvSpPr>
          <p:spPr bwMode="auto">
            <a:xfrm>
              <a:off x="3164" y="1392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1" name="Text Box 14"/>
            <p:cNvSpPr txBox="1">
              <a:spLocks noChangeArrowheads="1"/>
            </p:cNvSpPr>
            <p:nvPr/>
          </p:nvSpPr>
          <p:spPr bwMode="auto">
            <a:xfrm>
              <a:off x="230" y="569"/>
              <a:ext cx="1421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/>
              <a:r>
                <a:rPr lang="en-US" altLang="ko-KR" sz="2400" b="0" dirty="0" smtClean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Mapped Pages</a:t>
              </a:r>
              <a:endParaRPr lang="en-US" altLang="ko-KR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r"/>
              <a:r>
                <a:rPr lang="en-US" altLang="ko-KR" sz="2400" b="0" i="1" dirty="0" smtClean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Active List</a:t>
              </a:r>
              <a:endParaRPr lang="en-US" altLang="ko-KR" sz="2400" b="0" i="1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r"/>
              <a:endParaRPr lang="en-US" altLang="ko-KR" sz="18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RW</a:t>
              </a: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FIFO</a:t>
              </a:r>
            </a:p>
          </p:txBody>
        </p:sp>
        <p:sp>
          <p:nvSpPr>
            <p:cNvPr id="26652" name="Text Box 15"/>
            <p:cNvSpPr txBox="1">
              <a:spLocks noChangeArrowheads="1"/>
            </p:cNvSpPr>
            <p:nvPr/>
          </p:nvSpPr>
          <p:spPr bwMode="auto">
            <a:xfrm>
              <a:off x="3865" y="573"/>
              <a:ext cx="1852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 smtClean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Unmapped Pages </a:t>
              </a:r>
              <a:endParaRPr lang="en-US" altLang="ko-KR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400" b="0" i="1" dirty="0" smtClean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Second Chance </a:t>
              </a:r>
              <a:r>
                <a:rPr lang="en-US" altLang="ko-KR" sz="2400" b="0" i="1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  <a:p>
              <a:endParaRPr lang="en-US" altLang="ko-KR" sz="16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Invalid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LRU</a:t>
              </a:r>
            </a:p>
          </p:txBody>
        </p:sp>
      </p:grpSp>
      <p:grpSp>
        <p:nvGrpSpPr>
          <p:cNvPr id="789533" name="Group 29"/>
          <p:cNvGrpSpPr>
            <a:grpSpLocks/>
          </p:cNvGrpSpPr>
          <p:nvPr/>
        </p:nvGrpSpPr>
        <p:grpSpPr bwMode="auto">
          <a:xfrm>
            <a:off x="4267200" y="1566614"/>
            <a:ext cx="2279650" cy="2124075"/>
            <a:chOff x="1728" y="864"/>
            <a:chExt cx="1436" cy="1338"/>
          </a:xfrm>
        </p:grpSpPr>
        <p:sp>
          <p:nvSpPr>
            <p:cNvPr id="26636" name="Line 16"/>
            <p:cNvSpPr>
              <a:spLocks noChangeShapeType="1"/>
            </p:cNvSpPr>
            <p:nvPr/>
          </p:nvSpPr>
          <p:spPr bwMode="auto">
            <a:xfrm flipH="1">
              <a:off x="2204" y="864"/>
              <a:ext cx="96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7" name="Text Box 20"/>
            <p:cNvSpPr txBox="1">
              <a:spLocks noChangeArrowheads="1"/>
            </p:cNvSpPr>
            <p:nvPr/>
          </p:nvSpPr>
          <p:spPr bwMode="auto">
            <a:xfrm>
              <a:off x="1728" y="1680"/>
              <a:ext cx="1242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Active </a:t>
              </a:r>
              <a:r>
                <a:rPr lang="en-US" altLang="ko-KR" sz="2400" b="0" dirty="0" smtClean="0">
                  <a:latin typeface="Gill Sans" charset="0"/>
                  <a:ea typeface="Gill Sans" charset="0"/>
                  <a:cs typeface="Gill Sans" charset="0"/>
                </a:rPr>
                <a:t>Page</a:t>
              </a:r>
              <a:endParaRPr lang="en-US" altLang="ko-KR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8" name="Text Box 24"/>
            <p:cNvSpPr txBox="1">
              <a:spLocks noChangeArrowheads="1"/>
            </p:cNvSpPr>
            <p:nvPr/>
          </p:nvSpPr>
          <p:spPr bwMode="auto">
            <a:xfrm rot="19063843">
              <a:off x="2205" y="1160"/>
              <a:ext cx="74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</p:txBody>
        </p:sp>
      </p:grpSp>
      <p:grpSp>
        <p:nvGrpSpPr>
          <p:cNvPr id="789532" name="Group 28"/>
          <p:cNvGrpSpPr>
            <a:grpSpLocks/>
          </p:cNvGrpSpPr>
          <p:nvPr/>
        </p:nvGrpSpPr>
        <p:grpSpPr bwMode="auto">
          <a:xfrm>
            <a:off x="5175252" y="666502"/>
            <a:ext cx="2978151" cy="3071813"/>
            <a:chOff x="2300" y="297"/>
            <a:chExt cx="1876" cy="1935"/>
          </a:xfrm>
        </p:grpSpPr>
        <p:sp>
          <p:nvSpPr>
            <p:cNvPr id="26633" name="Line 17"/>
            <p:cNvSpPr>
              <a:spLocks noChangeShapeType="1"/>
            </p:cNvSpPr>
            <p:nvPr/>
          </p:nvSpPr>
          <p:spPr bwMode="auto">
            <a:xfrm>
              <a:off x="2300" y="480"/>
              <a:ext cx="106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4" name="Text Box 21"/>
            <p:cNvSpPr txBox="1">
              <a:spLocks noChangeArrowheads="1"/>
            </p:cNvSpPr>
            <p:nvPr/>
          </p:nvSpPr>
          <p:spPr bwMode="auto">
            <a:xfrm>
              <a:off x="3107" y="1710"/>
              <a:ext cx="106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SC </a:t>
              </a:r>
              <a:r>
                <a:rPr lang="en-US" altLang="ko-KR" sz="2400" b="0" dirty="0" smtClean="0">
                  <a:latin typeface="Gill Sans" charset="0"/>
                  <a:ea typeface="Gill Sans" charset="0"/>
                  <a:cs typeface="Gill Sans" charset="0"/>
                </a:rPr>
                <a:t>Victim</a:t>
              </a:r>
              <a:endParaRPr lang="en-US" altLang="ko-KR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5" name="Text Box 25"/>
            <p:cNvSpPr txBox="1">
              <a:spLocks noChangeArrowheads="1"/>
            </p:cNvSpPr>
            <p:nvPr/>
          </p:nvSpPr>
          <p:spPr bwMode="auto">
            <a:xfrm rot="2931928">
              <a:off x="2208" y="593"/>
              <a:ext cx="88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841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78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Parameters for I/O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9906000" cy="5715000"/>
          </a:xfrm>
        </p:spPr>
        <p:txBody>
          <a:bodyPr>
            <a:normAutofit/>
          </a:bodyPr>
          <a:lstStyle/>
          <a:p>
            <a:r>
              <a:rPr lang="en-US" dirty="0"/>
              <a:t>Data granularity: Byte vs. Block</a:t>
            </a:r>
          </a:p>
          <a:p>
            <a:pPr lvl="1"/>
            <a:r>
              <a:rPr lang="en-US" dirty="0"/>
              <a:t>Some devices provide single byte at a time (e.g., keyboard)</a:t>
            </a:r>
          </a:p>
          <a:p>
            <a:pPr lvl="1"/>
            <a:r>
              <a:rPr lang="en-US" dirty="0"/>
              <a:t>Others provide whole blocks (e.g., disks, networks, etc.)</a:t>
            </a:r>
          </a:p>
          <a:p>
            <a:pPr lvl="5"/>
            <a:endParaRPr lang="en-US" dirty="0"/>
          </a:p>
          <a:p>
            <a:r>
              <a:rPr lang="en-US" dirty="0"/>
              <a:t>Access pattern: Sequential vs. Random</a:t>
            </a:r>
          </a:p>
          <a:p>
            <a:pPr lvl="1"/>
            <a:r>
              <a:rPr lang="en-US" dirty="0"/>
              <a:t>Some devices must be accessed sequentially (e.g., tape)</a:t>
            </a:r>
          </a:p>
          <a:p>
            <a:pPr lvl="1"/>
            <a:r>
              <a:rPr lang="en-US" dirty="0"/>
              <a:t>Others can be accessed “randomly” (e.g., disk, cd, etc.)</a:t>
            </a:r>
          </a:p>
          <a:p>
            <a:pPr lvl="2"/>
            <a:r>
              <a:rPr lang="en-US" dirty="0"/>
              <a:t>Fixed overhead to start transfers</a:t>
            </a:r>
          </a:p>
          <a:p>
            <a:pPr lvl="1"/>
            <a:r>
              <a:rPr lang="en-US" dirty="0"/>
              <a:t>Some devices require continual monitoring</a:t>
            </a:r>
          </a:p>
          <a:p>
            <a:pPr lvl="1"/>
            <a:r>
              <a:rPr lang="en-US" dirty="0"/>
              <a:t>Others generate interrupts when they need service</a:t>
            </a:r>
          </a:p>
          <a:p>
            <a:pPr lvl="5"/>
            <a:endParaRPr lang="en-US" dirty="0"/>
          </a:p>
          <a:p>
            <a:r>
              <a:rPr lang="en-US" dirty="0"/>
              <a:t>Transfer Mechanism: Programmed IO and DMA</a:t>
            </a:r>
          </a:p>
        </p:txBody>
      </p:sp>
    </p:spTree>
    <p:extLst>
      <p:ext uri="{BB962C8B-B14F-4D97-AF65-F5344CB8AC3E}">
        <p14:creationId xmlns:p14="http://schemas.microsoft.com/office/powerpoint/2010/main" val="2273602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34526" y="2323926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15326" y="2720974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986726" y="4117974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656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89593" y="371969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51805" y="2576692"/>
            <a:ext cx="1219200" cy="1142999"/>
            <a:chOff x="5562600" y="3429001"/>
            <a:chExt cx="1219200" cy="1142999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0748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326" y="152400"/>
            <a:ext cx="7182074" cy="502702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MS PGothic" charset="0"/>
              </a:rPr>
              <a:t>I/O 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94306"/>
            <a:ext cx="10515600" cy="5120376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27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600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sz="4000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1383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1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0144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65988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 err="1"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lang="en-US" sz="19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99133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747976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71383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20227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017915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747975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65988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65988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47975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34418" y="2653353"/>
            <a:ext cx="169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0567" y="2667001"/>
            <a:ext cx="11095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74787" y="2653353"/>
            <a:ext cx="1781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8906" y="2667001"/>
            <a:ext cx="17956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35359" y="2794136"/>
            <a:ext cx="15824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078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975056" y="5456122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8974457" y="5579736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776755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5334001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53" y="5302012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1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Recall: 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4064895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The Goal of the I/O Subsystem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10134600" cy="5105400"/>
          </a:xfrm>
        </p:spPr>
        <p:txBody>
          <a:bodyPr/>
          <a:lstStyle/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Provide Uniform Interfaces, Despite Wide Range of Different Devices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This code works on many different devices: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FILE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("/dev/something", "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");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for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, "Count %d\n",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close(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Why?  Because code that controls devices (“device driver”) implements standard interface</a:t>
            </a:r>
          </a:p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We will try to get a flavor for what is involved in actually controlling devices in rest of lecture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Can only scratch surface!	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81385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Want Standard Interfaces to Devices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0" y="762000"/>
            <a:ext cx="94742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disk drives, tape drives, DVD-ROM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Access blocks of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seek()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Raw I/O or file-system access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Memory-mapped file access possible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Character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keyboards, mice, serial ports, some USB devices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Single characters at a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get()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put()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Libraries layered on top allow line editing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Network Devices: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Ethernet, Wireless, Bluetooth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enough from block/character to have own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Unix and Windows include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socket</a:t>
            </a:r>
            <a:r>
              <a:rPr lang="en-US" altLang="ko-KR" dirty="0">
                <a:ea typeface="굴림" panose="020B0600000101010101" pitchFamily="34" charset="-127"/>
              </a:rPr>
              <a:t> interface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Separates network protocol from network operation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Includes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select() </a:t>
            </a:r>
            <a:r>
              <a:rPr lang="en-US" altLang="ko-KR" dirty="0">
                <a:ea typeface="굴림" panose="020B0600000101010101" pitchFamily="34" charset="-127"/>
              </a:rPr>
              <a:t>functionality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Usage: pipes, FIFOs, streams, queues, mailboxes</a:t>
            </a:r>
          </a:p>
        </p:txBody>
      </p:sp>
    </p:spTree>
    <p:extLst>
      <p:ext uri="{BB962C8B-B14F-4D97-AF65-F5344CB8AC3E}">
        <p14:creationId xmlns:p14="http://schemas.microsoft.com/office/powerpoint/2010/main" val="27592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Does User Deal with Timing?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8839200" cy="5562600"/>
          </a:xfrm>
        </p:spPr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Blocking Interface: </a:t>
            </a:r>
            <a:r>
              <a:rPr lang="en-US" altLang="ko-KR" dirty="0">
                <a:ea typeface="굴림" panose="020B0600000101010101" pitchFamily="34" charset="-127"/>
              </a:rPr>
              <a:t>“Wait”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data is ready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write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device is ready for data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Non-blocking Interface: </a:t>
            </a:r>
            <a:r>
              <a:rPr lang="en-US" altLang="ko-KR" dirty="0">
                <a:ea typeface="굴림" panose="020B0600000101010101" pitchFamily="34" charset="-127"/>
              </a:rPr>
              <a:t>“Don’t 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Returns quickly from read or write request with count of bytes successfully transferred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Read may return nothing, write may write nothing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Asynchronous Interface: </a:t>
            </a:r>
            <a:r>
              <a:rPr lang="en-US" altLang="ko-KR" dirty="0">
                <a:ea typeface="굴림" panose="020B0600000101010101" pitchFamily="34" charset="-127"/>
              </a:rPr>
              <a:t>“Tell Me Later”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data, take pointer to user’s buffer, return immediately; later kernel fills buffer and notifies user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send data, take pointer to user’s buffer, return immediately; later kernel takes data and notifies user </a:t>
            </a:r>
          </a:p>
        </p:txBody>
      </p:sp>
    </p:spTree>
    <p:extLst>
      <p:ext uri="{BB962C8B-B14F-4D97-AF65-F5344CB8AC3E}">
        <p14:creationId xmlns:p14="http://schemas.microsoft.com/office/powerpoint/2010/main" val="1201975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r>
              <a:rPr lang="en-US" altLang="ko-KR" dirty="0"/>
              <a:t>Recall: Second-Chance List Algorithm </a:t>
            </a:r>
            <a:r>
              <a:rPr lang="en-US" altLang="ko-KR" dirty="0" smtClean="0"/>
              <a:t>(Page in from Disk)</a:t>
            </a:r>
            <a:endParaRPr lang="en-US" altLang="ko-KR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76676"/>
            <a:ext cx="11201399" cy="2905124"/>
          </a:xfrm>
        </p:spPr>
        <p:txBody>
          <a:bodyPr>
            <a:normAutofit/>
          </a:bodyPr>
          <a:lstStyle/>
          <a:p>
            <a:r>
              <a:rPr lang="en-US" altLang="ko-KR" dirty="0"/>
              <a:t>Split memory in two: Active list (RW), SC list (Invalid)</a:t>
            </a:r>
          </a:p>
          <a:p>
            <a:r>
              <a:rPr lang="en-US" altLang="ko-KR" dirty="0"/>
              <a:t>Access pages in Active list at full speed</a:t>
            </a:r>
          </a:p>
          <a:p>
            <a:r>
              <a:rPr lang="en-US" altLang="ko-KR" dirty="0"/>
              <a:t>Otherwise, Page Fault</a:t>
            </a:r>
          </a:p>
          <a:p>
            <a:pPr lvl="1"/>
            <a:r>
              <a:rPr lang="en-US" altLang="ko-KR" sz="2000" dirty="0"/>
              <a:t>Always move overflow page from end of Active list to front of Second-chance list (SC) and mark invalid</a:t>
            </a:r>
          </a:p>
          <a:p>
            <a:pPr lvl="1"/>
            <a:r>
              <a:rPr lang="en-US" altLang="ko-KR" sz="2000" dirty="0"/>
              <a:t>Desired Page On SC List: move to front of Active list, mark RW</a:t>
            </a:r>
          </a:p>
          <a:p>
            <a:pPr lvl="1"/>
            <a:r>
              <a:rPr lang="en-US" altLang="ko-KR" sz="2000" dirty="0"/>
              <a:t>Not on SC list: page in to front of Active list, mark RW; page out LRU victim at end of SC list</a:t>
            </a:r>
          </a:p>
        </p:txBody>
      </p:sp>
      <p:grpSp>
        <p:nvGrpSpPr>
          <p:cNvPr id="789537" name="Group 33"/>
          <p:cNvGrpSpPr>
            <a:grpSpLocks/>
          </p:cNvGrpSpPr>
          <p:nvPr/>
        </p:nvGrpSpPr>
        <p:grpSpPr bwMode="auto">
          <a:xfrm>
            <a:off x="1889126" y="804614"/>
            <a:ext cx="8710615" cy="2138363"/>
            <a:chOff x="230" y="384"/>
            <a:chExt cx="5487" cy="1347"/>
          </a:xfrm>
        </p:grpSpPr>
        <p:sp>
          <p:nvSpPr>
            <p:cNvPr id="26643" name="Rectangle 5"/>
            <p:cNvSpPr>
              <a:spLocks noChangeArrowheads="1"/>
            </p:cNvSpPr>
            <p:nvPr/>
          </p:nvSpPr>
          <p:spPr bwMode="auto">
            <a:xfrm>
              <a:off x="1772" y="384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4" name="Rectangle 6"/>
            <p:cNvSpPr>
              <a:spLocks noChangeArrowheads="1"/>
            </p:cNvSpPr>
            <p:nvPr/>
          </p:nvSpPr>
          <p:spPr bwMode="auto">
            <a:xfrm>
              <a:off x="1772" y="720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5" name="Rectangle 7"/>
            <p:cNvSpPr>
              <a:spLocks noChangeArrowheads="1"/>
            </p:cNvSpPr>
            <p:nvPr/>
          </p:nvSpPr>
          <p:spPr bwMode="auto">
            <a:xfrm>
              <a:off x="1772" y="1056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6" name="Rectangle 8"/>
            <p:cNvSpPr>
              <a:spLocks noChangeArrowheads="1"/>
            </p:cNvSpPr>
            <p:nvPr/>
          </p:nvSpPr>
          <p:spPr bwMode="auto">
            <a:xfrm>
              <a:off x="1772" y="1392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7" name="Rectangle 10"/>
            <p:cNvSpPr>
              <a:spLocks noChangeArrowheads="1"/>
            </p:cNvSpPr>
            <p:nvPr/>
          </p:nvSpPr>
          <p:spPr bwMode="auto">
            <a:xfrm>
              <a:off x="3164" y="384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8" name="Rectangle 11"/>
            <p:cNvSpPr>
              <a:spLocks noChangeArrowheads="1"/>
            </p:cNvSpPr>
            <p:nvPr/>
          </p:nvSpPr>
          <p:spPr bwMode="auto">
            <a:xfrm>
              <a:off x="3164" y="720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9" name="Rectangle 12"/>
            <p:cNvSpPr>
              <a:spLocks noChangeArrowheads="1"/>
            </p:cNvSpPr>
            <p:nvPr/>
          </p:nvSpPr>
          <p:spPr bwMode="auto">
            <a:xfrm>
              <a:off x="3164" y="1056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0" name="Rectangle 13"/>
            <p:cNvSpPr>
              <a:spLocks noChangeArrowheads="1"/>
            </p:cNvSpPr>
            <p:nvPr/>
          </p:nvSpPr>
          <p:spPr bwMode="auto">
            <a:xfrm>
              <a:off x="3164" y="1392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1" name="Text Box 14"/>
            <p:cNvSpPr txBox="1">
              <a:spLocks noChangeArrowheads="1"/>
            </p:cNvSpPr>
            <p:nvPr/>
          </p:nvSpPr>
          <p:spPr bwMode="auto">
            <a:xfrm>
              <a:off x="230" y="569"/>
              <a:ext cx="1421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/>
              <a:r>
                <a:rPr lang="en-US" altLang="ko-KR" sz="2400" b="0" dirty="0" smtClean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Mapped Pages</a:t>
              </a:r>
              <a:endParaRPr lang="en-US" altLang="ko-KR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r"/>
              <a:r>
                <a:rPr lang="en-US" altLang="ko-KR" sz="2400" b="0" i="1" dirty="0" smtClean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Active List</a:t>
              </a:r>
            </a:p>
            <a:p>
              <a:pPr algn="r"/>
              <a:endParaRPr lang="en-US" altLang="ko-KR" sz="18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RW</a:t>
              </a:r>
            </a:p>
            <a:p>
              <a:pPr algn="r"/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FIFO</a:t>
              </a:r>
            </a:p>
          </p:txBody>
        </p:sp>
        <p:sp>
          <p:nvSpPr>
            <p:cNvPr id="26652" name="Text Box 15"/>
            <p:cNvSpPr txBox="1">
              <a:spLocks noChangeArrowheads="1"/>
            </p:cNvSpPr>
            <p:nvPr/>
          </p:nvSpPr>
          <p:spPr bwMode="auto">
            <a:xfrm>
              <a:off x="3865" y="573"/>
              <a:ext cx="1852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 smtClean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Unmapped Pages </a:t>
              </a:r>
              <a:endParaRPr lang="en-US" altLang="ko-KR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400" b="0" i="1" dirty="0" smtClean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Second Chance </a:t>
              </a:r>
              <a:r>
                <a:rPr lang="en-US" altLang="ko-KR" sz="2400" b="0" i="1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</a:t>
              </a:r>
            </a:p>
            <a:p>
              <a:endParaRPr lang="en-US" altLang="ko-KR" sz="16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Invalid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LRU</a:t>
              </a:r>
            </a:p>
          </p:txBody>
        </p:sp>
      </p:grpSp>
      <p:grpSp>
        <p:nvGrpSpPr>
          <p:cNvPr id="789535" name="Group 31"/>
          <p:cNvGrpSpPr>
            <a:grpSpLocks/>
          </p:cNvGrpSpPr>
          <p:nvPr/>
        </p:nvGrpSpPr>
        <p:grpSpPr bwMode="auto">
          <a:xfrm>
            <a:off x="7385051" y="780801"/>
            <a:ext cx="2782888" cy="458788"/>
            <a:chOff x="3692" y="369"/>
            <a:chExt cx="1753" cy="289"/>
          </a:xfrm>
        </p:grpSpPr>
        <p:sp>
          <p:nvSpPr>
            <p:cNvPr id="26641" name="Line 18"/>
            <p:cNvSpPr>
              <a:spLocks noChangeShapeType="1"/>
            </p:cNvSpPr>
            <p:nvPr/>
          </p:nvSpPr>
          <p:spPr bwMode="auto">
            <a:xfrm>
              <a:off x="3692" y="504"/>
              <a:ext cx="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2" name="Text Box 19"/>
            <p:cNvSpPr txBox="1">
              <a:spLocks noChangeArrowheads="1"/>
            </p:cNvSpPr>
            <p:nvPr/>
          </p:nvSpPr>
          <p:spPr bwMode="auto">
            <a:xfrm>
              <a:off x="4392" y="369"/>
              <a:ext cx="105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LRU victim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44675" y="2862014"/>
            <a:ext cx="4394200" cy="828676"/>
            <a:chOff x="1844675" y="2862014"/>
            <a:chExt cx="4394200" cy="828676"/>
          </a:xfrm>
        </p:grpSpPr>
        <p:grpSp>
          <p:nvGrpSpPr>
            <p:cNvPr id="789534" name="Group 30"/>
            <p:cNvGrpSpPr>
              <a:grpSpLocks/>
            </p:cNvGrpSpPr>
            <p:nvPr/>
          </p:nvGrpSpPr>
          <p:grpSpPr bwMode="auto">
            <a:xfrm>
              <a:off x="1844675" y="2862015"/>
              <a:ext cx="2422526" cy="828675"/>
              <a:chOff x="202" y="1680"/>
              <a:chExt cx="1526" cy="522"/>
            </a:xfrm>
          </p:grpSpPr>
          <p:sp>
            <p:nvSpPr>
              <p:cNvPr id="26639" name="Line 22"/>
              <p:cNvSpPr>
                <a:spLocks noChangeShapeType="1"/>
              </p:cNvSpPr>
              <p:nvPr/>
            </p:nvSpPr>
            <p:spPr bwMode="auto">
              <a:xfrm>
                <a:off x="1168" y="1968"/>
                <a:ext cx="5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640" name="Text Box 23"/>
              <p:cNvSpPr txBox="1">
                <a:spLocks noChangeArrowheads="1"/>
              </p:cNvSpPr>
              <p:nvPr/>
            </p:nvSpPr>
            <p:spPr bwMode="auto">
              <a:xfrm>
                <a:off x="202" y="1680"/>
                <a:ext cx="966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Page-in</a:t>
                </a:r>
              </a:p>
              <a:p>
                <a:pPr algn="r">
                  <a:spcBef>
                    <a:spcPct val="0"/>
                  </a:spcBef>
                </a:pPr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From disk</a:t>
                </a:r>
              </a:p>
            </p:txBody>
          </p:sp>
        </p:grpSp>
        <p:sp>
          <p:nvSpPr>
            <p:cNvPr id="26637" name="Text Box 20"/>
            <p:cNvSpPr txBox="1">
              <a:spLocks noChangeArrowheads="1"/>
            </p:cNvSpPr>
            <p:nvPr/>
          </p:nvSpPr>
          <p:spPr bwMode="auto">
            <a:xfrm>
              <a:off x="4267200" y="2862014"/>
              <a:ext cx="197167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Active </a:t>
              </a:r>
              <a:r>
                <a:rPr lang="en-US" altLang="ko-KR" sz="2400" b="0" dirty="0" smtClean="0">
                  <a:latin typeface="Gill Sans" charset="0"/>
                  <a:ea typeface="Gill Sans" charset="0"/>
                  <a:cs typeface="Gill Sans" charset="0"/>
                </a:rPr>
                <a:t>Page</a:t>
              </a:r>
              <a:endParaRPr lang="en-US" altLang="ko-KR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9532" name="Group 28"/>
          <p:cNvGrpSpPr>
            <a:grpSpLocks/>
          </p:cNvGrpSpPr>
          <p:nvPr/>
        </p:nvGrpSpPr>
        <p:grpSpPr bwMode="auto">
          <a:xfrm>
            <a:off x="5175252" y="666502"/>
            <a:ext cx="2978151" cy="3071813"/>
            <a:chOff x="2300" y="297"/>
            <a:chExt cx="1876" cy="1935"/>
          </a:xfrm>
        </p:grpSpPr>
        <p:sp>
          <p:nvSpPr>
            <p:cNvPr id="26633" name="Line 17"/>
            <p:cNvSpPr>
              <a:spLocks noChangeShapeType="1"/>
            </p:cNvSpPr>
            <p:nvPr/>
          </p:nvSpPr>
          <p:spPr bwMode="auto">
            <a:xfrm>
              <a:off x="2300" y="480"/>
              <a:ext cx="106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4" name="Text Box 21"/>
            <p:cNvSpPr txBox="1">
              <a:spLocks noChangeArrowheads="1"/>
            </p:cNvSpPr>
            <p:nvPr/>
          </p:nvSpPr>
          <p:spPr bwMode="auto">
            <a:xfrm>
              <a:off x="3107" y="1710"/>
              <a:ext cx="106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SC </a:t>
              </a:r>
              <a:r>
                <a:rPr lang="en-US" altLang="ko-KR" sz="2400" b="0" dirty="0" smtClean="0">
                  <a:latin typeface="Gill Sans" charset="0"/>
                  <a:ea typeface="Gill Sans" charset="0"/>
                  <a:cs typeface="Gill Sans" charset="0"/>
                </a:rPr>
                <a:t>Victim</a:t>
              </a:r>
              <a:endParaRPr lang="en-US" altLang="ko-KR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5" name="Text Box 25"/>
            <p:cNvSpPr txBox="1">
              <a:spLocks noChangeArrowheads="1"/>
            </p:cNvSpPr>
            <p:nvPr/>
          </p:nvSpPr>
          <p:spPr bwMode="auto">
            <a:xfrm rot="2931928">
              <a:off x="2208" y="593"/>
              <a:ext cx="88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897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8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626" y="762001"/>
            <a:ext cx="10324374" cy="58353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Devices Types: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Many different speeds (0.1 bytes/sec to </a:t>
            </a:r>
            <a:r>
              <a:rPr lang="en-US" altLang="ko-KR" dirty="0" err="1">
                <a:ea typeface="Gulim" panose="020B0600000101010101" pitchFamily="34" charset="-127"/>
                <a:sym typeface="Symbol" panose="05050102010706020507" pitchFamily="18" charset="2"/>
              </a:rPr>
              <a:t>GBytes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/sec)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Patterns: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 Devices, Character Devices, Network Devices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Timing: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Blocking, Non-blocking, Asynchronous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Controllers: Hardware that controls actual device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Processor Accesses through I/O instructions, load/store to special physical memory</a:t>
            </a:r>
          </a:p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Notification 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</a:p>
          <a:p>
            <a:pPr>
              <a:spcBef>
                <a:spcPct val="10000"/>
              </a:spcBef>
            </a:pPr>
            <a:r>
              <a:rPr lang="en-US" dirty="0"/>
              <a:t>Device drivers interface to I/O devices</a:t>
            </a:r>
          </a:p>
          <a:p>
            <a:pPr lvl="1"/>
            <a:r>
              <a:rPr lang="en-US" dirty="0"/>
              <a:t>Provide clean Read/Write interface to OS above</a:t>
            </a:r>
          </a:p>
          <a:p>
            <a:pPr lvl="1"/>
            <a:r>
              <a:rPr lang="en-US" dirty="0"/>
              <a:t>Manipulate devices through PIO, DMA &amp; interrupt handling</a:t>
            </a:r>
          </a:p>
          <a:p>
            <a:pPr lvl="1"/>
            <a:r>
              <a:rPr lang="en-US" dirty="0"/>
              <a:t>Three types: block, character, and network</a:t>
            </a:r>
          </a:p>
        </p:txBody>
      </p:sp>
    </p:spTree>
    <p:extLst>
      <p:ext uri="{BB962C8B-B14F-4D97-AF65-F5344CB8AC3E}">
        <p14:creationId xmlns:p14="http://schemas.microsoft.com/office/powerpoint/2010/main" val="3156122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Thrashing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669" y="729762"/>
            <a:ext cx="7010400" cy="5616574"/>
          </a:xfrm>
        </p:spPr>
        <p:txBody>
          <a:bodyPr>
            <a:normAutofit/>
          </a:bodyPr>
          <a:lstStyle/>
          <a:p>
            <a:r>
              <a:rPr lang="en-US" altLang="ko-KR" dirty="0"/>
              <a:t>If a process does not have “enough” pages, the page-fault rate is very high.  </a:t>
            </a:r>
            <a:br>
              <a:rPr lang="en-US" altLang="ko-KR" dirty="0"/>
            </a:br>
            <a:r>
              <a:rPr lang="en-US" altLang="ko-KR" dirty="0"/>
              <a:t>This leads to:</a:t>
            </a:r>
          </a:p>
          <a:p>
            <a:pPr lvl="1"/>
            <a:r>
              <a:rPr lang="en-US" altLang="ko-KR" dirty="0"/>
              <a:t>low CPU utilization</a:t>
            </a:r>
          </a:p>
          <a:p>
            <a:pPr lvl="1"/>
            <a:r>
              <a:rPr lang="en-US" altLang="ko-KR" dirty="0"/>
              <a:t>operating system spends most of its time swapping to disk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Thrashing</a:t>
            </a:r>
            <a:r>
              <a:rPr lang="en-US" altLang="ko-KR" dirty="0"/>
              <a:t> </a:t>
            </a:r>
            <a:r>
              <a:rPr lang="en-US" altLang="ko-KR" dirty="0">
                <a:sym typeface="Symbol" panose="05050102010706020507" pitchFamily="18" charset="2"/>
              </a:rPr>
              <a:t> a process is busy swapping pages in and out with little or no actual progress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Questions:</a:t>
            </a:r>
          </a:p>
          <a:p>
            <a:pPr lvl="1"/>
            <a:r>
              <a:rPr lang="en-US" altLang="ko-KR" dirty="0"/>
              <a:t>How do we detect Thrashing?</a:t>
            </a:r>
          </a:p>
          <a:p>
            <a:pPr lvl="1"/>
            <a:r>
              <a:rPr lang="en-US" altLang="ko-KR" dirty="0"/>
              <a:t>What is best response to Thrashing?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2083" r="856" b="12083"/>
          <a:stretch>
            <a:fillRect/>
          </a:stretch>
        </p:blipFill>
        <p:spPr bwMode="auto">
          <a:xfrm>
            <a:off x="7221415" y="1028700"/>
            <a:ext cx="4667250" cy="26892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Locality In A Memory-Reference Pattern</a:t>
            </a:r>
            <a:endParaRPr lang="en-US" altLang="ko-KR" dirty="0"/>
          </a:p>
        </p:txBody>
      </p:sp>
      <p:sp>
        <p:nvSpPr>
          <p:cNvPr id="811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0662" y="762000"/>
            <a:ext cx="5880100" cy="5562600"/>
          </a:xfrm>
        </p:spPr>
        <p:txBody>
          <a:bodyPr/>
          <a:lstStyle/>
          <a:p>
            <a:r>
              <a:rPr lang="en-US" altLang="ko-KR" dirty="0"/>
              <a:t>Program Memory Access Patterns have temporal and spatial locality</a:t>
            </a:r>
          </a:p>
          <a:p>
            <a:pPr lvl="1"/>
            <a:r>
              <a:rPr lang="en-US" altLang="ko-KR" dirty="0"/>
              <a:t>Group of Pages accessed along a given time slice called the “Working Set”</a:t>
            </a:r>
          </a:p>
          <a:p>
            <a:pPr lvl="1"/>
            <a:r>
              <a:rPr lang="en-US" altLang="ko-KR" dirty="0"/>
              <a:t>Working Set defines minimum number of pages for process to behave well</a:t>
            </a:r>
          </a:p>
          <a:p>
            <a:r>
              <a:rPr lang="en-US" altLang="ko-KR" dirty="0"/>
              <a:t>Not enough memory for Working Set </a:t>
            </a:r>
            <a:r>
              <a:rPr lang="en-US" altLang="ko-KR" dirty="0">
                <a:sym typeface="Symbol" panose="05050102010706020507" pitchFamily="18" charset="2"/>
              </a:rPr>
              <a:t> Thrashing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Better to swap out process?</a:t>
            </a:r>
          </a:p>
          <a:p>
            <a:pPr lvl="1"/>
            <a:endParaRPr lang="ko-KR" altLang="en-US" dirty="0"/>
          </a:p>
        </p:txBody>
      </p:sp>
      <p:sp>
        <p:nvSpPr>
          <p:cNvPr id="811013" name="AutoShape 5"/>
          <p:cNvSpPr>
            <a:spLocks noChangeArrowheads="1"/>
          </p:cNvSpPr>
          <p:nvPr/>
        </p:nvSpPr>
        <p:spPr bwMode="auto">
          <a:xfrm>
            <a:off x="-304800" y="764931"/>
            <a:ext cx="228600" cy="502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659" r="21251" b="1007"/>
          <a:stretch>
            <a:fillRect/>
          </a:stretch>
        </p:blipFill>
        <p:spPr bwMode="auto">
          <a:xfrm>
            <a:off x="6565900" y="762000"/>
            <a:ext cx="4406900" cy="53292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88 0.01065 L 0.9056 0.00926 " pathEditMode="fixed" rAng="0" ptsTypes="AA">
                                      <p:cBhvr>
                                        <p:cTn id="16" dur="5000" fill="hold"/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5" grpId="0" uiExpand="1" build="p"/>
      <p:bldP spid="811013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Working-Set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10439400" cy="4267200"/>
          </a:xfrm>
        </p:spPr>
        <p:txBody>
          <a:bodyPr>
            <a:normAutofit lnSpcReduction="10000"/>
          </a:bodyPr>
          <a:lstStyle/>
          <a:p>
            <a:r>
              <a:rPr lang="ko-KR" altLang="en-US" dirty="0">
                <a:sym typeface="Symbol" panose="05050102010706020507" pitchFamily="18" charset="2"/>
              </a:rPr>
              <a:t>  </a:t>
            </a:r>
            <a:r>
              <a:rPr lang="en-US" altLang="ko-KR" dirty="0">
                <a:sym typeface="Symbol" panose="05050102010706020507" pitchFamily="18" charset="2"/>
              </a:rPr>
              <a:t>working-set window  fixed number of page references 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Example:  10,000 instructions</a:t>
            </a:r>
          </a:p>
          <a:p>
            <a:r>
              <a:rPr lang="en-US" altLang="ko-KR" dirty="0" err="1">
                <a:sym typeface="Symbol" panose="05050102010706020507" pitchFamily="18" charset="2"/>
              </a:rPr>
              <a:t>WSi</a:t>
            </a:r>
            <a:r>
              <a:rPr lang="en-US" altLang="ko-KR" dirty="0">
                <a:sym typeface="Symbol" panose="05050102010706020507" pitchFamily="18" charset="2"/>
              </a:rPr>
              <a:t> (working set of Process Pi) = total set of pages referenced in the most recent  (varies in time)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D = |</a:t>
            </a:r>
            <a:r>
              <a:rPr lang="en-US" altLang="ko-KR" dirty="0" err="1">
                <a:sym typeface="Symbol" panose="05050102010706020507" pitchFamily="18" charset="2"/>
              </a:rPr>
              <a:t>WSi</a:t>
            </a:r>
            <a:r>
              <a:rPr lang="en-US" altLang="ko-KR" dirty="0">
                <a:sym typeface="Symbol" panose="05050102010706020507" pitchFamily="18" charset="2"/>
              </a:rPr>
              <a:t>|  total demand frames 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if D &gt; m  Thrashing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Policy: if D &gt; m, then suspend/swap out processes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This can improve overall system behavior by a lot!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34947" r="688" b="35550"/>
          <a:stretch>
            <a:fillRect/>
          </a:stretch>
        </p:blipFill>
        <p:spPr bwMode="auto">
          <a:xfrm>
            <a:off x="2438401" y="776287"/>
            <a:ext cx="7426325" cy="16621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0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about Compulsory Misses?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10210800" cy="5181600"/>
          </a:xfrm>
        </p:spPr>
        <p:txBody>
          <a:bodyPr/>
          <a:lstStyle/>
          <a:p>
            <a:r>
              <a:rPr lang="en-US" altLang="ko-KR" dirty="0"/>
              <a:t>Recall that compulsory misses are misses that occur the first time that a page is seen	</a:t>
            </a:r>
          </a:p>
          <a:p>
            <a:pPr lvl="1"/>
            <a:r>
              <a:rPr lang="en-US" altLang="ko-KR" dirty="0"/>
              <a:t>Pages that are touched for the first time</a:t>
            </a:r>
          </a:p>
          <a:p>
            <a:pPr lvl="1"/>
            <a:r>
              <a:rPr lang="en-US" altLang="ko-KR" dirty="0"/>
              <a:t>Pages that are touched after process is swapped out/swapped back in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Clustering:</a:t>
            </a:r>
          </a:p>
          <a:p>
            <a:pPr lvl="1"/>
            <a:r>
              <a:rPr lang="en-US" altLang="ko-KR" dirty="0"/>
              <a:t>On a page-fault, bring in multiple pages “around” the faulting page</a:t>
            </a:r>
          </a:p>
          <a:p>
            <a:pPr lvl="1"/>
            <a:r>
              <a:rPr lang="en-US" altLang="ko-KR" dirty="0"/>
              <a:t>Since efficiency of disk reads increases with sequential reads, makes sense to read several sequential pages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Working Set Tracking:</a:t>
            </a:r>
          </a:p>
          <a:p>
            <a:pPr lvl="1"/>
            <a:r>
              <a:rPr lang="en-US" altLang="ko-KR" dirty="0"/>
              <a:t>Use algorithm to try to track working set of application</a:t>
            </a:r>
          </a:p>
          <a:p>
            <a:pPr lvl="1"/>
            <a:r>
              <a:rPr lang="en-US" altLang="ko-KR" dirty="0"/>
              <a:t>When swapping process back in, swap in working set</a:t>
            </a:r>
          </a:p>
        </p:txBody>
      </p:sp>
    </p:spTree>
    <p:extLst>
      <p:ext uri="{BB962C8B-B14F-4D97-AF65-F5344CB8AC3E}">
        <p14:creationId xmlns:p14="http://schemas.microsoft.com/office/powerpoint/2010/main" val="136966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Memory Details?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Memory management in Linux considerably more complex than the examples we have been discussing</a:t>
            </a:r>
          </a:p>
          <a:p>
            <a:r>
              <a:rPr lang="en-US" dirty="0"/>
              <a:t>Memory Zones: physical memory categories</a:t>
            </a:r>
          </a:p>
          <a:p>
            <a:pPr lvl="1"/>
            <a:r>
              <a:rPr lang="en-US" dirty="0"/>
              <a:t>ZONE_DMA: &lt; 16MB memory, </a:t>
            </a:r>
            <a:r>
              <a:rPr lang="en-US" dirty="0" err="1"/>
              <a:t>DMAable</a:t>
            </a:r>
            <a:r>
              <a:rPr lang="en-US" dirty="0"/>
              <a:t> on ISA bus</a:t>
            </a:r>
          </a:p>
          <a:p>
            <a:pPr lvl="1"/>
            <a:r>
              <a:rPr lang="en-US" dirty="0"/>
              <a:t>ZONE_NORMAL: 16MB 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dirty="0"/>
              <a:t>896MB (mapped at 0xC0000000)</a:t>
            </a:r>
          </a:p>
          <a:p>
            <a:pPr lvl="1"/>
            <a:r>
              <a:rPr lang="en-US" dirty="0"/>
              <a:t>ZONE_HIGHMEM: Everything else (&gt; 896MB)</a:t>
            </a:r>
          </a:p>
          <a:p>
            <a:r>
              <a:rPr lang="en-US" dirty="0"/>
              <a:t>Each zone has 1 </a:t>
            </a:r>
            <a:r>
              <a:rPr lang="en-US" dirty="0" err="1"/>
              <a:t>freelist</a:t>
            </a:r>
            <a:r>
              <a:rPr lang="en-US" dirty="0"/>
              <a:t>, 2 LRU lists (Active/Inactive)</a:t>
            </a:r>
          </a:p>
          <a:p>
            <a:r>
              <a:rPr lang="en-US" dirty="0"/>
              <a:t>Many different types of allocation</a:t>
            </a:r>
          </a:p>
          <a:p>
            <a:pPr lvl="1"/>
            <a:r>
              <a:rPr lang="en-US" dirty="0"/>
              <a:t>SLAB allocators, per-page allocators, mapped/unmapped</a:t>
            </a:r>
          </a:p>
          <a:p>
            <a:r>
              <a:rPr lang="en-US" dirty="0"/>
              <a:t>Many different types of allocated memory:</a:t>
            </a:r>
          </a:p>
          <a:p>
            <a:pPr lvl="1"/>
            <a:r>
              <a:rPr lang="en-US" dirty="0"/>
              <a:t>Anonymous memory (not backed by a file, heap/stack)</a:t>
            </a:r>
          </a:p>
          <a:p>
            <a:pPr lvl="1"/>
            <a:r>
              <a:rPr lang="en-US" dirty="0"/>
              <a:t>Mapped memory (backed by a file)</a:t>
            </a:r>
          </a:p>
          <a:p>
            <a:r>
              <a:rPr lang="en-US" dirty="0"/>
              <a:t>Allocation priorities</a:t>
            </a:r>
          </a:p>
          <a:p>
            <a:pPr lvl="1"/>
            <a:r>
              <a:rPr lang="en-US" dirty="0"/>
              <a:t>Is blocking allowed/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38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98025</TotalTime>
  <Pages>60</Pages>
  <Words>3594</Words>
  <Application>Microsoft Office PowerPoint</Application>
  <PresentationFormat>Widescreen</PresentationFormat>
  <Paragraphs>566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ＭＳ Ｐゴシック</vt:lpstr>
      <vt:lpstr>ＭＳ Ｐゴシック</vt:lpstr>
      <vt:lpstr>Arial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Helvetica</vt:lpstr>
      <vt:lpstr>Symbol</vt:lpstr>
      <vt:lpstr>Times New Roman</vt:lpstr>
      <vt:lpstr>Office</vt:lpstr>
      <vt:lpstr>CS162 Operating Systems and Systems Programming Lecture 19  General I/O, Storage Devices</vt:lpstr>
      <vt:lpstr>Recall: Clock Algorithm (Not Recently Used)</vt:lpstr>
      <vt:lpstr>Recall: Second-Chance List Algorithm (Rearrangement)</vt:lpstr>
      <vt:lpstr>Recall: Second-Chance List Algorithm (Page in from Disk)</vt:lpstr>
      <vt:lpstr>Thrashing</vt:lpstr>
      <vt:lpstr>Locality In A Memory-Reference Pattern</vt:lpstr>
      <vt:lpstr>Working-Set Model</vt:lpstr>
      <vt:lpstr>What about Compulsory Misses?</vt:lpstr>
      <vt:lpstr>Linux Memory Details?</vt:lpstr>
      <vt:lpstr>Linux Virtual memory map (Pre-Meltdown)</vt:lpstr>
      <vt:lpstr>Pre-Meltdown Virtual Map (Details)</vt:lpstr>
      <vt:lpstr>Post Meltdown Memory Map</vt:lpstr>
      <vt:lpstr>Administrivia</vt:lpstr>
      <vt:lpstr>Lecture Attendance EC (4/2/2024)</vt:lpstr>
      <vt:lpstr>What about I/O???</vt:lpstr>
      <vt:lpstr>Requirements of I/O</vt:lpstr>
      <vt:lpstr>Recall: Range of Timescales</vt:lpstr>
      <vt:lpstr>Example: Device Transfer Rates in Mb/s (Sun Enterprise 6000)</vt:lpstr>
      <vt:lpstr>In a Picture</vt:lpstr>
      <vt:lpstr>Example of I/O System</vt:lpstr>
      <vt:lpstr>Recall: Recent Intel Chipset I/O Configuration</vt:lpstr>
      <vt:lpstr>What’s a bus?</vt:lpstr>
      <vt:lpstr>Why a Bus?</vt:lpstr>
      <vt:lpstr>PCI Bus Evolution</vt:lpstr>
      <vt:lpstr>PCI Express (PCIe) “Bus”</vt:lpstr>
      <vt:lpstr>Example: PCI Architecture</vt:lpstr>
      <vt:lpstr>How does the Processor Talk to the Device?</vt:lpstr>
      <vt:lpstr>Port-Mapped I/O in Pintos Speaker Driver</vt:lpstr>
      <vt:lpstr>Example: Memory-Mapped Display Controller</vt:lpstr>
      <vt:lpstr>Operational Parameters for I/O</vt:lpstr>
      <vt:lpstr>Transferring Data To/From Controller</vt:lpstr>
      <vt:lpstr>Transferring Data To/From Controller</vt:lpstr>
      <vt:lpstr>I/O Device Notifying the OS</vt:lpstr>
      <vt:lpstr>Kernel Device Structure</vt:lpstr>
      <vt:lpstr>Recall: Device Drivers</vt:lpstr>
      <vt:lpstr>Recall: Life Cycle of An I/O Request</vt:lpstr>
      <vt:lpstr>The Goal of the I/O Subsystem</vt:lpstr>
      <vt:lpstr>Want Standard Interfaces to Devices</vt:lpstr>
      <vt:lpstr>How Does User Deal with Timing?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1085</cp:revision>
  <cp:lastPrinted>2024-04-04T16:55:39Z</cp:lastPrinted>
  <dcterms:created xsi:type="dcterms:W3CDTF">1995-08-12T11:37:26Z</dcterms:created>
  <dcterms:modified xsi:type="dcterms:W3CDTF">2024-04-04T16:55:59Z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