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1682" r:id="rId3"/>
    <p:sldId id="1662" r:id="rId4"/>
    <p:sldId id="1663" r:id="rId5"/>
    <p:sldId id="1664" r:id="rId6"/>
    <p:sldId id="1665" r:id="rId7"/>
    <p:sldId id="1666" r:id="rId8"/>
    <p:sldId id="1668" r:id="rId9"/>
    <p:sldId id="1669" r:id="rId10"/>
    <p:sldId id="1670" r:id="rId11"/>
    <p:sldId id="1671" r:id="rId12"/>
    <p:sldId id="1672" r:id="rId13"/>
    <p:sldId id="1673" r:id="rId14"/>
    <p:sldId id="1674" r:id="rId15"/>
    <p:sldId id="1675" r:id="rId16"/>
    <p:sldId id="1676" r:id="rId17"/>
    <p:sldId id="1677" r:id="rId18"/>
    <p:sldId id="1678" r:id="rId19"/>
    <p:sldId id="1679" r:id="rId20"/>
    <p:sldId id="1680" r:id="rId21"/>
    <p:sldId id="1681" r:id="rId22"/>
    <p:sldId id="1660" r:id="rId23"/>
    <p:sldId id="1640" r:id="rId24"/>
    <p:sldId id="1641" r:id="rId25"/>
    <p:sldId id="1642" r:id="rId26"/>
    <p:sldId id="1643" r:id="rId27"/>
    <p:sldId id="1644" r:id="rId28"/>
    <p:sldId id="1645" r:id="rId29"/>
    <p:sldId id="1647" r:id="rId30"/>
    <p:sldId id="1648" r:id="rId31"/>
    <p:sldId id="1649" r:id="rId32"/>
    <p:sldId id="1650" r:id="rId33"/>
    <p:sldId id="1651" r:id="rId34"/>
    <p:sldId id="1652" r:id="rId35"/>
    <p:sldId id="1653" r:id="rId36"/>
    <p:sldId id="1654" r:id="rId37"/>
    <p:sldId id="1655" r:id="rId38"/>
    <p:sldId id="1656" r:id="rId39"/>
    <p:sldId id="1657" r:id="rId40"/>
    <p:sldId id="1518" r:id="rId41"/>
    <p:sldId id="1519" r:id="rId42"/>
    <p:sldId id="1520" r:id="rId43"/>
    <p:sldId id="1658" r:id="rId44"/>
    <p:sldId id="1522" r:id="rId45"/>
    <p:sldId id="1523" r:id="rId46"/>
    <p:sldId id="1524" r:id="rId47"/>
    <p:sldId id="1525" r:id="rId48"/>
    <p:sldId id="1526" r:id="rId49"/>
    <p:sldId id="1568" r:id="rId50"/>
    <p:sldId id="1575" r:id="rId51"/>
    <p:sldId id="1572" r:id="rId52"/>
    <p:sldId id="1574" r:id="rId53"/>
    <p:sldId id="1531" r:id="rId54"/>
    <p:sldId id="1475" r:id="rId55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FF0000"/>
    <a:srgbClr val="BCFFBC"/>
    <a:srgbClr val="F430AB"/>
    <a:srgbClr val="A18623"/>
    <a:srgbClr val="9E7800"/>
    <a:srgbClr val="C49500"/>
    <a:srgbClr val="E6E703"/>
    <a:srgbClr val="72AAAE"/>
    <a:srgbClr val="233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5"/>
    <p:restoredTop sz="95005" autoAdjust="0"/>
  </p:normalViewPr>
  <p:slideViewPr>
    <p:cSldViewPr>
      <p:cViewPr varScale="1">
        <p:scale>
          <a:sx n="104" d="100"/>
          <a:sy n="104" d="100"/>
        </p:scale>
        <p:origin x="108" y="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530" y="6956426"/>
            <a:ext cx="847738" cy="28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1" rIns="92262" bIns="46971">
            <a:spAutoFit/>
          </a:bodyPr>
          <a:lstStyle/>
          <a:p>
            <a:pPr algn="ctr" defTabSz="917043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043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628" y="6956426"/>
            <a:ext cx="877538" cy="28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1" rIns="92262" bIns="46971">
            <a:spAutoFit/>
          </a:bodyPr>
          <a:lstStyle/>
          <a:p>
            <a:pPr algn="ctr" defTabSz="917043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043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6" y="3475043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5" tIns="46971" rIns="95615" bIns="469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064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291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413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610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389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565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880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22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274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8720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952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9562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22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Now let's look at some key problems we face when synchronizing or scheduling concurrent tasks.</a:t>
            </a:r>
          </a:p>
        </p:txBody>
      </p:sp>
    </p:spTree>
    <p:extLst>
      <p:ext uri="{BB962C8B-B14F-4D97-AF65-F5344CB8AC3E}">
        <p14:creationId xmlns:p14="http://schemas.microsoft.com/office/powerpoint/2010/main" val="3037812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85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560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45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0761661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13.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97973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2/29/2024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367814" y="6550025"/>
            <a:ext cx="336660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err="1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Spring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2024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tiff"/><Relationship Id="rId3" Type="http://schemas.openxmlformats.org/officeDocument/2006/relationships/image" Target="../media/image2.png"/><Relationship Id="rId21" Type="http://schemas.openxmlformats.org/officeDocument/2006/relationships/image" Target="../media/image19.tiff"/><Relationship Id="rId7" Type="http://schemas.openxmlformats.org/officeDocument/2006/relationships/hyperlink" Target="http://images.google.com/imgres?imgurl=http://static.howstuffworks.com/gif/cell-phone-nokia.jpg&amp;imgrefurl=http://electronics.howstuffworks.com/cell-phone.htm&amp;h=200&amp;w=200&amp;sz=22&amp;tbnid=ftqjm3_El-gJ:&amp;tbnh=99&amp;tbnw=99&amp;start=7&amp;prev=/images?q=cell+phone&amp;hl=en&amp;lr=&amp;ie=UTF-8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8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7.tiff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13</a:t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Scheduling </a:t>
            </a:r>
            <a:r>
              <a:rPr lang="en-US" sz="3000" dirty="0" smtClean="0"/>
              <a:t>3: Proportional Share Scheduling, Deadlock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February 29</a:t>
            </a:r>
            <a:r>
              <a:rPr lang="en-US" altLang="en-US" baseline="30000" dirty="0" smtClean="0">
                <a:ea typeface="Gill Sans" charset="0"/>
              </a:rPr>
              <a:t>th</a:t>
            </a:r>
            <a:r>
              <a:rPr lang="en-US" altLang="en-US" dirty="0" smtClean="0">
                <a:ea typeface="Gill Sans" charset="0"/>
              </a:rPr>
              <a:t>, 2024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John </a:t>
            </a:r>
            <a:r>
              <a:rPr lang="en-US" altLang="en-US" dirty="0" err="1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1CC2-9115-43C1-A794-0438E669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Achieve proportional share scheduling without resorting to randomness, and overcome the “law of small numbers” problem.</a:t>
                </a:r>
              </a:p>
              <a:p>
                <a:r>
                  <a:rPr lang="en-US" dirty="0"/>
                  <a:t>“Stride” of each job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larger your share of tickets, the smaller your stride</a:t>
                </a:r>
              </a:p>
              <a:p>
                <a:pPr lvl="1"/>
                <a:r>
                  <a:rPr lang="en-US" dirty="0"/>
                  <a:t>Ex: W = 10,000,  A=100 tickets, B=50, C=250</a:t>
                </a:r>
              </a:p>
              <a:p>
                <a:pPr lvl="1"/>
                <a:r>
                  <a:rPr lang="en-US" dirty="0"/>
                  <a:t>A stride: 100, B: 200, C: 40</a:t>
                </a:r>
              </a:p>
              <a:p>
                <a:r>
                  <a:rPr lang="en-US" dirty="0"/>
                  <a:t>Each job has a “pass” counter </a:t>
                </a:r>
              </a:p>
              <a:p>
                <a:r>
                  <a:rPr lang="en-US" dirty="0"/>
                  <a:t>Scheduler: pick job with lowest </a:t>
                </a:r>
                <a:r>
                  <a:rPr lang="en-US" i="1" dirty="0"/>
                  <a:t>pass</a:t>
                </a:r>
                <a:r>
                  <a:rPr lang="en-US" dirty="0"/>
                  <a:t>, runs it, add its </a:t>
                </a:r>
                <a:r>
                  <a:rPr lang="en-US" i="1" dirty="0"/>
                  <a:t>stride</a:t>
                </a:r>
                <a:r>
                  <a:rPr lang="en-US" dirty="0"/>
                  <a:t> to its </a:t>
                </a:r>
                <a:r>
                  <a:rPr lang="en-US" i="1" dirty="0"/>
                  <a:t>pass</a:t>
                </a:r>
              </a:p>
              <a:p>
                <a:r>
                  <a:rPr lang="en-US" dirty="0"/>
                  <a:t>Low-stride jobs (lots of tickets) run more often</a:t>
                </a:r>
              </a:p>
              <a:p>
                <a:pPr lvl="1"/>
                <a:r>
                  <a:rPr lang="en-US" dirty="0"/>
                  <a:t>Job with twice the tickets gets to run twice as often</a:t>
                </a:r>
              </a:p>
              <a:p>
                <a:r>
                  <a:rPr lang="en-US" dirty="0"/>
                  <a:t>Some messiness of counter wrap-around, new jobs,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9" t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059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Linux Completely Fair Scheduler (CFS)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CCE4-2F94-4F2B-BBF1-F8317B7B8A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722" y="762000"/>
                <a:ext cx="7318190" cy="4351338"/>
              </a:xfrm>
            </p:spPr>
            <p:txBody>
              <a:bodyPr/>
              <a:lstStyle/>
              <a:p>
                <a:r>
                  <a:rPr lang="en-US" dirty="0">
                    <a:latin typeface="Gill Sans Light"/>
                  </a:rPr>
                  <a:t>Goal: Each process gets an equal share of CPU</a:t>
                </a:r>
              </a:p>
              <a:p>
                <a:pPr lvl="1"/>
                <a:r>
                  <a:rPr lang="en-US" i="1" dirty="0">
                    <a:latin typeface="Gill Sans Light"/>
                  </a:rPr>
                  <a:t>N</a:t>
                </a:r>
                <a:r>
                  <a:rPr lang="en-US" dirty="0">
                    <a:latin typeface="Gill Sans Light"/>
                  </a:rPr>
                  <a:t> threads “simultaneously” execute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of CPU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The </a:t>
                </a:r>
                <a:r>
                  <a:rPr lang="en-US" i="1" dirty="0">
                    <a:solidFill>
                      <a:srgbClr val="FF0000"/>
                    </a:solidFill>
                    <a:latin typeface="Gill Sans Light"/>
                  </a:rPr>
                  <a:t>model</a:t>
                </a:r>
                <a:r>
                  <a:rPr lang="en-US" dirty="0">
                    <a:latin typeface="Gill Sans Light"/>
                  </a:rPr>
                  <a:t> is somewhat like simultaneous multithreading – each thread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of the cycles </a:t>
                </a:r>
              </a:p>
              <a:p>
                <a:endParaRPr lang="en-US" dirty="0">
                  <a:latin typeface="Gill Sans Light"/>
                </a:endParaRPr>
              </a:p>
              <a:p>
                <a:r>
                  <a:rPr lang="en-US" dirty="0">
                    <a:latin typeface="Gill Sans Light"/>
                  </a:rPr>
                  <a:t>In general, can’t do this with real hardware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OS needs to give out full CPU in time slices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Thus, we must use something to keep the threads roughly in sync with one another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CCE4-2F94-4F2B-BBF1-F8317B7B8A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22" y="762000"/>
                <a:ext cx="7318190" cy="4351338"/>
              </a:xfrm>
              <a:blipFill>
                <a:blip r:embed="rId2"/>
                <a:stretch>
                  <a:fillRect l="-1167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704517" y="762000"/>
            <a:ext cx="4294187" cy="3124200"/>
            <a:chOff x="921546" y="1650801"/>
            <a:chExt cx="4294187" cy="3124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CE0FA7-909E-4F68-A7E8-B5B0EC7D5D31}"/>
                </a:ext>
              </a:extLst>
            </p:cNvPr>
            <p:cNvSpPr txBox="1"/>
            <p:nvPr/>
          </p:nvSpPr>
          <p:spPr>
            <a:xfrm>
              <a:off x="1734847" y="1650801"/>
              <a:ext cx="3078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Gill Sans Light"/>
                </a:rPr>
                <a:t>Model: “Perfectly” subdivided CPU: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6850CDD-EA78-4212-9CF5-0DB013325EC9}"/>
                </a:ext>
              </a:extLst>
            </p:cNvPr>
            <p:cNvGrpSpPr/>
            <p:nvPr/>
          </p:nvGrpSpPr>
          <p:grpSpPr>
            <a:xfrm>
              <a:off x="921546" y="2518547"/>
              <a:ext cx="4294187" cy="2256454"/>
              <a:chOff x="4333981" y="4158641"/>
              <a:chExt cx="4294187" cy="2256454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EC34E6A-BCFA-4ED3-A830-7B238152C0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7775" y="6415094"/>
                <a:ext cx="321466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D5C5ADD-7E3B-4243-9843-9F69E3EB3C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57775" y="4158641"/>
                <a:ext cx="0" cy="22564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2F9E6B-B43D-4BA1-9592-FE1952211E4C}"/>
                  </a:ext>
                </a:extLst>
              </p:cNvPr>
              <p:cNvSpPr txBox="1"/>
              <p:nvPr/>
            </p:nvSpPr>
            <p:spPr>
              <a:xfrm rot="5400000">
                <a:off x="3445049" y="5064497"/>
                <a:ext cx="22395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Gill Sans Light"/>
                  </a:rPr>
                  <a:t>CPU Time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C7037D-DE33-421A-A0BD-1194A8C02EF2}"/>
                  </a:ext>
                </a:extLst>
              </p:cNvPr>
              <p:cNvSpPr/>
              <p:nvPr/>
            </p:nvSpPr>
            <p:spPr>
              <a:xfrm>
                <a:off x="4979223" y="4843463"/>
                <a:ext cx="707190" cy="1557344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1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CE092B-B6A3-4C80-BDDA-5D59B296211A}"/>
                  </a:ext>
                </a:extLst>
              </p:cNvPr>
              <p:cNvSpPr/>
              <p:nvPr/>
            </p:nvSpPr>
            <p:spPr>
              <a:xfrm>
                <a:off x="5979373" y="4843462"/>
                <a:ext cx="707190" cy="1557344"/>
              </a:xfrm>
              <a:prstGeom prst="rect">
                <a:avLst/>
              </a:prstGeom>
              <a:solidFill>
                <a:srgbClr val="4472C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E6AC74-1869-4E02-88E5-F63B607A731C}"/>
                  </a:ext>
                </a:extLst>
              </p:cNvPr>
              <p:cNvSpPr/>
              <p:nvPr/>
            </p:nvSpPr>
            <p:spPr>
              <a:xfrm>
                <a:off x="6979523" y="4843462"/>
                <a:ext cx="707190" cy="1557344"/>
              </a:xfrm>
              <a:prstGeom prst="rect">
                <a:avLst/>
              </a:prstGeom>
              <a:solidFill>
                <a:srgbClr val="00AE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/>
                  <p:nvPr/>
                </p:nvSpPr>
                <p:spPr>
                  <a:xfrm>
                    <a:off x="8072438" y="4379692"/>
                    <a:ext cx="555730" cy="8989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oMath>
                      </m:oMathPara>
                    </a14:m>
                    <a:endParaRPr lang="en-US" sz="2800" i="1" dirty="0">
                      <a:latin typeface="Gill Sans Light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2438" y="4379692"/>
                    <a:ext cx="555730" cy="8989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2D8C33C-C043-48D8-8C0F-F2EC156E6903}"/>
                  </a:ext>
                </a:extLst>
              </p:cNvPr>
              <p:cNvCxnSpPr>
                <a:cxnSpLocks/>
                <a:endCxn id="15" idx="1"/>
              </p:cNvCxnSpPr>
              <p:nvPr/>
            </p:nvCxnSpPr>
            <p:spPr>
              <a:xfrm>
                <a:off x="4857775" y="4829174"/>
                <a:ext cx="3214663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21419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Linux Completely Fair Scheduler (CFS)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CCE4-2F94-4F2B-BBF1-F8317B7B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62" y="761999"/>
            <a:ext cx="7601049" cy="467283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Basic Idea: track CPU time per thread and schedule threads to match up average rate of execution</a:t>
            </a:r>
          </a:p>
          <a:p>
            <a:r>
              <a:rPr lang="en-US" b="1" dirty="0">
                <a:latin typeface="Gill Sans Light"/>
              </a:rPr>
              <a:t>Scheduling Decision:</a:t>
            </a:r>
          </a:p>
          <a:p>
            <a:pPr lvl="1"/>
            <a:r>
              <a:rPr lang="en-US" sz="2400" dirty="0">
                <a:latin typeface="Gill Sans Light"/>
              </a:rPr>
              <a:t>“Repair” illusion of complete fairness</a:t>
            </a:r>
          </a:p>
          <a:p>
            <a:pPr lvl="1"/>
            <a:r>
              <a:rPr lang="en-US" sz="2400" dirty="0">
                <a:latin typeface="Gill Sans Light"/>
              </a:rPr>
              <a:t>Choose thread with minimum CPU time</a:t>
            </a:r>
          </a:p>
          <a:p>
            <a:pPr lvl="1"/>
            <a:r>
              <a:rPr lang="en-US" sz="2400" dirty="0">
                <a:latin typeface="Gill Sans Light"/>
              </a:rPr>
              <a:t>Closely related to Fair Queueing</a:t>
            </a:r>
          </a:p>
          <a:p>
            <a:r>
              <a:rPr lang="en-US" sz="2600" dirty="0">
                <a:latin typeface="Gill Sans Light"/>
              </a:rPr>
              <a:t>Use a heap-like scheduling queue for this…</a:t>
            </a:r>
            <a:endParaRPr lang="en-US" sz="2400" dirty="0">
              <a:latin typeface="Gill Sans Light"/>
            </a:endParaRPr>
          </a:p>
          <a:p>
            <a:pPr lvl="1"/>
            <a:r>
              <a:rPr lang="en-US" sz="2400" dirty="0">
                <a:latin typeface="Gill Sans Light"/>
              </a:rPr>
              <a:t>O(log N) to add/remove threads, where N is number of threads</a:t>
            </a:r>
          </a:p>
          <a:p>
            <a:r>
              <a:rPr lang="en-US" dirty="0">
                <a:latin typeface="Gill Sans Light"/>
              </a:rPr>
              <a:t>Sleeping threads don’t advance their CPU time, so they get a boost when they wake up again…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Gill Sans Light"/>
              </a:rPr>
              <a:t>Get interactivity automatically!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80FAAC-57FB-4D12-BC8A-2DF7E8EF06BC}"/>
              </a:ext>
            </a:extLst>
          </p:cNvPr>
          <p:cNvSpPr/>
          <p:nvPr/>
        </p:nvSpPr>
        <p:spPr>
          <a:xfrm>
            <a:off x="9205741" y="2668399"/>
            <a:ext cx="1002082" cy="1522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96200" y="762000"/>
            <a:ext cx="4307071" cy="3214057"/>
            <a:chOff x="7696200" y="932182"/>
            <a:chExt cx="4307071" cy="3214057"/>
          </a:xfrm>
        </p:grpSpPr>
        <p:grpSp>
          <p:nvGrpSpPr>
            <p:cNvPr id="4" name="Group 3"/>
            <p:cNvGrpSpPr/>
            <p:nvPr/>
          </p:nvGrpSpPr>
          <p:grpSpPr>
            <a:xfrm>
              <a:off x="7696200" y="1889785"/>
              <a:ext cx="4307071" cy="2256454"/>
              <a:chOff x="7388122" y="1219200"/>
              <a:chExt cx="4307071" cy="225645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6850CDD-EA78-4212-9CF5-0DB013325EC9}"/>
                  </a:ext>
                </a:extLst>
              </p:cNvPr>
              <p:cNvGrpSpPr/>
              <p:nvPr/>
            </p:nvGrpSpPr>
            <p:grpSpPr>
              <a:xfrm>
                <a:off x="7388122" y="1219200"/>
                <a:ext cx="3750052" cy="2256454"/>
                <a:chOff x="4322386" y="4158641"/>
                <a:chExt cx="3750052" cy="2256454"/>
              </a:xfrm>
            </p:grpSpPr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6EC34E6A-BCFA-4ED3-A830-7B238152C0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7775" y="6415094"/>
                  <a:ext cx="3214663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1D5C5ADD-7E3B-4243-9843-9F69E3EB3C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57775" y="4158641"/>
                  <a:ext cx="0" cy="225645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B2F9E6B-B43D-4BA1-9592-FE1952211E4C}"/>
                    </a:ext>
                  </a:extLst>
                </p:cNvPr>
                <p:cNvSpPr txBox="1"/>
                <p:nvPr/>
              </p:nvSpPr>
              <p:spPr>
                <a:xfrm rot="5400000">
                  <a:off x="3529878" y="4982492"/>
                  <a:ext cx="20466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Gill Sans Light"/>
                    </a:rPr>
                    <a:t>CPU Time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8C7037D-DE33-421A-A0BD-1194A8C02EF2}"/>
                    </a:ext>
                  </a:extLst>
                </p:cNvPr>
                <p:cNvSpPr/>
                <p:nvPr/>
              </p:nvSpPr>
              <p:spPr>
                <a:xfrm>
                  <a:off x="4979223" y="4207568"/>
                  <a:ext cx="707190" cy="219323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1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3CE092B-B6A3-4C80-BDDA-5D59B296211A}"/>
                    </a:ext>
                  </a:extLst>
                </p:cNvPr>
                <p:cNvSpPr/>
                <p:nvPr/>
              </p:nvSpPr>
              <p:spPr>
                <a:xfrm>
                  <a:off x="5979373" y="5300868"/>
                  <a:ext cx="707190" cy="1099937"/>
                </a:xfrm>
                <a:prstGeom prst="rect">
                  <a:avLst/>
                </a:prstGeom>
                <a:solidFill>
                  <a:srgbClr val="4472C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2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0E6AC74-1869-4E02-88E5-F63B607A731C}"/>
                    </a:ext>
                  </a:extLst>
                </p:cNvPr>
                <p:cNvSpPr/>
                <p:nvPr/>
              </p:nvSpPr>
              <p:spPr>
                <a:xfrm>
                  <a:off x="6979523" y="4843462"/>
                  <a:ext cx="707190" cy="1557344"/>
                </a:xfrm>
                <a:prstGeom prst="rect">
                  <a:avLst/>
                </a:prstGeom>
                <a:solidFill>
                  <a:srgbClr val="00AE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3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/>
                  <p:nvPr/>
                </p:nvSpPr>
                <p:spPr>
                  <a:xfrm>
                    <a:off x="11139463" y="1447800"/>
                    <a:ext cx="555730" cy="8989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oMath>
                      </m:oMathPara>
                    </a14:m>
                    <a:endParaRPr lang="en-US" sz="2800" i="1" dirty="0">
                      <a:latin typeface="Gill Sans Light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39463" y="1447800"/>
                    <a:ext cx="555730" cy="89896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2D8C33C-C043-48D8-8C0F-F2EC156E6903}"/>
                  </a:ext>
                </a:extLst>
              </p:cNvPr>
              <p:cNvCxnSpPr>
                <a:cxnSpLocks/>
                <a:endCxn id="18" idx="1"/>
              </p:cNvCxnSpPr>
              <p:nvPr/>
            </p:nvCxnSpPr>
            <p:spPr>
              <a:xfrm>
                <a:off x="7924800" y="1897282"/>
                <a:ext cx="3214663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ACE0FA7-909E-4F68-A7E8-B5B0EC7D5D31}"/>
                    </a:ext>
                  </a:extLst>
                </p:cNvPr>
                <p:cNvSpPr txBox="1"/>
                <p:nvPr/>
              </p:nvSpPr>
              <p:spPr>
                <a:xfrm>
                  <a:off x="8521096" y="932182"/>
                  <a:ext cx="3078561" cy="983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>
                      <a:latin typeface="Gill Sans Light"/>
                    </a:rPr>
                    <a:t>CFS: Average rate of execution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a14:m>
                  <a:r>
                    <a:rPr lang="en-US" sz="2400" b="0" dirty="0">
                      <a:latin typeface="Gill Sans Light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ACE0FA7-909E-4F68-A7E8-B5B0EC7D5D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096" y="932182"/>
                  <a:ext cx="3078561" cy="983218"/>
                </a:xfrm>
                <a:prstGeom prst="rect">
                  <a:avLst/>
                </a:prstGeom>
                <a:blipFill>
                  <a:blip r:embed="rId3"/>
                  <a:stretch>
                    <a:fillRect l="-3168" t="-4348" r="-3960" b="-5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20328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1F6A-B7DE-426A-9EF1-376F32E47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0"/>
            <a:ext cx="10896600" cy="5105400"/>
          </a:xfrm>
        </p:spPr>
        <p:txBody>
          <a:bodyPr>
            <a:normAutofit/>
          </a:bodyPr>
          <a:lstStyle/>
          <a:p>
            <a:r>
              <a:rPr lang="en-US" dirty="0"/>
              <a:t>In addition to fairness, we want </a:t>
            </a:r>
            <a:r>
              <a:rPr lang="en-US" b="1" dirty="0"/>
              <a:t>low response time </a:t>
            </a:r>
            <a:r>
              <a:rPr lang="en-US" dirty="0"/>
              <a:t>and starvation freedom</a:t>
            </a:r>
            <a:endParaRPr lang="en-US" b="1" dirty="0"/>
          </a:p>
          <a:p>
            <a:pPr lvl="1"/>
            <a:r>
              <a:rPr lang="en-US" dirty="0"/>
              <a:t>Make sure that everyone gets to run at least a bit!</a:t>
            </a:r>
          </a:p>
          <a:p>
            <a:r>
              <a:rPr lang="en-US" dirty="0"/>
              <a:t>Constraint 1: </a:t>
            </a:r>
            <a:r>
              <a:rPr lang="en-US" i="1" dirty="0"/>
              <a:t>Target Latency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Period of time over which every process gets service</a:t>
            </a:r>
          </a:p>
          <a:p>
            <a:pPr lvl="1"/>
            <a:r>
              <a:rPr lang="en-US" sz="2000" dirty="0"/>
              <a:t>Quanta = </a:t>
            </a:r>
            <a:r>
              <a:rPr lang="en-US" sz="2000" dirty="0" err="1"/>
              <a:t>Target_Latency</a:t>
            </a:r>
            <a:r>
              <a:rPr lang="en-US" sz="2000" dirty="0"/>
              <a:t> / n</a:t>
            </a:r>
          </a:p>
          <a:p>
            <a:r>
              <a:rPr lang="en-US" dirty="0"/>
              <a:t>Target Latency: 20 </a:t>
            </a:r>
            <a:r>
              <a:rPr lang="en-US" dirty="0" err="1"/>
              <a:t>ms</a:t>
            </a:r>
            <a:r>
              <a:rPr lang="en-US" dirty="0"/>
              <a:t>, 4 Processes</a:t>
            </a:r>
          </a:p>
          <a:p>
            <a:pPr lvl="1"/>
            <a:r>
              <a:rPr lang="en-US" sz="2000" dirty="0"/>
              <a:t>Each process gets 5ms time slice</a:t>
            </a:r>
          </a:p>
          <a:p>
            <a:r>
              <a:rPr lang="en-US" dirty="0"/>
              <a:t>Target Latency: 20 </a:t>
            </a:r>
            <a:r>
              <a:rPr lang="en-US" dirty="0" err="1"/>
              <a:t>ms</a:t>
            </a:r>
            <a:r>
              <a:rPr lang="en-US" dirty="0"/>
              <a:t>, 200 Processes</a:t>
            </a:r>
          </a:p>
          <a:p>
            <a:pPr lvl="1"/>
            <a:r>
              <a:rPr lang="en-US" sz="2000" dirty="0"/>
              <a:t>Each process gets </a:t>
            </a:r>
            <a:r>
              <a:rPr lang="en-US" sz="2000" dirty="0">
                <a:solidFill>
                  <a:srgbClr val="FF0000"/>
                </a:solidFill>
              </a:rPr>
              <a:t>0.1ms</a:t>
            </a:r>
            <a:r>
              <a:rPr lang="en-US" sz="2000" dirty="0"/>
              <a:t> time slice  (!!!)</a:t>
            </a:r>
          </a:p>
          <a:p>
            <a:pPr lvl="1"/>
            <a:r>
              <a:rPr lang="en-US" sz="2000" dirty="0"/>
              <a:t>Recall Round-Robin: large context switching overhead if slice gets to small</a:t>
            </a:r>
          </a:p>
          <a:p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Responsiveness/Starvation Freedom</a:t>
            </a:r>
          </a:p>
        </p:txBody>
      </p:sp>
    </p:spTree>
    <p:extLst>
      <p:ext uri="{BB962C8B-B14F-4D97-AF65-F5344CB8AC3E}">
        <p14:creationId xmlns:p14="http://schemas.microsoft.com/office/powerpoint/2010/main" val="2979570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2831-CCF9-4DF5-8C07-14C254F5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8ED19-101B-41ED-9EBC-1522A288E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1150600" cy="5105400"/>
          </a:xfrm>
        </p:spPr>
        <p:txBody>
          <a:bodyPr/>
          <a:lstStyle/>
          <a:p>
            <a:r>
              <a:rPr lang="en-US" dirty="0"/>
              <a:t>Goal: Throughput</a:t>
            </a:r>
          </a:p>
          <a:p>
            <a:pPr lvl="1"/>
            <a:r>
              <a:rPr lang="en-US" dirty="0"/>
              <a:t>Avoid excessive overhead</a:t>
            </a:r>
          </a:p>
          <a:p>
            <a:r>
              <a:rPr lang="en-US" dirty="0"/>
              <a:t>Constraint 2: Minimum Granularity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Minimum length of any time slice</a:t>
            </a:r>
          </a:p>
          <a:p>
            <a:pPr lvl="1"/>
            <a:endParaRPr lang="en-US" dirty="0"/>
          </a:p>
          <a:p>
            <a:r>
              <a:rPr lang="en-US" dirty="0"/>
              <a:t>Target Latency 20 </a:t>
            </a:r>
            <a:r>
              <a:rPr lang="en-US" dirty="0" err="1"/>
              <a:t>ms</a:t>
            </a:r>
            <a:r>
              <a:rPr lang="en-US" dirty="0"/>
              <a:t>, Minimum Granularity 1 </a:t>
            </a:r>
            <a:r>
              <a:rPr lang="en-US" dirty="0" err="1"/>
              <a:t>ms</a:t>
            </a:r>
            <a:r>
              <a:rPr lang="en-US" dirty="0"/>
              <a:t>, 200 processes</a:t>
            </a:r>
          </a:p>
          <a:p>
            <a:pPr lvl="1"/>
            <a:r>
              <a:rPr lang="en-US" dirty="0"/>
              <a:t>Each process gets 1 </a:t>
            </a:r>
            <a:r>
              <a:rPr lang="en-US" dirty="0" err="1"/>
              <a:t>ms</a:t>
            </a:r>
            <a:r>
              <a:rPr lang="en-US" dirty="0"/>
              <a:t> time slice</a:t>
            </a:r>
          </a:p>
        </p:txBody>
      </p:sp>
    </p:spTree>
    <p:extLst>
      <p:ext uri="{BB962C8B-B14F-4D97-AF65-F5344CB8AC3E}">
        <p14:creationId xmlns:p14="http://schemas.microsoft.com/office/powerpoint/2010/main" val="1899526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75E7-D45E-4C51-9717-9B71F340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Priority in Unix – Being 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3EF4E-4606-41EB-9212-EABD7DE80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1226800" cy="5105400"/>
          </a:xfrm>
        </p:spPr>
        <p:txBody>
          <a:bodyPr/>
          <a:lstStyle/>
          <a:p>
            <a:r>
              <a:rPr lang="en-US" dirty="0"/>
              <a:t>The industrial operating systems of the 60s and 70’s provided priority to enforced desired usage policies.</a:t>
            </a:r>
          </a:p>
          <a:p>
            <a:pPr lvl="1"/>
            <a:r>
              <a:rPr lang="en-US" dirty="0"/>
              <a:t>When it was being developed at Berkeley, instead it provided ways to “be nice”.</a:t>
            </a:r>
          </a:p>
          <a:p>
            <a:r>
              <a:rPr lang="en-US" dirty="0">
                <a:latin typeface="Consolas" panose="020B0609020204030204" pitchFamily="49" charset="0"/>
              </a:rPr>
              <a:t>nice</a:t>
            </a:r>
            <a:r>
              <a:rPr lang="en-US" dirty="0"/>
              <a:t> values range from -20 to 19</a:t>
            </a:r>
          </a:p>
          <a:p>
            <a:pPr lvl="1"/>
            <a:r>
              <a:rPr lang="en-US" dirty="0"/>
              <a:t>Negative values are “not nice”</a:t>
            </a:r>
          </a:p>
          <a:p>
            <a:pPr lvl="1"/>
            <a:r>
              <a:rPr lang="en-US" dirty="0"/>
              <a:t>If you wanted to let your friends get more time, you would nice up your job</a:t>
            </a:r>
          </a:p>
          <a:p>
            <a:r>
              <a:rPr lang="en-US" dirty="0"/>
              <a:t>Scheduler puts higher nice-value tasks (lower priority) to sleep more …</a:t>
            </a:r>
          </a:p>
          <a:p>
            <a:pPr lvl="1"/>
            <a:r>
              <a:rPr lang="en-US" dirty="0"/>
              <a:t>In O(1) scheduler, this translated fairly directly to priority (and time slice)</a:t>
            </a:r>
          </a:p>
          <a:p>
            <a:r>
              <a:rPr lang="en-US" dirty="0">
                <a:solidFill>
                  <a:srgbClr val="FF0000"/>
                </a:solidFill>
              </a:rPr>
              <a:t>How does this idea translate to CFS?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Change the rate of CPU cycles given to threads to change relative priority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68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F02E-528F-4205-9918-2807488A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Proportional Shares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109220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if we want to give more CPU to some and less to others in CFS (proportional share) ?</a:t>
                </a:r>
              </a:p>
              <a:p>
                <a:pPr lvl="1"/>
                <a:r>
                  <a:rPr lang="en-US" dirty="0"/>
                  <a:t>Allow different threads to have different </a:t>
                </a:r>
                <a:r>
                  <a:rPr lang="en-US" i="1" dirty="0"/>
                  <a:t>rates</a:t>
                </a:r>
                <a:r>
                  <a:rPr lang="en-US" dirty="0"/>
                  <a:t> of execution (cycles/time)</a:t>
                </a:r>
              </a:p>
              <a:p>
                <a:r>
                  <a:rPr lang="en-US" dirty="0"/>
                  <a:t>Use weights! Key Idea: Assign a weight </a:t>
                </a:r>
                <a:r>
                  <a:rPr lang="en-US" i="1" dirty="0" err="1"/>
                  <a:t>w</a:t>
                </a:r>
                <a:r>
                  <a:rPr lang="en-US" i="1" baseline="-25000" dirty="0" err="1"/>
                  <a:t>i</a:t>
                </a:r>
                <a:r>
                  <a:rPr lang="en-US" baseline="-25000" dirty="0"/>
                  <a:t> </a:t>
                </a:r>
                <a:r>
                  <a:rPr lang="en-US" dirty="0"/>
                  <a:t>to each process </a:t>
                </a:r>
                <a:r>
                  <a:rPr lang="en-US" i="1" dirty="0"/>
                  <a:t>I </a:t>
                </a:r>
                <a:r>
                  <a:rPr lang="en-US" dirty="0"/>
                  <a:t>to compute the switching quanta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Basic equal share: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Weighted Share: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Reuse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nice</a:t>
                </a:r>
                <a:r>
                  <a:rPr lang="en-US" dirty="0"/>
                  <a:t> value to reflect share, rather than priority,</a:t>
                </a:r>
              </a:p>
              <a:p>
                <a:pPr lvl="1"/>
                <a:r>
                  <a:rPr lang="en-US" dirty="0"/>
                  <a:t>Remember that lower nice value </a:t>
                </a:r>
                <a:r>
                  <a:rPr lang="en-US" dirty="0">
                    <a:sym typeface="Symbol" panose="05050102010706020507" pitchFamily="18" charset="2"/>
                  </a:rPr>
                  <a:t> higher priority</a:t>
                </a:r>
                <a:endParaRPr lang="en-US" dirty="0"/>
              </a:p>
              <a:p>
                <a:pPr lvl="1"/>
                <a:r>
                  <a:rPr lang="en-US" dirty="0"/>
                  <a:t>CFS uses nice values to scale weights exponentially: Weight=1024/(1.25)</a:t>
                </a:r>
                <a:r>
                  <a:rPr lang="en-US" baseline="30000" dirty="0"/>
                  <a:t>nice</a:t>
                </a:r>
              </a:p>
              <a:p>
                <a:pPr lvl="2"/>
                <a:r>
                  <a:rPr lang="en-US" dirty="0"/>
                  <a:t>Two CPU tasks separated by nice value of 5 </a:t>
                </a:r>
                <a:r>
                  <a:rPr lang="en-US" dirty="0">
                    <a:sym typeface="Symbol" panose="05050102010706020507" pitchFamily="18" charset="2"/>
                  </a:rPr>
                  <a:t> </a:t>
                </a:r>
                <a:br>
                  <a:rPr lang="en-US" dirty="0">
                    <a:sym typeface="Symbol" panose="05050102010706020507" pitchFamily="18" charset="2"/>
                  </a:rPr>
                </a:br>
                <a:r>
                  <a:rPr lang="en-US" dirty="0">
                    <a:sym typeface="Symbol" panose="05050102010706020507" pitchFamily="18" charset="2"/>
                  </a:rPr>
                  <a:t>Task with lower nice value has 3 times the weight, since (1.25)</a:t>
                </a:r>
                <a:r>
                  <a:rPr lang="en-US" baseline="30000" dirty="0">
                    <a:sym typeface="Symbol" panose="05050102010706020507" pitchFamily="18" charset="2"/>
                  </a:rPr>
                  <a:t>5 </a:t>
                </a:r>
                <a:r>
                  <a:rPr lang="en-US" dirty="0">
                    <a:sym typeface="Symbol" panose="05050102010706020507" pitchFamily="18" charset="2"/>
                  </a:rPr>
                  <a:t> 3</a:t>
                </a:r>
              </a:p>
              <a:p>
                <a:r>
                  <a:rPr lang="en-US" dirty="0">
                    <a:sym typeface="Symbol" panose="05050102010706020507" pitchFamily="18" charset="2"/>
                  </a:rPr>
                  <a:t>So, we use “Virtual Runtime” instead of CPU </a:t>
                </a:r>
                <a:r>
                  <a:rPr lang="en-US" dirty="0" smtClean="0">
                    <a:sym typeface="Symbol" panose="05050102010706020507" pitchFamily="18" charset="2"/>
                  </a:rPr>
                  <a:t>time</a:t>
                </a:r>
              </a:p>
              <a:p>
                <a:pPr lvl="1"/>
                <a:r>
                  <a:rPr lang="en-US" dirty="0" smtClean="0">
                    <a:sym typeface="Symbol" panose="05050102010706020507" pitchFamily="18" charset="2"/>
                  </a:rPr>
                  <a:t>Virtual Runtime = Real CPU Time / Weight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10922000" cy="5181600"/>
              </a:xfrm>
              <a:blipFill>
                <a:blip r:embed="rId2"/>
                <a:stretch>
                  <a:fillRect l="-670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206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66400" cy="5105400"/>
          </a:xfrm>
        </p:spPr>
        <p:txBody>
          <a:bodyPr/>
          <a:lstStyle/>
          <a:p>
            <a:r>
              <a:rPr lang="en-US" dirty="0"/>
              <a:t>Target Latency = 20ms</a:t>
            </a:r>
          </a:p>
          <a:p>
            <a:r>
              <a:rPr lang="en-US" dirty="0"/>
              <a:t>Minimum Granularity = 1ms</a:t>
            </a:r>
          </a:p>
          <a:p>
            <a:r>
              <a:rPr lang="en-US" dirty="0"/>
              <a:t>Example: Two CPU-Bound Threads</a:t>
            </a:r>
          </a:p>
          <a:p>
            <a:pPr lvl="1"/>
            <a:r>
              <a:rPr lang="en-US" dirty="0"/>
              <a:t>Thread A has weight 1</a:t>
            </a:r>
          </a:p>
          <a:p>
            <a:pPr lvl="1"/>
            <a:r>
              <a:rPr lang="en-US" dirty="0"/>
              <a:t>Thread B has weight 4</a:t>
            </a:r>
          </a:p>
          <a:p>
            <a:r>
              <a:rPr lang="en-US" dirty="0"/>
              <a:t>Time slice for A? 4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Time slice for B? 16 </a:t>
            </a:r>
            <a:r>
              <a:rPr lang="en-US" dirty="0" err="1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9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ACA1-641A-4BEE-A1CD-C09C73B5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3581-6F7F-4911-8F5C-3F158630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233062"/>
            <a:ext cx="11523496" cy="3396337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Gill Sans Light"/>
              </a:rPr>
              <a:t>Track a thread's </a:t>
            </a:r>
            <a:r>
              <a:rPr lang="en-US" i="1" dirty="0">
                <a:latin typeface="Gill Sans Light"/>
              </a:rPr>
              <a:t>virtual</a:t>
            </a:r>
            <a:r>
              <a:rPr lang="en-US" dirty="0">
                <a:latin typeface="Gill Sans Light"/>
              </a:rPr>
              <a:t> runtime rather than its true physical runtime</a:t>
            </a:r>
          </a:p>
          <a:p>
            <a:pPr lvl="1"/>
            <a:r>
              <a:rPr lang="en-US" dirty="0">
                <a:latin typeface="Gill Sans Light"/>
              </a:rPr>
              <a:t>Higher weight: Virtual runtime increases more slowly</a:t>
            </a:r>
          </a:p>
          <a:p>
            <a:pPr lvl="1"/>
            <a:r>
              <a:rPr lang="en-US" dirty="0">
                <a:latin typeface="Gill Sans Light"/>
              </a:rPr>
              <a:t>Lower weight: Virtual runtime increases more quickly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Scheduler’s Decisions are based on Virtual CPU Time</a:t>
            </a:r>
          </a:p>
          <a:p>
            <a:r>
              <a:rPr lang="en-US" dirty="0"/>
              <a:t>Use of Red-Black tree to hold all runnable processes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sorted </a:t>
            </a:r>
            <a:r>
              <a:rPr lang="en-US" dirty="0"/>
              <a:t>on </a:t>
            </a:r>
            <a:r>
              <a:rPr lang="en-US" dirty="0" err="1"/>
              <a:t>vruntime</a:t>
            </a:r>
            <a:r>
              <a:rPr lang="en-US" dirty="0"/>
              <a:t> variable</a:t>
            </a:r>
          </a:p>
          <a:p>
            <a:pPr lvl="1"/>
            <a:r>
              <a:rPr lang="en-US" dirty="0" smtClean="0"/>
              <a:t>O(log </a:t>
            </a:r>
            <a:r>
              <a:rPr lang="en-US" dirty="0"/>
              <a:t>N) time to perform insertions/deletions </a:t>
            </a:r>
          </a:p>
          <a:p>
            <a:pPr lvl="2"/>
            <a:r>
              <a:rPr lang="en-US" dirty="0"/>
              <a:t>Cache the item at far left (item with earliest </a:t>
            </a:r>
            <a:r>
              <a:rPr lang="en-US" dirty="0" err="1"/>
              <a:t>vruntime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When ready to schedule, grab version with smallest </a:t>
            </a:r>
            <a:r>
              <a:rPr lang="en-US" dirty="0" err="1"/>
              <a:t>vruntime</a:t>
            </a:r>
            <a:r>
              <a:rPr lang="en-US" dirty="0"/>
              <a:t> (which will be item at the far left).</a:t>
            </a:r>
          </a:p>
          <a:p>
            <a:endParaRPr lang="en-US" dirty="0">
              <a:latin typeface="Gill Sans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30262" y="762000"/>
            <a:ext cx="5023538" cy="2256454"/>
            <a:chOff x="5965751" y="928721"/>
            <a:chExt cx="5023538" cy="225645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7774626" y="318517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626" y="92872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5965751" y="1537559"/>
              <a:ext cx="1633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Gill Sans Light"/>
                </a:rPr>
                <a:t>Virtual</a:t>
              </a:r>
            </a:p>
            <a:p>
              <a:pPr algn="ctr"/>
              <a:r>
                <a:rPr lang="en-US" sz="2400" b="1" dirty="0">
                  <a:latin typeface="Gill Sans Light"/>
                </a:rPr>
                <a:t>CPU Time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7933187" y="1906999"/>
              <a:ext cx="707190" cy="126812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B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9296400" y="1905000"/>
              <a:ext cx="707190" cy="1268126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A</a:t>
              </a:r>
              <a:endParaRPr lang="en-US" sz="3200" b="1" baseline="-25000" dirty="0">
                <a:latin typeface="Gill Sans Ligh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9062" y="762000"/>
            <a:ext cx="5513667" cy="2256454"/>
            <a:chOff x="253423" y="1066800"/>
            <a:chExt cx="5513667" cy="225645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2062298" y="3323253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298" y="1066800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253423" y="1675638"/>
              <a:ext cx="1633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Gill Sans Light"/>
                </a:rPr>
                <a:t>Physical</a:t>
              </a:r>
            </a:p>
            <a:p>
              <a:pPr algn="ctr"/>
              <a:r>
                <a:rPr lang="en-US" sz="2400" b="1" dirty="0">
                  <a:latin typeface="Gill Sans Light"/>
                </a:rPr>
                <a:t>CPU Time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2220859" y="1484404"/>
              <a:ext cx="707190" cy="1828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B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3584072" y="2854005"/>
              <a:ext cx="707190" cy="457200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A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65EC12-EA9F-4C40-B994-796BFFEE27A2}"/>
                </a:ext>
              </a:extLst>
            </p:cNvPr>
            <p:cNvSpPr txBox="1"/>
            <p:nvPr/>
          </p:nvSpPr>
          <p:spPr>
            <a:xfrm>
              <a:off x="2916326" y="1096726"/>
              <a:ext cx="17876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latin typeface="Gill Sans Light"/>
                </a:rPr>
                <a:t>16 (</a:t>
              </a:r>
              <a:r>
                <a:rPr lang="en-US" sz="2800" b="1" i="1" dirty="0" err="1">
                  <a:latin typeface="Gill Sans Light"/>
                </a:rPr>
                <a:t>w</a:t>
              </a:r>
              <a:r>
                <a:rPr lang="en-US" sz="2800" b="1" i="1" baseline="-25000" dirty="0" err="1">
                  <a:latin typeface="Gill Sans Light"/>
                </a:rPr>
                <a:t>B</a:t>
              </a:r>
              <a:r>
                <a:rPr lang="en-US" sz="2800" b="1" i="1" dirty="0">
                  <a:latin typeface="Gill Sans Light"/>
                </a:rPr>
                <a:t>=4)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2932C1-E718-42B7-A503-219F3B840E04}"/>
                </a:ext>
              </a:extLst>
            </p:cNvPr>
            <p:cNvSpPr txBox="1"/>
            <p:nvPr/>
          </p:nvSpPr>
          <p:spPr>
            <a:xfrm>
              <a:off x="4179796" y="2377787"/>
              <a:ext cx="1587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latin typeface="Gill Sans Light"/>
                </a:rPr>
                <a:t>4 (</a:t>
              </a:r>
              <a:r>
                <a:rPr lang="en-US" sz="2800" b="1" i="1" dirty="0" err="1">
                  <a:latin typeface="Gill Sans Light"/>
                </a:rPr>
                <a:t>w</a:t>
              </a:r>
              <a:r>
                <a:rPr lang="en-US" sz="2800" b="1" i="1" baseline="-25000" dirty="0" err="1">
                  <a:latin typeface="Gill Sans Light"/>
                </a:rPr>
                <a:t>A</a:t>
              </a:r>
              <a:r>
                <a:rPr lang="en-US" sz="2800" b="1" i="1" dirty="0">
                  <a:latin typeface="Gill Sans Light"/>
                </a:rPr>
                <a:t>=1)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886200"/>
            <a:ext cx="4817215" cy="20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Evaluate a Scheduling algorithm?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11658600" cy="5105400"/>
          </a:xfrm>
        </p:spPr>
        <p:txBody>
          <a:bodyPr/>
          <a:lstStyle/>
          <a:p>
            <a:r>
              <a:rPr lang="en-US" altLang="ko-KR" dirty="0" smtClean="0"/>
              <a:t>Deterministic modeling</a:t>
            </a:r>
          </a:p>
          <a:p>
            <a:pPr lvl="1"/>
            <a:r>
              <a:rPr lang="en-US" altLang="ko-KR" dirty="0" smtClean="0"/>
              <a:t>takes a predetermined workload and compute the performance of each algorithm </a:t>
            </a:r>
            <a:br>
              <a:rPr lang="en-US" altLang="ko-KR" dirty="0" smtClean="0"/>
            </a:br>
            <a:r>
              <a:rPr lang="en-US" altLang="ko-KR" dirty="0" smtClean="0"/>
              <a:t>for that workload</a:t>
            </a:r>
          </a:p>
          <a:p>
            <a:r>
              <a:rPr lang="en-US" altLang="ko-KR" dirty="0" smtClean="0"/>
              <a:t>Queueing models</a:t>
            </a:r>
          </a:p>
          <a:p>
            <a:pPr lvl="1"/>
            <a:r>
              <a:rPr lang="en-US" altLang="ko-KR" dirty="0" smtClean="0"/>
              <a:t>Mathematical approach for handling stochastic workloads</a:t>
            </a:r>
          </a:p>
          <a:p>
            <a:r>
              <a:rPr lang="en-US" altLang="ko-KR" dirty="0" smtClean="0"/>
              <a:t>Implementation/Simulation:</a:t>
            </a:r>
          </a:p>
          <a:p>
            <a:pPr lvl="1"/>
            <a:r>
              <a:rPr lang="en-US" altLang="ko-KR" dirty="0" smtClean="0"/>
              <a:t>Build system which allows actual algorithms </a:t>
            </a:r>
            <a:br>
              <a:rPr lang="en-US" altLang="ko-KR" dirty="0" smtClean="0"/>
            </a:br>
            <a:r>
              <a:rPr lang="en-US" altLang="ko-KR" dirty="0" smtClean="0"/>
              <a:t>to be run against actual data </a:t>
            </a:r>
          </a:p>
          <a:p>
            <a:pPr lvl="1"/>
            <a:r>
              <a:rPr lang="en-US" altLang="ko-KR" dirty="0" smtClean="0"/>
              <a:t>Most flexible/general</a:t>
            </a:r>
          </a:p>
          <a:p>
            <a:endParaRPr lang="en-US" altLang="ko-KR" dirty="0" smtClean="0"/>
          </a:p>
        </p:txBody>
      </p:sp>
      <p:pic>
        <p:nvPicPr>
          <p:cNvPr id="63386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" t="8588" r="624" b="9142"/>
          <a:stretch>
            <a:fillRect/>
          </a:stretch>
        </p:blipFill>
        <p:spPr bwMode="auto">
          <a:xfrm>
            <a:off x="6705600" y="3200400"/>
            <a:ext cx="4876800" cy="304006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687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4EE4-765E-4932-8D22-11284CE5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Real-Time </a:t>
            </a:r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BD45-2448-4E19-B08D-AFC30951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91662"/>
            <a:ext cx="11201400" cy="5257800"/>
          </a:xfrm>
        </p:spPr>
        <p:txBody>
          <a:bodyPr/>
          <a:lstStyle/>
          <a:p>
            <a:r>
              <a:rPr lang="en-US" dirty="0" smtClean="0"/>
              <a:t>Goal: </a:t>
            </a:r>
            <a:r>
              <a:rPr lang="en-US" dirty="0" smtClean="0">
                <a:solidFill>
                  <a:srgbClr val="FF0000"/>
                </a:solidFill>
              </a:rPr>
              <a:t>Predictability</a:t>
            </a:r>
            <a:r>
              <a:rPr lang="en-US" dirty="0" smtClean="0"/>
              <a:t> of Performance!</a:t>
            </a:r>
          </a:p>
          <a:p>
            <a:pPr lvl="1"/>
            <a:r>
              <a:rPr lang="en-US" dirty="0" smtClean="0"/>
              <a:t>We need to predict with confidence worst case response times for systems!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RTS, performance guarantees are:</a:t>
            </a:r>
          </a:p>
          <a:p>
            <a:pPr lvl="2"/>
            <a:r>
              <a:rPr lang="en-US" dirty="0"/>
              <a:t>Task- and/or class centric and often ensured a priori</a:t>
            </a:r>
          </a:p>
          <a:p>
            <a:pPr lvl="1"/>
            <a:r>
              <a:rPr lang="en-US" dirty="0"/>
              <a:t>In conventional systems, performance is:</a:t>
            </a:r>
          </a:p>
          <a:p>
            <a:pPr lvl="2"/>
            <a:r>
              <a:rPr lang="en-US" dirty="0"/>
              <a:t>System/throughput oriented with post-processing (… wait and see …)</a:t>
            </a:r>
          </a:p>
          <a:p>
            <a:pPr lvl="1"/>
            <a:r>
              <a:rPr lang="en-US" dirty="0" smtClean="0"/>
              <a:t>Real-time is about enforcing predictability, and does not equal fast computing!!!</a:t>
            </a:r>
          </a:p>
          <a:p>
            <a:r>
              <a:rPr lang="en-US" dirty="0" smtClean="0"/>
              <a:t>Hard real-time: for time-critical safety-oriented systems</a:t>
            </a:r>
          </a:p>
          <a:p>
            <a:pPr lvl="1"/>
            <a:r>
              <a:rPr lang="en-US" dirty="0" smtClean="0"/>
              <a:t>Meet all deadlines (if at all possible)</a:t>
            </a:r>
          </a:p>
          <a:p>
            <a:pPr lvl="1"/>
            <a:r>
              <a:rPr lang="en-US" dirty="0" smtClean="0"/>
              <a:t>Ideally: determine in advance if this is possible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Earliest Deadline First (EDF), Least Laxity First (LLF),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Rate-</a:t>
            </a:r>
            <a:r>
              <a:rPr lang="en-US" dirty="0" err="1" smtClean="0">
                <a:solidFill>
                  <a:srgbClr val="FF0000"/>
                </a:solidFill>
              </a:rPr>
              <a:t>Monitonic</a:t>
            </a:r>
            <a:r>
              <a:rPr lang="en-US" dirty="0" smtClean="0">
                <a:solidFill>
                  <a:srgbClr val="FF0000"/>
                </a:solidFill>
              </a:rPr>
              <a:t> Scheduling (RMS), Deadline Monotonic Scheduling (DM)</a:t>
            </a:r>
            <a:endParaRPr lang="en-US" dirty="0" smtClean="0"/>
          </a:p>
          <a:p>
            <a:r>
              <a:rPr lang="en-US" dirty="0" smtClean="0"/>
              <a:t>Soft real-time: for multimedia</a:t>
            </a:r>
          </a:p>
          <a:p>
            <a:pPr lvl="1"/>
            <a:r>
              <a:rPr lang="en-US" dirty="0" smtClean="0"/>
              <a:t>Attempt to meet deadlines with high probability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Constant Bandwidth Server (CBS)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51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1F61-B0CF-5D45-BD1C-A39620AD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Right Scheduler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005B34-9C65-7943-8932-26DD389C67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1143000"/>
          <a:ext cx="7886700" cy="52221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7884466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826346348"/>
                    </a:ext>
                  </a:extLst>
                </a:gridCol>
              </a:tblGrid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I Care About: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Then Choose: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315670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CPU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53338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Avg. Response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596290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I/O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320895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Fairness (CPU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Linux 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786581"/>
                  </a:ext>
                </a:extLst>
              </a:tr>
              <a:tr h="8802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Fairness – Wait Time to Get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Round Robin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589084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Meeting 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EDF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979631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Favoring Important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39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623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 Final Word On Scheduling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353799" cy="5867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When do the details of the scheduling policy and fairness really matter?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When there aren’t enough resources to go around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When should you simply buy a faster computer?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(Or network link, or expanded highway, or …)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One approach: Buy it when it will pay for itself in improved response time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Perhaps you’re paying for worse response time in reduced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productivity, customer angst, etc…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Might think that you should buy a faster X when X is utilized 100%,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but usually, response time goes to infinity as utilization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dirty="0">
                <a:ea typeface="굴림" panose="020B0600000101010101" pitchFamily="34" charset="-127"/>
              </a:rPr>
              <a:t>100%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An interesting implication of this curve: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Most scheduling algorithms work fine in the “linear” portion of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the load curve, fail otherwise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Argues for buying a faster X when hit “knee” of curve</a:t>
            </a:r>
          </a:p>
        </p:txBody>
      </p:sp>
      <p:grpSp>
        <p:nvGrpSpPr>
          <p:cNvPr id="634884" name="Group 4"/>
          <p:cNvGrpSpPr>
            <a:grpSpLocks/>
          </p:cNvGrpSpPr>
          <p:nvPr/>
        </p:nvGrpSpPr>
        <p:grpSpPr bwMode="auto">
          <a:xfrm>
            <a:off x="9220200" y="3886200"/>
            <a:ext cx="2471738" cy="2438399"/>
            <a:chOff x="4059" y="1677"/>
            <a:chExt cx="1557" cy="15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4098" y="1677"/>
              <a:ext cx="1518" cy="1536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4409" y="1776"/>
              <a:ext cx="0" cy="1138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4401" y="2893"/>
              <a:ext cx="1167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4612" y="2928"/>
              <a:ext cx="818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Utilization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 rot="5400000">
              <a:off x="3821" y="2100"/>
              <a:ext cx="84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Response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5403" y="2768"/>
              <a:ext cx="0" cy="21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 rot="5400000">
              <a:off x="5145" y="2468"/>
              <a:ext cx="487" cy="19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100%</a:t>
              </a:r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4416" y="1792"/>
              <a:ext cx="987" cy="1088"/>
            </a:xfrm>
            <a:custGeom>
              <a:avLst/>
              <a:gdLst>
                <a:gd name="T0" fmla="*/ 0 w 987"/>
                <a:gd name="T1" fmla="*/ 1088 h 1088"/>
                <a:gd name="T2" fmla="*/ 288 w 987"/>
                <a:gd name="T3" fmla="*/ 992 h 1088"/>
                <a:gd name="T4" fmla="*/ 576 w 987"/>
                <a:gd name="T5" fmla="*/ 896 h 1088"/>
                <a:gd name="T6" fmla="*/ 864 w 987"/>
                <a:gd name="T7" fmla="*/ 608 h 1088"/>
                <a:gd name="T8" fmla="*/ 987 w 987"/>
                <a:gd name="T9" fmla="*/ 0 h 1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7" h="1088">
                  <a:moveTo>
                    <a:pt x="0" y="1088"/>
                  </a:moveTo>
                  <a:lnTo>
                    <a:pt x="288" y="992"/>
                  </a:lnTo>
                  <a:lnTo>
                    <a:pt x="576" y="896"/>
                  </a:lnTo>
                  <a:cubicBezTo>
                    <a:pt x="672" y="832"/>
                    <a:pt x="796" y="757"/>
                    <a:pt x="864" y="608"/>
                  </a:cubicBezTo>
                  <a:cubicBezTo>
                    <a:pt x="932" y="459"/>
                    <a:pt x="962" y="127"/>
                    <a:pt x="987" y="0"/>
                  </a:cubicBez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25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to Project 2</a:t>
            </a:r>
          </a:p>
          <a:p>
            <a:pPr lvl="1"/>
            <a:r>
              <a:rPr lang="en-US" dirty="0" smtClean="0"/>
              <a:t>Please get started earlier than last time!</a:t>
            </a:r>
          </a:p>
          <a:p>
            <a:r>
              <a:rPr lang="en-US" dirty="0" smtClean="0"/>
              <a:t>Midterm 2</a:t>
            </a:r>
          </a:p>
          <a:p>
            <a:pPr lvl="1"/>
            <a:r>
              <a:rPr lang="en-US" dirty="0" smtClean="0"/>
              <a:t>Coming up in </a:t>
            </a:r>
            <a:r>
              <a:rPr lang="en-US" dirty="0" smtClean="0"/>
              <a:t>2 </a:t>
            </a:r>
            <a:r>
              <a:rPr lang="en-US" dirty="0" smtClean="0"/>
              <a:t>weeks!  (</a:t>
            </a:r>
            <a:r>
              <a:rPr lang="en-US" dirty="0" smtClean="0"/>
              <a:t>3/14)</a:t>
            </a:r>
            <a:endParaRPr lang="en-US" dirty="0" smtClean="0"/>
          </a:p>
          <a:p>
            <a:pPr lvl="1"/>
            <a:r>
              <a:rPr lang="en-US" dirty="0" smtClean="0"/>
              <a:t>Everything up to the midterm is fair game (perhaps deemphasizing the lecture on the day before….)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17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Deadlock: A Deadly type of Starvation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710" y="797966"/>
            <a:ext cx="7236797" cy="47005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Starvation: thread waits indefinitely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Example, low-priority thread waiting for resources constantly in use by high-priority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Deadlock: circular waiting for resources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A owns Res 1 and is waiting for Res 2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Thread B owns Res 2 and is waiting for Res 1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Starvation but not vice versa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Starvation can end (but doesn’t have to)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Deadlock can’t end without external intervention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grpSp>
        <p:nvGrpSpPr>
          <p:cNvPr id="518170" name="Group 26"/>
          <p:cNvGrpSpPr>
            <a:grpSpLocks/>
          </p:cNvGrpSpPr>
          <p:nvPr/>
        </p:nvGrpSpPr>
        <p:grpSpPr bwMode="auto">
          <a:xfrm>
            <a:off x="7417794" y="1190626"/>
            <a:ext cx="4417873" cy="2749550"/>
            <a:chOff x="1429" y="1743"/>
            <a:chExt cx="2558" cy="1657"/>
          </a:xfrm>
        </p:grpSpPr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Res 2</a:t>
              </a:r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Res 1</a:t>
              </a:r>
            </a:p>
          </p:txBody>
        </p:sp>
        <p:sp>
          <p:nvSpPr>
            <p:cNvPr id="25612" name="Oval 7"/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5613" name="Oval 8"/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5614" name="AutoShape 10"/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5" name="AutoShape 11"/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6" name="AutoShape 12"/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7" name="AutoShape 13"/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8" name="Text Box 14"/>
            <p:cNvSpPr txBox="1">
              <a:spLocks noChangeArrowheads="1"/>
            </p:cNvSpPr>
            <p:nvPr/>
          </p:nvSpPr>
          <p:spPr bwMode="auto">
            <a:xfrm>
              <a:off x="3412" y="1895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1598" y="2851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20" name="Text Box 18"/>
            <p:cNvSpPr txBox="1">
              <a:spLocks noChangeArrowheads="1"/>
            </p:cNvSpPr>
            <p:nvPr/>
          </p:nvSpPr>
          <p:spPr bwMode="auto">
            <a:xfrm>
              <a:off x="3410" y="2759"/>
              <a:ext cx="57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25621" name="Text Box 19"/>
            <p:cNvSpPr txBox="1">
              <a:spLocks noChangeArrowheads="1"/>
            </p:cNvSpPr>
            <p:nvPr/>
          </p:nvSpPr>
          <p:spPr bwMode="auto">
            <a:xfrm>
              <a:off x="1429" y="1998"/>
              <a:ext cx="57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6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92ED-93F6-4847-AFFB-492F3FE4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Single-Lane Bridge Crossing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AB4A653-F0C5-4F72-87EE-B525459AB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016073"/>
            <a:ext cx="7924800" cy="490205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4041FE-A6B9-41A8-BAB6-7D52182DC6D6}"/>
              </a:ext>
            </a:extLst>
          </p:cNvPr>
          <p:cNvSpPr txBox="1"/>
          <p:nvPr/>
        </p:nvSpPr>
        <p:spPr>
          <a:xfrm>
            <a:off x="3798828" y="6019800"/>
            <a:ext cx="4594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CA 140 to Yosemite National Park</a:t>
            </a:r>
          </a:p>
        </p:txBody>
      </p:sp>
    </p:spTree>
    <p:extLst>
      <p:ext uri="{BB962C8B-B14F-4D97-AF65-F5344CB8AC3E}">
        <p14:creationId xmlns:p14="http://schemas.microsoft.com/office/powerpoint/2010/main" val="1411531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Bridge Crossing Example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92" y="916342"/>
            <a:ext cx="10896600" cy="570134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Each segment of road can be viewed as a resource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Car must own the segment under them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Must acquire segment that they are moving into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For bridge: must acquire both halves 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Traffic only in one direction at a time </a:t>
            </a:r>
          </a:p>
          <a:p>
            <a:pPr>
              <a:lnSpc>
                <a:spcPct val="80000"/>
              </a:lnSpc>
            </a:pPr>
            <a:endParaRPr lang="en-US" altLang="ko-KR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Deadlock:</a:t>
            </a:r>
            <a:r>
              <a:rPr lang="en-US" altLang="ko-KR" dirty="0">
                <a:ea typeface="굴림" panose="020B0600000101010101" pitchFamily="34" charset="-127"/>
              </a:rPr>
              <a:t> Shown above when two cars in opposite directions meet in middle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Each acquires one segment and needs next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Deadlock resolved if one car backs up (preempt resources and rollback)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Several cars may have to be backed up 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Starvation (not Deadlock): 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East-going traffic really fast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no one gets to go west</a:t>
            </a:r>
          </a:p>
        </p:txBody>
      </p:sp>
      <p:grpSp>
        <p:nvGrpSpPr>
          <p:cNvPr id="27652" name="Group 461"/>
          <p:cNvGrpSpPr>
            <a:grpSpLocks/>
          </p:cNvGrpSpPr>
          <p:nvPr/>
        </p:nvGrpSpPr>
        <p:grpSpPr bwMode="auto">
          <a:xfrm>
            <a:off x="873617" y="2751932"/>
            <a:ext cx="6276975" cy="1484313"/>
            <a:chOff x="808" y="400"/>
            <a:chExt cx="3954" cy="935"/>
          </a:xfrm>
        </p:grpSpPr>
        <p:grpSp>
          <p:nvGrpSpPr>
            <p:cNvPr id="27653" name="Group 454"/>
            <p:cNvGrpSpPr>
              <a:grpSpLocks/>
            </p:cNvGrpSpPr>
            <p:nvPr/>
          </p:nvGrpSpPr>
          <p:grpSpPr bwMode="auto">
            <a:xfrm>
              <a:off x="808" y="471"/>
              <a:ext cx="3954" cy="864"/>
              <a:chOff x="816" y="432"/>
              <a:chExt cx="3954" cy="864"/>
            </a:xfrm>
          </p:grpSpPr>
          <p:grpSp>
            <p:nvGrpSpPr>
              <p:cNvPr id="27659" name="Group 5"/>
              <p:cNvGrpSpPr>
                <a:grpSpLocks/>
              </p:cNvGrpSpPr>
              <p:nvPr/>
            </p:nvGrpSpPr>
            <p:grpSpPr bwMode="auto">
              <a:xfrm>
                <a:off x="834" y="432"/>
                <a:ext cx="3936" cy="240"/>
                <a:chOff x="672" y="1008"/>
                <a:chExt cx="3936" cy="240"/>
              </a:xfrm>
            </p:grpSpPr>
            <p:sp>
              <p:nvSpPr>
                <p:cNvPr id="27912" name="Line 6"/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3" name="Line 7"/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4" name="Line 8"/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6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0" name="Group 11"/>
              <p:cNvGrpSpPr>
                <a:grpSpLocks/>
              </p:cNvGrpSpPr>
              <p:nvPr/>
            </p:nvGrpSpPr>
            <p:grpSpPr bwMode="auto">
              <a:xfrm flipV="1">
                <a:off x="834" y="1056"/>
                <a:ext cx="3936" cy="240"/>
                <a:chOff x="672" y="1008"/>
                <a:chExt cx="3936" cy="240"/>
              </a:xfrm>
            </p:grpSpPr>
            <p:sp>
              <p:nvSpPr>
                <p:cNvPr id="27907" name="Line 12"/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8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9" name="Line 14"/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1" name="Line 16"/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661" name="Line 20"/>
              <p:cNvSpPr>
                <a:spLocks noChangeShapeType="1"/>
              </p:cNvSpPr>
              <p:nvPr/>
            </p:nvSpPr>
            <p:spPr bwMode="auto">
              <a:xfrm>
                <a:off x="816" y="852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2" name="Line 21"/>
              <p:cNvSpPr>
                <a:spLocks noChangeShapeType="1"/>
              </p:cNvSpPr>
              <p:nvPr/>
            </p:nvSpPr>
            <p:spPr bwMode="auto">
              <a:xfrm>
                <a:off x="3462" y="846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7663" name="Picture 64" descr="j0212957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720"/>
                <a:ext cx="48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4" name="Picture 65" descr="MCj03914140000[1]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576"/>
                <a:ext cx="48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665" name="Group 224"/>
              <p:cNvGrpSpPr>
                <a:grpSpLocks/>
              </p:cNvGrpSpPr>
              <p:nvPr/>
            </p:nvGrpSpPr>
            <p:grpSpPr bwMode="auto">
              <a:xfrm>
                <a:off x="3456" y="528"/>
                <a:ext cx="520" cy="303"/>
                <a:chOff x="4464" y="1825"/>
                <a:chExt cx="520" cy="303"/>
              </a:xfrm>
            </p:grpSpPr>
            <p:sp>
              <p:nvSpPr>
                <p:cNvPr id="27873" name="Freeform 188"/>
                <p:cNvSpPr>
                  <a:spLocks/>
                </p:cNvSpPr>
                <p:nvPr/>
              </p:nvSpPr>
              <p:spPr bwMode="auto">
                <a:xfrm>
                  <a:off x="4464" y="1825"/>
                  <a:ext cx="520" cy="303"/>
                </a:xfrm>
                <a:custGeom>
                  <a:avLst/>
                  <a:gdLst>
                    <a:gd name="T0" fmla="*/ 236 w 1141"/>
                    <a:gd name="T1" fmla="*/ 86 h 663"/>
                    <a:gd name="T2" fmla="*/ 234 w 1141"/>
                    <a:gd name="T3" fmla="*/ 82 h 663"/>
                    <a:gd name="T4" fmla="*/ 230 w 1141"/>
                    <a:gd name="T5" fmla="*/ 78 h 663"/>
                    <a:gd name="T6" fmla="*/ 230 w 1141"/>
                    <a:gd name="T7" fmla="*/ 51 h 663"/>
                    <a:gd name="T8" fmla="*/ 220 w 1141"/>
                    <a:gd name="T9" fmla="*/ 14 h 663"/>
                    <a:gd name="T10" fmla="*/ 216 w 1141"/>
                    <a:gd name="T11" fmla="*/ 6 h 663"/>
                    <a:gd name="T12" fmla="*/ 209 w 1141"/>
                    <a:gd name="T13" fmla="*/ 1 h 663"/>
                    <a:gd name="T14" fmla="*/ 201 w 1141"/>
                    <a:gd name="T15" fmla="*/ 0 h 663"/>
                    <a:gd name="T16" fmla="*/ 186 w 1141"/>
                    <a:gd name="T17" fmla="*/ 0 h 663"/>
                    <a:gd name="T18" fmla="*/ 160 w 1141"/>
                    <a:gd name="T19" fmla="*/ 0 h 663"/>
                    <a:gd name="T20" fmla="*/ 131 w 1141"/>
                    <a:gd name="T21" fmla="*/ 0 h 663"/>
                    <a:gd name="T22" fmla="*/ 108 w 1141"/>
                    <a:gd name="T23" fmla="*/ 0 h 663"/>
                    <a:gd name="T24" fmla="*/ 98 w 1141"/>
                    <a:gd name="T25" fmla="*/ 0 h 663"/>
                    <a:gd name="T26" fmla="*/ 85 w 1141"/>
                    <a:gd name="T27" fmla="*/ 3 h 663"/>
                    <a:gd name="T28" fmla="*/ 77 w 1141"/>
                    <a:gd name="T29" fmla="*/ 7 h 663"/>
                    <a:gd name="T30" fmla="*/ 76 w 1141"/>
                    <a:gd name="T31" fmla="*/ 10 h 663"/>
                    <a:gd name="T32" fmla="*/ 76 w 1141"/>
                    <a:gd name="T33" fmla="*/ 10 h 663"/>
                    <a:gd name="T34" fmla="*/ 75 w 1141"/>
                    <a:gd name="T35" fmla="*/ 10 h 663"/>
                    <a:gd name="T36" fmla="*/ 71 w 1141"/>
                    <a:gd name="T37" fmla="*/ 15 h 663"/>
                    <a:gd name="T38" fmla="*/ 58 w 1141"/>
                    <a:gd name="T39" fmla="*/ 27 h 663"/>
                    <a:gd name="T40" fmla="*/ 50 w 1141"/>
                    <a:gd name="T41" fmla="*/ 37 h 663"/>
                    <a:gd name="T42" fmla="*/ 40 w 1141"/>
                    <a:gd name="T43" fmla="*/ 40 h 663"/>
                    <a:gd name="T44" fmla="*/ 27 w 1141"/>
                    <a:gd name="T45" fmla="*/ 44 h 663"/>
                    <a:gd name="T46" fmla="*/ 23 w 1141"/>
                    <a:gd name="T47" fmla="*/ 46 h 663"/>
                    <a:gd name="T48" fmla="*/ 13 w 1141"/>
                    <a:gd name="T49" fmla="*/ 53 h 663"/>
                    <a:gd name="T50" fmla="*/ 8 w 1141"/>
                    <a:gd name="T51" fmla="*/ 64 h 663"/>
                    <a:gd name="T52" fmla="*/ 8 w 1141"/>
                    <a:gd name="T53" fmla="*/ 70 h 663"/>
                    <a:gd name="T54" fmla="*/ 8 w 1141"/>
                    <a:gd name="T55" fmla="*/ 71 h 663"/>
                    <a:gd name="T56" fmla="*/ 8 w 1141"/>
                    <a:gd name="T57" fmla="*/ 74 h 663"/>
                    <a:gd name="T58" fmla="*/ 5 w 1141"/>
                    <a:gd name="T59" fmla="*/ 79 h 663"/>
                    <a:gd name="T60" fmla="*/ 2 w 1141"/>
                    <a:gd name="T61" fmla="*/ 83 h 663"/>
                    <a:gd name="T62" fmla="*/ 0 w 1141"/>
                    <a:gd name="T63" fmla="*/ 87 h 663"/>
                    <a:gd name="T64" fmla="*/ 0 w 1141"/>
                    <a:gd name="T65" fmla="*/ 88 h 663"/>
                    <a:gd name="T66" fmla="*/ 0 w 1141"/>
                    <a:gd name="T67" fmla="*/ 101 h 663"/>
                    <a:gd name="T68" fmla="*/ 3 w 1141"/>
                    <a:gd name="T69" fmla="*/ 111 h 663"/>
                    <a:gd name="T70" fmla="*/ 10 w 1141"/>
                    <a:gd name="T71" fmla="*/ 117 h 663"/>
                    <a:gd name="T72" fmla="*/ 15 w 1141"/>
                    <a:gd name="T73" fmla="*/ 119 h 663"/>
                    <a:gd name="T74" fmla="*/ 16 w 1141"/>
                    <a:gd name="T75" fmla="*/ 119 h 663"/>
                    <a:gd name="T76" fmla="*/ 21 w 1141"/>
                    <a:gd name="T77" fmla="*/ 121 h 663"/>
                    <a:gd name="T78" fmla="*/ 26 w 1141"/>
                    <a:gd name="T79" fmla="*/ 122 h 663"/>
                    <a:gd name="T80" fmla="*/ 35 w 1141"/>
                    <a:gd name="T81" fmla="*/ 131 h 663"/>
                    <a:gd name="T82" fmla="*/ 46 w 1141"/>
                    <a:gd name="T83" fmla="*/ 137 h 663"/>
                    <a:gd name="T84" fmla="*/ 59 w 1141"/>
                    <a:gd name="T85" fmla="*/ 138 h 663"/>
                    <a:gd name="T86" fmla="*/ 71 w 1141"/>
                    <a:gd name="T87" fmla="*/ 134 h 663"/>
                    <a:gd name="T88" fmla="*/ 80 w 1141"/>
                    <a:gd name="T89" fmla="*/ 127 h 663"/>
                    <a:gd name="T90" fmla="*/ 87 w 1141"/>
                    <a:gd name="T91" fmla="*/ 123 h 663"/>
                    <a:gd name="T92" fmla="*/ 99 w 1141"/>
                    <a:gd name="T93" fmla="*/ 123 h 663"/>
                    <a:gd name="T94" fmla="*/ 117 w 1141"/>
                    <a:gd name="T95" fmla="*/ 123 h 663"/>
                    <a:gd name="T96" fmla="*/ 134 w 1141"/>
                    <a:gd name="T97" fmla="*/ 123 h 663"/>
                    <a:gd name="T98" fmla="*/ 146 w 1141"/>
                    <a:gd name="T99" fmla="*/ 123 h 663"/>
                    <a:gd name="T100" fmla="*/ 153 w 1141"/>
                    <a:gd name="T101" fmla="*/ 127 h 663"/>
                    <a:gd name="T102" fmla="*/ 162 w 1141"/>
                    <a:gd name="T103" fmla="*/ 134 h 663"/>
                    <a:gd name="T104" fmla="*/ 174 w 1141"/>
                    <a:gd name="T105" fmla="*/ 138 h 663"/>
                    <a:gd name="T106" fmla="*/ 187 w 1141"/>
                    <a:gd name="T107" fmla="*/ 137 h 663"/>
                    <a:gd name="T108" fmla="*/ 198 w 1141"/>
                    <a:gd name="T109" fmla="*/ 131 h 663"/>
                    <a:gd name="T110" fmla="*/ 206 w 1141"/>
                    <a:gd name="T111" fmla="*/ 121 h 663"/>
                    <a:gd name="T112" fmla="*/ 214 w 1141"/>
                    <a:gd name="T113" fmla="*/ 120 h 663"/>
                    <a:gd name="T114" fmla="*/ 222 w 1141"/>
                    <a:gd name="T115" fmla="*/ 119 h 663"/>
                    <a:gd name="T116" fmla="*/ 226 w 1141"/>
                    <a:gd name="T117" fmla="*/ 118 h 663"/>
                    <a:gd name="T118" fmla="*/ 232 w 1141"/>
                    <a:gd name="T119" fmla="*/ 114 h 663"/>
                    <a:gd name="T120" fmla="*/ 237 w 1141"/>
                    <a:gd name="T121" fmla="*/ 106 h 663"/>
                    <a:gd name="T122" fmla="*/ 237 w 1141"/>
                    <a:gd name="T123" fmla="*/ 89 h 66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141" h="663">
                      <a:moveTo>
                        <a:pt x="1140" y="427"/>
                      </a:moveTo>
                      <a:lnTo>
                        <a:pt x="1138" y="420"/>
                      </a:lnTo>
                      <a:lnTo>
                        <a:pt x="1136" y="413"/>
                      </a:lnTo>
                      <a:lnTo>
                        <a:pt x="1133" y="406"/>
                      </a:lnTo>
                      <a:lnTo>
                        <a:pt x="1129" y="400"/>
                      </a:lnTo>
                      <a:lnTo>
                        <a:pt x="1125" y="393"/>
                      </a:lnTo>
                      <a:lnTo>
                        <a:pt x="1119" y="386"/>
                      </a:lnTo>
                      <a:lnTo>
                        <a:pt x="1112" y="379"/>
                      </a:lnTo>
                      <a:lnTo>
                        <a:pt x="1105" y="373"/>
                      </a:lnTo>
                      <a:lnTo>
                        <a:pt x="1105" y="338"/>
                      </a:lnTo>
                      <a:lnTo>
                        <a:pt x="1105" y="289"/>
                      </a:lnTo>
                      <a:lnTo>
                        <a:pt x="1105" y="245"/>
                      </a:lnTo>
                      <a:lnTo>
                        <a:pt x="1105" y="227"/>
                      </a:lnTo>
                      <a:lnTo>
                        <a:pt x="1059" y="67"/>
                      </a:lnTo>
                      <a:lnTo>
                        <a:pt x="1054" y="54"/>
                      </a:lnTo>
                      <a:lnTo>
                        <a:pt x="1047" y="41"/>
                      </a:lnTo>
                      <a:lnTo>
                        <a:pt x="1039" y="30"/>
                      </a:lnTo>
                      <a:lnTo>
                        <a:pt x="1029" y="19"/>
                      </a:lnTo>
                      <a:lnTo>
                        <a:pt x="1016" y="11"/>
                      </a:lnTo>
                      <a:lnTo>
                        <a:pt x="1004" y="5"/>
                      </a:lnTo>
                      <a:lnTo>
                        <a:pt x="989" y="1"/>
                      </a:lnTo>
                      <a:lnTo>
                        <a:pt x="972" y="0"/>
                      </a:lnTo>
                      <a:lnTo>
                        <a:pt x="967" y="0"/>
                      </a:lnTo>
                      <a:lnTo>
                        <a:pt x="951" y="0"/>
                      </a:lnTo>
                      <a:lnTo>
                        <a:pt x="926" y="0"/>
                      </a:lnTo>
                      <a:lnTo>
                        <a:pt x="895" y="0"/>
                      </a:lnTo>
                      <a:lnTo>
                        <a:pt x="857" y="0"/>
                      </a:lnTo>
                      <a:lnTo>
                        <a:pt x="815" y="0"/>
                      </a:lnTo>
                      <a:lnTo>
                        <a:pt x="770" y="0"/>
                      </a:lnTo>
                      <a:lnTo>
                        <a:pt x="724" y="0"/>
                      </a:lnTo>
                      <a:lnTo>
                        <a:pt x="678" y="0"/>
                      </a:lnTo>
                      <a:lnTo>
                        <a:pt x="633" y="0"/>
                      </a:lnTo>
                      <a:lnTo>
                        <a:pt x="590" y="0"/>
                      </a:lnTo>
                      <a:lnTo>
                        <a:pt x="553" y="0"/>
                      </a:lnTo>
                      <a:lnTo>
                        <a:pt x="521" y="0"/>
                      </a:lnTo>
                      <a:lnTo>
                        <a:pt x="497" y="0"/>
                      </a:lnTo>
                      <a:lnTo>
                        <a:pt x="480" y="0"/>
                      </a:lnTo>
                      <a:lnTo>
                        <a:pt x="475" y="0"/>
                      </a:lnTo>
                      <a:lnTo>
                        <a:pt x="451" y="1"/>
                      </a:lnTo>
                      <a:lnTo>
                        <a:pt x="430" y="6"/>
                      </a:lnTo>
                      <a:lnTo>
                        <a:pt x="411" y="13"/>
                      </a:lnTo>
                      <a:lnTo>
                        <a:pt x="396" y="21"/>
                      </a:lnTo>
                      <a:lnTo>
                        <a:pt x="384" y="29"/>
                      </a:lnTo>
                      <a:lnTo>
                        <a:pt x="374" y="36"/>
                      </a:lnTo>
                      <a:lnTo>
                        <a:pt x="368" y="41"/>
                      </a:lnTo>
                      <a:lnTo>
                        <a:pt x="364" y="45"/>
                      </a:lnTo>
                      <a:lnTo>
                        <a:pt x="365" y="45"/>
                      </a:lnTo>
                      <a:lnTo>
                        <a:pt x="364" y="46"/>
                      </a:lnTo>
                      <a:lnTo>
                        <a:pt x="362" y="47"/>
                      </a:lnTo>
                      <a:lnTo>
                        <a:pt x="361" y="49"/>
                      </a:lnTo>
                      <a:lnTo>
                        <a:pt x="358" y="51"/>
                      </a:lnTo>
                      <a:lnTo>
                        <a:pt x="354" y="55"/>
                      </a:lnTo>
                      <a:lnTo>
                        <a:pt x="341" y="69"/>
                      </a:lnTo>
                      <a:lnTo>
                        <a:pt x="323" y="87"/>
                      </a:lnTo>
                      <a:lnTo>
                        <a:pt x="302" y="110"/>
                      </a:lnTo>
                      <a:lnTo>
                        <a:pt x="280" y="132"/>
                      </a:lnTo>
                      <a:lnTo>
                        <a:pt x="262" y="153"/>
                      </a:lnTo>
                      <a:lnTo>
                        <a:pt x="247" y="169"/>
                      </a:lnTo>
                      <a:lnTo>
                        <a:pt x="239" y="177"/>
                      </a:lnTo>
                      <a:lnTo>
                        <a:pt x="229" y="181"/>
                      </a:lnTo>
                      <a:lnTo>
                        <a:pt x="213" y="185"/>
                      </a:lnTo>
                      <a:lnTo>
                        <a:pt x="194" y="192"/>
                      </a:lnTo>
                      <a:lnTo>
                        <a:pt x="172" y="199"/>
                      </a:lnTo>
                      <a:lnTo>
                        <a:pt x="150" y="206"/>
                      </a:lnTo>
                      <a:lnTo>
                        <a:pt x="131" y="212"/>
                      </a:lnTo>
                      <a:lnTo>
                        <a:pt x="119" y="216"/>
                      </a:lnTo>
                      <a:lnTo>
                        <a:pt x="114" y="218"/>
                      </a:lnTo>
                      <a:lnTo>
                        <a:pt x="112" y="219"/>
                      </a:lnTo>
                      <a:lnTo>
                        <a:pt x="92" y="229"/>
                      </a:lnTo>
                      <a:lnTo>
                        <a:pt x="77" y="242"/>
                      </a:lnTo>
                      <a:lnTo>
                        <a:pt x="63" y="257"/>
                      </a:lnTo>
                      <a:lnTo>
                        <a:pt x="54" y="272"/>
                      </a:lnTo>
                      <a:lnTo>
                        <a:pt x="46" y="288"/>
                      </a:lnTo>
                      <a:lnTo>
                        <a:pt x="40" y="305"/>
                      </a:lnTo>
                      <a:lnTo>
                        <a:pt x="38" y="321"/>
                      </a:lnTo>
                      <a:lnTo>
                        <a:pt x="37" y="337"/>
                      </a:lnTo>
                      <a:lnTo>
                        <a:pt x="37" y="338"/>
                      </a:lnTo>
                      <a:lnTo>
                        <a:pt x="37" y="340"/>
                      </a:lnTo>
                      <a:lnTo>
                        <a:pt x="37" y="342"/>
                      </a:lnTo>
                      <a:lnTo>
                        <a:pt x="37" y="348"/>
                      </a:lnTo>
                      <a:lnTo>
                        <a:pt x="37" y="356"/>
                      </a:lnTo>
                      <a:lnTo>
                        <a:pt x="37" y="366"/>
                      </a:lnTo>
                      <a:lnTo>
                        <a:pt x="29" y="371"/>
                      </a:lnTo>
                      <a:lnTo>
                        <a:pt x="22" y="376"/>
                      </a:lnTo>
                      <a:lnTo>
                        <a:pt x="16" y="383"/>
                      </a:lnTo>
                      <a:lnTo>
                        <a:pt x="12" y="390"/>
                      </a:lnTo>
                      <a:lnTo>
                        <a:pt x="8" y="397"/>
                      </a:lnTo>
                      <a:lnTo>
                        <a:pt x="5" y="404"/>
                      </a:lnTo>
                      <a:lnTo>
                        <a:pt x="2" y="411"/>
                      </a:lnTo>
                      <a:lnTo>
                        <a:pt x="1" y="418"/>
                      </a:lnTo>
                      <a:lnTo>
                        <a:pt x="1" y="419"/>
                      </a:lnTo>
                      <a:lnTo>
                        <a:pt x="0" y="421"/>
                      </a:lnTo>
                      <a:lnTo>
                        <a:pt x="0" y="485"/>
                      </a:lnTo>
                      <a:lnTo>
                        <a:pt x="0" y="486"/>
                      </a:lnTo>
                      <a:lnTo>
                        <a:pt x="2" y="502"/>
                      </a:lnTo>
                      <a:lnTo>
                        <a:pt x="7" y="517"/>
                      </a:lnTo>
                      <a:lnTo>
                        <a:pt x="14" y="530"/>
                      </a:lnTo>
                      <a:lnTo>
                        <a:pt x="23" y="541"/>
                      </a:lnTo>
                      <a:lnTo>
                        <a:pt x="33" y="552"/>
                      </a:lnTo>
                      <a:lnTo>
                        <a:pt x="45" y="560"/>
                      </a:lnTo>
                      <a:lnTo>
                        <a:pt x="56" y="565"/>
                      </a:lnTo>
                      <a:lnTo>
                        <a:pt x="69" y="570"/>
                      </a:lnTo>
                      <a:lnTo>
                        <a:pt x="70" y="570"/>
                      </a:lnTo>
                      <a:lnTo>
                        <a:pt x="71" y="571"/>
                      </a:lnTo>
                      <a:lnTo>
                        <a:pt x="73" y="571"/>
                      </a:lnTo>
                      <a:lnTo>
                        <a:pt x="77" y="572"/>
                      </a:lnTo>
                      <a:lnTo>
                        <a:pt x="84" y="573"/>
                      </a:lnTo>
                      <a:lnTo>
                        <a:pt x="92" y="575"/>
                      </a:lnTo>
                      <a:lnTo>
                        <a:pt x="101" y="577"/>
                      </a:lnTo>
                      <a:lnTo>
                        <a:pt x="111" y="578"/>
                      </a:lnTo>
                      <a:lnTo>
                        <a:pt x="120" y="580"/>
                      </a:lnTo>
                      <a:lnTo>
                        <a:pt x="128" y="581"/>
                      </a:lnTo>
                      <a:lnTo>
                        <a:pt x="139" y="599"/>
                      </a:lnTo>
                      <a:lnTo>
                        <a:pt x="153" y="615"/>
                      </a:lnTo>
                      <a:lnTo>
                        <a:pt x="168" y="629"/>
                      </a:lnTo>
                      <a:lnTo>
                        <a:pt x="184" y="641"/>
                      </a:lnTo>
                      <a:lnTo>
                        <a:pt x="203" y="651"/>
                      </a:lnTo>
                      <a:lnTo>
                        <a:pt x="222" y="657"/>
                      </a:lnTo>
                      <a:lnTo>
                        <a:pt x="243" y="662"/>
                      </a:lnTo>
                      <a:lnTo>
                        <a:pt x="265" y="663"/>
                      </a:lnTo>
                      <a:lnTo>
                        <a:pt x="285" y="662"/>
                      </a:lnTo>
                      <a:lnTo>
                        <a:pt x="304" y="659"/>
                      </a:lnTo>
                      <a:lnTo>
                        <a:pt x="323" y="652"/>
                      </a:lnTo>
                      <a:lnTo>
                        <a:pt x="340" y="644"/>
                      </a:lnTo>
                      <a:lnTo>
                        <a:pt x="356" y="633"/>
                      </a:lnTo>
                      <a:lnTo>
                        <a:pt x="371" y="621"/>
                      </a:lnTo>
                      <a:lnTo>
                        <a:pt x="384" y="607"/>
                      </a:lnTo>
                      <a:lnTo>
                        <a:pt x="395" y="591"/>
                      </a:lnTo>
                      <a:lnTo>
                        <a:pt x="404" y="591"/>
                      </a:lnTo>
                      <a:lnTo>
                        <a:pt x="417" y="591"/>
                      </a:lnTo>
                      <a:lnTo>
                        <a:pt x="434" y="591"/>
                      </a:lnTo>
                      <a:lnTo>
                        <a:pt x="456" y="591"/>
                      </a:lnTo>
                      <a:lnTo>
                        <a:pt x="479" y="591"/>
                      </a:lnTo>
                      <a:lnTo>
                        <a:pt x="506" y="591"/>
                      </a:lnTo>
                      <a:lnTo>
                        <a:pt x="532" y="591"/>
                      </a:lnTo>
                      <a:lnTo>
                        <a:pt x="561" y="591"/>
                      </a:lnTo>
                      <a:lnTo>
                        <a:pt x="589" y="591"/>
                      </a:lnTo>
                      <a:lnTo>
                        <a:pt x="615" y="591"/>
                      </a:lnTo>
                      <a:lnTo>
                        <a:pt x="642" y="591"/>
                      </a:lnTo>
                      <a:lnTo>
                        <a:pt x="665" y="591"/>
                      </a:lnTo>
                      <a:lnTo>
                        <a:pt x="687" y="591"/>
                      </a:lnTo>
                      <a:lnTo>
                        <a:pt x="704" y="591"/>
                      </a:lnTo>
                      <a:lnTo>
                        <a:pt x="717" y="591"/>
                      </a:lnTo>
                      <a:lnTo>
                        <a:pt x="726" y="591"/>
                      </a:lnTo>
                      <a:lnTo>
                        <a:pt x="737" y="607"/>
                      </a:lnTo>
                      <a:lnTo>
                        <a:pt x="750" y="621"/>
                      </a:lnTo>
                      <a:lnTo>
                        <a:pt x="765" y="633"/>
                      </a:lnTo>
                      <a:lnTo>
                        <a:pt x="781" y="644"/>
                      </a:lnTo>
                      <a:lnTo>
                        <a:pt x="800" y="652"/>
                      </a:lnTo>
                      <a:lnTo>
                        <a:pt x="818" y="659"/>
                      </a:lnTo>
                      <a:lnTo>
                        <a:pt x="838" y="662"/>
                      </a:lnTo>
                      <a:lnTo>
                        <a:pt x="857" y="663"/>
                      </a:lnTo>
                      <a:lnTo>
                        <a:pt x="878" y="662"/>
                      </a:lnTo>
                      <a:lnTo>
                        <a:pt x="899" y="657"/>
                      </a:lnTo>
                      <a:lnTo>
                        <a:pt x="918" y="651"/>
                      </a:lnTo>
                      <a:lnTo>
                        <a:pt x="937" y="640"/>
                      </a:lnTo>
                      <a:lnTo>
                        <a:pt x="954" y="629"/>
                      </a:lnTo>
                      <a:lnTo>
                        <a:pt x="969" y="614"/>
                      </a:lnTo>
                      <a:lnTo>
                        <a:pt x="983" y="598"/>
                      </a:lnTo>
                      <a:lnTo>
                        <a:pt x="994" y="580"/>
                      </a:lnTo>
                      <a:lnTo>
                        <a:pt x="1005" y="579"/>
                      </a:lnTo>
                      <a:lnTo>
                        <a:pt x="1017" y="577"/>
                      </a:lnTo>
                      <a:lnTo>
                        <a:pt x="1031" y="575"/>
                      </a:lnTo>
                      <a:lnTo>
                        <a:pt x="1045" y="572"/>
                      </a:lnTo>
                      <a:lnTo>
                        <a:pt x="1057" y="571"/>
                      </a:lnTo>
                      <a:lnTo>
                        <a:pt x="1068" y="569"/>
                      </a:lnTo>
                      <a:lnTo>
                        <a:pt x="1075" y="568"/>
                      </a:lnTo>
                      <a:lnTo>
                        <a:pt x="1077" y="568"/>
                      </a:lnTo>
                      <a:lnTo>
                        <a:pt x="1089" y="565"/>
                      </a:lnTo>
                      <a:lnTo>
                        <a:pt x="1100" y="560"/>
                      </a:lnTo>
                      <a:lnTo>
                        <a:pt x="1111" y="554"/>
                      </a:lnTo>
                      <a:lnTo>
                        <a:pt x="1120" y="545"/>
                      </a:lnTo>
                      <a:lnTo>
                        <a:pt x="1128" y="534"/>
                      </a:lnTo>
                      <a:lnTo>
                        <a:pt x="1135" y="522"/>
                      </a:lnTo>
                      <a:lnTo>
                        <a:pt x="1138" y="508"/>
                      </a:lnTo>
                      <a:lnTo>
                        <a:pt x="1141" y="492"/>
                      </a:lnTo>
                      <a:lnTo>
                        <a:pt x="1141" y="432"/>
                      </a:lnTo>
                      <a:lnTo>
                        <a:pt x="1140" y="4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4" name="Freeform 190"/>
                <p:cNvSpPr>
                  <a:spLocks noEditPoints="1"/>
                </p:cNvSpPr>
                <p:nvPr/>
              </p:nvSpPr>
              <p:spPr bwMode="auto">
                <a:xfrm>
                  <a:off x="4479" y="1839"/>
                  <a:ext cx="490" cy="274"/>
                </a:xfrm>
                <a:custGeom>
                  <a:avLst/>
                  <a:gdLst>
                    <a:gd name="T0" fmla="*/ 220 w 1076"/>
                    <a:gd name="T1" fmla="*/ 78 h 599"/>
                    <a:gd name="T2" fmla="*/ 216 w 1076"/>
                    <a:gd name="T3" fmla="*/ 46 h 599"/>
                    <a:gd name="T4" fmla="*/ 203 w 1076"/>
                    <a:gd name="T5" fmla="*/ 3 h 599"/>
                    <a:gd name="T6" fmla="*/ 88 w 1076"/>
                    <a:gd name="T7" fmla="*/ 0 h 599"/>
                    <a:gd name="T8" fmla="*/ 74 w 1076"/>
                    <a:gd name="T9" fmla="*/ 7 h 599"/>
                    <a:gd name="T10" fmla="*/ 56 w 1076"/>
                    <a:gd name="T11" fmla="*/ 25 h 599"/>
                    <a:gd name="T12" fmla="*/ 37 w 1076"/>
                    <a:gd name="T13" fmla="*/ 39 h 599"/>
                    <a:gd name="T14" fmla="*/ 20 w 1076"/>
                    <a:gd name="T15" fmla="*/ 45 h 599"/>
                    <a:gd name="T16" fmla="*/ 8 w 1076"/>
                    <a:gd name="T17" fmla="*/ 60 h 599"/>
                    <a:gd name="T18" fmla="*/ 7 w 1076"/>
                    <a:gd name="T19" fmla="*/ 64 h 599"/>
                    <a:gd name="T20" fmla="*/ 5 w 1076"/>
                    <a:gd name="T21" fmla="*/ 76 h 599"/>
                    <a:gd name="T22" fmla="*/ 0 w 1076"/>
                    <a:gd name="T23" fmla="*/ 82 h 599"/>
                    <a:gd name="T24" fmla="*/ 4 w 1076"/>
                    <a:gd name="T25" fmla="*/ 103 h 599"/>
                    <a:gd name="T26" fmla="*/ 25 w 1076"/>
                    <a:gd name="T27" fmla="*/ 109 h 599"/>
                    <a:gd name="T28" fmla="*/ 41 w 1076"/>
                    <a:gd name="T29" fmla="*/ 124 h 599"/>
                    <a:gd name="T30" fmla="*/ 62 w 1076"/>
                    <a:gd name="T31" fmla="*/ 121 h 599"/>
                    <a:gd name="T32" fmla="*/ 149 w 1076"/>
                    <a:gd name="T33" fmla="*/ 113 h 599"/>
                    <a:gd name="T34" fmla="*/ 168 w 1076"/>
                    <a:gd name="T35" fmla="*/ 125 h 599"/>
                    <a:gd name="T36" fmla="*/ 189 w 1076"/>
                    <a:gd name="T37" fmla="*/ 118 h 599"/>
                    <a:gd name="T38" fmla="*/ 218 w 1076"/>
                    <a:gd name="T39" fmla="*/ 105 h 599"/>
                    <a:gd name="T40" fmla="*/ 223 w 1076"/>
                    <a:gd name="T41" fmla="*/ 96 h 599"/>
                    <a:gd name="T42" fmla="*/ 14 w 1076"/>
                    <a:gd name="T43" fmla="*/ 64 h 599"/>
                    <a:gd name="T44" fmla="*/ 16 w 1076"/>
                    <a:gd name="T45" fmla="*/ 56 h 599"/>
                    <a:gd name="T46" fmla="*/ 31 w 1076"/>
                    <a:gd name="T47" fmla="*/ 48 h 599"/>
                    <a:gd name="T48" fmla="*/ 79 w 1076"/>
                    <a:gd name="T49" fmla="*/ 12 h 599"/>
                    <a:gd name="T50" fmla="*/ 86 w 1076"/>
                    <a:gd name="T51" fmla="*/ 7 h 599"/>
                    <a:gd name="T52" fmla="*/ 200 w 1076"/>
                    <a:gd name="T53" fmla="*/ 11 h 599"/>
                    <a:gd name="T54" fmla="*/ 206 w 1076"/>
                    <a:gd name="T55" fmla="*/ 31 h 599"/>
                    <a:gd name="T56" fmla="*/ 209 w 1076"/>
                    <a:gd name="T57" fmla="*/ 68 h 599"/>
                    <a:gd name="T58" fmla="*/ 178 w 1076"/>
                    <a:gd name="T59" fmla="*/ 75 h 599"/>
                    <a:gd name="T60" fmla="*/ 168 w 1076"/>
                    <a:gd name="T61" fmla="*/ 74 h 599"/>
                    <a:gd name="T62" fmla="*/ 158 w 1076"/>
                    <a:gd name="T63" fmla="*/ 77 h 599"/>
                    <a:gd name="T64" fmla="*/ 53 w 1076"/>
                    <a:gd name="T65" fmla="*/ 74 h 599"/>
                    <a:gd name="T66" fmla="*/ 43 w 1076"/>
                    <a:gd name="T67" fmla="*/ 74 h 599"/>
                    <a:gd name="T68" fmla="*/ 14 w 1076"/>
                    <a:gd name="T69" fmla="*/ 77 h 599"/>
                    <a:gd name="T70" fmla="*/ 17 w 1076"/>
                    <a:gd name="T71" fmla="*/ 101 h 599"/>
                    <a:gd name="T72" fmla="*/ 10 w 1076"/>
                    <a:gd name="T73" fmla="*/ 99 h 599"/>
                    <a:gd name="T74" fmla="*/ 7 w 1076"/>
                    <a:gd name="T75" fmla="*/ 85 h 599"/>
                    <a:gd name="T76" fmla="*/ 12 w 1076"/>
                    <a:gd name="T77" fmla="*/ 81 h 599"/>
                    <a:gd name="T78" fmla="*/ 25 w 1076"/>
                    <a:gd name="T79" fmla="*/ 89 h 599"/>
                    <a:gd name="T80" fmla="*/ 23 w 1076"/>
                    <a:gd name="T81" fmla="*/ 101 h 599"/>
                    <a:gd name="T82" fmla="*/ 37 w 1076"/>
                    <a:gd name="T83" fmla="*/ 115 h 599"/>
                    <a:gd name="T84" fmla="*/ 30 w 1076"/>
                    <a:gd name="T85" fmla="*/ 96 h 599"/>
                    <a:gd name="T86" fmla="*/ 42 w 1076"/>
                    <a:gd name="T87" fmla="*/ 81 h 599"/>
                    <a:gd name="T88" fmla="*/ 62 w 1076"/>
                    <a:gd name="T89" fmla="*/ 86 h 599"/>
                    <a:gd name="T90" fmla="*/ 66 w 1076"/>
                    <a:gd name="T91" fmla="*/ 107 h 599"/>
                    <a:gd name="T92" fmla="*/ 48 w 1076"/>
                    <a:gd name="T93" fmla="*/ 118 h 599"/>
                    <a:gd name="T94" fmla="*/ 74 w 1076"/>
                    <a:gd name="T95" fmla="*/ 99 h 599"/>
                    <a:gd name="T96" fmla="*/ 69 w 1076"/>
                    <a:gd name="T97" fmla="*/ 84 h 599"/>
                    <a:gd name="T98" fmla="*/ 149 w 1076"/>
                    <a:gd name="T99" fmla="*/ 86 h 599"/>
                    <a:gd name="T100" fmla="*/ 145 w 1076"/>
                    <a:gd name="T101" fmla="*/ 100 h 599"/>
                    <a:gd name="T102" fmla="*/ 164 w 1076"/>
                    <a:gd name="T103" fmla="*/ 117 h 599"/>
                    <a:gd name="T104" fmla="*/ 152 w 1076"/>
                    <a:gd name="T105" fmla="*/ 99 h 599"/>
                    <a:gd name="T106" fmla="*/ 162 w 1076"/>
                    <a:gd name="T107" fmla="*/ 82 h 599"/>
                    <a:gd name="T108" fmla="*/ 183 w 1076"/>
                    <a:gd name="T109" fmla="*/ 84 h 599"/>
                    <a:gd name="T110" fmla="*/ 189 w 1076"/>
                    <a:gd name="T111" fmla="*/ 103 h 599"/>
                    <a:gd name="T112" fmla="*/ 175 w 1076"/>
                    <a:gd name="T113" fmla="*/ 118 h 599"/>
                    <a:gd name="T114" fmla="*/ 215 w 1076"/>
                    <a:gd name="T115" fmla="*/ 99 h 599"/>
                    <a:gd name="T116" fmla="*/ 202 w 1076"/>
                    <a:gd name="T117" fmla="*/ 101 h 599"/>
                    <a:gd name="T118" fmla="*/ 197 w 1076"/>
                    <a:gd name="T119" fmla="*/ 99 h 599"/>
                    <a:gd name="T120" fmla="*/ 192 w 1076"/>
                    <a:gd name="T121" fmla="*/ 84 h 599"/>
                    <a:gd name="T122" fmla="*/ 216 w 1076"/>
                    <a:gd name="T123" fmla="*/ 83 h 599"/>
                    <a:gd name="T124" fmla="*/ 216 w 1076"/>
                    <a:gd name="T125" fmla="*/ 96 h 5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76" h="599">
                      <a:moveTo>
                        <a:pt x="1076" y="401"/>
                      </a:moveTo>
                      <a:lnTo>
                        <a:pt x="1075" y="396"/>
                      </a:lnTo>
                      <a:lnTo>
                        <a:pt x="1073" y="391"/>
                      </a:lnTo>
                      <a:lnTo>
                        <a:pt x="1071" y="386"/>
                      </a:lnTo>
                      <a:lnTo>
                        <a:pt x="1066" y="380"/>
                      </a:lnTo>
                      <a:lnTo>
                        <a:pt x="1061" y="374"/>
                      </a:lnTo>
                      <a:lnTo>
                        <a:pt x="1056" y="369"/>
                      </a:lnTo>
                      <a:lnTo>
                        <a:pt x="1049" y="364"/>
                      </a:lnTo>
                      <a:lnTo>
                        <a:pt x="1041" y="359"/>
                      </a:lnTo>
                      <a:lnTo>
                        <a:pt x="1041" y="326"/>
                      </a:lnTo>
                      <a:lnTo>
                        <a:pt x="1041" y="272"/>
                      </a:lnTo>
                      <a:lnTo>
                        <a:pt x="1041" y="221"/>
                      </a:lnTo>
                      <a:lnTo>
                        <a:pt x="1041" y="199"/>
                      </a:lnTo>
                      <a:lnTo>
                        <a:pt x="997" y="44"/>
                      </a:lnTo>
                      <a:lnTo>
                        <a:pt x="995" y="37"/>
                      </a:lnTo>
                      <a:lnTo>
                        <a:pt x="990" y="30"/>
                      </a:lnTo>
                      <a:lnTo>
                        <a:pt x="985" y="22"/>
                      </a:lnTo>
                      <a:lnTo>
                        <a:pt x="980" y="15"/>
                      </a:lnTo>
                      <a:lnTo>
                        <a:pt x="972" y="9"/>
                      </a:lnTo>
                      <a:lnTo>
                        <a:pt x="962" y="4"/>
                      </a:lnTo>
                      <a:lnTo>
                        <a:pt x="952" y="1"/>
                      </a:lnTo>
                      <a:lnTo>
                        <a:pt x="940" y="0"/>
                      </a:lnTo>
                      <a:lnTo>
                        <a:pt x="443" y="0"/>
                      </a:lnTo>
                      <a:lnTo>
                        <a:pt x="423" y="1"/>
                      </a:lnTo>
                      <a:lnTo>
                        <a:pt x="407" y="5"/>
                      </a:lnTo>
                      <a:lnTo>
                        <a:pt x="392" y="11"/>
                      </a:lnTo>
                      <a:lnTo>
                        <a:pt x="379" y="16"/>
                      </a:lnTo>
                      <a:lnTo>
                        <a:pt x="370" y="22"/>
                      </a:lnTo>
                      <a:lnTo>
                        <a:pt x="362" y="28"/>
                      </a:lnTo>
                      <a:lnTo>
                        <a:pt x="357" y="32"/>
                      </a:lnTo>
                      <a:lnTo>
                        <a:pt x="355" y="35"/>
                      </a:lnTo>
                      <a:lnTo>
                        <a:pt x="351" y="39"/>
                      </a:lnTo>
                      <a:lnTo>
                        <a:pt x="338" y="53"/>
                      </a:lnTo>
                      <a:lnTo>
                        <a:pt x="319" y="73"/>
                      </a:lnTo>
                      <a:lnTo>
                        <a:pt x="296" y="96"/>
                      </a:lnTo>
                      <a:lnTo>
                        <a:pt x="273" y="120"/>
                      </a:lnTo>
                      <a:lnTo>
                        <a:pt x="253" y="143"/>
                      </a:lnTo>
                      <a:lnTo>
                        <a:pt x="235" y="161"/>
                      </a:lnTo>
                      <a:lnTo>
                        <a:pt x="224" y="173"/>
                      </a:lnTo>
                      <a:lnTo>
                        <a:pt x="216" y="175"/>
                      </a:lnTo>
                      <a:lnTo>
                        <a:pt x="201" y="181"/>
                      </a:lnTo>
                      <a:lnTo>
                        <a:pt x="180" y="188"/>
                      </a:lnTo>
                      <a:lnTo>
                        <a:pt x="156" y="195"/>
                      </a:lnTo>
                      <a:lnTo>
                        <a:pt x="133" y="203"/>
                      </a:lnTo>
                      <a:lnTo>
                        <a:pt x="113" y="209"/>
                      </a:lnTo>
                      <a:lnTo>
                        <a:pt x="99" y="213"/>
                      </a:lnTo>
                      <a:lnTo>
                        <a:pt x="94" y="216"/>
                      </a:lnTo>
                      <a:lnTo>
                        <a:pt x="76" y="226"/>
                      </a:lnTo>
                      <a:lnTo>
                        <a:pt x="62" y="237"/>
                      </a:lnTo>
                      <a:lnTo>
                        <a:pt x="52" y="251"/>
                      </a:lnTo>
                      <a:lnTo>
                        <a:pt x="45" y="264"/>
                      </a:lnTo>
                      <a:lnTo>
                        <a:pt x="41" y="278"/>
                      </a:lnTo>
                      <a:lnTo>
                        <a:pt x="37" y="289"/>
                      </a:lnTo>
                      <a:lnTo>
                        <a:pt x="36" y="298"/>
                      </a:lnTo>
                      <a:lnTo>
                        <a:pt x="36" y="305"/>
                      </a:lnTo>
                      <a:lnTo>
                        <a:pt x="36" y="306"/>
                      </a:lnTo>
                      <a:lnTo>
                        <a:pt x="36" y="308"/>
                      </a:lnTo>
                      <a:lnTo>
                        <a:pt x="36" y="315"/>
                      </a:lnTo>
                      <a:lnTo>
                        <a:pt x="36" y="326"/>
                      </a:lnTo>
                      <a:lnTo>
                        <a:pt x="36" y="341"/>
                      </a:lnTo>
                      <a:lnTo>
                        <a:pt x="36" y="355"/>
                      </a:lnTo>
                      <a:lnTo>
                        <a:pt x="28" y="357"/>
                      </a:lnTo>
                      <a:lnTo>
                        <a:pt x="21" y="362"/>
                      </a:lnTo>
                      <a:lnTo>
                        <a:pt x="14" y="366"/>
                      </a:lnTo>
                      <a:lnTo>
                        <a:pt x="9" y="371"/>
                      </a:lnTo>
                      <a:lnTo>
                        <a:pt x="6" y="377"/>
                      </a:lnTo>
                      <a:lnTo>
                        <a:pt x="4" y="381"/>
                      </a:lnTo>
                      <a:lnTo>
                        <a:pt x="1" y="386"/>
                      </a:lnTo>
                      <a:lnTo>
                        <a:pt x="0" y="391"/>
                      </a:lnTo>
                      <a:lnTo>
                        <a:pt x="0" y="392"/>
                      </a:lnTo>
                      <a:lnTo>
                        <a:pt x="0" y="453"/>
                      </a:lnTo>
                      <a:lnTo>
                        <a:pt x="1" y="464"/>
                      </a:lnTo>
                      <a:lnTo>
                        <a:pt x="6" y="475"/>
                      </a:lnTo>
                      <a:lnTo>
                        <a:pt x="11" y="484"/>
                      </a:lnTo>
                      <a:lnTo>
                        <a:pt x="18" y="491"/>
                      </a:lnTo>
                      <a:lnTo>
                        <a:pt x="24" y="497"/>
                      </a:lnTo>
                      <a:lnTo>
                        <a:pt x="31" y="501"/>
                      </a:lnTo>
                      <a:lnTo>
                        <a:pt x="38" y="505"/>
                      </a:lnTo>
                      <a:lnTo>
                        <a:pt x="45" y="507"/>
                      </a:lnTo>
                      <a:lnTo>
                        <a:pt x="46" y="508"/>
                      </a:lnTo>
                      <a:lnTo>
                        <a:pt x="118" y="521"/>
                      </a:lnTo>
                      <a:lnTo>
                        <a:pt x="126" y="537"/>
                      </a:lnTo>
                      <a:lnTo>
                        <a:pt x="136" y="552"/>
                      </a:lnTo>
                      <a:lnTo>
                        <a:pt x="149" y="566"/>
                      </a:lnTo>
                      <a:lnTo>
                        <a:pt x="163" y="577"/>
                      </a:lnTo>
                      <a:lnTo>
                        <a:pt x="178" y="586"/>
                      </a:lnTo>
                      <a:lnTo>
                        <a:pt x="195" y="593"/>
                      </a:lnTo>
                      <a:lnTo>
                        <a:pt x="213" y="598"/>
                      </a:lnTo>
                      <a:lnTo>
                        <a:pt x="233" y="599"/>
                      </a:lnTo>
                      <a:lnTo>
                        <a:pt x="251" y="598"/>
                      </a:lnTo>
                      <a:lnTo>
                        <a:pt x="269" y="593"/>
                      </a:lnTo>
                      <a:lnTo>
                        <a:pt x="285" y="587"/>
                      </a:lnTo>
                      <a:lnTo>
                        <a:pt x="300" y="578"/>
                      </a:lnTo>
                      <a:lnTo>
                        <a:pt x="314" y="568"/>
                      </a:lnTo>
                      <a:lnTo>
                        <a:pt x="326" y="555"/>
                      </a:lnTo>
                      <a:lnTo>
                        <a:pt x="337" y="541"/>
                      </a:lnTo>
                      <a:lnTo>
                        <a:pt x="345" y="526"/>
                      </a:lnTo>
                      <a:lnTo>
                        <a:pt x="712" y="526"/>
                      </a:lnTo>
                      <a:lnTo>
                        <a:pt x="720" y="541"/>
                      </a:lnTo>
                      <a:lnTo>
                        <a:pt x="731" y="555"/>
                      </a:lnTo>
                      <a:lnTo>
                        <a:pt x="743" y="568"/>
                      </a:lnTo>
                      <a:lnTo>
                        <a:pt x="757" y="578"/>
                      </a:lnTo>
                      <a:lnTo>
                        <a:pt x="772" y="587"/>
                      </a:lnTo>
                      <a:lnTo>
                        <a:pt x="790" y="593"/>
                      </a:lnTo>
                      <a:lnTo>
                        <a:pt x="807" y="598"/>
                      </a:lnTo>
                      <a:lnTo>
                        <a:pt x="825" y="599"/>
                      </a:lnTo>
                      <a:lnTo>
                        <a:pt x="845" y="598"/>
                      </a:lnTo>
                      <a:lnTo>
                        <a:pt x="863" y="593"/>
                      </a:lnTo>
                      <a:lnTo>
                        <a:pt x="879" y="586"/>
                      </a:lnTo>
                      <a:lnTo>
                        <a:pt x="896" y="576"/>
                      </a:lnTo>
                      <a:lnTo>
                        <a:pt x="911" y="564"/>
                      </a:lnTo>
                      <a:lnTo>
                        <a:pt x="922" y="551"/>
                      </a:lnTo>
                      <a:lnTo>
                        <a:pt x="932" y="536"/>
                      </a:lnTo>
                      <a:lnTo>
                        <a:pt x="940" y="518"/>
                      </a:lnTo>
                      <a:lnTo>
                        <a:pt x="1041" y="505"/>
                      </a:lnTo>
                      <a:lnTo>
                        <a:pt x="1045" y="503"/>
                      </a:lnTo>
                      <a:lnTo>
                        <a:pt x="1051" y="501"/>
                      </a:lnTo>
                      <a:lnTo>
                        <a:pt x="1058" y="498"/>
                      </a:lnTo>
                      <a:lnTo>
                        <a:pt x="1064" y="493"/>
                      </a:lnTo>
                      <a:lnTo>
                        <a:pt x="1068" y="487"/>
                      </a:lnTo>
                      <a:lnTo>
                        <a:pt x="1073" y="479"/>
                      </a:lnTo>
                      <a:lnTo>
                        <a:pt x="1075" y="470"/>
                      </a:lnTo>
                      <a:lnTo>
                        <a:pt x="1076" y="460"/>
                      </a:lnTo>
                      <a:lnTo>
                        <a:pt x="1076" y="402"/>
                      </a:lnTo>
                      <a:lnTo>
                        <a:pt x="1076" y="401"/>
                      </a:lnTo>
                      <a:close/>
                      <a:moveTo>
                        <a:pt x="68" y="306"/>
                      </a:moveTo>
                      <a:lnTo>
                        <a:pt x="68" y="306"/>
                      </a:lnTo>
                      <a:lnTo>
                        <a:pt x="68" y="305"/>
                      </a:lnTo>
                      <a:lnTo>
                        <a:pt x="68" y="304"/>
                      </a:lnTo>
                      <a:lnTo>
                        <a:pt x="68" y="300"/>
                      </a:lnTo>
                      <a:lnTo>
                        <a:pt x="69" y="294"/>
                      </a:lnTo>
                      <a:lnTo>
                        <a:pt x="71" y="286"/>
                      </a:lnTo>
                      <a:lnTo>
                        <a:pt x="74" y="278"/>
                      </a:lnTo>
                      <a:lnTo>
                        <a:pt x="79" y="268"/>
                      </a:lnTo>
                      <a:lnTo>
                        <a:pt x="86" y="259"/>
                      </a:lnTo>
                      <a:lnTo>
                        <a:pt x="95" y="251"/>
                      </a:lnTo>
                      <a:lnTo>
                        <a:pt x="106" y="244"/>
                      </a:lnTo>
                      <a:lnTo>
                        <a:pt x="113" y="242"/>
                      </a:lnTo>
                      <a:lnTo>
                        <a:pt x="128" y="237"/>
                      </a:lnTo>
                      <a:lnTo>
                        <a:pt x="150" y="230"/>
                      </a:lnTo>
                      <a:lnTo>
                        <a:pt x="174" y="222"/>
                      </a:lnTo>
                      <a:lnTo>
                        <a:pt x="200" y="214"/>
                      </a:lnTo>
                      <a:lnTo>
                        <a:pt x="220" y="207"/>
                      </a:lnTo>
                      <a:lnTo>
                        <a:pt x="235" y="203"/>
                      </a:lnTo>
                      <a:lnTo>
                        <a:pt x="241" y="201"/>
                      </a:lnTo>
                      <a:lnTo>
                        <a:pt x="379" y="57"/>
                      </a:lnTo>
                      <a:lnTo>
                        <a:pt x="381" y="55"/>
                      </a:lnTo>
                      <a:lnTo>
                        <a:pt x="384" y="52"/>
                      </a:lnTo>
                      <a:lnTo>
                        <a:pt x="390" y="49"/>
                      </a:lnTo>
                      <a:lnTo>
                        <a:pt x="397" y="44"/>
                      </a:lnTo>
                      <a:lnTo>
                        <a:pt x="406" y="39"/>
                      </a:lnTo>
                      <a:lnTo>
                        <a:pt x="416" y="36"/>
                      </a:lnTo>
                      <a:lnTo>
                        <a:pt x="429" y="34"/>
                      </a:lnTo>
                      <a:lnTo>
                        <a:pt x="443" y="32"/>
                      </a:lnTo>
                      <a:lnTo>
                        <a:pt x="942" y="32"/>
                      </a:lnTo>
                      <a:lnTo>
                        <a:pt x="953" y="35"/>
                      </a:lnTo>
                      <a:lnTo>
                        <a:pt x="960" y="43"/>
                      </a:lnTo>
                      <a:lnTo>
                        <a:pt x="965" y="50"/>
                      </a:lnTo>
                      <a:lnTo>
                        <a:pt x="966" y="53"/>
                      </a:lnTo>
                      <a:lnTo>
                        <a:pt x="967" y="59"/>
                      </a:lnTo>
                      <a:lnTo>
                        <a:pt x="972" y="74"/>
                      </a:lnTo>
                      <a:lnTo>
                        <a:pt x="979" y="96"/>
                      </a:lnTo>
                      <a:lnTo>
                        <a:pt x="985" y="121"/>
                      </a:lnTo>
                      <a:lnTo>
                        <a:pt x="993" y="149"/>
                      </a:lnTo>
                      <a:lnTo>
                        <a:pt x="1000" y="173"/>
                      </a:lnTo>
                      <a:lnTo>
                        <a:pt x="1005" y="192"/>
                      </a:lnTo>
                      <a:lnTo>
                        <a:pt x="1008" y="204"/>
                      </a:lnTo>
                      <a:lnTo>
                        <a:pt x="1008" y="225"/>
                      </a:lnTo>
                      <a:lnTo>
                        <a:pt x="1008" y="272"/>
                      </a:lnTo>
                      <a:lnTo>
                        <a:pt x="1008" y="325"/>
                      </a:lnTo>
                      <a:lnTo>
                        <a:pt x="1008" y="368"/>
                      </a:lnTo>
                      <a:lnTo>
                        <a:pt x="886" y="368"/>
                      </a:lnTo>
                      <a:lnTo>
                        <a:pt x="879" y="364"/>
                      </a:lnTo>
                      <a:lnTo>
                        <a:pt x="873" y="361"/>
                      </a:lnTo>
                      <a:lnTo>
                        <a:pt x="866" y="358"/>
                      </a:lnTo>
                      <a:lnTo>
                        <a:pt x="858" y="356"/>
                      </a:lnTo>
                      <a:lnTo>
                        <a:pt x="849" y="354"/>
                      </a:lnTo>
                      <a:lnTo>
                        <a:pt x="841" y="353"/>
                      </a:lnTo>
                      <a:lnTo>
                        <a:pt x="833" y="351"/>
                      </a:lnTo>
                      <a:lnTo>
                        <a:pt x="825" y="351"/>
                      </a:lnTo>
                      <a:lnTo>
                        <a:pt x="817" y="351"/>
                      </a:lnTo>
                      <a:lnTo>
                        <a:pt x="808" y="353"/>
                      </a:lnTo>
                      <a:lnTo>
                        <a:pt x="800" y="354"/>
                      </a:lnTo>
                      <a:lnTo>
                        <a:pt x="792" y="356"/>
                      </a:lnTo>
                      <a:lnTo>
                        <a:pt x="784" y="358"/>
                      </a:lnTo>
                      <a:lnTo>
                        <a:pt x="777" y="361"/>
                      </a:lnTo>
                      <a:lnTo>
                        <a:pt x="770" y="364"/>
                      </a:lnTo>
                      <a:lnTo>
                        <a:pt x="763" y="368"/>
                      </a:lnTo>
                      <a:lnTo>
                        <a:pt x="294" y="368"/>
                      </a:lnTo>
                      <a:lnTo>
                        <a:pt x="287" y="364"/>
                      </a:lnTo>
                      <a:lnTo>
                        <a:pt x="280" y="361"/>
                      </a:lnTo>
                      <a:lnTo>
                        <a:pt x="273" y="358"/>
                      </a:lnTo>
                      <a:lnTo>
                        <a:pt x="265" y="356"/>
                      </a:lnTo>
                      <a:lnTo>
                        <a:pt x="257" y="354"/>
                      </a:lnTo>
                      <a:lnTo>
                        <a:pt x="249" y="353"/>
                      </a:lnTo>
                      <a:lnTo>
                        <a:pt x="241" y="351"/>
                      </a:lnTo>
                      <a:lnTo>
                        <a:pt x="233" y="351"/>
                      </a:lnTo>
                      <a:lnTo>
                        <a:pt x="225" y="351"/>
                      </a:lnTo>
                      <a:lnTo>
                        <a:pt x="216" y="353"/>
                      </a:lnTo>
                      <a:lnTo>
                        <a:pt x="208" y="354"/>
                      </a:lnTo>
                      <a:lnTo>
                        <a:pt x="200" y="356"/>
                      </a:lnTo>
                      <a:lnTo>
                        <a:pt x="192" y="358"/>
                      </a:lnTo>
                      <a:lnTo>
                        <a:pt x="185" y="361"/>
                      </a:lnTo>
                      <a:lnTo>
                        <a:pt x="178" y="364"/>
                      </a:lnTo>
                      <a:lnTo>
                        <a:pt x="171" y="368"/>
                      </a:lnTo>
                      <a:lnTo>
                        <a:pt x="68" y="368"/>
                      </a:lnTo>
                      <a:lnTo>
                        <a:pt x="68" y="306"/>
                      </a:lnTo>
                      <a:close/>
                      <a:moveTo>
                        <a:pt x="109" y="487"/>
                      </a:moveTo>
                      <a:lnTo>
                        <a:pt x="101" y="485"/>
                      </a:lnTo>
                      <a:lnTo>
                        <a:pt x="91" y="484"/>
                      </a:lnTo>
                      <a:lnTo>
                        <a:pt x="82" y="482"/>
                      </a:lnTo>
                      <a:lnTo>
                        <a:pt x="74" y="480"/>
                      </a:lnTo>
                      <a:lnTo>
                        <a:pt x="66" y="479"/>
                      </a:lnTo>
                      <a:lnTo>
                        <a:pt x="59" y="477"/>
                      </a:lnTo>
                      <a:lnTo>
                        <a:pt x="56" y="477"/>
                      </a:lnTo>
                      <a:lnTo>
                        <a:pt x="53" y="476"/>
                      </a:lnTo>
                      <a:lnTo>
                        <a:pt x="49" y="475"/>
                      </a:lnTo>
                      <a:lnTo>
                        <a:pt x="42" y="470"/>
                      </a:lnTo>
                      <a:lnTo>
                        <a:pt x="36" y="463"/>
                      </a:lnTo>
                      <a:lnTo>
                        <a:pt x="33" y="452"/>
                      </a:lnTo>
                      <a:lnTo>
                        <a:pt x="33" y="444"/>
                      </a:lnTo>
                      <a:lnTo>
                        <a:pt x="33" y="425"/>
                      </a:lnTo>
                      <a:lnTo>
                        <a:pt x="33" y="406"/>
                      </a:lnTo>
                      <a:lnTo>
                        <a:pt x="33" y="395"/>
                      </a:lnTo>
                      <a:lnTo>
                        <a:pt x="34" y="392"/>
                      </a:lnTo>
                      <a:lnTo>
                        <a:pt x="37" y="388"/>
                      </a:lnTo>
                      <a:lnTo>
                        <a:pt x="43" y="386"/>
                      </a:lnTo>
                      <a:lnTo>
                        <a:pt x="53" y="384"/>
                      </a:lnTo>
                      <a:lnTo>
                        <a:pt x="58" y="384"/>
                      </a:lnTo>
                      <a:lnTo>
                        <a:pt x="149" y="384"/>
                      </a:lnTo>
                      <a:lnTo>
                        <a:pt x="140" y="393"/>
                      </a:lnTo>
                      <a:lnTo>
                        <a:pt x="132" y="402"/>
                      </a:lnTo>
                      <a:lnTo>
                        <a:pt x="125" y="414"/>
                      </a:lnTo>
                      <a:lnTo>
                        <a:pt x="119" y="424"/>
                      </a:lnTo>
                      <a:lnTo>
                        <a:pt x="114" y="437"/>
                      </a:lnTo>
                      <a:lnTo>
                        <a:pt x="111" y="448"/>
                      </a:lnTo>
                      <a:lnTo>
                        <a:pt x="110" y="462"/>
                      </a:lnTo>
                      <a:lnTo>
                        <a:pt x="109" y="475"/>
                      </a:lnTo>
                      <a:lnTo>
                        <a:pt x="109" y="478"/>
                      </a:lnTo>
                      <a:lnTo>
                        <a:pt x="109" y="480"/>
                      </a:lnTo>
                      <a:lnTo>
                        <a:pt x="109" y="484"/>
                      </a:lnTo>
                      <a:lnTo>
                        <a:pt x="109" y="487"/>
                      </a:lnTo>
                      <a:close/>
                      <a:moveTo>
                        <a:pt x="233" y="567"/>
                      </a:moveTo>
                      <a:lnTo>
                        <a:pt x="215" y="564"/>
                      </a:lnTo>
                      <a:lnTo>
                        <a:pt x="197" y="560"/>
                      </a:lnTo>
                      <a:lnTo>
                        <a:pt x="181" y="551"/>
                      </a:lnTo>
                      <a:lnTo>
                        <a:pt x="167" y="539"/>
                      </a:lnTo>
                      <a:lnTo>
                        <a:pt x="156" y="526"/>
                      </a:lnTo>
                      <a:lnTo>
                        <a:pt x="148" y="510"/>
                      </a:lnTo>
                      <a:lnTo>
                        <a:pt x="143" y="493"/>
                      </a:lnTo>
                      <a:lnTo>
                        <a:pt x="141" y="475"/>
                      </a:lnTo>
                      <a:lnTo>
                        <a:pt x="142" y="457"/>
                      </a:lnTo>
                      <a:lnTo>
                        <a:pt x="147" y="441"/>
                      </a:lnTo>
                      <a:lnTo>
                        <a:pt x="155" y="427"/>
                      </a:lnTo>
                      <a:lnTo>
                        <a:pt x="164" y="414"/>
                      </a:lnTo>
                      <a:lnTo>
                        <a:pt x="175" y="403"/>
                      </a:lnTo>
                      <a:lnTo>
                        <a:pt x="189" y="394"/>
                      </a:lnTo>
                      <a:lnTo>
                        <a:pt x="204" y="387"/>
                      </a:lnTo>
                      <a:lnTo>
                        <a:pt x="220" y="384"/>
                      </a:lnTo>
                      <a:lnTo>
                        <a:pt x="245" y="384"/>
                      </a:lnTo>
                      <a:lnTo>
                        <a:pt x="261" y="387"/>
                      </a:lnTo>
                      <a:lnTo>
                        <a:pt x="276" y="394"/>
                      </a:lnTo>
                      <a:lnTo>
                        <a:pt x="289" y="403"/>
                      </a:lnTo>
                      <a:lnTo>
                        <a:pt x="301" y="414"/>
                      </a:lnTo>
                      <a:lnTo>
                        <a:pt x="310" y="427"/>
                      </a:lnTo>
                      <a:lnTo>
                        <a:pt x="318" y="441"/>
                      </a:lnTo>
                      <a:lnTo>
                        <a:pt x="323" y="457"/>
                      </a:lnTo>
                      <a:lnTo>
                        <a:pt x="324" y="475"/>
                      </a:lnTo>
                      <a:lnTo>
                        <a:pt x="322" y="493"/>
                      </a:lnTo>
                      <a:lnTo>
                        <a:pt x="317" y="510"/>
                      </a:lnTo>
                      <a:lnTo>
                        <a:pt x="309" y="526"/>
                      </a:lnTo>
                      <a:lnTo>
                        <a:pt x="298" y="539"/>
                      </a:lnTo>
                      <a:lnTo>
                        <a:pt x="284" y="551"/>
                      </a:lnTo>
                      <a:lnTo>
                        <a:pt x="269" y="560"/>
                      </a:lnTo>
                      <a:lnTo>
                        <a:pt x="251" y="564"/>
                      </a:lnTo>
                      <a:lnTo>
                        <a:pt x="233" y="567"/>
                      </a:lnTo>
                      <a:close/>
                      <a:moveTo>
                        <a:pt x="702" y="495"/>
                      </a:moveTo>
                      <a:lnTo>
                        <a:pt x="355" y="495"/>
                      </a:lnTo>
                      <a:lnTo>
                        <a:pt x="356" y="490"/>
                      </a:lnTo>
                      <a:lnTo>
                        <a:pt x="356" y="485"/>
                      </a:lnTo>
                      <a:lnTo>
                        <a:pt x="356" y="479"/>
                      </a:lnTo>
                      <a:lnTo>
                        <a:pt x="356" y="475"/>
                      </a:lnTo>
                      <a:lnTo>
                        <a:pt x="355" y="462"/>
                      </a:lnTo>
                      <a:lnTo>
                        <a:pt x="354" y="448"/>
                      </a:lnTo>
                      <a:lnTo>
                        <a:pt x="351" y="437"/>
                      </a:lnTo>
                      <a:lnTo>
                        <a:pt x="346" y="424"/>
                      </a:lnTo>
                      <a:lnTo>
                        <a:pt x="340" y="414"/>
                      </a:lnTo>
                      <a:lnTo>
                        <a:pt x="333" y="402"/>
                      </a:lnTo>
                      <a:lnTo>
                        <a:pt x="325" y="393"/>
                      </a:lnTo>
                      <a:lnTo>
                        <a:pt x="316" y="384"/>
                      </a:lnTo>
                      <a:lnTo>
                        <a:pt x="741" y="384"/>
                      </a:lnTo>
                      <a:lnTo>
                        <a:pt x="732" y="393"/>
                      </a:lnTo>
                      <a:lnTo>
                        <a:pt x="724" y="402"/>
                      </a:lnTo>
                      <a:lnTo>
                        <a:pt x="717" y="414"/>
                      </a:lnTo>
                      <a:lnTo>
                        <a:pt x="711" y="424"/>
                      </a:lnTo>
                      <a:lnTo>
                        <a:pt x="707" y="437"/>
                      </a:lnTo>
                      <a:lnTo>
                        <a:pt x="703" y="448"/>
                      </a:lnTo>
                      <a:lnTo>
                        <a:pt x="702" y="462"/>
                      </a:lnTo>
                      <a:lnTo>
                        <a:pt x="701" y="475"/>
                      </a:lnTo>
                      <a:lnTo>
                        <a:pt x="701" y="479"/>
                      </a:lnTo>
                      <a:lnTo>
                        <a:pt x="701" y="485"/>
                      </a:lnTo>
                      <a:lnTo>
                        <a:pt x="701" y="490"/>
                      </a:lnTo>
                      <a:lnTo>
                        <a:pt x="702" y="495"/>
                      </a:lnTo>
                      <a:close/>
                      <a:moveTo>
                        <a:pt x="825" y="567"/>
                      </a:moveTo>
                      <a:lnTo>
                        <a:pt x="807" y="564"/>
                      </a:lnTo>
                      <a:lnTo>
                        <a:pt x="790" y="560"/>
                      </a:lnTo>
                      <a:lnTo>
                        <a:pt x="773" y="551"/>
                      </a:lnTo>
                      <a:lnTo>
                        <a:pt x="760" y="539"/>
                      </a:lnTo>
                      <a:lnTo>
                        <a:pt x="748" y="526"/>
                      </a:lnTo>
                      <a:lnTo>
                        <a:pt x="740" y="510"/>
                      </a:lnTo>
                      <a:lnTo>
                        <a:pt x="735" y="493"/>
                      </a:lnTo>
                      <a:lnTo>
                        <a:pt x="733" y="475"/>
                      </a:lnTo>
                      <a:lnTo>
                        <a:pt x="734" y="457"/>
                      </a:lnTo>
                      <a:lnTo>
                        <a:pt x="739" y="441"/>
                      </a:lnTo>
                      <a:lnTo>
                        <a:pt x="747" y="427"/>
                      </a:lnTo>
                      <a:lnTo>
                        <a:pt x="756" y="414"/>
                      </a:lnTo>
                      <a:lnTo>
                        <a:pt x="768" y="403"/>
                      </a:lnTo>
                      <a:lnTo>
                        <a:pt x="781" y="394"/>
                      </a:lnTo>
                      <a:lnTo>
                        <a:pt x="796" y="387"/>
                      </a:lnTo>
                      <a:lnTo>
                        <a:pt x="813" y="384"/>
                      </a:lnTo>
                      <a:lnTo>
                        <a:pt x="837" y="384"/>
                      </a:lnTo>
                      <a:lnTo>
                        <a:pt x="853" y="387"/>
                      </a:lnTo>
                      <a:lnTo>
                        <a:pt x="868" y="394"/>
                      </a:lnTo>
                      <a:lnTo>
                        <a:pt x="882" y="403"/>
                      </a:lnTo>
                      <a:lnTo>
                        <a:pt x="893" y="414"/>
                      </a:lnTo>
                      <a:lnTo>
                        <a:pt x="902" y="427"/>
                      </a:lnTo>
                      <a:lnTo>
                        <a:pt x="911" y="441"/>
                      </a:lnTo>
                      <a:lnTo>
                        <a:pt x="915" y="457"/>
                      </a:lnTo>
                      <a:lnTo>
                        <a:pt x="916" y="475"/>
                      </a:lnTo>
                      <a:lnTo>
                        <a:pt x="914" y="493"/>
                      </a:lnTo>
                      <a:lnTo>
                        <a:pt x="909" y="510"/>
                      </a:lnTo>
                      <a:lnTo>
                        <a:pt x="901" y="526"/>
                      </a:lnTo>
                      <a:lnTo>
                        <a:pt x="890" y="539"/>
                      </a:lnTo>
                      <a:lnTo>
                        <a:pt x="876" y="551"/>
                      </a:lnTo>
                      <a:lnTo>
                        <a:pt x="861" y="560"/>
                      </a:lnTo>
                      <a:lnTo>
                        <a:pt x="844" y="564"/>
                      </a:lnTo>
                      <a:lnTo>
                        <a:pt x="825" y="567"/>
                      </a:lnTo>
                      <a:close/>
                      <a:moveTo>
                        <a:pt x="1044" y="460"/>
                      </a:moveTo>
                      <a:lnTo>
                        <a:pt x="1043" y="465"/>
                      </a:lnTo>
                      <a:lnTo>
                        <a:pt x="1042" y="469"/>
                      </a:lnTo>
                      <a:lnTo>
                        <a:pt x="1038" y="471"/>
                      </a:lnTo>
                      <a:lnTo>
                        <a:pt x="1036" y="472"/>
                      </a:lnTo>
                      <a:lnTo>
                        <a:pt x="1034" y="472"/>
                      </a:lnTo>
                      <a:lnTo>
                        <a:pt x="1027" y="473"/>
                      </a:lnTo>
                      <a:lnTo>
                        <a:pt x="1017" y="475"/>
                      </a:lnTo>
                      <a:lnTo>
                        <a:pt x="1004" y="477"/>
                      </a:lnTo>
                      <a:lnTo>
                        <a:pt x="990" y="479"/>
                      </a:lnTo>
                      <a:lnTo>
                        <a:pt x="975" y="482"/>
                      </a:lnTo>
                      <a:lnTo>
                        <a:pt x="961" y="483"/>
                      </a:lnTo>
                      <a:lnTo>
                        <a:pt x="949" y="485"/>
                      </a:lnTo>
                      <a:lnTo>
                        <a:pt x="949" y="483"/>
                      </a:lnTo>
                      <a:lnTo>
                        <a:pt x="949" y="479"/>
                      </a:lnTo>
                      <a:lnTo>
                        <a:pt x="949" y="477"/>
                      </a:lnTo>
                      <a:lnTo>
                        <a:pt x="949" y="475"/>
                      </a:lnTo>
                      <a:lnTo>
                        <a:pt x="947" y="462"/>
                      </a:lnTo>
                      <a:lnTo>
                        <a:pt x="946" y="448"/>
                      </a:lnTo>
                      <a:lnTo>
                        <a:pt x="943" y="437"/>
                      </a:lnTo>
                      <a:lnTo>
                        <a:pt x="938" y="424"/>
                      </a:lnTo>
                      <a:lnTo>
                        <a:pt x="932" y="414"/>
                      </a:lnTo>
                      <a:lnTo>
                        <a:pt x="926" y="402"/>
                      </a:lnTo>
                      <a:lnTo>
                        <a:pt x="917" y="393"/>
                      </a:lnTo>
                      <a:lnTo>
                        <a:pt x="908" y="384"/>
                      </a:lnTo>
                      <a:lnTo>
                        <a:pt x="1013" y="384"/>
                      </a:lnTo>
                      <a:lnTo>
                        <a:pt x="1021" y="386"/>
                      </a:lnTo>
                      <a:lnTo>
                        <a:pt x="1033" y="391"/>
                      </a:lnTo>
                      <a:lnTo>
                        <a:pt x="1040" y="396"/>
                      </a:lnTo>
                      <a:lnTo>
                        <a:pt x="1043" y="402"/>
                      </a:lnTo>
                      <a:lnTo>
                        <a:pt x="1044" y="407"/>
                      </a:lnTo>
                      <a:lnTo>
                        <a:pt x="1044" y="416"/>
                      </a:lnTo>
                      <a:lnTo>
                        <a:pt x="1044" y="434"/>
                      </a:lnTo>
                      <a:lnTo>
                        <a:pt x="1044" y="452"/>
                      </a:lnTo>
                      <a:lnTo>
                        <a:pt x="1044" y="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5" name="Freeform 191"/>
                <p:cNvSpPr>
                  <a:spLocks/>
                </p:cNvSpPr>
                <p:nvPr/>
              </p:nvSpPr>
              <p:spPr bwMode="auto">
                <a:xfrm>
                  <a:off x="4542" y="2014"/>
                  <a:ext cx="84" cy="83"/>
                </a:xfrm>
                <a:custGeom>
                  <a:avLst/>
                  <a:gdLst>
                    <a:gd name="T0" fmla="*/ 22 w 183"/>
                    <a:gd name="T1" fmla="*/ 0 h 183"/>
                    <a:gd name="T2" fmla="*/ 17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6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6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7 w 183"/>
                    <a:gd name="T39" fmla="*/ 36 h 183"/>
                    <a:gd name="T40" fmla="*/ 30 w 183"/>
                    <a:gd name="T41" fmla="*/ 34 h 183"/>
                    <a:gd name="T42" fmla="*/ 33 w 183"/>
                    <a:gd name="T43" fmla="*/ 32 h 183"/>
                    <a:gd name="T44" fmla="*/ 35 w 183"/>
                    <a:gd name="T45" fmla="*/ 29 h 183"/>
                    <a:gd name="T46" fmla="*/ 37 w 183"/>
                    <a:gd name="T47" fmla="*/ 26 h 183"/>
                    <a:gd name="T48" fmla="*/ 38 w 183"/>
                    <a:gd name="T49" fmla="*/ 22 h 183"/>
                    <a:gd name="T50" fmla="*/ 39 w 183"/>
                    <a:gd name="T51" fmla="*/ 19 h 183"/>
                    <a:gd name="T52" fmla="*/ 39 w 183"/>
                    <a:gd name="T53" fmla="*/ 15 h 183"/>
                    <a:gd name="T54" fmla="*/ 37 w 183"/>
                    <a:gd name="T55" fmla="*/ 12 h 183"/>
                    <a:gd name="T56" fmla="*/ 36 w 183"/>
                    <a:gd name="T57" fmla="*/ 9 h 183"/>
                    <a:gd name="T58" fmla="*/ 34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5 w 183"/>
                    <a:gd name="T65" fmla="*/ 0 h 183"/>
                    <a:gd name="T66" fmla="*/ 22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79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6" y="155"/>
                      </a:lnTo>
                      <a:lnTo>
                        <a:pt x="40" y="167"/>
                      </a:lnTo>
                      <a:lnTo>
                        <a:pt x="56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0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7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8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6" name="Freeform 192"/>
                <p:cNvSpPr>
                  <a:spLocks/>
                </p:cNvSpPr>
                <p:nvPr/>
              </p:nvSpPr>
              <p:spPr bwMode="auto">
                <a:xfrm>
                  <a:off x="4493" y="2014"/>
                  <a:ext cx="53" cy="48"/>
                </a:xfrm>
                <a:custGeom>
                  <a:avLst/>
                  <a:gdLst>
                    <a:gd name="T0" fmla="*/ 5 w 116"/>
                    <a:gd name="T1" fmla="*/ 0 h 103"/>
                    <a:gd name="T2" fmla="*/ 5 w 116"/>
                    <a:gd name="T3" fmla="*/ 0 h 103"/>
                    <a:gd name="T4" fmla="*/ 4 w 116"/>
                    <a:gd name="T5" fmla="*/ 0 h 103"/>
                    <a:gd name="T6" fmla="*/ 2 w 116"/>
                    <a:gd name="T7" fmla="*/ 0 h 103"/>
                    <a:gd name="T8" fmla="*/ 1 w 116"/>
                    <a:gd name="T9" fmla="*/ 1 h 103"/>
                    <a:gd name="T10" fmla="*/ 0 w 116"/>
                    <a:gd name="T11" fmla="*/ 2 h 103"/>
                    <a:gd name="T12" fmla="*/ 0 w 116"/>
                    <a:gd name="T13" fmla="*/ 2 h 103"/>
                    <a:gd name="T14" fmla="*/ 0 w 116"/>
                    <a:gd name="T15" fmla="*/ 5 h 103"/>
                    <a:gd name="T16" fmla="*/ 0 w 116"/>
                    <a:gd name="T17" fmla="*/ 9 h 103"/>
                    <a:gd name="T18" fmla="*/ 0 w 116"/>
                    <a:gd name="T19" fmla="*/ 13 h 103"/>
                    <a:gd name="T20" fmla="*/ 0 w 116"/>
                    <a:gd name="T21" fmla="*/ 15 h 103"/>
                    <a:gd name="T22" fmla="*/ 0 w 116"/>
                    <a:gd name="T23" fmla="*/ 17 h 103"/>
                    <a:gd name="T24" fmla="*/ 2 w 116"/>
                    <a:gd name="T25" fmla="*/ 19 h 103"/>
                    <a:gd name="T26" fmla="*/ 3 w 116"/>
                    <a:gd name="T27" fmla="*/ 20 h 103"/>
                    <a:gd name="T28" fmla="*/ 4 w 116"/>
                    <a:gd name="T29" fmla="*/ 20 h 103"/>
                    <a:gd name="T30" fmla="*/ 5 w 116"/>
                    <a:gd name="T31" fmla="*/ 20 h 103"/>
                    <a:gd name="T32" fmla="*/ 5 w 116"/>
                    <a:gd name="T33" fmla="*/ 20 h 103"/>
                    <a:gd name="T34" fmla="*/ 7 w 116"/>
                    <a:gd name="T35" fmla="*/ 21 h 103"/>
                    <a:gd name="T36" fmla="*/ 9 w 116"/>
                    <a:gd name="T37" fmla="*/ 21 h 103"/>
                    <a:gd name="T38" fmla="*/ 10 w 116"/>
                    <a:gd name="T39" fmla="*/ 21 h 103"/>
                    <a:gd name="T40" fmla="*/ 12 w 116"/>
                    <a:gd name="T41" fmla="*/ 22 h 103"/>
                    <a:gd name="T42" fmla="*/ 14 w 116"/>
                    <a:gd name="T43" fmla="*/ 22 h 103"/>
                    <a:gd name="T44" fmla="*/ 16 w 116"/>
                    <a:gd name="T45" fmla="*/ 22 h 103"/>
                    <a:gd name="T46" fmla="*/ 16 w 116"/>
                    <a:gd name="T47" fmla="*/ 22 h 103"/>
                    <a:gd name="T48" fmla="*/ 16 w 116"/>
                    <a:gd name="T49" fmla="*/ 21 h 103"/>
                    <a:gd name="T50" fmla="*/ 16 w 116"/>
                    <a:gd name="T51" fmla="*/ 21 h 103"/>
                    <a:gd name="T52" fmla="*/ 16 w 116"/>
                    <a:gd name="T53" fmla="*/ 20 h 103"/>
                    <a:gd name="T54" fmla="*/ 16 w 116"/>
                    <a:gd name="T55" fmla="*/ 17 h 103"/>
                    <a:gd name="T56" fmla="*/ 16 w 116"/>
                    <a:gd name="T57" fmla="*/ 14 h 103"/>
                    <a:gd name="T58" fmla="*/ 17 w 116"/>
                    <a:gd name="T59" fmla="*/ 12 h 103"/>
                    <a:gd name="T60" fmla="*/ 18 w 116"/>
                    <a:gd name="T61" fmla="*/ 9 h 103"/>
                    <a:gd name="T62" fmla="*/ 19 w 116"/>
                    <a:gd name="T63" fmla="*/ 7 h 103"/>
                    <a:gd name="T64" fmla="*/ 21 w 116"/>
                    <a:gd name="T65" fmla="*/ 4 h 103"/>
                    <a:gd name="T66" fmla="*/ 22 w 116"/>
                    <a:gd name="T67" fmla="*/ 2 h 103"/>
                    <a:gd name="T68" fmla="*/ 24 w 116"/>
                    <a:gd name="T69" fmla="*/ 0 h 103"/>
                    <a:gd name="T70" fmla="*/ 5 w 116"/>
                    <a:gd name="T71" fmla="*/ 0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6" h="10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41"/>
                      </a:lnTo>
                      <a:lnTo>
                        <a:pt x="0" y="60"/>
                      </a:lnTo>
                      <a:lnTo>
                        <a:pt x="0" y="68"/>
                      </a:lnTo>
                      <a:lnTo>
                        <a:pt x="3" y="79"/>
                      </a:lnTo>
                      <a:lnTo>
                        <a:pt x="9" y="86"/>
                      </a:lnTo>
                      <a:lnTo>
                        <a:pt x="16" y="91"/>
                      </a:lnTo>
                      <a:lnTo>
                        <a:pt x="20" y="92"/>
                      </a:lnTo>
                      <a:lnTo>
                        <a:pt x="23" y="93"/>
                      </a:lnTo>
                      <a:lnTo>
                        <a:pt x="26" y="93"/>
                      </a:lnTo>
                      <a:lnTo>
                        <a:pt x="33" y="95"/>
                      </a:lnTo>
                      <a:lnTo>
                        <a:pt x="41" y="96"/>
                      </a:lnTo>
                      <a:lnTo>
                        <a:pt x="49" y="98"/>
                      </a:lnTo>
                      <a:lnTo>
                        <a:pt x="58" y="100"/>
                      </a:lnTo>
                      <a:lnTo>
                        <a:pt x="68" y="101"/>
                      </a:lnTo>
                      <a:lnTo>
                        <a:pt x="76" y="103"/>
                      </a:lnTo>
                      <a:lnTo>
                        <a:pt x="76" y="100"/>
                      </a:lnTo>
                      <a:lnTo>
                        <a:pt x="76" y="96"/>
                      </a:lnTo>
                      <a:lnTo>
                        <a:pt x="76" y="94"/>
                      </a:lnTo>
                      <a:lnTo>
                        <a:pt x="76" y="91"/>
                      </a:lnTo>
                      <a:lnTo>
                        <a:pt x="77" y="78"/>
                      </a:lnTo>
                      <a:lnTo>
                        <a:pt x="78" y="64"/>
                      </a:lnTo>
                      <a:lnTo>
                        <a:pt x="81" y="53"/>
                      </a:lnTo>
                      <a:lnTo>
                        <a:pt x="86" y="40"/>
                      </a:lnTo>
                      <a:lnTo>
                        <a:pt x="92" y="30"/>
                      </a:lnTo>
                      <a:lnTo>
                        <a:pt x="99" y="18"/>
                      </a:lnTo>
                      <a:lnTo>
                        <a:pt x="107" y="9"/>
                      </a:lnTo>
                      <a:lnTo>
                        <a:pt x="1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7" name="Freeform 193"/>
                <p:cNvSpPr>
                  <a:spLocks/>
                </p:cNvSpPr>
                <p:nvPr/>
              </p:nvSpPr>
              <p:spPr bwMode="auto">
                <a:xfrm>
                  <a:off x="4510" y="1854"/>
                  <a:ext cx="428" cy="153"/>
                </a:xfrm>
                <a:custGeom>
                  <a:avLst/>
                  <a:gdLst>
                    <a:gd name="T0" fmla="*/ 23 w 940"/>
                    <a:gd name="T1" fmla="*/ 69 h 336"/>
                    <a:gd name="T2" fmla="*/ 25 w 940"/>
                    <a:gd name="T3" fmla="*/ 67 h 336"/>
                    <a:gd name="T4" fmla="*/ 29 w 940"/>
                    <a:gd name="T5" fmla="*/ 67 h 336"/>
                    <a:gd name="T6" fmla="*/ 32 w 940"/>
                    <a:gd name="T7" fmla="*/ 66 h 336"/>
                    <a:gd name="T8" fmla="*/ 36 w 940"/>
                    <a:gd name="T9" fmla="*/ 66 h 336"/>
                    <a:gd name="T10" fmla="*/ 39 w 940"/>
                    <a:gd name="T11" fmla="*/ 67 h 336"/>
                    <a:gd name="T12" fmla="*/ 42 w 940"/>
                    <a:gd name="T13" fmla="*/ 67 h 336"/>
                    <a:gd name="T14" fmla="*/ 46 w 940"/>
                    <a:gd name="T15" fmla="*/ 69 h 336"/>
                    <a:gd name="T16" fmla="*/ 144 w 940"/>
                    <a:gd name="T17" fmla="*/ 70 h 336"/>
                    <a:gd name="T18" fmla="*/ 147 w 940"/>
                    <a:gd name="T19" fmla="*/ 68 h 336"/>
                    <a:gd name="T20" fmla="*/ 150 w 940"/>
                    <a:gd name="T21" fmla="*/ 67 h 336"/>
                    <a:gd name="T22" fmla="*/ 153 w 940"/>
                    <a:gd name="T23" fmla="*/ 66 h 336"/>
                    <a:gd name="T24" fmla="*/ 157 w 940"/>
                    <a:gd name="T25" fmla="*/ 66 h 336"/>
                    <a:gd name="T26" fmla="*/ 160 w 940"/>
                    <a:gd name="T27" fmla="*/ 66 h 336"/>
                    <a:gd name="T28" fmla="*/ 164 w 940"/>
                    <a:gd name="T29" fmla="*/ 67 h 336"/>
                    <a:gd name="T30" fmla="*/ 167 w 940"/>
                    <a:gd name="T31" fmla="*/ 68 h 336"/>
                    <a:gd name="T32" fmla="*/ 169 w 940"/>
                    <a:gd name="T33" fmla="*/ 70 h 336"/>
                    <a:gd name="T34" fmla="*/ 195 w 940"/>
                    <a:gd name="T35" fmla="*/ 61 h 336"/>
                    <a:gd name="T36" fmla="*/ 195 w 940"/>
                    <a:gd name="T37" fmla="*/ 40 h 336"/>
                    <a:gd name="T38" fmla="*/ 194 w 940"/>
                    <a:gd name="T39" fmla="*/ 33 h 336"/>
                    <a:gd name="T40" fmla="*/ 192 w 940"/>
                    <a:gd name="T41" fmla="*/ 24 h 336"/>
                    <a:gd name="T42" fmla="*/ 189 w 940"/>
                    <a:gd name="T43" fmla="*/ 13 h 336"/>
                    <a:gd name="T44" fmla="*/ 186 w 940"/>
                    <a:gd name="T45" fmla="*/ 5 h 336"/>
                    <a:gd name="T46" fmla="*/ 186 w 940"/>
                    <a:gd name="T47" fmla="*/ 4 h 336"/>
                    <a:gd name="T48" fmla="*/ 183 w 940"/>
                    <a:gd name="T49" fmla="*/ 0 h 336"/>
                    <a:gd name="T50" fmla="*/ 78 w 940"/>
                    <a:gd name="T51" fmla="*/ 0 h 336"/>
                    <a:gd name="T52" fmla="*/ 72 w 940"/>
                    <a:gd name="T53" fmla="*/ 1 h 336"/>
                    <a:gd name="T54" fmla="*/ 68 w 940"/>
                    <a:gd name="T55" fmla="*/ 2 h 336"/>
                    <a:gd name="T56" fmla="*/ 66 w 940"/>
                    <a:gd name="T57" fmla="*/ 4 h 336"/>
                    <a:gd name="T58" fmla="*/ 65 w 940"/>
                    <a:gd name="T59" fmla="*/ 5 h 336"/>
                    <a:gd name="T60" fmla="*/ 35 w 940"/>
                    <a:gd name="T61" fmla="*/ 36 h 336"/>
                    <a:gd name="T62" fmla="*/ 27 w 940"/>
                    <a:gd name="T63" fmla="*/ 38 h 336"/>
                    <a:gd name="T64" fmla="*/ 17 w 940"/>
                    <a:gd name="T65" fmla="*/ 41 h 336"/>
                    <a:gd name="T66" fmla="*/ 9 w 940"/>
                    <a:gd name="T67" fmla="*/ 44 h 336"/>
                    <a:gd name="T68" fmla="*/ 5 w 940"/>
                    <a:gd name="T69" fmla="*/ 46 h 336"/>
                    <a:gd name="T70" fmla="*/ 2 w 940"/>
                    <a:gd name="T71" fmla="*/ 49 h 336"/>
                    <a:gd name="T72" fmla="*/ 0 w 940"/>
                    <a:gd name="T73" fmla="*/ 53 h 336"/>
                    <a:gd name="T74" fmla="*/ 0 w 940"/>
                    <a:gd name="T75" fmla="*/ 56 h 336"/>
                    <a:gd name="T76" fmla="*/ 0 w 940"/>
                    <a:gd name="T77" fmla="*/ 56 h 336"/>
                    <a:gd name="T78" fmla="*/ 0 w 940"/>
                    <a:gd name="T79" fmla="*/ 57 h 336"/>
                    <a:gd name="T80" fmla="*/ 0 w 940"/>
                    <a:gd name="T81" fmla="*/ 57 h 336"/>
                    <a:gd name="T82" fmla="*/ 21 w 940"/>
                    <a:gd name="T83" fmla="*/ 70 h 3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40" h="336">
                      <a:moveTo>
                        <a:pt x="103" y="336"/>
                      </a:moveTo>
                      <a:lnTo>
                        <a:pt x="110" y="332"/>
                      </a:lnTo>
                      <a:lnTo>
                        <a:pt x="117" y="329"/>
                      </a:lnTo>
                      <a:lnTo>
                        <a:pt x="124" y="326"/>
                      </a:lnTo>
                      <a:lnTo>
                        <a:pt x="132" y="324"/>
                      </a:lnTo>
                      <a:lnTo>
                        <a:pt x="140" y="322"/>
                      </a:lnTo>
                      <a:lnTo>
                        <a:pt x="148" y="321"/>
                      </a:lnTo>
                      <a:lnTo>
                        <a:pt x="157" y="319"/>
                      </a:lnTo>
                      <a:lnTo>
                        <a:pt x="165" y="319"/>
                      </a:lnTo>
                      <a:lnTo>
                        <a:pt x="173" y="319"/>
                      </a:lnTo>
                      <a:lnTo>
                        <a:pt x="181" y="321"/>
                      </a:lnTo>
                      <a:lnTo>
                        <a:pt x="189" y="322"/>
                      </a:lnTo>
                      <a:lnTo>
                        <a:pt x="197" y="324"/>
                      </a:lnTo>
                      <a:lnTo>
                        <a:pt x="205" y="326"/>
                      </a:lnTo>
                      <a:lnTo>
                        <a:pt x="212" y="329"/>
                      </a:lnTo>
                      <a:lnTo>
                        <a:pt x="219" y="332"/>
                      </a:lnTo>
                      <a:lnTo>
                        <a:pt x="226" y="336"/>
                      </a:lnTo>
                      <a:lnTo>
                        <a:pt x="695" y="336"/>
                      </a:lnTo>
                      <a:lnTo>
                        <a:pt x="702" y="332"/>
                      </a:lnTo>
                      <a:lnTo>
                        <a:pt x="709" y="329"/>
                      </a:lnTo>
                      <a:lnTo>
                        <a:pt x="716" y="326"/>
                      </a:lnTo>
                      <a:lnTo>
                        <a:pt x="724" y="324"/>
                      </a:lnTo>
                      <a:lnTo>
                        <a:pt x="732" y="322"/>
                      </a:lnTo>
                      <a:lnTo>
                        <a:pt x="740" y="321"/>
                      </a:lnTo>
                      <a:lnTo>
                        <a:pt x="749" y="319"/>
                      </a:lnTo>
                      <a:lnTo>
                        <a:pt x="757" y="319"/>
                      </a:lnTo>
                      <a:lnTo>
                        <a:pt x="765" y="319"/>
                      </a:lnTo>
                      <a:lnTo>
                        <a:pt x="773" y="321"/>
                      </a:lnTo>
                      <a:lnTo>
                        <a:pt x="781" y="322"/>
                      </a:lnTo>
                      <a:lnTo>
                        <a:pt x="790" y="324"/>
                      </a:lnTo>
                      <a:lnTo>
                        <a:pt x="798" y="326"/>
                      </a:lnTo>
                      <a:lnTo>
                        <a:pt x="805" y="329"/>
                      </a:lnTo>
                      <a:lnTo>
                        <a:pt x="811" y="332"/>
                      </a:lnTo>
                      <a:lnTo>
                        <a:pt x="818" y="336"/>
                      </a:lnTo>
                      <a:lnTo>
                        <a:pt x="940" y="336"/>
                      </a:lnTo>
                      <a:lnTo>
                        <a:pt x="940" y="293"/>
                      </a:lnTo>
                      <a:lnTo>
                        <a:pt x="940" y="240"/>
                      </a:lnTo>
                      <a:lnTo>
                        <a:pt x="940" y="193"/>
                      </a:lnTo>
                      <a:lnTo>
                        <a:pt x="940" y="172"/>
                      </a:lnTo>
                      <a:lnTo>
                        <a:pt x="937" y="160"/>
                      </a:lnTo>
                      <a:lnTo>
                        <a:pt x="932" y="141"/>
                      </a:lnTo>
                      <a:lnTo>
                        <a:pt x="925" y="117"/>
                      </a:lnTo>
                      <a:lnTo>
                        <a:pt x="917" y="89"/>
                      </a:lnTo>
                      <a:lnTo>
                        <a:pt x="911" y="64"/>
                      </a:lnTo>
                      <a:lnTo>
                        <a:pt x="904" y="42"/>
                      </a:lnTo>
                      <a:lnTo>
                        <a:pt x="899" y="27"/>
                      </a:lnTo>
                      <a:lnTo>
                        <a:pt x="898" y="21"/>
                      </a:lnTo>
                      <a:lnTo>
                        <a:pt x="897" y="18"/>
                      </a:lnTo>
                      <a:lnTo>
                        <a:pt x="892" y="11"/>
                      </a:lnTo>
                      <a:lnTo>
                        <a:pt x="885" y="3"/>
                      </a:lnTo>
                      <a:lnTo>
                        <a:pt x="874" y="0"/>
                      </a:lnTo>
                      <a:lnTo>
                        <a:pt x="375" y="0"/>
                      </a:lnTo>
                      <a:lnTo>
                        <a:pt x="361" y="2"/>
                      </a:lnTo>
                      <a:lnTo>
                        <a:pt x="348" y="4"/>
                      </a:lnTo>
                      <a:lnTo>
                        <a:pt x="338" y="7"/>
                      </a:lnTo>
                      <a:lnTo>
                        <a:pt x="329" y="12"/>
                      </a:lnTo>
                      <a:lnTo>
                        <a:pt x="322" y="17"/>
                      </a:lnTo>
                      <a:lnTo>
                        <a:pt x="316" y="20"/>
                      </a:lnTo>
                      <a:lnTo>
                        <a:pt x="313" y="23"/>
                      </a:lnTo>
                      <a:lnTo>
                        <a:pt x="311" y="25"/>
                      </a:lnTo>
                      <a:lnTo>
                        <a:pt x="173" y="169"/>
                      </a:lnTo>
                      <a:lnTo>
                        <a:pt x="167" y="171"/>
                      </a:lnTo>
                      <a:lnTo>
                        <a:pt x="152" y="175"/>
                      </a:lnTo>
                      <a:lnTo>
                        <a:pt x="132" y="182"/>
                      </a:lnTo>
                      <a:lnTo>
                        <a:pt x="106" y="190"/>
                      </a:lnTo>
                      <a:lnTo>
                        <a:pt x="82" y="198"/>
                      </a:lnTo>
                      <a:lnTo>
                        <a:pt x="60" y="205"/>
                      </a:lnTo>
                      <a:lnTo>
                        <a:pt x="45" y="210"/>
                      </a:lnTo>
                      <a:lnTo>
                        <a:pt x="38" y="212"/>
                      </a:lnTo>
                      <a:lnTo>
                        <a:pt x="27" y="219"/>
                      </a:lnTo>
                      <a:lnTo>
                        <a:pt x="18" y="227"/>
                      </a:lnTo>
                      <a:lnTo>
                        <a:pt x="11" y="236"/>
                      </a:lnTo>
                      <a:lnTo>
                        <a:pt x="6" y="246"/>
                      </a:lnTo>
                      <a:lnTo>
                        <a:pt x="3" y="254"/>
                      </a:lnTo>
                      <a:lnTo>
                        <a:pt x="1" y="262"/>
                      </a:lnTo>
                      <a:lnTo>
                        <a:pt x="0" y="268"/>
                      </a:lnTo>
                      <a:lnTo>
                        <a:pt x="0" y="272"/>
                      </a:lnTo>
                      <a:lnTo>
                        <a:pt x="0" y="273"/>
                      </a:lnTo>
                      <a:lnTo>
                        <a:pt x="0" y="274"/>
                      </a:lnTo>
                      <a:lnTo>
                        <a:pt x="0" y="336"/>
                      </a:lnTo>
                      <a:lnTo>
                        <a:pt x="103" y="336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8" name="Freeform 194"/>
                <p:cNvSpPr>
                  <a:spLocks/>
                </p:cNvSpPr>
                <p:nvPr/>
              </p:nvSpPr>
              <p:spPr bwMode="auto">
                <a:xfrm>
                  <a:off x="4623" y="2014"/>
                  <a:ext cx="194" cy="52"/>
                </a:xfrm>
                <a:custGeom>
                  <a:avLst/>
                  <a:gdLst>
                    <a:gd name="T0" fmla="*/ 0 w 425"/>
                    <a:gd name="T1" fmla="*/ 0 h 111"/>
                    <a:gd name="T2" fmla="*/ 2 w 425"/>
                    <a:gd name="T3" fmla="*/ 2 h 111"/>
                    <a:gd name="T4" fmla="*/ 4 w 425"/>
                    <a:gd name="T5" fmla="*/ 4 h 111"/>
                    <a:gd name="T6" fmla="*/ 5 w 425"/>
                    <a:gd name="T7" fmla="*/ 7 h 111"/>
                    <a:gd name="T8" fmla="*/ 6 w 425"/>
                    <a:gd name="T9" fmla="*/ 9 h 111"/>
                    <a:gd name="T10" fmla="*/ 7 w 425"/>
                    <a:gd name="T11" fmla="*/ 12 h 111"/>
                    <a:gd name="T12" fmla="*/ 8 w 425"/>
                    <a:gd name="T13" fmla="*/ 14 h 111"/>
                    <a:gd name="T14" fmla="*/ 8 w 425"/>
                    <a:gd name="T15" fmla="*/ 17 h 111"/>
                    <a:gd name="T16" fmla="*/ 8 w 425"/>
                    <a:gd name="T17" fmla="*/ 20 h 111"/>
                    <a:gd name="T18" fmla="*/ 8 w 425"/>
                    <a:gd name="T19" fmla="*/ 21 h 111"/>
                    <a:gd name="T20" fmla="*/ 8 w 425"/>
                    <a:gd name="T21" fmla="*/ 22 h 111"/>
                    <a:gd name="T22" fmla="*/ 8 w 425"/>
                    <a:gd name="T23" fmla="*/ 23 h 111"/>
                    <a:gd name="T24" fmla="*/ 8 w 425"/>
                    <a:gd name="T25" fmla="*/ 24 h 111"/>
                    <a:gd name="T26" fmla="*/ 80 w 425"/>
                    <a:gd name="T27" fmla="*/ 24 h 111"/>
                    <a:gd name="T28" fmla="*/ 80 w 425"/>
                    <a:gd name="T29" fmla="*/ 23 h 111"/>
                    <a:gd name="T30" fmla="*/ 80 w 425"/>
                    <a:gd name="T31" fmla="*/ 22 h 111"/>
                    <a:gd name="T32" fmla="*/ 80 w 425"/>
                    <a:gd name="T33" fmla="*/ 21 h 111"/>
                    <a:gd name="T34" fmla="*/ 80 w 425"/>
                    <a:gd name="T35" fmla="*/ 20 h 111"/>
                    <a:gd name="T36" fmla="*/ 80 w 425"/>
                    <a:gd name="T37" fmla="*/ 17 h 111"/>
                    <a:gd name="T38" fmla="*/ 81 w 425"/>
                    <a:gd name="T39" fmla="*/ 14 h 111"/>
                    <a:gd name="T40" fmla="*/ 81 w 425"/>
                    <a:gd name="T41" fmla="*/ 12 h 111"/>
                    <a:gd name="T42" fmla="*/ 82 w 425"/>
                    <a:gd name="T43" fmla="*/ 9 h 111"/>
                    <a:gd name="T44" fmla="*/ 84 w 425"/>
                    <a:gd name="T45" fmla="*/ 7 h 111"/>
                    <a:gd name="T46" fmla="*/ 85 w 425"/>
                    <a:gd name="T47" fmla="*/ 4 h 111"/>
                    <a:gd name="T48" fmla="*/ 87 w 425"/>
                    <a:gd name="T49" fmla="*/ 2 h 111"/>
                    <a:gd name="T50" fmla="*/ 89 w 425"/>
                    <a:gd name="T51" fmla="*/ 0 h 111"/>
                    <a:gd name="T52" fmla="*/ 0 w 425"/>
                    <a:gd name="T53" fmla="*/ 0 h 11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25" h="11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7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0" y="91"/>
                      </a:lnTo>
                      <a:lnTo>
                        <a:pt x="40" y="95"/>
                      </a:lnTo>
                      <a:lnTo>
                        <a:pt x="40" y="101"/>
                      </a:lnTo>
                      <a:lnTo>
                        <a:pt x="40" y="106"/>
                      </a:lnTo>
                      <a:lnTo>
                        <a:pt x="39" y="111"/>
                      </a:lnTo>
                      <a:lnTo>
                        <a:pt x="386" y="111"/>
                      </a:lnTo>
                      <a:lnTo>
                        <a:pt x="385" y="106"/>
                      </a:lnTo>
                      <a:lnTo>
                        <a:pt x="385" y="101"/>
                      </a:lnTo>
                      <a:lnTo>
                        <a:pt x="385" y="95"/>
                      </a:lnTo>
                      <a:lnTo>
                        <a:pt x="385" y="91"/>
                      </a:lnTo>
                      <a:lnTo>
                        <a:pt x="386" y="78"/>
                      </a:lnTo>
                      <a:lnTo>
                        <a:pt x="387" y="64"/>
                      </a:lnTo>
                      <a:lnTo>
                        <a:pt x="391" y="53"/>
                      </a:lnTo>
                      <a:lnTo>
                        <a:pt x="395" y="40"/>
                      </a:lnTo>
                      <a:lnTo>
                        <a:pt x="401" y="30"/>
                      </a:lnTo>
                      <a:lnTo>
                        <a:pt x="408" y="18"/>
                      </a:lnTo>
                      <a:lnTo>
                        <a:pt x="416" y="9"/>
                      </a:lnTo>
                      <a:lnTo>
                        <a:pt x="4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9" name="Freeform 195"/>
                <p:cNvSpPr>
                  <a:spLocks/>
                </p:cNvSpPr>
                <p:nvPr/>
              </p:nvSpPr>
              <p:spPr bwMode="auto">
                <a:xfrm>
                  <a:off x="4893" y="2014"/>
                  <a:ext cx="62" cy="46"/>
                </a:xfrm>
                <a:custGeom>
                  <a:avLst/>
                  <a:gdLst>
                    <a:gd name="T0" fmla="*/ 24 w 136"/>
                    <a:gd name="T1" fmla="*/ 0 h 101"/>
                    <a:gd name="T2" fmla="*/ 22 w 136"/>
                    <a:gd name="T3" fmla="*/ 0 h 101"/>
                    <a:gd name="T4" fmla="*/ 0 w 136"/>
                    <a:gd name="T5" fmla="*/ 0 h 101"/>
                    <a:gd name="T6" fmla="*/ 2 w 136"/>
                    <a:gd name="T7" fmla="*/ 2 h 101"/>
                    <a:gd name="T8" fmla="*/ 4 w 136"/>
                    <a:gd name="T9" fmla="*/ 4 h 101"/>
                    <a:gd name="T10" fmla="*/ 5 w 136"/>
                    <a:gd name="T11" fmla="*/ 6 h 101"/>
                    <a:gd name="T12" fmla="*/ 6 w 136"/>
                    <a:gd name="T13" fmla="*/ 8 h 101"/>
                    <a:gd name="T14" fmla="*/ 7 w 136"/>
                    <a:gd name="T15" fmla="*/ 11 h 101"/>
                    <a:gd name="T16" fmla="*/ 8 w 136"/>
                    <a:gd name="T17" fmla="*/ 13 h 101"/>
                    <a:gd name="T18" fmla="*/ 8 w 136"/>
                    <a:gd name="T19" fmla="*/ 16 h 101"/>
                    <a:gd name="T20" fmla="*/ 9 w 136"/>
                    <a:gd name="T21" fmla="*/ 19 h 101"/>
                    <a:gd name="T22" fmla="*/ 9 w 136"/>
                    <a:gd name="T23" fmla="*/ 19 h 101"/>
                    <a:gd name="T24" fmla="*/ 9 w 136"/>
                    <a:gd name="T25" fmla="*/ 20 h 101"/>
                    <a:gd name="T26" fmla="*/ 9 w 136"/>
                    <a:gd name="T27" fmla="*/ 20 h 101"/>
                    <a:gd name="T28" fmla="*/ 9 w 136"/>
                    <a:gd name="T29" fmla="*/ 21 h 101"/>
                    <a:gd name="T30" fmla="*/ 11 w 136"/>
                    <a:gd name="T31" fmla="*/ 20 h 101"/>
                    <a:gd name="T32" fmla="*/ 14 w 136"/>
                    <a:gd name="T33" fmla="*/ 20 h 101"/>
                    <a:gd name="T34" fmla="*/ 17 w 136"/>
                    <a:gd name="T35" fmla="*/ 20 h 101"/>
                    <a:gd name="T36" fmla="*/ 20 w 136"/>
                    <a:gd name="T37" fmla="*/ 19 h 101"/>
                    <a:gd name="T38" fmla="*/ 23 w 136"/>
                    <a:gd name="T39" fmla="*/ 19 h 101"/>
                    <a:gd name="T40" fmla="*/ 25 w 136"/>
                    <a:gd name="T41" fmla="*/ 19 h 101"/>
                    <a:gd name="T42" fmla="*/ 26 w 136"/>
                    <a:gd name="T43" fmla="*/ 18 h 101"/>
                    <a:gd name="T44" fmla="*/ 26 w 136"/>
                    <a:gd name="T45" fmla="*/ 18 h 101"/>
                    <a:gd name="T46" fmla="*/ 27 w 136"/>
                    <a:gd name="T47" fmla="*/ 18 h 101"/>
                    <a:gd name="T48" fmla="*/ 28 w 136"/>
                    <a:gd name="T49" fmla="*/ 18 h 101"/>
                    <a:gd name="T50" fmla="*/ 28 w 136"/>
                    <a:gd name="T51" fmla="*/ 17 h 101"/>
                    <a:gd name="T52" fmla="*/ 28 w 136"/>
                    <a:gd name="T53" fmla="*/ 16 h 101"/>
                    <a:gd name="T54" fmla="*/ 28 w 136"/>
                    <a:gd name="T55" fmla="*/ 14 h 101"/>
                    <a:gd name="T56" fmla="*/ 28 w 136"/>
                    <a:gd name="T57" fmla="*/ 10 h 101"/>
                    <a:gd name="T58" fmla="*/ 28 w 136"/>
                    <a:gd name="T59" fmla="*/ 7 h 101"/>
                    <a:gd name="T60" fmla="*/ 28 w 136"/>
                    <a:gd name="T61" fmla="*/ 5 h 101"/>
                    <a:gd name="T62" fmla="*/ 28 w 136"/>
                    <a:gd name="T63" fmla="*/ 4 h 101"/>
                    <a:gd name="T64" fmla="*/ 27 w 136"/>
                    <a:gd name="T65" fmla="*/ 2 h 101"/>
                    <a:gd name="T66" fmla="*/ 26 w 136"/>
                    <a:gd name="T67" fmla="*/ 1 h 101"/>
                    <a:gd name="T68" fmla="*/ 24 w 136"/>
                    <a:gd name="T69" fmla="*/ 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6" h="101">
                      <a:moveTo>
                        <a:pt x="113" y="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8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1" y="91"/>
                      </a:lnTo>
                      <a:lnTo>
                        <a:pt x="41" y="93"/>
                      </a:lnTo>
                      <a:lnTo>
                        <a:pt x="41" y="95"/>
                      </a:lnTo>
                      <a:lnTo>
                        <a:pt x="41" y="99"/>
                      </a:lnTo>
                      <a:lnTo>
                        <a:pt x="41" y="101"/>
                      </a:lnTo>
                      <a:lnTo>
                        <a:pt x="53" y="99"/>
                      </a:lnTo>
                      <a:lnTo>
                        <a:pt x="67" y="98"/>
                      </a:lnTo>
                      <a:lnTo>
                        <a:pt x="82" y="95"/>
                      </a:lnTo>
                      <a:lnTo>
                        <a:pt x="96" y="93"/>
                      </a:lnTo>
                      <a:lnTo>
                        <a:pt x="109" y="91"/>
                      </a:lnTo>
                      <a:lnTo>
                        <a:pt x="119" y="89"/>
                      </a:lnTo>
                      <a:lnTo>
                        <a:pt x="126" y="88"/>
                      </a:lnTo>
                      <a:lnTo>
                        <a:pt x="128" y="88"/>
                      </a:lnTo>
                      <a:lnTo>
                        <a:pt x="130" y="87"/>
                      </a:lnTo>
                      <a:lnTo>
                        <a:pt x="134" y="85"/>
                      </a:lnTo>
                      <a:lnTo>
                        <a:pt x="135" y="81"/>
                      </a:lnTo>
                      <a:lnTo>
                        <a:pt x="136" y="76"/>
                      </a:lnTo>
                      <a:lnTo>
                        <a:pt x="136" y="68"/>
                      </a:lnTo>
                      <a:lnTo>
                        <a:pt x="136" y="50"/>
                      </a:lnTo>
                      <a:lnTo>
                        <a:pt x="136" y="32"/>
                      </a:lnTo>
                      <a:lnTo>
                        <a:pt x="136" y="23"/>
                      </a:lnTo>
                      <a:lnTo>
                        <a:pt x="135" y="18"/>
                      </a:lnTo>
                      <a:lnTo>
                        <a:pt x="132" y="12"/>
                      </a:lnTo>
                      <a:lnTo>
                        <a:pt x="125" y="7"/>
                      </a:lnTo>
                      <a:lnTo>
                        <a:pt x="113" y="2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0" name="Freeform 196"/>
                <p:cNvSpPr>
                  <a:spLocks/>
                </p:cNvSpPr>
                <p:nvPr/>
              </p:nvSpPr>
              <p:spPr bwMode="auto">
                <a:xfrm>
                  <a:off x="4813" y="2014"/>
                  <a:ext cx="83" cy="83"/>
                </a:xfrm>
                <a:custGeom>
                  <a:avLst/>
                  <a:gdLst>
                    <a:gd name="T0" fmla="*/ 21 w 183"/>
                    <a:gd name="T1" fmla="*/ 0 h 183"/>
                    <a:gd name="T2" fmla="*/ 16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5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5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6 w 183"/>
                    <a:gd name="T39" fmla="*/ 36 h 183"/>
                    <a:gd name="T40" fmla="*/ 29 w 183"/>
                    <a:gd name="T41" fmla="*/ 34 h 183"/>
                    <a:gd name="T42" fmla="*/ 32 w 183"/>
                    <a:gd name="T43" fmla="*/ 32 h 183"/>
                    <a:gd name="T44" fmla="*/ 34 w 183"/>
                    <a:gd name="T45" fmla="*/ 29 h 183"/>
                    <a:gd name="T46" fmla="*/ 36 w 183"/>
                    <a:gd name="T47" fmla="*/ 26 h 183"/>
                    <a:gd name="T48" fmla="*/ 37 w 183"/>
                    <a:gd name="T49" fmla="*/ 22 h 183"/>
                    <a:gd name="T50" fmla="*/ 38 w 183"/>
                    <a:gd name="T51" fmla="*/ 19 h 183"/>
                    <a:gd name="T52" fmla="*/ 38 w 183"/>
                    <a:gd name="T53" fmla="*/ 15 h 183"/>
                    <a:gd name="T54" fmla="*/ 37 w 183"/>
                    <a:gd name="T55" fmla="*/ 12 h 183"/>
                    <a:gd name="T56" fmla="*/ 35 w 183"/>
                    <a:gd name="T57" fmla="*/ 9 h 183"/>
                    <a:gd name="T58" fmla="*/ 33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4 w 183"/>
                    <a:gd name="T65" fmla="*/ 0 h 183"/>
                    <a:gd name="T66" fmla="*/ 21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80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5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7" y="155"/>
                      </a:lnTo>
                      <a:lnTo>
                        <a:pt x="40" y="167"/>
                      </a:lnTo>
                      <a:lnTo>
                        <a:pt x="57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1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8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9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1" name="Freeform 197"/>
                <p:cNvSpPr>
                  <a:spLocks noEditPoints="1"/>
                </p:cNvSpPr>
                <p:nvPr/>
              </p:nvSpPr>
              <p:spPr bwMode="auto">
                <a:xfrm>
                  <a:off x="4548" y="2020"/>
                  <a:ext cx="73" cy="73"/>
                </a:xfrm>
                <a:custGeom>
                  <a:avLst/>
                  <a:gdLst>
                    <a:gd name="T0" fmla="*/ 0 w 161"/>
                    <a:gd name="T1" fmla="*/ 20 h 160"/>
                    <a:gd name="T2" fmla="*/ 3 w 161"/>
                    <a:gd name="T3" fmla="*/ 26 h 160"/>
                    <a:gd name="T4" fmla="*/ 7 w 161"/>
                    <a:gd name="T5" fmla="*/ 31 h 160"/>
                    <a:gd name="T6" fmla="*/ 13 w 161"/>
                    <a:gd name="T7" fmla="*/ 33 h 160"/>
                    <a:gd name="T8" fmla="*/ 20 w 161"/>
                    <a:gd name="T9" fmla="*/ 33 h 160"/>
                    <a:gd name="T10" fmla="*/ 26 w 161"/>
                    <a:gd name="T11" fmla="*/ 31 h 160"/>
                    <a:gd name="T12" fmla="*/ 30 w 161"/>
                    <a:gd name="T13" fmla="*/ 26 h 160"/>
                    <a:gd name="T14" fmla="*/ 33 w 161"/>
                    <a:gd name="T15" fmla="*/ 20 h 160"/>
                    <a:gd name="T16" fmla="*/ 33 w 161"/>
                    <a:gd name="T17" fmla="*/ 13 h 160"/>
                    <a:gd name="T18" fmla="*/ 30 w 161"/>
                    <a:gd name="T19" fmla="*/ 7 h 160"/>
                    <a:gd name="T20" fmla="*/ 26 w 161"/>
                    <a:gd name="T21" fmla="*/ 3 h 160"/>
                    <a:gd name="T22" fmla="*/ 20 w 161"/>
                    <a:gd name="T23" fmla="*/ 0 h 160"/>
                    <a:gd name="T24" fmla="*/ 13 w 161"/>
                    <a:gd name="T25" fmla="*/ 0 h 160"/>
                    <a:gd name="T26" fmla="*/ 7 w 161"/>
                    <a:gd name="T27" fmla="*/ 3 h 160"/>
                    <a:gd name="T28" fmla="*/ 3 w 161"/>
                    <a:gd name="T29" fmla="*/ 7 h 160"/>
                    <a:gd name="T30" fmla="*/ 0 w 161"/>
                    <a:gd name="T31" fmla="*/ 13 h 160"/>
                    <a:gd name="T32" fmla="*/ 3 w 161"/>
                    <a:gd name="T33" fmla="*/ 17 h 160"/>
                    <a:gd name="T34" fmla="*/ 5 w 161"/>
                    <a:gd name="T35" fmla="*/ 11 h 160"/>
                    <a:gd name="T36" fmla="*/ 7 w 161"/>
                    <a:gd name="T37" fmla="*/ 7 h 160"/>
                    <a:gd name="T38" fmla="*/ 11 w 161"/>
                    <a:gd name="T39" fmla="*/ 5 h 160"/>
                    <a:gd name="T40" fmla="*/ 17 w 161"/>
                    <a:gd name="T41" fmla="*/ 3 h 160"/>
                    <a:gd name="T42" fmla="*/ 22 w 161"/>
                    <a:gd name="T43" fmla="*/ 5 h 160"/>
                    <a:gd name="T44" fmla="*/ 26 w 161"/>
                    <a:gd name="T45" fmla="*/ 7 h 160"/>
                    <a:gd name="T46" fmla="*/ 29 w 161"/>
                    <a:gd name="T47" fmla="*/ 11 h 160"/>
                    <a:gd name="T48" fmla="*/ 29 w 161"/>
                    <a:gd name="T49" fmla="*/ 17 h 160"/>
                    <a:gd name="T50" fmla="*/ 29 w 161"/>
                    <a:gd name="T51" fmla="*/ 22 h 160"/>
                    <a:gd name="T52" fmla="*/ 26 w 161"/>
                    <a:gd name="T53" fmla="*/ 26 h 160"/>
                    <a:gd name="T54" fmla="*/ 22 w 161"/>
                    <a:gd name="T55" fmla="*/ 29 h 160"/>
                    <a:gd name="T56" fmla="*/ 17 w 161"/>
                    <a:gd name="T57" fmla="*/ 30 h 160"/>
                    <a:gd name="T58" fmla="*/ 11 w 161"/>
                    <a:gd name="T59" fmla="*/ 29 h 160"/>
                    <a:gd name="T60" fmla="*/ 7 w 161"/>
                    <a:gd name="T61" fmla="*/ 26 h 160"/>
                    <a:gd name="T62" fmla="*/ 5 w 161"/>
                    <a:gd name="T63" fmla="*/ 22 h 160"/>
                    <a:gd name="T64" fmla="*/ 3 w 161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1" h="160">
                      <a:moveTo>
                        <a:pt x="0" y="80"/>
                      </a:moveTo>
                      <a:lnTo>
                        <a:pt x="2" y="96"/>
                      </a:lnTo>
                      <a:lnTo>
                        <a:pt x="6" y="111"/>
                      </a:lnTo>
                      <a:lnTo>
                        <a:pt x="14" y="125"/>
                      </a:lnTo>
                      <a:lnTo>
                        <a:pt x="23" y="137"/>
                      </a:lnTo>
                      <a:lnTo>
                        <a:pt x="36" y="146"/>
                      </a:lnTo>
                      <a:lnTo>
                        <a:pt x="50" y="154"/>
                      </a:lnTo>
                      <a:lnTo>
                        <a:pt x="65" y="159"/>
                      </a:lnTo>
                      <a:lnTo>
                        <a:pt x="81" y="160"/>
                      </a:lnTo>
                      <a:lnTo>
                        <a:pt x="97" y="159"/>
                      </a:lnTo>
                      <a:lnTo>
                        <a:pt x="112" y="154"/>
                      </a:lnTo>
                      <a:lnTo>
                        <a:pt x="126" y="146"/>
                      </a:lnTo>
                      <a:lnTo>
                        <a:pt x="137" y="137"/>
                      </a:lnTo>
                      <a:lnTo>
                        <a:pt x="147" y="125"/>
                      </a:lnTo>
                      <a:lnTo>
                        <a:pt x="155" y="111"/>
                      </a:lnTo>
                      <a:lnTo>
                        <a:pt x="159" y="96"/>
                      </a:lnTo>
                      <a:lnTo>
                        <a:pt x="161" y="80"/>
                      </a:lnTo>
                      <a:lnTo>
                        <a:pt x="159" y="64"/>
                      </a:lnTo>
                      <a:lnTo>
                        <a:pt x="155" y="49"/>
                      </a:lnTo>
                      <a:lnTo>
                        <a:pt x="147" y="35"/>
                      </a:lnTo>
                      <a:lnTo>
                        <a:pt x="137" y="23"/>
                      </a:lnTo>
                      <a:lnTo>
                        <a:pt x="126" y="14"/>
                      </a:lnTo>
                      <a:lnTo>
                        <a:pt x="112" y="6"/>
                      </a:lnTo>
                      <a:lnTo>
                        <a:pt x="97" y="1"/>
                      </a:lnTo>
                      <a:lnTo>
                        <a:pt x="81" y="0"/>
                      </a:lnTo>
                      <a:lnTo>
                        <a:pt x="65" y="1"/>
                      </a:lnTo>
                      <a:lnTo>
                        <a:pt x="50" y="6"/>
                      </a:lnTo>
                      <a:lnTo>
                        <a:pt x="36" y="14"/>
                      </a:lnTo>
                      <a:lnTo>
                        <a:pt x="23" y="23"/>
                      </a:lnTo>
                      <a:lnTo>
                        <a:pt x="14" y="35"/>
                      </a:lnTo>
                      <a:lnTo>
                        <a:pt x="6" y="49"/>
                      </a:lnTo>
                      <a:lnTo>
                        <a:pt x="2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8" y="67"/>
                      </a:lnTo>
                      <a:lnTo>
                        <a:pt x="21" y="55"/>
                      </a:lnTo>
                      <a:lnTo>
                        <a:pt x="28" y="44"/>
                      </a:lnTo>
                      <a:lnTo>
                        <a:pt x="35" y="35"/>
                      </a:lnTo>
                      <a:lnTo>
                        <a:pt x="45" y="27"/>
                      </a:lnTo>
                      <a:lnTo>
                        <a:pt x="56" y="21"/>
                      </a:lnTo>
                      <a:lnTo>
                        <a:pt x="68" y="17"/>
                      </a:lnTo>
                      <a:lnTo>
                        <a:pt x="81" y="16"/>
                      </a:lnTo>
                      <a:lnTo>
                        <a:pt x="94" y="17"/>
                      </a:lnTo>
                      <a:lnTo>
                        <a:pt x="105" y="21"/>
                      </a:lnTo>
                      <a:lnTo>
                        <a:pt x="117" y="27"/>
                      </a:lnTo>
                      <a:lnTo>
                        <a:pt x="126" y="35"/>
                      </a:lnTo>
                      <a:lnTo>
                        <a:pt x="134" y="44"/>
                      </a:lnTo>
                      <a:lnTo>
                        <a:pt x="140" y="55"/>
                      </a:lnTo>
                      <a:lnTo>
                        <a:pt x="143" y="67"/>
                      </a:lnTo>
                      <a:lnTo>
                        <a:pt x="144" y="80"/>
                      </a:lnTo>
                      <a:lnTo>
                        <a:pt x="143" y="92"/>
                      </a:lnTo>
                      <a:lnTo>
                        <a:pt x="140" y="105"/>
                      </a:lnTo>
                      <a:lnTo>
                        <a:pt x="134" y="115"/>
                      </a:lnTo>
                      <a:lnTo>
                        <a:pt x="126" y="126"/>
                      </a:lnTo>
                      <a:lnTo>
                        <a:pt x="117" y="133"/>
                      </a:lnTo>
                      <a:lnTo>
                        <a:pt x="105" y="140"/>
                      </a:lnTo>
                      <a:lnTo>
                        <a:pt x="94" y="143"/>
                      </a:lnTo>
                      <a:lnTo>
                        <a:pt x="81" y="144"/>
                      </a:lnTo>
                      <a:lnTo>
                        <a:pt x="68" y="143"/>
                      </a:lnTo>
                      <a:lnTo>
                        <a:pt x="56" y="140"/>
                      </a:lnTo>
                      <a:lnTo>
                        <a:pt x="45" y="133"/>
                      </a:lnTo>
                      <a:lnTo>
                        <a:pt x="35" y="126"/>
                      </a:lnTo>
                      <a:lnTo>
                        <a:pt x="28" y="115"/>
                      </a:lnTo>
                      <a:lnTo>
                        <a:pt x="21" y="105"/>
                      </a:lnTo>
                      <a:lnTo>
                        <a:pt x="18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2" name="Freeform 198"/>
                <p:cNvSpPr>
                  <a:spLocks noEditPoints="1"/>
                </p:cNvSpPr>
                <p:nvPr/>
              </p:nvSpPr>
              <p:spPr bwMode="auto">
                <a:xfrm>
                  <a:off x="4818" y="2020"/>
                  <a:ext cx="73" cy="73"/>
                </a:xfrm>
                <a:custGeom>
                  <a:avLst/>
                  <a:gdLst>
                    <a:gd name="T0" fmla="*/ 0 w 160"/>
                    <a:gd name="T1" fmla="*/ 20 h 160"/>
                    <a:gd name="T2" fmla="*/ 3 w 160"/>
                    <a:gd name="T3" fmla="*/ 26 h 160"/>
                    <a:gd name="T4" fmla="*/ 7 w 160"/>
                    <a:gd name="T5" fmla="*/ 31 h 160"/>
                    <a:gd name="T6" fmla="*/ 13 w 160"/>
                    <a:gd name="T7" fmla="*/ 33 h 160"/>
                    <a:gd name="T8" fmla="*/ 20 w 160"/>
                    <a:gd name="T9" fmla="*/ 33 h 160"/>
                    <a:gd name="T10" fmla="*/ 26 w 160"/>
                    <a:gd name="T11" fmla="*/ 31 h 160"/>
                    <a:gd name="T12" fmla="*/ 31 w 160"/>
                    <a:gd name="T13" fmla="*/ 26 h 160"/>
                    <a:gd name="T14" fmla="*/ 33 w 160"/>
                    <a:gd name="T15" fmla="*/ 20 h 160"/>
                    <a:gd name="T16" fmla="*/ 33 w 160"/>
                    <a:gd name="T17" fmla="*/ 13 h 160"/>
                    <a:gd name="T18" fmla="*/ 31 w 160"/>
                    <a:gd name="T19" fmla="*/ 7 h 160"/>
                    <a:gd name="T20" fmla="*/ 26 w 160"/>
                    <a:gd name="T21" fmla="*/ 3 h 160"/>
                    <a:gd name="T22" fmla="*/ 20 w 160"/>
                    <a:gd name="T23" fmla="*/ 0 h 160"/>
                    <a:gd name="T24" fmla="*/ 13 w 160"/>
                    <a:gd name="T25" fmla="*/ 0 h 160"/>
                    <a:gd name="T26" fmla="*/ 7 w 160"/>
                    <a:gd name="T27" fmla="*/ 3 h 160"/>
                    <a:gd name="T28" fmla="*/ 3 w 160"/>
                    <a:gd name="T29" fmla="*/ 7 h 160"/>
                    <a:gd name="T30" fmla="*/ 0 w 160"/>
                    <a:gd name="T31" fmla="*/ 13 h 160"/>
                    <a:gd name="T32" fmla="*/ 3 w 160"/>
                    <a:gd name="T33" fmla="*/ 17 h 160"/>
                    <a:gd name="T34" fmla="*/ 4 w 160"/>
                    <a:gd name="T35" fmla="*/ 11 h 160"/>
                    <a:gd name="T36" fmla="*/ 7 w 160"/>
                    <a:gd name="T37" fmla="*/ 7 h 160"/>
                    <a:gd name="T38" fmla="*/ 11 w 160"/>
                    <a:gd name="T39" fmla="*/ 5 h 160"/>
                    <a:gd name="T40" fmla="*/ 17 w 160"/>
                    <a:gd name="T41" fmla="*/ 3 h 160"/>
                    <a:gd name="T42" fmla="*/ 21 w 160"/>
                    <a:gd name="T43" fmla="*/ 5 h 160"/>
                    <a:gd name="T44" fmla="*/ 26 w 160"/>
                    <a:gd name="T45" fmla="*/ 7 h 160"/>
                    <a:gd name="T46" fmla="*/ 29 w 160"/>
                    <a:gd name="T47" fmla="*/ 11 h 160"/>
                    <a:gd name="T48" fmla="*/ 30 w 160"/>
                    <a:gd name="T49" fmla="*/ 17 h 160"/>
                    <a:gd name="T50" fmla="*/ 29 w 160"/>
                    <a:gd name="T51" fmla="*/ 22 h 160"/>
                    <a:gd name="T52" fmla="*/ 26 w 160"/>
                    <a:gd name="T53" fmla="*/ 26 h 160"/>
                    <a:gd name="T54" fmla="*/ 21 w 160"/>
                    <a:gd name="T55" fmla="*/ 29 h 160"/>
                    <a:gd name="T56" fmla="*/ 17 w 160"/>
                    <a:gd name="T57" fmla="*/ 30 h 160"/>
                    <a:gd name="T58" fmla="*/ 11 w 160"/>
                    <a:gd name="T59" fmla="*/ 29 h 160"/>
                    <a:gd name="T60" fmla="*/ 7 w 160"/>
                    <a:gd name="T61" fmla="*/ 26 h 160"/>
                    <a:gd name="T62" fmla="*/ 4 w 160"/>
                    <a:gd name="T63" fmla="*/ 22 h 160"/>
                    <a:gd name="T64" fmla="*/ 3 w 160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0" h="160">
                      <a:moveTo>
                        <a:pt x="0" y="80"/>
                      </a:moveTo>
                      <a:lnTo>
                        <a:pt x="1" y="96"/>
                      </a:lnTo>
                      <a:lnTo>
                        <a:pt x="5" y="111"/>
                      </a:lnTo>
                      <a:lnTo>
                        <a:pt x="13" y="125"/>
                      </a:lnTo>
                      <a:lnTo>
                        <a:pt x="23" y="137"/>
                      </a:lnTo>
                      <a:lnTo>
                        <a:pt x="35" y="146"/>
                      </a:lnTo>
                      <a:lnTo>
                        <a:pt x="49" y="154"/>
                      </a:lnTo>
                      <a:lnTo>
                        <a:pt x="64" y="159"/>
                      </a:lnTo>
                      <a:lnTo>
                        <a:pt x="80" y="160"/>
                      </a:lnTo>
                      <a:lnTo>
                        <a:pt x="96" y="159"/>
                      </a:lnTo>
                      <a:lnTo>
                        <a:pt x="111" y="154"/>
                      </a:lnTo>
                      <a:lnTo>
                        <a:pt x="125" y="146"/>
                      </a:lnTo>
                      <a:lnTo>
                        <a:pt x="137" y="137"/>
                      </a:lnTo>
                      <a:lnTo>
                        <a:pt x="146" y="125"/>
                      </a:lnTo>
                      <a:lnTo>
                        <a:pt x="154" y="111"/>
                      </a:lnTo>
                      <a:lnTo>
                        <a:pt x="159" y="96"/>
                      </a:lnTo>
                      <a:lnTo>
                        <a:pt x="160" y="80"/>
                      </a:lnTo>
                      <a:lnTo>
                        <a:pt x="159" y="64"/>
                      </a:lnTo>
                      <a:lnTo>
                        <a:pt x="154" y="49"/>
                      </a:lnTo>
                      <a:lnTo>
                        <a:pt x="146" y="35"/>
                      </a:lnTo>
                      <a:lnTo>
                        <a:pt x="137" y="23"/>
                      </a:lnTo>
                      <a:lnTo>
                        <a:pt x="125" y="14"/>
                      </a:lnTo>
                      <a:lnTo>
                        <a:pt x="111" y="6"/>
                      </a:lnTo>
                      <a:lnTo>
                        <a:pt x="96" y="1"/>
                      </a:lnTo>
                      <a:lnTo>
                        <a:pt x="80" y="0"/>
                      </a:lnTo>
                      <a:lnTo>
                        <a:pt x="64" y="1"/>
                      </a:lnTo>
                      <a:lnTo>
                        <a:pt x="49" y="6"/>
                      </a:lnTo>
                      <a:lnTo>
                        <a:pt x="35" y="14"/>
                      </a:lnTo>
                      <a:lnTo>
                        <a:pt x="23" y="23"/>
                      </a:lnTo>
                      <a:lnTo>
                        <a:pt x="13" y="35"/>
                      </a:lnTo>
                      <a:lnTo>
                        <a:pt x="5" y="49"/>
                      </a:lnTo>
                      <a:lnTo>
                        <a:pt x="1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7" y="67"/>
                      </a:lnTo>
                      <a:lnTo>
                        <a:pt x="20" y="55"/>
                      </a:lnTo>
                      <a:lnTo>
                        <a:pt x="27" y="44"/>
                      </a:lnTo>
                      <a:lnTo>
                        <a:pt x="34" y="35"/>
                      </a:lnTo>
                      <a:lnTo>
                        <a:pt x="45" y="27"/>
                      </a:lnTo>
                      <a:lnTo>
                        <a:pt x="55" y="21"/>
                      </a:lnTo>
                      <a:lnTo>
                        <a:pt x="68" y="17"/>
                      </a:lnTo>
                      <a:lnTo>
                        <a:pt x="80" y="16"/>
                      </a:lnTo>
                      <a:lnTo>
                        <a:pt x="93" y="17"/>
                      </a:lnTo>
                      <a:lnTo>
                        <a:pt x="104" y="21"/>
                      </a:lnTo>
                      <a:lnTo>
                        <a:pt x="116" y="27"/>
                      </a:lnTo>
                      <a:lnTo>
                        <a:pt x="125" y="35"/>
                      </a:lnTo>
                      <a:lnTo>
                        <a:pt x="133" y="44"/>
                      </a:lnTo>
                      <a:lnTo>
                        <a:pt x="139" y="55"/>
                      </a:lnTo>
                      <a:lnTo>
                        <a:pt x="142" y="67"/>
                      </a:lnTo>
                      <a:lnTo>
                        <a:pt x="144" y="80"/>
                      </a:lnTo>
                      <a:lnTo>
                        <a:pt x="142" y="92"/>
                      </a:lnTo>
                      <a:lnTo>
                        <a:pt x="139" y="105"/>
                      </a:lnTo>
                      <a:lnTo>
                        <a:pt x="133" y="115"/>
                      </a:lnTo>
                      <a:lnTo>
                        <a:pt x="125" y="126"/>
                      </a:lnTo>
                      <a:lnTo>
                        <a:pt x="116" y="133"/>
                      </a:lnTo>
                      <a:lnTo>
                        <a:pt x="104" y="140"/>
                      </a:lnTo>
                      <a:lnTo>
                        <a:pt x="93" y="143"/>
                      </a:lnTo>
                      <a:lnTo>
                        <a:pt x="80" y="144"/>
                      </a:lnTo>
                      <a:lnTo>
                        <a:pt x="68" y="143"/>
                      </a:lnTo>
                      <a:lnTo>
                        <a:pt x="55" y="140"/>
                      </a:lnTo>
                      <a:lnTo>
                        <a:pt x="45" y="133"/>
                      </a:lnTo>
                      <a:lnTo>
                        <a:pt x="34" y="126"/>
                      </a:lnTo>
                      <a:lnTo>
                        <a:pt x="27" y="115"/>
                      </a:lnTo>
                      <a:lnTo>
                        <a:pt x="20" y="105"/>
                      </a:lnTo>
                      <a:lnTo>
                        <a:pt x="17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3" name="Freeform 199"/>
                <p:cNvSpPr>
                  <a:spLocks/>
                </p:cNvSpPr>
                <p:nvPr/>
              </p:nvSpPr>
              <p:spPr bwMode="auto">
                <a:xfrm>
                  <a:off x="4555" y="2027"/>
                  <a:ext cx="59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3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4 w 128"/>
                    <a:gd name="T17" fmla="*/ 0 h 128"/>
                    <a:gd name="T18" fmla="*/ 17 w 128"/>
                    <a:gd name="T19" fmla="*/ 0 h 128"/>
                    <a:gd name="T20" fmla="*/ 19 w 128"/>
                    <a:gd name="T21" fmla="*/ 1 h 128"/>
                    <a:gd name="T22" fmla="*/ 22 w 128"/>
                    <a:gd name="T23" fmla="*/ 2 h 128"/>
                    <a:gd name="T24" fmla="*/ 24 w 128"/>
                    <a:gd name="T25" fmla="*/ 4 h 128"/>
                    <a:gd name="T26" fmla="*/ 25 w 128"/>
                    <a:gd name="T27" fmla="*/ 6 h 128"/>
                    <a:gd name="T28" fmla="*/ 26 w 128"/>
                    <a:gd name="T29" fmla="*/ 8 h 128"/>
                    <a:gd name="T30" fmla="*/ 27 w 128"/>
                    <a:gd name="T31" fmla="*/ 11 h 128"/>
                    <a:gd name="T32" fmla="*/ 27 w 128"/>
                    <a:gd name="T33" fmla="*/ 14 h 128"/>
                    <a:gd name="T34" fmla="*/ 27 w 128"/>
                    <a:gd name="T35" fmla="*/ 16 h 128"/>
                    <a:gd name="T36" fmla="*/ 26 w 128"/>
                    <a:gd name="T37" fmla="*/ 19 h 128"/>
                    <a:gd name="T38" fmla="*/ 25 w 128"/>
                    <a:gd name="T39" fmla="*/ 21 h 128"/>
                    <a:gd name="T40" fmla="*/ 24 w 128"/>
                    <a:gd name="T41" fmla="*/ 24 h 128"/>
                    <a:gd name="T42" fmla="*/ 22 w 128"/>
                    <a:gd name="T43" fmla="*/ 25 h 128"/>
                    <a:gd name="T44" fmla="*/ 19 w 128"/>
                    <a:gd name="T45" fmla="*/ 26 h 128"/>
                    <a:gd name="T46" fmla="*/ 17 w 128"/>
                    <a:gd name="T47" fmla="*/ 27 h 128"/>
                    <a:gd name="T48" fmla="*/ 14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3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2" y="51"/>
                      </a:lnTo>
                      <a:lnTo>
                        <a:pt x="5" y="39"/>
                      </a:lnTo>
                      <a:lnTo>
                        <a:pt x="12" y="28"/>
                      </a:lnTo>
                      <a:lnTo>
                        <a:pt x="19" y="19"/>
                      </a:lnTo>
                      <a:lnTo>
                        <a:pt x="29" y="11"/>
                      </a:lnTo>
                      <a:lnTo>
                        <a:pt x="40" y="5"/>
                      </a:lnTo>
                      <a:lnTo>
                        <a:pt x="52" y="1"/>
                      </a:lnTo>
                      <a:lnTo>
                        <a:pt x="65" y="0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101" y="11"/>
                      </a:lnTo>
                      <a:lnTo>
                        <a:pt x="110" y="19"/>
                      </a:lnTo>
                      <a:lnTo>
                        <a:pt x="118" y="28"/>
                      </a:lnTo>
                      <a:lnTo>
                        <a:pt x="124" y="39"/>
                      </a:lnTo>
                      <a:lnTo>
                        <a:pt x="127" y="51"/>
                      </a:lnTo>
                      <a:lnTo>
                        <a:pt x="128" y="64"/>
                      </a:lnTo>
                      <a:lnTo>
                        <a:pt x="127" y="76"/>
                      </a:lnTo>
                      <a:lnTo>
                        <a:pt x="124" y="89"/>
                      </a:lnTo>
                      <a:lnTo>
                        <a:pt x="118" y="99"/>
                      </a:lnTo>
                      <a:lnTo>
                        <a:pt x="110" y="110"/>
                      </a:lnTo>
                      <a:lnTo>
                        <a:pt x="101" y="117"/>
                      </a:lnTo>
                      <a:lnTo>
                        <a:pt x="89" y="124"/>
                      </a:lnTo>
                      <a:lnTo>
                        <a:pt x="78" y="127"/>
                      </a:lnTo>
                      <a:lnTo>
                        <a:pt x="65" y="128"/>
                      </a:lnTo>
                      <a:lnTo>
                        <a:pt x="52" y="127"/>
                      </a:lnTo>
                      <a:lnTo>
                        <a:pt x="40" y="124"/>
                      </a:lnTo>
                      <a:lnTo>
                        <a:pt x="29" y="117"/>
                      </a:lnTo>
                      <a:lnTo>
                        <a:pt x="19" y="110"/>
                      </a:lnTo>
                      <a:lnTo>
                        <a:pt x="12" y="99"/>
                      </a:lnTo>
                      <a:lnTo>
                        <a:pt x="5" y="89"/>
                      </a:lnTo>
                      <a:lnTo>
                        <a:pt x="2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4" name="Freeform 200"/>
                <p:cNvSpPr>
                  <a:spLocks/>
                </p:cNvSpPr>
                <p:nvPr/>
              </p:nvSpPr>
              <p:spPr bwMode="auto">
                <a:xfrm>
                  <a:off x="4573" y="2034"/>
                  <a:ext cx="34" cy="43"/>
                </a:xfrm>
                <a:custGeom>
                  <a:avLst/>
                  <a:gdLst>
                    <a:gd name="T0" fmla="*/ 1 w 76"/>
                    <a:gd name="T1" fmla="*/ 1 h 96"/>
                    <a:gd name="T2" fmla="*/ 1 w 76"/>
                    <a:gd name="T3" fmla="*/ 1 h 96"/>
                    <a:gd name="T4" fmla="*/ 0 w 76"/>
                    <a:gd name="T5" fmla="*/ 1 h 96"/>
                    <a:gd name="T6" fmla="*/ 0 w 76"/>
                    <a:gd name="T7" fmla="*/ 1 h 96"/>
                    <a:gd name="T8" fmla="*/ 0 w 76"/>
                    <a:gd name="T9" fmla="*/ 2 h 96"/>
                    <a:gd name="T10" fmla="*/ 2 w 76"/>
                    <a:gd name="T11" fmla="*/ 1 h 96"/>
                    <a:gd name="T12" fmla="*/ 4 w 76"/>
                    <a:gd name="T13" fmla="*/ 1 h 96"/>
                    <a:gd name="T14" fmla="*/ 5 w 76"/>
                    <a:gd name="T15" fmla="*/ 1 h 96"/>
                    <a:gd name="T16" fmla="*/ 7 w 76"/>
                    <a:gd name="T17" fmla="*/ 2 h 96"/>
                    <a:gd name="T18" fmla="*/ 9 w 76"/>
                    <a:gd name="T19" fmla="*/ 3 h 96"/>
                    <a:gd name="T20" fmla="*/ 10 w 76"/>
                    <a:gd name="T21" fmla="*/ 4 h 96"/>
                    <a:gd name="T22" fmla="*/ 11 w 76"/>
                    <a:gd name="T23" fmla="*/ 5 h 96"/>
                    <a:gd name="T24" fmla="*/ 12 w 76"/>
                    <a:gd name="T25" fmla="*/ 7 h 96"/>
                    <a:gd name="T26" fmla="*/ 13 w 76"/>
                    <a:gd name="T27" fmla="*/ 10 h 96"/>
                    <a:gd name="T28" fmla="*/ 13 w 76"/>
                    <a:gd name="T29" fmla="*/ 13 h 96"/>
                    <a:gd name="T30" fmla="*/ 11 w 76"/>
                    <a:gd name="T31" fmla="*/ 17 h 96"/>
                    <a:gd name="T32" fmla="*/ 9 w 76"/>
                    <a:gd name="T33" fmla="*/ 19 h 96"/>
                    <a:gd name="T34" fmla="*/ 9 w 76"/>
                    <a:gd name="T35" fmla="*/ 19 h 96"/>
                    <a:gd name="T36" fmla="*/ 9 w 76"/>
                    <a:gd name="T37" fmla="*/ 19 h 96"/>
                    <a:gd name="T38" fmla="*/ 9 w 76"/>
                    <a:gd name="T39" fmla="*/ 19 h 96"/>
                    <a:gd name="T40" fmla="*/ 10 w 76"/>
                    <a:gd name="T41" fmla="*/ 19 h 96"/>
                    <a:gd name="T42" fmla="*/ 12 w 76"/>
                    <a:gd name="T43" fmla="*/ 18 h 96"/>
                    <a:gd name="T44" fmla="*/ 13 w 76"/>
                    <a:gd name="T45" fmla="*/ 17 h 96"/>
                    <a:gd name="T46" fmla="*/ 14 w 76"/>
                    <a:gd name="T47" fmla="*/ 15 h 96"/>
                    <a:gd name="T48" fmla="*/ 15 w 76"/>
                    <a:gd name="T49" fmla="*/ 13 h 96"/>
                    <a:gd name="T50" fmla="*/ 15 w 76"/>
                    <a:gd name="T51" fmla="*/ 12 h 96"/>
                    <a:gd name="T52" fmla="*/ 15 w 76"/>
                    <a:gd name="T53" fmla="*/ 9 h 96"/>
                    <a:gd name="T54" fmla="*/ 15 w 76"/>
                    <a:gd name="T55" fmla="*/ 8 h 96"/>
                    <a:gd name="T56" fmla="*/ 14 w 76"/>
                    <a:gd name="T57" fmla="*/ 6 h 96"/>
                    <a:gd name="T58" fmla="*/ 13 w 76"/>
                    <a:gd name="T59" fmla="*/ 4 h 96"/>
                    <a:gd name="T60" fmla="*/ 12 w 76"/>
                    <a:gd name="T61" fmla="*/ 3 h 96"/>
                    <a:gd name="T62" fmla="*/ 10 w 76"/>
                    <a:gd name="T63" fmla="*/ 1 h 96"/>
                    <a:gd name="T64" fmla="*/ 9 w 76"/>
                    <a:gd name="T65" fmla="*/ 0 h 96"/>
                    <a:gd name="T66" fmla="*/ 7 w 76"/>
                    <a:gd name="T67" fmla="*/ 0 h 96"/>
                    <a:gd name="T68" fmla="*/ 5 w 76"/>
                    <a:gd name="T69" fmla="*/ 0 h 96"/>
                    <a:gd name="T70" fmla="*/ 3 w 76"/>
                    <a:gd name="T71" fmla="*/ 0 h 96"/>
                    <a:gd name="T72" fmla="*/ 1 w 76"/>
                    <a:gd name="T73" fmla="*/ 1 h 9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6" h="96">
                      <a:moveTo>
                        <a:pt x="5" y="6"/>
                      </a:move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10" y="6"/>
                      </a:lnTo>
                      <a:lnTo>
                        <a:pt x="18" y="6"/>
                      </a:lnTo>
                      <a:lnTo>
                        <a:pt x="27" y="7"/>
                      </a:lnTo>
                      <a:lnTo>
                        <a:pt x="35" y="9"/>
                      </a:lnTo>
                      <a:lnTo>
                        <a:pt x="42" y="13"/>
                      </a:lnTo>
                      <a:lnTo>
                        <a:pt x="49" y="19"/>
                      </a:lnTo>
                      <a:lnTo>
                        <a:pt x="56" y="26"/>
                      </a:lnTo>
                      <a:lnTo>
                        <a:pt x="60" y="34"/>
                      </a:lnTo>
                      <a:lnTo>
                        <a:pt x="65" y="51"/>
                      </a:lnTo>
                      <a:lnTo>
                        <a:pt x="64" y="68"/>
                      </a:lnTo>
                      <a:lnTo>
                        <a:pt x="56" y="84"/>
                      </a:lnTo>
                      <a:lnTo>
                        <a:pt x="43" y="96"/>
                      </a:lnTo>
                      <a:lnTo>
                        <a:pt x="44" y="96"/>
                      </a:lnTo>
                      <a:lnTo>
                        <a:pt x="46" y="95"/>
                      </a:lnTo>
                      <a:lnTo>
                        <a:pt x="48" y="95"/>
                      </a:lnTo>
                      <a:lnTo>
                        <a:pt x="49" y="94"/>
                      </a:lnTo>
                      <a:lnTo>
                        <a:pt x="57" y="89"/>
                      </a:lnTo>
                      <a:lnTo>
                        <a:pt x="64" y="82"/>
                      </a:lnTo>
                      <a:lnTo>
                        <a:pt x="69" y="74"/>
                      </a:lnTo>
                      <a:lnTo>
                        <a:pt x="74" y="66"/>
                      </a:lnTo>
                      <a:lnTo>
                        <a:pt x="76" y="57"/>
                      </a:lnTo>
                      <a:lnTo>
                        <a:pt x="76" y="46"/>
                      </a:lnTo>
                      <a:lnTo>
                        <a:pt x="75" y="37"/>
                      </a:lnTo>
                      <a:lnTo>
                        <a:pt x="72" y="28"/>
                      </a:lnTo>
                      <a:lnTo>
                        <a:pt x="66" y="20"/>
                      </a:lnTo>
                      <a:lnTo>
                        <a:pt x="59" y="13"/>
                      </a:lnTo>
                      <a:lnTo>
                        <a:pt x="52" y="7"/>
                      </a:lnTo>
                      <a:lnTo>
                        <a:pt x="43" y="3"/>
                      </a:lnTo>
                      <a:lnTo>
                        <a:pt x="34" y="1"/>
                      </a:lnTo>
                      <a:lnTo>
                        <a:pt x="25" y="0"/>
                      </a:lnTo>
                      <a:lnTo>
                        <a:pt x="14" y="3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5" name="Freeform 201"/>
                <p:cNvSpPr>
                  <a:spLocks/>
                </p:cNvSpPr>
                <p:nvPr/>
              </p:nvSpPr>
              <p:spPr bwMode="auto">
                <a:xfrm>
                  <a:off x="4825" y="2027"/>
                  <a:ext cx="58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2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3 w 128"/>
                    <a:gd name="T17" fmla="*/ 0 h 128"/>
                    <a:gd name="T18" fmla="*/ 16 w 128"/>
                    <a:gd name="T19" fmla="*/ 0 h 128"/>
                    <a:gd name="T20" fmla="*/ 18 w 128"/>
                    <a:gd name="T21" fmla="*/ 1 h 128"/>
                    <a:gd name="T22" fmla="*/ 20 w 128"/>
                    <a:gd name="T23" fmla="*/ 2 h 128"/>
                    <a:gd name="T24" fmla="*/ 22 w 128"/>
                    <a:gd name="T25" fmla="*/ 4 h 128"/>
                    <a:gd name="T26" fmla="*/ 24 w 128"/>
                    <a:gd name="T27" fmla="*/ 6 h 128"/>
                    <a:gd name="T28" fmla="*/ 25 w 128"/>
                    <a:gd name="T29" fmla="*/ 8 h 128"/>
                    <a:gd name="T30" fmla="*/ 26 w 128"/>
                    <a:gd name="T31" fmla="*/ 11 h 128"/>
                    <a:gd name="T32" fmla="*/ 26 w 128"/>
                    <a:gd name="T33" fmla="*/ 14 h 128"/>
                    <a:gd name="T34" fmla="*/ 26 w 128"/>
                    <a:gd name="T35" fmla="*/ 16 h 128"/>
                    <a:gd name="T36" fmla="*/ 25 w 128"/>
                    <a:gd name="T37" fmla="*/ 19 h 128"/>
                    <a:gd name="T38" fmla="*/ 24 w 128"/>
                    <a:gd name="T39" fmla="*/ 21 h 128"/>
                    <a:gd name="T40" fmla="*/ 22 w 128"/>
                    <a:gd name="T41" fmla="*/ 24 h 128"/>
                    <a:gd name="T42" fmla="*/ 20 w 128"/>
                    <a:gd name="T43" fmla="*/ 25 h 128"/>
                    <a:gd name="T44" fmla="*/ 18 w 128"/>
                    <a:gd name="T45" fmla="*/ 26 h 128"/>
                    <a:gd name="T46" fmla="*/ 16 w 128"/>
                    <a:gd name="T47" fmla="*/ 27 h 128"/>
                    <a:gd name="T48" fmla="*/ 13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2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1" y="51"/>
                      </a:lnTo>
                      <a:lnTo>
                        <a:pt x="4" y="39"/>
                      </a:lnTo>
                      <a:lnTo>
                        <a:pt x="11" y="28"/>
                      </a:lnTo>
                      <a:lnTo>
                        <a:pt x="18" y="19"/>
                      </a:lnTo>
                      <a:lnTo>
                        <a:pt x="29" y="11"/>
                      </a:lnTo>
                      <a:lnTo>
                        <a:pt x="39" y="5"/>
                      </a:lnTo>
                      <a:lnTo>
                        <a:pt x="52" y="1"/>
                      </a:lnTo>
                      <a:lnTo>
                        <a:pt x="64" y="0"/>
                      </a:lnTo>
                      <a:lnTo>
                        <a:pt x="77" y="1"/>
                      </a:lnTo>
                      <a:lnTo>
                        <a:pt x="88" y="5"/>
                      </a:lnTo>
                      <a:lnTo>
                        <a:pt x="100" y="11"/>
                      </a:lnTo>
                      <a:lnTo>
                        <a:pt x="109" y="19"/>
                      </a:lnTo>
                      <a:lnTo>
                        <a:pt x="117" y="28"/>
                      </a:lnTo>
                      <a:lnTo>
                        <a:pt x="123" y="39"/>
                      </a:lnTo>
                      <a:lnTo>
                        <a:pt x="126" y="51"/>
                      </a:lnTo>
                      <a:lnTo>
                        <a:pt x="128" y="64"/>
                      </a:lnTo>
                      <a:lnTo>
                        <a:pt x="126" y="76"/>
                      </a:lnTo>
                      <a:lnTo>
                        <a:pt x="123" y="89"/>
                      </a:lnTo>
                      <a:lnTo>
                        <a:pt x="117" y="99"/>
                      </a:lnTo>
                      <a:lnTo>
                        <a:pt x="109" y="110"/>
                      </a:lnTo>
                      <a:lnTo>
                        <a:pt x="100" y="117"/>
                      </a:lnTo>
                      <a:lnTo>
                        <a:pt x="88" y="124"/>
                      </a:lnTo>
                      <a:lnTo>
                        <a:pt x="77" y="127"/>
                      </a:lnTo>
                      <a:lnTo>
                        <a:pt x="64" y="128"/>
                      </a:lnTo>
                      <a:lnTo>
                        <a:pt x="52" y="127"/>
                      </a:lnTo>
                      <a:lnTo>
                        <a:pt x="39" y="124"/>
                      </a:lnTo>
                      <a:lnTo>
                        <a:pt x="29" y="117"/>
                      </a:lnTo>
                      <a:lnTo>
                        <a:pt x="18" y="110"/>
                      </a:lnTo>
                      <a:lnTo>
                        <a:pt x="11" y="99"/>
                      </a:lnTo>
                      <a:lnTo>
                        <a:pt x="4" y="89"/>
                      </a:lnTo>
                      <a:lnTo>
                        <a:pt x="1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6" name="Freeform 202"/>
                <p:cNvSpPr>
                  <a:spLocks noEditPoints="1"/>
                </p:cNvSpPr>
                <p:nvPr/>
              </p:nvSpPr>
              <p:spPr bwMode="auto">
                <a:xfrm>
                  <a:off x="4604" y="1864"/>
                  <a:ext cx="115" cy="68"/>
                </a:xfrm>
                <a:custGeom>
                  <a:avLst/>
                  <a:gdLst>
                    <a:gd name="T0" fmla="*/ 24 w 252"/>
                    <a:gd name="T1" fmla="*/ 5 h 151"/>
                    <a:gd name="T2" fmla="*/ 18 w 252"/>
                    <a:gd name="T3" fmla="*/ 12 h 151"/>
                    <a:gd name="T4" fmla="*/ 10 w 252"/>
                    <a:gd name="T5" fmla="*/ 20 h 151"/>
                    <a:gd name="T6" fmla="*/ 4 w 252"/>
                    <a:gd name="T7" fmla="*/ 27 h 151"/>
                    <a:gd name="T8" fmla="*/ 0 w 252"/>
                    <a:gd name="T9" fmla="*/ 31 h 151"/>
                    <a:gd name="T10" fmla="*/ 52 w 252"/>
                    <a:gd name="T11" fmla="*/ 0 h 151"/>
                    <a:gd name="T12" fmla="*/ 36 w 252"/>
                    <a:gd name="T13" fmla="*/ 0 h 151"/>
                    <a:gd name="T14" fmla="*/ 34 w 252"/>
                    <a:gd name="T15" fmla="*/ 0 h 151"/>
                    <a:gd name="T16" fmla="*/ 31 w 252"/>
                    <a:gd name="T17" fmla="*/ 1 h 151"/>
                    <a:gd name="T18" fmla="*/ 27 w 252"/>
                    <a:gd name="T19" fmla="*/ 3 h 151"/>
                    <a:gd name="T20" fmla="*/ 27 w 252"/>
                    <a:gd name="T21" fmla="*/ 6 h 151"/>
                    <a:gd name="T22" fmla="*/ 31 w 252"/>
                    <a:gd name="T23" fmla="*/ 5 h 151"/>
                    <a:gd name="T24" fmla="*/ 33 w 252"/>
                    <a:gd name="T25" fmla="*/ 4 h 151"/>
                    <a:gd name="T26" fmla="*/ 35 w 252"/>
                    <a:gd name="T27" fmla="*/ 3 h 151"/>
                    <a:gd name="T28" fmla="*/ 36 w 252"/>
                    <a:gd name="T29" fmla="*/ 3 h 151"/>
                    <a:gd name="T30" fmla="*/ 37 w 252"/>
                    <a:gd name="T31" fmla="*/ 3 h 151"/>
                    <a:gd name="T32" fmla="*/ 42 w 252"/>
                    <a:gd name="T33" fmla="*/ 3 h 151"/>
                    <a:gd name="T34" fmla="*/ 46 w 252"/>
                    <a:gd name="T35" fmla="*/ 3 h 151"/>
                    <a:gd name="T36" fmla="*/ 49 w 252"/>
                    <a:gd name="T37" fmla="*/ 3 h 151"/>
                    <a:gd name="T38" fmla="*/ 49 w 252"/>
                    <a:gd name="T39" fmla="*/ 15 h 151"/>
                    <a:gd name="T40" fmla="*/ 49 w 252"/>
                    <a:gd name="T41" fmla="*/ 27 h 151"/>
                    <a:gd name="T42" fmla="*/ 47 w 252"/>
                    <a:gd name="T43" fmla="*/ 27 h 151"/>
                    <a:gd name="T44" fmla="*/ 42 w 252"/>
                    <a:gd name="T45" fmla="*/ 27 h 151"/>
                    <a:gd name="T46" fmla="*/ 37 w 252"/>
                    <a:gd name="T47" fmla="*/ 27 h 151"/>
                    <a:gd name="T48" fmla="*/ 30 w 252"/>
                    <a:gd name="T49" fmla="*/ 27 h 151"/>
                    <a:gd name="T50" fmla="*/ 23 w 252"/>
                    <a:gd name="T51" fmla="*/ 27 h 151"/>
                    <a:gd name="T52" fmla="*/ 16 w 252"/>
                    <a:gd name="T53" fmla="*/ 27 h 151"/>
                    <a:gd name="T54" fmla="*/ 11 w 252"/>
                    <a:gd name="T55" fmla="*/ 27 h 151"/>
                    <a:gd name="T56" fmla="*/ 8 w 252"/>
                    <a:gd name="T57" fmla="*/ 27 h 151"/>
                    <a:gd name="T58" fmla="*/ 12 w 252"/>
                    <a:gd name="T59" fmla="*/ 23 h 151"/>
                    <a:gd name="T60" fmla="*/ 19 w 252"/>
                    <a:gd name="T61" fmla="*/ 15 h 151"/>
                    <a:gd name="T62" fmla="*/ 25 w 252"/>
                    <a:gd name="T63" fmla="*/ 9 h 151"/>
                    <a:gd name="T64" fmla="*/ 27 w 252"/>
                    <a:gd name="T65" fmla="*/ 6 h 1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52" h="151">
                      <a:moveTo>
                        <a:pt x="121" y="21"/>
                      </a:moveTo>
                      <a:lnTo>
                        <a:pt x="116" y="27"/>
                      </a:lnTo>
                      <a:lnTo>
                        <a:pt x="103" y="39"/>
                      </a:lnTo>
                      <a:lnTo>
                        <a:pt x="86" y="58"/>
                      </a:lnTo>
                      <a:lnTo>
                        <a:pt x="66" y="80"/>
                      </a:lnTo>
                      <a:lnTo>
                        <a:pt x="46" y="100"/>
                      </a:lnTo>
                      <a:lnTo>
                        <a:pt x="30" y="119"/>
                      </a:lnTo>
                      <a:lnTo>
                        <a:pt x="17" y="133"/>
                      </a:lnTo>
                      <a:lnTo>
                        <a:pt x="12" y="137"/>
                      </a:lnTo>
                      <a:lnTo>
                        <a:pt x="0" y="151"/>
                      </a:lnTo>
                      <a:lnTo>
                        <a:pt x="252" y="151"/>
                      </a:lnTo>
                      <a:lnTo>
                        <a:pt x="252" y="0"/>
                      </a:lnTo>
                      <a:lnTo>
                        <a:pt x="171" y="0"/>
                      </a:lnTo>
                      <a:lnTo>
                        <a:pt x="170" y="0"/>
                      </a:lnTo>
                      <a:lnTo>
                        <a:pt x="167" y="0"/>
                      </a:lnTo>
                      <a:lnTo>
                        <a:pt x="162" y="1"/>
                      </a:lnTo>
                      <a:lnTo>
                        <a:pt x="155" y="2"/>
                      </a:lnTo>
                      <a:lnTo>
                        <a:pt x="148" y="5"/>
                      </a:lnTo>
                      <a:lnTo>
                        <a:pt x="139" y="8"/>
                      </a:lnTo>
                      <a:lnTo>
                        <a:pt x="130" y="14"/>
                      </a:lnTo>
                      <a:lnTo>
                        <a:pt x="121" y="21"/>
                      </a:lnTo>
                      <a:close/>
                      <a:moveTo>
                        <a:pt x="131" y="32"/>
                      </a:moveTo>
                      <a:lnTo>
                        <a:pt x="139" y="27"/>
                      </a:lnTo>
                      <a:lnTo>
                        <a:pt x="146" y="22"/>
                      </a:lnTo>
                      <a:lnTo>
                        <a:pt x="153" y="20"/>
                      </a:lnTo>
                      <a:lnTo>
                        <a:pt x="159" y="17"/>
                      </a:lnTo>
                      <a:lnTo>
                        <a:pt x="163" y="16"/>
                      </a:lnTo>
                      <a:lnTo>
                        <a:pt x="168" y="16"/>
                      </a:lnTo>
                      <a:lnTo>
                        <a:pt x="170" y="16"/>
                      </a:lnTo>
                      <a:lnTo>
                        <a:pt x="171" y="16"/>
                      </a:lnTo>
                      <a:lnTo>
                        <a:pt x="174" y="16"/>
                      </a:lnTo>
                      <a:lnTo>
                        <a:pt x="179" y="16"/>
                      </a:lnTo>
                      <a:lnTo>
                        <a:pt x="189" y="16"/>
                      </a:lnTo>
                      <a:lnTo>
                        <a:pt x="199" y="16"/>
                      </a:lnTo>
                      <a:lnTo>
                        <a:pt x="209" y="16"/>
                      </a:lnTo>
                      <a:lnTo>
                        <a:pt x="221" y="16"/>
                      </a:lnTo>
                      <a:lnTo>
                        <a:pt x="229" y="16"/>
                      </a:lnTo>
                      <a:lnTo>
                        <a:pt x="236" y="16"/>
                      </a:lnTo>
                      <a:lnTo>
                        <a:pt x="236" y="38"/>
                      </a:lnTo>
                      <a:lnTo>
                        <a:pt x="236" y="75"/>
                      </a:lnTo>
                      <a:lnTo>
                        <a:pt x="236" y="113"/>
                      </a:lnTo>
                      <a:lnTo>
                        <a:pt x="236" y="135"/>
                      </a:lnTo>
                      <a:lnTo>
                        <a:pt x="231" y="135"/>
                      </a:lnTo>
                      <a:lnTo>
                        <a:pt x="224" y="135"/>
                      </a:lnTo>
                      <a:lnTo>
                        <a:pt x="215" y="135"/>
                      </a:lnTo>
                      <a:lnTo>
                        <a:pt x="204" y="135"/>
                      </a:lnTo>
                      <a:lnTo>
                        <a:pt x="190" y="135"/>
                      </a:lnTo>
                      <a:lnTo>
                        <a:pt x="175" y="135"/>
                      </a:lnTo>
                      <a:lnTo>
                        <a:pt x="159" y="135"/>
                      </a:lnTo>
                      <a:lnTo>
                        <a:pt x="143" y="135"/>
                      </a:lnTo>
                      <a:lnTo>
                        <a:pt x="125" y="135"/>
                      </a:lnTo>
                      <a:lnTo>
                        <a:pt x="109" y="135"/>
                      </a:lnTo>
                      <a:lnTo>
                        <a:pt x="93" y="135"/>
                      </a:lnTo>
                      <a:lnTo>
                        <a:pt x="78" y="135"/>
                      </a:lnTo>
                      <a:lnTo>
                        <a:pt x="65" y="135"/>
                      </a:lnTo>
                      <a:lnTo>
                        <a:pt x="53" y="135"/>
                      </a:lnTo>
                      <a:lnTo>
                        <a:pt x="43" y="135"/>
                      </a:lnTo>
                      <a:lnTo>
                        <a:pt x="37" y="135"/>
                      </a:lnTo>
                      <a:lnTo>
                        <a:pt x="46" y="125"/>
                      </a:lnTo>
                      <a:lnTo>
                        <a:pt x="60" y="110"/>
                      </a:lnTo>
                      <a:lnTo>
                        <a:pt x="75" y="93"/>
                      </a:lnTo>
                      <a:lnTo>
                        <a:pt x="91" y="76"/>
                      </a:lnTo>
                      <a:lnTo>
                        <a:pt x="107" y="59"/>
                      </a:lnTo>
                      <a:lnTo>
                        <a:pt x="119" y="45"/>
                      </a:lnTo>
                      <a:lnTo>
                        <a:pt x="128" y="36"/>
                      </a:lnTo>
                      <a:lnTo>
                        <a:pt x="13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7" name="Freeform 203"/>
                <p:cNvSpPr>
                  <a:spLocks noEditPoints="1"/>
                </p:cNvSpPr>
                <p:nvPr/>
              </p:nvSpPr>
              <p:spPr bwMode="auto">
                <a:xfrm>
                  <a:off x="4728" y="1864"/>
                  <a:ext cx="197" cy="68"/>
                </a:xfrm>
                <a:custGeom>
                  <a:avLst/>
                  <a:gdLst>
                    <a:gd name="T0" fmla="*/ 82 w 432"/>
                    <a:gd name="T1" fmla="*/ 4 h 151"/>
                    <a:gd name="T2" fmla="*/ 80 w 432"/>
                    <a:gd name="T3" fmla="*/ 1 h 151"/>
                    <a:gd name="T4" fmla="*/ 78 w 432"/>
                    <a:gd name="T5" fmla="*/ 0 h 151"/>
                    <a:gd name="T6" fmla="*/ 76 w 432"/>
                    <a:gd name="T7" fmla="*/ 0 h 151"/>
                    <a:gd name="T8" fmla="*/ 2 w 432"/>
                    <a:gd name="T9" fmla="*/ 0 h 151"/>
                    <a:gd name="T10" fmla="*/ 0 w 432"/>
                    <a:gd name="T11" fmla="*/ 31 h 151"/>
                    <a:gd name="T12" fmla="*/ 83 w 432"/>
                    <a:gd name="T13" fmla="*/ 5 h 151"/>
                    <a:gd name="T14" fmla="*/ 3 w 432"/>
                    <a:gd name="T15" fmla="*/ 23 h 151"/>
                    <a:gd name="T16" fmla="*/ 3 w 432"/>
                    <a:gd name="T17" fmla="*/ 8 h 151"/>
                    <a:gd name="T18" fmla="*/ 5 w 432"/>
                    <a:gd name="T19" fmla="*/ 3 h 151"/>
                    <a:gd name="T20" fmla="*/ 11 w 432"/>
                    <a:gd name="T21" fmla="*/ 3 h 151"/>
                    <a:gd name="T22" fmla="*/ 21 w 432"/>
                    <a:gd name="T23" fmla="*/ 3 h 151"/>
                    <a:gd name="T24" fmla="*/ 32 w 432"/>
                    <a:gd name="T25" fmla="*/ 3 h 151"/>
                    <a:gd name="T26" fmla="*/ 43 w 432"/>
                    <a:gd name="T27" fmla="*/ 27 h 151"/>
                    <a:gd name="T28" fmla="*/ 36 w 432"/>
                    <a:gd name="T29" fmla="*/ 27 h 151"/>
                    <a:gd name="T30" fmla="*/ 29 w 432"/>
                    <a:gd name="T31" fmla="*/ 27 h 151"/>
                    <a:gd name="T32" fmla="*/ 22 w 432"/>
                    <a:gd name="T33" fmla="*/ 27 h 151"/>
                    <a:gd name="T34" fmla="*/ 16 w 432"/>
                    <a:gd name="T35" fmla="*/ 27 h 151"/>
                    <a:gd name="T36" fmla="*/ 11 w 432"/>
                    <a:gd name="T37" fmla="*/ 27 h 151"/>
                    <a:gd name="T38" fmla="*/ 7 w 432"/>
                    <a:gd name="T39" fmla="*/ 27 h 151"/>
                    <a:gd name="T40" fmla="*/ 5 w 432"/>
                    <a:gd name="T41" fmla="*/ 27 h 151"/>
                    <a:gd name="T42" fmla="*/ 3 w 432"/>
                    <a:gd name="T43" fmla="*/ 27 h 151"/>
                    <a:gd name="T44" fmla="*/ 50 w 432"/>
                    <a:gd name="T45" fmla="*/ 3 h 151"/>
                    <a:gd name="T46" fmla="*/ 61 w 432"/>
                    <a:gd name="T47" fmla="*/ 3 h 151"/>
                    <a:gd name="T48" fmla="*/ 70 w 432"/>
                    <a:gd name="T49" fmla="*/ 3 h 151"/>
                    <a:gd name="T50" fmla="*/ 74 w 432"/>
                    <a:gd name="T51" fmla="*/ 3 h 151"/>
                    <a:gd name="T52" fmla="*/ 76 w 432"/>
                    <a:gd name="T53" fmla="*/ 3 h 151"/>
                    <a:gd name="T54" fmla="*/ 79 w 432"/>
                    <a:gd name="T55" fmla="*/ 5 h 151"/>
                    <a:gd name="T56" fmla="*/ 81 w 432"/>
                    <a:gd name="T57" fmla="*/ 9 h 151"/>
                    <a:gd name="T58" fmla="*/ 84 w 432"/>
                    <a:gd name="T59" fmla="*/ 22 h 151"/>
                    <a:gd name="T60" fmla="*/ 84 w 432"/>
                    <a:gd name="T61" fmla="*/ 27 h 151"/>
                    <a:gd name="T62" fmla="*/ 78 w 432"/>
                    <a:gd name="T63" fmla="*/ 27 h 151"/>
                    <a:gd name="T64" fmla="*/ 67 w 432"/>
                    <a:gd name="T65" fmla="*/ 27 h 151"/>
                    <a:gd name="T66" fmla="*/ 55 w 432"/>
                    <a:gd name="T67" fmla="*/ 27 h 151"/>
                    <a:gd name="T68" fmla="*/ 44 w 432"/>
                    <a:gd name="T69" fmla="*/ 3 h 15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32" h="151">
                      <a:moveTo>
                        <a:pt x="400" y="25"/>
                      </a:moveTo>
                      <a:lnTo>
                        <a:pt x="395" y="17"/>
                      </a:lnTo>
                      <a:lnTo>
                        <a:pt x="390" y="10"/>
                      </a:lnTo>
                      <a:lnTo>
                        <a:pt x="385" y="6"/>
                      </a:lnTo>
                      <a:lnTo>
                        <a:pt x="378" y="4"/>
                      </a:lnTo>
                      <a:lnTo>
                        <a:pt x="372" y="1"/>
                      </a:lnTo>
                      <a:lnTo>
                        <a:pt x="367" y="0"/>
                      </a:lnTo>
                      <a:lnTo>
                        <a:pt x="364" y="0"/>
                      </a:lnTo>
                      <a:lnTo>
                        <a:pt x="363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1"/>
                      </a:lnTo>
                      <a:lnTo>
                        <a:pt x="432" y="151"/>
                      </a:lnTo>
                      <a:lnTo>
                        <a:pt x="400" y="25"/>
                      </a:lnTo>
                      <a:close/>
                      <a:moveTo>
                        <a:pt x="15" y="135"/>
                      </a:moveTo>
                      <a:lnTo>
                        <a:pt x="15" y="113"/>
                      </a:lnTo>
                      <a:lnTo>
                        <a:pt x="15" y="75"/>
                      </a:lnTo>
                      <a:lnTo>
                        <a:pt x="15" y="38"/>
                      </a:lnTo>
                      <a:lnTo>
                        <a:pt x="15" y="16"/>
                      </a:lnTo>
                      <a:lnTo>
                        <a:pt x="22" y="16"/>
                      </a:lnTo>
                      <a:lnTo>
                        <a:pt x="33" y="16"/>
                      </a:lnTo>
                      <a:lnTo>
                        <a:pt x="52" y="16"/>
                      </a:lnTo>
                      <a:lnTo>
                        <a:pt x="73" y="16"/>
                      </a:lnTo>
                      <a:lnTo>
                        <a:pt x="99" y="16"/>
                      </a:lnTo>
                      <a:lnTo>
                        <a:pt x="126" y="16"/>
                      </a:lnTo>
                      <a:lnTo>
                        <a:pt x="156" y="16"/>
                      </a:lnTo>
                      <a:lnTo>
                        <a:pt x="186" y="16"/>
                      </a:lnTo>
                      <a:lnTo>
                        <a:pt x="206" y="135"/>
                      </a:lnTo>
                      <a:lnTo>
                        <a:pt x="189" y="135"/>
                      </a:lnTo>
                      <a:lnTo>
                        <a:pt x="171" y="135"/>
                      </a:lnTo>
                      <a:lnTo>
                        <a:pt x="155" y="135"/>
                      </a:lnTo>
                      <a:lnTo>
                        <a:pt x="138" y="135"/>
                      </a:lnTo>
                      <a:lnTo>
                        <a:pt x="122" y="135"/>
                      </a:lnTo>
                      <a:lnTo>
                        <a:pt x="107" y="135"/>
                      </a:lnTo>
                      <a:lnTo>
                        <a:pt x="93" y="135"/>
                      </a:lnTo>
                      <a:lnTo>
                        <a:pt x="79" y="135"/>
                      </a:lnTo>
                      <a:lnTo>
                        <a:pt x="67" y="135"/>
                      </a:lnTo>
                      <a:lnTo>
                        <a:pt x="55" y="135"/>
                      </a:lnTo>
                      <a:lnTo>
                        <a:pt x="44" y="135"/>
                      </a:lnTo>
                      <a:lnTo>
                        <a:pt x="35" y="135"/>
                      </a:lnTo>
                      <a:lnTo>
                        <a:pt x="27" y="135"/>
                      </a:lnTo>
                      <a:lnTo>
                        <a:pt x="22" y="135"/>
                      </a:lnTo>
                      <a:lnTo>
                        <a:pt x="17" y="135"/>
                      </a:lnTo>
                      <a:lnTo>
                        <a:pt x="15" y="135"/>
                      </a:lnTo>
                      <a:close/>
                      <a:moveTo>
                        <a:pt x="211" y="16"/>
                      </a:moveTo>
                      <a:lnTo>
                        <a:pt x="239" y="16"/>
                      </a:lnTo>
                      <a:lnTo>
                        <a:pt x="268" y="16"/>
                      </a:lnTo>
                      <a:lnTo>
                        <a:pt x="294" y="16"/>
                      </a:lnTo>
                      <a:lnTo>
                        <a:pt x="315" y="16"/>
                      </a:lnTo>
                      <a:lnTo>
                        <a:pt x="335" y="16"/>
                      </a:lnTo>
                      <a:lnTo>
                        <a:pt x="349" y="16"/>
                      </a:lnTo>
                      <a:lnTo>
                        <a:pt x="358" y="16"/>
                      </a:lnTo>
                      <a:lnTo>
                        <a:pt x="362" y="16"/>
                      </a:lnTo>
                      <a:lnTo>
                        <a:pt x="365" y="16"/>
                      </a:lnTo>
                      <a:lnTo>
                        <a:pt x="372" y="17"/>
                      </a:lnTo>
                      <a:lnTo>
                        <a:pt x="379" y="22"/>
                      </a:lnTo>
                      <a:lnTo>
                        <a:pt x="385" y="30"/>
                      </a:lnTo>
                      <a:lnTo>
                        <a:pt x="388" y="43"/>
                      </a:lnTo>
                      <a:lnTo>
                        <a:pt x="395" y="72"/>
                      </a:lnTo>
                      <a:lnTo>
                        <a:pt x="404" y="107"/>
                      </a:lnTo>
                      <a:lnTo>
                        <a:pt x="411" y="135"/>
                      </a:lnTo>
                      <a:lnTo>
                        <a:pt x="404" y="135"/>
                      </a:lnTo>
                      <a:lnTo>
                        <a:pt x="391" y="135"/>
                      </a:lnTo>
                      <a:lnTo>
                        <a:pt x="374" y="135"/>
                      </a:lnTo>
                      <a:lnTo>
                        <a:pt x="351" y="135"/>
                      </a:lnTo>
                      <a:lnTo>
                        <a:pt x="325" y="135"/>
                      </a:lnTo>
                      <a:lnTo>
                        <a:pt x="295" y="135"/>
                      </a:lnTo>
                      <a:lnTo>
                        <a:pt x="264" y="135"/>
                      </a:lnTo>
                      <a:lnTo>
                        <a:pt x="230" y="135"/>
                      </a:lnTo>
                      <a:lnTo>
                        <a:pt x="21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8" name="Freeform 204"/>
                <p:cNvSpPr>
                  <a:spLocks/>
                </p:cNvSpPr>
                <p:nvPr/>
              </p:nvSpPr>
              <p:spPr bwMode="auto">
                <a:xfrm>
                  <a:off x="4835" y="2039"/>
                  <a:ext cx="42" cy="38"/>
                </a:xfrm>
                <a:custGeom>
                  <a:avLst/>
                  <a:gdLst>
                    <a:gd name="T0" fmla="*/ 17 w 91"/>
                    <a:gd name="T1" fmla="*/ 1 h 84"/>
                    <a:gd name="T2" fmla="*/ 17 w 91"/>
                    <a:gd name="T3" fmla="*/ 0 h 84"/>
                    <a:gd name="T4" fmla="*/ 17 w 91"/>
                    <a:gd name="T5" fmla="*/ 0 h 84"/>
                    <a:gd name="T6" fmla="*/ 17 w 91"/>
                    <a:gd name="T7" fmla="*/ 0 h 84"/>
                    <a:gd name="T8" fmla="*/ 17 w 91"/>
                    <a:gd name="T9" fmla="*/ 0 h 84"/>
                    <a:gd name="T10" fmla="*/ 18 w 91"/>
                    <a:gd name="T11" fmla="*/ 3 h 84"/>
                    <a:gd name="T12" fmla="*/ 18 w 91"/>
                    <a:gd name="T13" fmla="*/ 7 h 84"/>
                    <a:gd name="T14" fmla="*/ 17 w 91"/>
                    <a:gd name="T15" fmla="*/ 10 h 84"/>
                    <a:gd name="T16" fmla="*/ 14 w 91"/>
                    <a:gd name="T17" fmla="*/ 13 h 84"/>
                    <a:gd name="T18" fmla="*/ 12 w 91"/>
                    <a:gd name="T19" fmla="*/ 14 h 84"/>
                    <a:gd name="T20" fmla="*/ 11 w 91"/>
                    <a:gd name="T21" fmla="*/ 15 h 84"/>
                    <a:gd name="T22" fmla="*/ 8 w 91"/>
                    <a:gd name="T23" fmla="*/ 15 h 84"/>
                    <a:gd name="T24" fmla="*/ 7 w 91"/>
                    <a:gd name="T25" fmla="*/ 15 h 84"/>
                    <a:gd name="T26" fmla="*/ 5 w 91"/>
                    <a:gd name="T27" fmla="*/ 15 h 84"/>
                    <a:gd name="T28" fmla="*/ 3 w 91"/>
                    <a:gd name="T29" fmla="*/ 14 h 84"/>
                    <a:gd name="T30" fmla="*/ 1 w 91"/>
                    <a:gd name="T31" fmla="*/ 14 h 84"/>
                    <a:gd name="T32" fmla="*/ 0 w 91"/>
                    <a:gd name="T33" fmla="*/ 12 h 84"/>
                    <a:gd name="T34" fmla="*/ 0 w 91"/>
                    <a:gd name="T35" fmla="*/ 13 h 84"/>
                    <a:gd name="T36" fmla="*/ 0 w 91"/>
                    <a:gd name="T37" fmla="*/ 13 h 84"/>
                    <a:gd name="T38" fmla="*/ 0 w 91"/>
                    <a:gd name="T39" fmla="*/ 13 h 84"/>
                    <a:gd name="T40" fmla="*/ 0 w 91"/>
                    <a:gd name="T41" fmla="*/ 14 h 84"/>
                    <a:gd name="T42" fmla="*/ 2 w 91"/>
                    <a:gd name="T43" fmla="*/ 15 h 84"/>
                    <a:gd name="T44" fmla="*/ 4 w 91"/>
                    <a:gd name="T45" fmla="*/ 16 h 84"/>
                    <a:gd name="T46" fmla="*/ 6 w 91"/>
                    <a:gd name="T47" fmla="*/ 17 h 84"/>
                    <a:gd name="T48" fmla="*/ 8 w 91"/>
                    <a:gd name="T49" fmla="*/ 17 h 84"/>
                    <a:gd name="T50" fmla="*/ 10 w 91"/>
                    <a:gd name="T51" fmla="*/ 17 h 84"/>
                    <a:gd name="T52" fmla="*/ 12 w 91"/>
                    <a:gd name="T53" fmla="*/ 17 h 84"/>
                    <a:gd name="T54" fmla="*/ 14 w 91"/>
                    <a:gd name="T55" fmla="*/ 16 h 84"/>
                    <a:gd name="T56" fmla="*/ 15 w 91"/>
                    <a:gd name="T57" fmla="*/ 15 h 84"/>
                    <a:gd name="T58" fmla="*/ 18 w 91"/>
                    <a:gd name="T59" fmla="*/ 12 h 84"/>
                    <a:gd name="T60" fmla="*/ 19 w 91"/>
                    <a:gd name="T61" fmla="*/ 9 h 84"/>
                    <a:gd name="T62" fmla="*/ 19 w 91"/>
                    <a:gd name="T63" fmla="*/ 5 h 84"/>
                    <a:gd name="T64" fmla="*/ 17 w 91"/>
                    <a:gd name="T65" fmla="*/ 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91" h="84">
                      <a:moveTo>
                        <a:pt x="81" y="5"/>
                      </a:moveTo>
                      <a:lnTo>
                        <a:pt x="80" y="3"/>
                      </a:lnTo>
                      <a:lnTo>
                        <a:pt x="79" y="2"/>
                      </a:lnTo>
                      <a:lnTo>
                        <a:pt x="78" y="1"/>
                      </a:lnTo>
                      <a:lnTo>
                        <a:pt x="77" y="0"/>
                      </a:lnTo>
                      <a:lnTo>
                        <a:pt x="83" y="16"/>
                      </a:lnTo>
                      <a:lnTo>
                        <a:pt x="84" y="33"/>
                      </a:lnTo>
                      <a:lnTo>
                        <a:pt x="77" y="51"/>
                      </a:lnTo>
                      <a:lnTo>
                        <a:pt x="65" y="64"/>
                      </a:lnTo>
                      <a:lnTo>
                        <a:pt x="57" y="69"/>
                      </a:lnTo>
                      <a:lnTo>
                        <a:pt x="49" y="72"/>
                      </a:lnTo>
                      <a:lnTo>
                        <a:pt x="40" y="74"/>
                      </a:lnTo>
                      <a:lnTo>
                        <a:pt x="32" y="74"/>
                      </a:lnTo>
                      <a:lnTo>
                        <a:pt x="23" y="72"/>
                      </a:lnTo>
                      <a:lnTo>
                        <a:pt x="15" y="70"/>
                      </a:lnTo>
                      <a:lnTo>
                        <a:pt x="7" y="66"/>
                      </a:lnTo>
                      <a:lnTo>
                        <a:pt x="0" y="60"/>
                      </a:lnTo>
                      <a:lnTo>
                        <a:pt x="1" y="61"/>
                      </a:lnTo>
                      <a:lnTo>
                        <a:pt x="2" y="62"/>
                      </a:lnTo>
                      <a:lnTo>
                        <a:pt x="2" y="64"/>
                      </a:lnTo>
                      <a:lnTo>
                        <a:pt x="3" y="66"/>
                      </a:lnTo>
                      <a:lnTo>
                        <a:pt x="10" y="72"/>
                      </a:lnTo>
                      <a:lnTo>
                        <a:pt x="18" y="78"/>
                      </a:lnTo>
                      <a:lnTo>
                        <a:pt x="27" y="82"/>
                      </a:lnTo>
                      <a:lnTo>
                        <a:pt x="37" y="84"/>
                      </a:lnTo>
                      <a:lnTo>
                        <a:pt x="46" y="84"/>
                      </a:lnTo>
                      <a:lnTo>
                        <a:pt x="55" y="83"/>
                      </a:lnTo>
                      <a:lnTo>
                        <a:pt x="64" y="79"/>
                      </a:lnTo>
                      <a:lnTo>
                        <a:pt x="72" y="74"/>
                      </a:lnTo>
                      <a:lnTo>
                        <a:pt x="85" y="59"/>
                      </a:lnTo>
                      <a:lnTo>
                        <a:pt x="91" y="41"/>
                      </a:lnTo>
                      <a:lnTo>
                        <a:pt x="90" y="22"/>
                      </a:lnTo>
                      <a:lnTo>
                        <a:pt x="81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9" name="Freeform 205"/>
                <p:cNvSpPr>
                  <a:spLocks/>
                </p:cNvSpPr>
                <p:nvPr/>
              </p:nvSpPr>
              <p:spPr bwMode="auto">
                <a:xfrm>
                  <a:off x="4490" y="2066"/>
                  <a:ext cx="3" cy="2"/>
                </a:xfrm>
                <a:custGeom>
                  <a:avLst/>
                  <a:gdLst>
                    <a:gd name="T0" fmla="*/ 0 w 9"/>
                    <a:gd name="T1" fmla="*/ 1 h 4"/>
                    <a:gd name="T2" fmla="*/ 1 w 9"/>
                    <a:gd name="T3" fmla="*/ 1 h 4"/>
                    <a:gd name="T4" fmla="*/ 1 w 9"/>
                    <a:gd name="T5" fmla="*/ 1 h 4"/>
                    <a:gd name="T6" fmla="*/ 1 w 9"/>
                    <a:gd name="T7" fmla="*/ 1 h 4"/>
                    <a:gd name="T8" fmla="*/ 0 w 9"/>
                    <a:gd name="T9" fmla="*/ 1 h 4"/>
                    <a:gd name="T10" fmla="*/ 0 w 9"/>
                    <a:gd name="T11" fmla="*/ 0 h 4"/>
                    <a:gd name="T12" fmla="*/ 0 w 9"/>
                    <a:gd name="T13" fmla="*/ 1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0" name="Freeform 206"/>
                <p:cNvSpPr>
                  <a:spLocks/>
                </p:cNvSpPr>
                <p:nvPr/>
              </p:nvSpPr>
              <p:spPr bwMode="auto">
                <a:xfrm>
                  <a:off x="4956" y="206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  <a:gd name="T10" fmla="*/ 0 w 2"/>
                    <a:gd name="T11" fmla="*/ 1 h 1"/>
                    <a:gd name="T12" fmla="*/ 2 w 2"/>
                    <a:gd name="T13" fmla="*/ 1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1" name="Freeform 207"/>
                <p:cNvSpPr>
                  <a:spLocks/>
                </p:cNvSpPr>
                <p:nvPr/>
              </p:nvSpPr>
              <p:spPr bwMode="auto">
                <a:xfrm>
                  <a:off x="4493" y="2046"/>
                  <a:ext cx="36" cy="16"/>
                </a:xfrm>
                <a:custGeom>
                  <a:avLst/>
                  <a:gdLst>
                    <a:gd name="T0" fmla="*/ 4 w 78"/>
                    <a:gd name="T1" fmla="*/ 5 h 33"/>
                    <a:gd name="T2" fmla="*/ 5 w 78"/>
                    <a:gd name="T3" fmla="*/ 5 h 33"/>
                    <a:gd name="T4" fmla="*/ 6 w 78"/>
                    <a:gd name="T5" fmla="*/ 5 h 33"/>
                    <a:gd name="T6" fmla="*/ 7 w 78"/>
                    <a:gd name="T7" fmla="*/ 6 h 33"/>
                    <a:gd name="T8" fmla="*/ 9 w 78"/>
                    <a:gd name="T9" fmla="*/ 6 h 33"/>
                    <a:gd name="T10" fmla="*/ 11 w 78"/>
                    <a:gd name="T11" fmla="*/ 7 h 33"/>
                    <a:gd name="T12" fmla="*/ 12 w 78"/>
                    <a:gd name="T13" fmla="*/ 7 h 33"/>
                    <a:gd name="T14" fmla="*/ 14 w 78"/>
                    <a:gd name="T15" fmla="*/ 7 h 33"/>
                    <a:gd name="T16" fmla="*/ 16 w 78"/>
                    <a:gd name="T17" fmla="*/ 8 h 33"/>
                    <a:gd name="T18" fmla="*/ 16 w 78"/>
                    <a:gd name="T19" fmla="*/ 7 h 33"/>
                    <a:gd name="T20" fmla="*/ 16 w 78"/>
                    <a:gd name="T21" fmla="*/ 6 h 33"/>
                    <a:gd name="T22" fmla="*/ 16 w 78"/>
                    <a:gd name="T23" fmla="*/ 6 h 33"/>
                    <a:gd name="T24" fmla="*/ 16 w 78"/>
                    <a:gd name="T25" fmla="*/ 5 h 33"/>
                    <a:gd name="T26" fmla="*/ 16 w 78"/>
                    <a:gd name="T27" fmla="*/ 3 h 33"/>
                    <a:gd name="T28" fmla="*/ 17 w 78"/>
                    <a:gd name="T29" fmla="*/ 2 h 33"/>
                    <a:gd name="T30" fmla="*/ 17 w 78"/>
                    <a:gd name="T31" fmla="*/ 1 h 33"/>
                    <a:gd name="T32" fmla="*/ 17 w 78"/>
                    <a:gd name="T33" fmla="*/ 0 h 33"/>
                    <a:gd name="T34" fmla="*/ 0 w 78"/>
                    <a:gd name="T35" fmla="*/ 0 h 33"/>
                    <a:gd name="T36" fmla="*/ 0 w 78"/>
                    <a:gd name="T37" fmla="*/ 2 h 33"/>
                    <a:gd name="T38" fmla="*/ 2 w 78"/>
                    <a:gd name="T39" fmla="*/ 4 h 33"/>
                    <a:gd name="T40" fmla="*/ 4 w 78"/>
                    <a:gd name="T41" fmla="*/ 5 h 33"/>
                    <a:gd name="T42" fmla="*/ 4 w 78"/>
                    <a:gd name="T43" fmla="*/ 5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8" h="33">
                      <a:moveTo>
                        <a:pt x="20" y="22"/>
                      </a:moveTo>
                      <a:lnTo>
                        <a:pt x="23" y="23"/>
                      </a:lnTo>
                      <a:lnTo>
                        <a:pt x="26" y="23"/>
                      </a:lnTo>
                      <a:lnTo>
                        <a:pt x="33" y="25"/>
                      </a:lnTo>
                      <a:lnTo>
                        <a:pt x="41" y="26"/>
                      </a:lnTo>
                      <a:lnTo>
                        <a:pt x="49" y="28"/>
                      </a:lnTo>
                      <a:lnTo>
                        <a:pt x="58" y="30"/>
                      </a:lnTo>
                      <a:lnTo>
                        <a:pt x="68" y="31"/>
                      </a:lnTo>
                      <a:lnTo>
                        <a:pt x="76" y="33"/>
                      </a:lnTo>
                      <a:lnTo>
                        <a:pt x="76" y="30"/>
                      </a:lnTo>
                      <a:lnTo>
                        <a:pt x="76" y="26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6" y="15"/>
                      </a:lnTo>
                      <a:lnTo>
                        <a:pt x="77" y="10"/>
                      </a:lnTo>
                      <a:lnTo>
                        <a:pt x="77" y="5"/>
                      </a:lnTo>
                      <a:lnTo>
                        <a:pt x="78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10" y="17"/>
                      </a:lnTo>
                      <a:lnTo>
                        <a:pt x="17" y="21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2" name="Freeform 208"/>
                <p:cNvSpPr>
                  <a:spLocks/>
                </p:cNvSpPr>
                <p:nvPr/>
              </p:nvSpPr>
              <p:spPr bwMode="auto">
                <a:xfrm>
                  <a:off x="4640" y="2046"/>
                  <a:ext cx="160" cy="20"/>
                </a:xfrm>
                <a:custGeom>
                  <a:avLst/>
                  <a:gdLst>
                    <a:gd name="T0" fmla="*/ 0 w 349"/>
                    <a:gd name="T1" fmla="*/ 10 h 41"/>
                    <a:gd name="T2" fmla="*/ 73 w 349"/>
                    <a:gd name="T3" fmla="*/ 10 h 41"/>
                    <a:gd name="T4" fmla="*/ 73 w 349"/>
                    <a:gd name="T5" fmla="*/ 9 h 41"/>
                    <a:gd name="T6" fmla="*/ 73 w 349"/>
                    <a:gd name="T7" fmla="*/ 7 h 41"/>
                    <a:gd name="T8" fmla="*/ 73 w 349"/>
                    <a:gd name="T9" fmla="*/ 6 h 41"/>
                    <a:gd name="T10" fmla="*/ 73 w 349"/>
                    <a:gd name="T11" fmla="*/ 5 h 41"/>
                    <a:gd name="T12" fmla="*/ 73 w 349"/>
                    <a:gd name="T13" fmla="*/ 3 h 41"/>
                    <a:gd name="T14" fmla="*/ 73 w 349"/>
                    <a:gd name="T15" fmla="*/ 2 h 41"/>
                    <a:gd name="T16" fmla="*/ 73 w 349"/>
                    <a:gd name="T17" fmla="*/ 1 h 41"/>
                    <a:gd name="T18" fmla="*/ 73 w 349"/>
                    <a:gd name="T19" fmla="*/ 0 h 41"/>
                    <a:gd name="T20" fmla="*/ 0 w 349"/>
                    <a:gd name="T21" fmla="*/ 0 h 41"/>
                    <a:gd name="T22" fmla="*/ 0 w 349"/>
                    <a:gd name="T23" fmla="*/ 1 h 41"/>
                    <a:gd name="T24" fmla="*/ 0 w 349"/>
                    <a:gd name="T25" fmla="*/ 2 h 41"/>
                    <a:gd name="T26" fmla="*/ 0 w 349"/>
                    <a:gd name="T27" fmla="*/ 3 h 41"/>
                    <a:gd name="T28" fmla="*/ 0 w 349"/>
                    <a:gd name="T29" fmla="*/ 5 h 41"/>
                    <a:gd name="T30" fmla="*/ 0 w 349"/>
                    <a:gd name="T31" fmla="*/ 6 h 41"/>
                    <a:gd name="T32" fmla="*/ 0 w 349"/>
                    <a:gd name="T33" fmla="*/ 7 h 41"/>
                    <a:gd name="T34" fmla="*/ 0 w 349"/>
                    <a:gd name="T35" fmla="*/ 9 h 41"/>
                    <a:gd name="T36" fmla="*/ 0 w 349"/>
                    <a:gd name="T37" fmla="*/ 10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9" h="41">
                      <a:moveTo>
                        <a:pt x="1" y="41"/>
                      </a:moveTo>
                      <a:lnTo>
                        <a:pt x="348" y="41"/>
                      </a:lnTo>
                      <a:lnTo>
                        <a:pt x="347" y="36"/>
                      </a:lnTo>
                      <a:lnTo>
                        <a:pt x="347" y="31"/>
                      </a:lnTo>
                      <a:lnTo>
                        <a:pt x="347" y="25"/>
                      </a:lnTo>
                      <a:lnTo>
                        <a:pt x="347" y="21"/>
                      </a:lnTo>
                      <a:lnTo>
                        <a:pt x="347" y="15"/>
                      </a:lnTo>
                      <a:lnTo>
                        <a:pt x="348" y="10"/>
                      </a:lnTo>
                      <a:lnTo>
                        <a:pt x="348" y="5"/>
                      </a:lnTo>
                      <a:lnTo>
                        <a:pt x="349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2" y="36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3" name="Freeform 209"/>
                <p:cNvSpPr>
                  <a:spLocks/>
                </p:cNvSpPr>
                <p:nvPr/>
              </p:nvSpPr>
              <p:spPr bwMode="auto">
                <a:xfrm>
                  <a:off x="4910" y="2046"/>
                  <a:ext cx="45" cy="14"/>
                </a:xfrm>
                <a:custGeom>
                  <a:avLst/>
                  <a:gdLst>
                    <a:gd name="T0" fmla="*/ 0 w 98"/>
                    <a:gd name="T1" fmla="*/ 6 h 31"/>
                    <a:gd name="T2" fmla="*/ 3 w 98"/>
                    <a:gd name="T3" fmla="*/ 6 h 31"/>
                    <a:gd name="T4" fmla="*/ 6 w 98"/>
                    <a:gd name="T5" fmla="*/ 6 h 31"/>
                    <a:gd name="T6" fmla="*/ 9 w 98"/>
                    <a:gd name="T7" fmla="*/ 5 h 31"/>
                    <a:gd name="T8" fmla="*/ 12 w 98"/>
                    <a:gd name="T9" fmla="*/ 5 h 31"/>
                    <a:gd name="T10" fmla="*/ 15 w 98"/>
                    <a:gd name="T11" fmla="*/ 4 h 31"/>
                    <a:gd name="T12" fmla="*/ 17 w 98"/>
                    <a:gd name="T13" fmla="*/ 4 h 31"/>
                    <a:gd name="T14" fmla="*/ 18 w 98"/>
                    <a:gd name="T15" fmla="*/ 4 h 31"/>
                    <a:gd name="T16" fmla="*/ 19 w 98"/>
                    <a:gd name="T17" fmla="*/ 4 h 31"/>
                    <a:gd name="T18" fmla="*/ 19 w 98"/>
                    <a:gd name="T19" fmla="*/ 4 h 31"/>
                    <a:gd name="T20" fmla="*/ 20 w 98"/>
                    <a:gd name="T21" fmla="*/ 3 h 31"/>
                    <a:gd name="T22" fmla="*/ 21 w 98"/>
                    <a:gd name="T23" fmla="*/ 2 h 31"/>
                    <a:gd name="T24" fmla="*/ 21 w 98"/>
                    <a:gd name="T25" fmla="*/ 1 h 31"/>
                    <a:gd name="T26" fmla="*/ 21 w 98"/>
                    <a:gd name="T27" fmla="*/ 1 h 31"/>
                    <a:gd name="T28" fmla="*/ 21 w 98"/>
                    <a:gd name="T29" fmla="*/ 1 h 31"/>
                    <a:gd name="T30" fmla="*/ 21 w 98"/>
                    <a:gd name="T31" fmla="*/ 0 h 31"/>
                    <a:gd name="T32" fmla="*/ 21 w 98"/>
                    <a:gd name="T33" fmla="*/ 0 h 31"/>
                    <a:gd name="T34" fmla="*/ 0 w 98"/>
                    <a:gd name="T35" fmla="*/ 0 h 31"/>
                    <a:gd name="T36" fmla="*/ 0 w 98"/>
                    <a:gd name="T37" fmla="*/ 1 h 31"/>
                    <a:gd name="T38" fmla="*/ 0 w 98"/>
                    <a:gd name="T39" fmla="*/ 2 h 31"/>
                    <a:gd name="T40" fmla="*/ 0 w 98"/>
                    <a:gd name="T41" fmla="*/ 3 h 31"/>
                    <a:gd name="T42" fmla="*/ 0 w 98"/>
                    <a:gd name="T43" fmla="*/ 4 h 31"/>
                    <a:gd name="T44" fmla="*/ 0 w 98"/>
                    <a:gd name="T45" fmla="*/ 5 h 31"/>
                    <a:gd name="T46" fmla="*/ 0 w 98"/>
                    <a:gd name="T47" fmla="*/ 5 h 31"/>
                    <a:gd name="T48" fmla="*/ 0 w 98"/>
                    <a:gd name="T49" fmla="*/ 6 h 31"/>
                    <a:gd name="T50" fmla="*/ 0 w 98"/>
                    <a:gd name="T51" fmla="*/ 6 h 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98" h="31">
                      <a:moveTo>
                        <a:pt x="3" y="31"/>
                      </a:moveTo>
                      <a:lnTo>
                        <a:pt x="15" y="29"/>
                      </a:lnTo>
                      <a:lnTo>
                        <a:pt x="29" y="28"/>
                      </a:lnTo>
                      <a:lnTo>
                        <a:pt x="44" y="25"/>
                      </a:lnTo>
                      <a:lnTo>
                        <a:pt x="58" y="23"/>
                      </a:lnTo>
                      <a:lnTo>
                        <a:pt x="71" y="21"/>
                      </a:lnTo>
                      <a:lnTo>
                        <a:pt x="81" y="19"/>
                      </a:lnTo>
                      <a:lnTo>
                        <a:pt x="88" y="18"/>
                      </a:lnTo>
                      <a:lnTo>
                        <a:pt x="90" y="18"/>
                      </a:lnTo>
                      <a:lnTo>
                        <a:pt x="92" y="17"/>
                      </a:lnTo>
                      <a:lnTo>
                        <a:pt x="96" y="15"/>
                      </a:lnTo>
                      <a:lnTo>
                        <a:pt x="97" y="11"/>
                      </a:lnTo>
                      <a:lnTo>
                        <a:pt x="98" y="6"/>
                      </a:lnTo>
                      <a:lnTo>
                        <a:pt x="98" y="5"/>
                      </a:lnTo>
                      <a:lnTo>
                        <a:pt x="98" y="2"/>
                      </a:lnTo>
                      <a:lnTo>
                        <a:pt x="98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3" y="15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3" y="29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4" name="Freeform 210"/>
                <p:cNvSpPr>
                  <a:spLocks/>
                </p:cNvSpPr>
                <p:nvPr/>
              </p:nvSpPr>
              <p:spPr bwMode="auto">
                <a:xfrm>
                  <a:off x="4807" y="1871"/>
                  <a:ext cx="15" cy="54"/>
                </a:xfrm>
                <a:custGeom>
                  <a:avLst/>
                  <a:gdLst>
                    <a:gd name="T0" fmla="*/ 3 w 36"/>
                    <a:gd name="T1" fmla="*/ 0 h 119"/>
                    <a:gd name="T2" fmla="*/ 2 w 36"/>
                    <a:gd name="T3" fmla="*/ 0 h 119"/>
                    <a:gd name="T4" fmla="*/ 1 w 36"/>
                    <a:gd name="T5" fmla="*/ 0 h 119"/>
                    <a:gd name="T6" fmla="*/ 1 w 36"/>
                    <a:gd name="T7" fmla="*/ 0 h 119"/>
                    <a:gd name="T8" fmla="*/ 0 w 36"/>
                    <a:gd name="T9" fmla="*/ 0 h 119"/>
                    <a:gd name="T10" fmla="*/ 4 w 36"/>
                    <a:gd name="T11" fmla="*/ 25 h 119"/>
                    <a:gd name="T12" fmla="*/ 5 w 36"/>
                    <a:gd name="T13" fmla="*/ 25 h 119"/>
                    <a:gd name="T14" fmla="*/ 5 w 36"/>
                    <a:gd name="T15" fmla="*/ 25 h 119"/>
                    <a:gd name="T16" fmla="*/ 6 w 36"/>
                    <a:gd name="T17" fmla="*/ 25 h 119"/>
                    <a:gd name="T18" fmla="*/ 6 w 36"/>
                    <a:gd name="T19" fmla="*/ 25 h 119"/>
                    <a:gd name="T20" fmla="*/ 3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16" y="0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26" y="119"/>
                      </a:lnTo>
                      <a:lnTo>
                        <a:pt x="29" y="119"/>
                      </a:lnTo>
                      <a:lnTo>
                        <a:pt x="33" y="119"/>
                      </a:lnTo>
                      <a:lnTo>
                        <a:pt x="36" y="11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5" name="Freeform 211"/>
                <p:cNvSpPr>
                  <a:spLocks/>
                </p:cNvSpPr>
                <p:nvPr/>
              </p:nvSpPr>
              <p:spPr bwMode="auto">
                <a:xfrm>
                  <a:off x="4736" y="1871"/>
                  <a:ext cx="60" cy="54"/>
                </a:xfrm>
                <a:custGeom>
                  <a:avLst/>
                  <a:gdLst>
                    <a:gd name="T0" fmla="*/ 0 w 132"/>
                    <a:gd name="T1" fmla="*/ 0 h 119"/>
                    <a:gd name="T2" fmla="*/ 0 w 132"/>
                    <a:gd name="T3" fmla="*/ 5 h 119"/>
                    <a:gd name="T4" fmla="*/ 0 w 132"/>
                    <a:gd name="T5" fmla="*/ 12 h 119"/>
                    <a:gd name="T6" fmla="*/ 0 w 132"/>
                    <a:gd name="T7" fmla="*/ 20 h 119"/>
                    <a:gd name="T8" fmla="*/ 0 w 132"/>
                    <a:gd name="T9" fmla="*/ 25 h 119"/>
                    <a:gd name="T10" fmla="*/ 1 w 132"/>
                    <a:gd name="T11" fmla="*/ 25 h 119"/>
                    <a:gd name="T12" fmla="*/ 3 w 132"/>
                    <a:gd name="T13" fmla="*/ 25 h 119"/>
                    <a:gd name="T14" fmla="*/ 5 w 132"/>
                    <a:gd name="T15" fmla="*/ 25 h 119"/>
                    <a:gd name="T16" fmla="*/ 9 w 132"/>
                    <a:gd name="T17" fmla="*/ 25 h 119"/>
                    <a:gd name="T18" fmla="*/ 13 w 132"/>
                    <a:gd name="T19" fmla="*/ 25 h 119"/>
                    <a:gd name="T20" fmla="*/ 17 w 132"/>
                    <a:gd name="T21" fmla="*/ 25 h 119"/>
                    <a:gd name="T22" fmla="*/ 22 w 132"/>
                    <a:gd name="T23" fmla="*/ 25 h 119"/>
                    <a:gd name="T24" fmla="*/ 27 w 132"/>
                    <a:gd name="T25" fmla="*/ 25 h 119"/>
                    <a:gd name="T26" fmla="*/ 23 w 132"/>
                    <a:gd name="T27" fmla="*/ 0 h 119"/>
                    <a:gd name="T28" fmla="*/ 19 w 132"/>
                    <a:gd name="T29" fmla="*/ 0 h 119"/>
                    <a:gd name="T30" fmla="*/ 15 w 132"/>
                    <a:gd name="T31" fmla="*/ 0 h 119"/>
                    <a:gd name="T32" fmla="*/ 11 w 132"/>
                    <a:gd name="T33" fmla="*/ 0 h 119"/>
                    <a:gd name="T34" fmla="*/ 7 w 132"/>
                    <a:gd name="T35" fmla="*/ 0 h 119"/>
                    <a:gd name="T36" fmla="*/ 5 w 132"/>
                    <a:gd name="T37" fmla="*/ 0 h 119"/>
                    <a:gd name="T38" fmla="*/ 2 w 132"/>
                    <a:gd name="T39" fmla="*/ 0 h 119"/>
                    <a:gd name="T40" fmla="*/ 1 w 132"/>
                    <a:gd name="T41" fmla="*/ 0 h 119"/>
                    <a:gd name="T42" fmla="*/ 0 w 132"/>
                    <a:gd name="T43" fmla="*/ 0 h 1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32" h="119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59"/>
                      </a:lnTo>
                      <a:lnTo>
                        <a:pt x="0" y="97"/>
                      </a:lnTo>
                      <a:lnTo>
                        <a:pt x="0" y="119"/>
                      </a:lnTo>
                      <a:lnTo>
                        <a:pt x="4" y="119"/>
                      </a:lnTo>
                      <a:lnTo>
                        <a:pt x="14" y="119"/>
                      </a:lnTo>
                      <a:lnTo>
                        <a:pt x="26" y="119"/>
                      </a:lnTo>
                      <a:lnTo>
                        <a:pt x="42" y="119"/>
                      </a:lnTo>
                      <a:lnTo>
                        <a:pt x="62" y="119"/>
                      </a:lnTo>
                      <a:lnTo>
                        <a:pt x="83" y="119"/>
                      </a:lnTo>
                      <a:lnTo>
                        <a:pt x="107" y="119"/>
                      </a:lnTo>
                      <a:lnTo>
                        <a:pt x="132" y="119"/>
                      </a:lnTo>
                      <a:lnTo>
                        <a:pt x="110" y="0"/>
                      </a:lnTo>
                      <a:lnTo>
                        <a:pt x="90" y="0"/>
                      </a:lnTo>
                      <a:lnTo>
                        <a:pt x="70" y="0"/>
                      </a:lnTo>
                      <a:lnTo>
                        <a:pt x="52" y="0"/>
                      </a:lnTo>
                      <a:lnTo>
                        <a:pt x="35" y="0"/>
                      </a:lnTo>
                      <a:lnTo>
                        <a:pt x="22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6" name="Freeform 212"/>
                <p:cNvSpPr>
                  <a:spLocks/>
                </p:cNvSpPr>
                <p:nvPr/>
              </p:nvSpPr>
              <p:spPr bwMode="auto">
                <a:xfrm>
                  <a:off x="4840" y="1871"/>
                  <a:ext cx="16" cy="54"/>
                </a:xfrm>
                <a:custGeom>
                  <a:avLst/>
                  <a:gdLst>
                    <a:gd name="T0" fmla="*/ 0 w 36"/>
                    <a:gd name="T1" fmla="*/ 0 h 119"/>
                    <a:gd name="T2" fmla="*/ 4 w 36"/>
                    <a:gd name="T3" fmla="*/ 25 h 119"/>
                    <a:gd name="T4" fmla="*/ 5 w 36"/>
                    <a:gd name="T5" fmla="*/ 25 h 119"/>
                    <a:gd name="T6" fmla="*/ 6 w 36"/>
                    <a:gd name="T7" fmla="*/ 25 h 119"/>
                    <a:gd name="T8" fmla="*/ 6 w 36"/>
                    <a:gd name="T9" fmla="*/ 25 h 119"/>
                    <a:gd name="T10" fmla="*/ 7 w 36"/>
                    <a:gd name="T11" fmla="*/ 25 h 119"/>
                    <a:gd name="T12" fmla="*/ 3 w 36"/>
                    <a:gd name="T13" fmla="*/ 0 h 119"/>
                    <a:gd name="T14" fmla="*/ 2 w 36"/>
                    <a:gd name="T15" fmla="*/ 0 h 119"/>
                    <a:gd name="T16" fmla="*/ 1 w 36"/>
                    <a:gd name="T17" fmla="*/ 0 h 119"/>
                    <a:gd name="T18" fmla="*/ 0 w 36"/>
                    <a:gd name="T19" fmla="*/ 0 h 119"/>
                    <a:gd name="T20" fmla="*/ 0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0" y="0"/>
                      </a:moveTo>
                      <a:lnTo>
                        <a:pt x="21" y="119"/>
                      </a:lnTo>
                      <a:lnTo>
                        <a:pt x="24" y="119"/>
                      </a:lnTo>
                      <a:lnTo>
                        <a:pt x="29" y="119"/>
                      </a:lnTo>
                      <a:lnTo>
                        <a:pt x="32" y="119"/>
                      </a:lnTo>
                      <a:lnTo>
                        <a:pt x="36" y="119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7" name="Freeform 213"/>
                <p:cNvSpPr>
                  <a:spLocks/>
                </p:cNvSpPr>
                <p:nvPr/>
              </p:nvSpPr>
              <p:spPr bwMode="auto">
                <a:xfrm>
                  <a:off x="4855" y="1871"/>
                  <a:ext cx="61" cy="54"/>
                </a:xfrm>
                <a:custGeom>
                  <a:avLst/>
                  <a:gdLst>
                    <a:gd name="T0" fmla="*/ 28 w 134"/>
                    <a:gd name="T1" fmla="*/ 25 h 119"/>
                    <a:gd name="T2" fmla="*/ 26 w 134"/>
                    <a:gd name="T3" fmla="*/ 19 h 119"/>
                    <a:gd name="T4" fmla="*/ 25 w 134"/>
                    <a:gd name="T5" fmla="*/ 11 h 119"/>
                    <a:gd name="T6" fmla="*/ 23 w 134"/>
                    <a:gd name="T7" fmla="*/ 5 h 119"/>
                    <a:gd name="T8" fmla="*/ 22 w 134"/>
                    <a:gd name="T9" fmla="*/ 3 h 119"/>
                    <a:gd name="T10" fmla="*/ 21 w 134"/>
                    <a:gd name="T11" fmla="*/ 1 h 119"/>
                    <a:gd name="T12" fmla="*/ 20 w 134"/>
                    <a:gd name="T13" fmla="*/ 0 h 119"/>
                    <a:gd name="T14" fmla="*/ 18 w 134"/>
                    <a:gd name="T15" fmla="*/ 0 h 119"/>
                    <a:gd name="T16" fmla="*/ 18 w 134"/>
                    <a:gd name="T17" fmla="*/ 0 h 119"/>
                    <a:gd name="T18" fmla="*/ 17 w 134"/>
                    <a:gd name="T19" fmla="*/ 0 h 119"/>
                    <a:gd name="T20" fmla="*/ 16 w 134"/>
                    <a:gd name="T21" fmla="*/ 0 h 119"/>
                    <a:gd name="T22" fmla="*/ 15 w 134"/>
                    <a:gd name="T23" fmla="*/ 0 h 119"/>
                    <a:gd name="T24" fmla="*/ 12 w 134"/>
                    <a:gd name="T25" fmla="*/ 0 h 119"/>
                    <a:gd name="T26" fmla="*/ 10 w 134"/>
                    <a:gd name="T27" fmla="*/ 0 h 119"/>
                    <a:gd name="T28" fmla="*/ 7 w 134"/>
                    <a:gd name="T29" fmla="*/ 0 h 119"/>
                    <a:gd name="T30" fmla="*/ 4 w 134"/>
                    <a:gd name="T31" fmla="*/ 0 h 119"/>
                    <a:gd name="T32" fmla="*/ 0 w 134"/>
                    <a:gd name="T33" fmla="*/ 0 h 119"/>
                    <a:gd name="T34" fmla="*/ 5 w 134"/>
                    <a:gd name="T35" fmla="*/ 25 h 119"/>
                    <a:gd name="T36" fmla="*/ 9 w 134"/>
                    <a:gd name="T37" fmla="*/ 25 h 119"/>
                    <a:gd name="T38" fmla="*/ 13 w 134"/>
                    <a:gd name="T39" fmla="*/ 25 h 119"/>
                    <a:gd name="T40" fmla="*/ 17 w 134"/>
                    <a:gd name="T41" fmla="*/ 25 h 119"/>
                    <a:gd name="T42" fmla="*/ 20 w 134"/>
                    <a:gd name="T43" fmla="*/ 25 h 119"/>
                    <a:gd name="T44" fmla="*/ 23 w 134"/>
                    <a:gd name="T45" fmla="*/ 25 h 119"/>
                    <a:gd name="T46" fmla="*/ 25 w 134"/>
                    <a:gd name="T47" fmla="*/ 25 h 119"/>
                    <a:gd name="T48" fmla="*/ 27 w 134"/>
                    <a:gd name="T49" fmla="*/ 25 h 119"/>
                    <a:gd name="T50" fmla="*/ 28 w 134"/>
                    <a:gd name="T51" fmla="*/ 25 h 1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4" h="119">
                      <a:moveTo>
                        <a:pt x="134" y="119"/>
                      </a:moveTo>
                      <a:lnTo>
                        <a:pt x="127" y="91"/>
                      </a:lnTo>
                      <a:lnTo>
                        <a:pt x="118" y="56"/>
                      </a:lnTo>
                      <a:lnTo>
                        <a:pt x="111" y="27"/>
                      </a:lnTo>
                      <a:lnTo>
                        <a:pt x="108" y="14"/>
                      </a:lnTo>
                      <a:lnTo>
                        <a:pt x="102" y="6"/>
                      </a:lnTo>
                      <a:lnTo>
                        <a:pt x="95" y="1"/>
                      </a:lnTo>
                      <a:lnTo>
                        <a:pt x="88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79" y="0"/>
                      </a:lnTo>
                      <a:lnTo>
                        <a:pt x="71" y="0"/>
                      </a:lnTo>
                      <a:lnTo>
                        <a:pt x="60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44" y="119"/>
                      </a:lnTo>
                      <a:lnTo>
                        <a:pt x="64" y="119"/>
                      </a:lnTo>
                      <a:lnTo>
                        <a:pt x="82" y="119"/>
                      </a:lnTo>
                      <a:lnTo>
                        <a:pt x="98" y="119"/>
                      </a:lnTo>
                      <a:lnTo>
                        <a:pt x="112" y="119"/>
                      </a:lnTo>
                      <a:lnTo>
                        <a:pt x="123" y="119"/>
                      </a:lnTo>
                      <a:lnTo>
                        <a:pt x="129" y="119"/>
                      </a:lnTo>
                      <a:lnTo>
                        <a:pt x="134" y="119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8" name="Freeform 214"/>
                <p:cNvSpPr>
                  <a:spLocks/>
                </p:cNvSpPr>
                <p:nvPr/>
              </p:nvSpPr>
              <p:spPr bwMode="auto">
                <a:xfrm>
                  <a:off x="4825" y="1871"/>
                  <a:ext cx="24" cy="54"/>
                </a:xfrm>
                <a:custGeom>
                  <a:avLst/>
                  <a:gdLst>
                    <a:gd name="T0" fmla="*/ 0 w 53"/>
                    <a:gd name="T1" fmla="*/ 0 h 119"/>
                    <a:gd name="T2" fmla="*/ 4 w 53"/>
                    <a:gd name="T3" fmla="*/ 25 h 119"/>
                    <a:gd name="T4" fmla="*/ 5 w 53"/>
                    <a:gd name="T5" fmla="*/ 25 h 119"/>
                    <a:gd name="T6" fmla="*/ 7 w 53"/>
                    <a:gd name="T7" fmla="*/ 25 h 119"/>
                    <a:gd name="T8" fmla="*/ 9 w 53"/>
                    <a:gd name="T9" fmla="*/ 25 h 119"/>
                    <a:gd name="T10" fmla="*/ 11 w 53"/>
                    <a:gd name="T11" fmla="*/ 25 h 119"/>
                    <a:gd name="T12" fmla="*/ 6 w 53"/>
                    <a:gd name="T13" fmla="*/ 0 h 119"/>
                    <a:gd name="T14" fmla="*/ 5 w 53"/>
                    <a:gd name="T15" fmla="*/ 0 h 119"/>
                    <a:gd name="T16" fmla="*/ 3 w 53"/>
                    <a:gd name="T17" fmla="*/ 0 h 119"/>
                    <a:gd name="T18" fmla="*/ 2 w 53"/>
                    <a:gd name="T19" fmla="*/ 0 h 119"/>
                    <a:gd name="T20" fmla="*/ 0 w 53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119">
                      <a:moveTo>
                        <a:pt x="0" y="0"/>
                      </a:moveTo>
                      <a:lnTo>
                        <a:pt x="19" y="119"/>
                      </a:lnTo>
                      <a:lnTo>
                        <a:pt x="27" y="119"/>
                      </a:lnTo>
                      <a:lnTo>
                        <a:pt x="36" y="119"/>
                      </a:lnTo>
                      <a:lnTo>
                        <a:pt x="45" y="119"/>
                      </a:lnTo>
                      <a:lnTo>
                        <a:pt x="53" y="119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9" name="Freeform 215"/>
                <p:cNvSpPr>
                  <a:spLocks/>
                </p:cNvSpPr>
                <p:nvPr/>
              </p:nvSpPr>
              <p:spPr bwMode="auto">
                <a:xfrm>
                  <a:off x="4846" y="1871"/>
                  <a:ext cx="19" cy="54"/>
                </a:xfrm>
                <a:custGeom>
                  <a:avLst/>
                  <a:gdLst>
                    <a:gd name="T0" fmla="*/ 4 w 41"/>
                    <a:gd name="T1" fmla="*/ 0 h 119"/>
                    <a:gd name="T2" fmla="*/ 3 w 41"/>
                    <a:gd name="T3" fmla="*/ 0 h 119"/>
                    <a:gd name="T4" fmla="*/ 2 w 41"/>
                    <a:gd name="T5" fmla="*/ 0 h 119"/>
                    <a:gd name="T6" fmla="*/ 1 w 41"/>
                    <a:gd name="T7" fmla="*/ 0 h 119"/>
                    <a:gd name="T8" fmla="*/ 0 w 41"/>
                    <a:gd name="T9" fmla="*/ 0 h 119"/>
                    <a:gd name="T10" fmla="*/ 5 w 41"/>
                    <a:gd name="T11" fmla="*/ 25 h 119"/>
                    <a:gd name="T12" fmla="*/ 6 w 41"/>
                    <a:gd name="T13" fmla="*/ 25 h 119"/>
                    <a:gd name="T14" fmla="*/ 6 w 41"/>
                    <a:gd name="T15" fmla="*/ 25 h 119"/>
                    <a:gd name="T16" fmla="*/ 8 w 41"/>
                    <a:gd name="T17" fmla="*/ 25 h 119"/>
                    <a:gd name="T18" fmla="*/ 9 w 41"/>
                    <a:gd name="T19" fmla="*/ 25 h 119"/>
                    <a:gd name="T20" fmla="*/ 4 w 41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19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1" y="119"/>
                      </a:lnTo>
                      <a:lnTo>
                        <a:pt x="26" y="119"/>
                      </a:lnTo>
                      <a:lnTo>
                        <a:pt x="31" y="119"/>
                      </a:lnTo>
                      <a:lnTo>
                        <a:pt x="37" y="119"/>
                      </a:lnTo>
                      <a:lnTo>
                        <a:pt x="41" y="1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0" name="Freeform 216"/>
                <p:cNvSpPr>
                  <a:spLocks/>
                </p:cNvSpPr>
                <p:nvPr/>
              </p:nvSpPr>
              <p:spPr bwMode="auto">
                <a:xfrm>
                  <a:off x="4786" y="1871"/>
                  <a:ext cx="31" cy="54"/>
                </a:xfrm>
                <a:custGeom>
                  <a:avLst/>
                  <a:gdLst>
                    <a:gd name="T0" fmla="*/ 0 w 67"/>
                    <a:gd name="T1" fmla="*/ 0 h 119"/>
                    <a:gd name="T2" fmla="*/ 5 w 67"/>
                    <a:gd name="T3" fmla="*/ 25 h 119"/>
                    <a:gd name="T4" fmla="*/ 6 w 67"/>
                    <a:gd name="T5" fmla="*/ 25 h 119"/>
                    <a:gd name="T6" fmla="*/ 7 w 67"/>
                    <a:gd name="T7" fmla="*/ 25 h 119"/>
                    <a:gd name="T8" fmla="*/ 8 w 67"/>
                    <a:gd name="T9" fmla="*/ 25 h 119"/>
                    <a:gd name="T10" fmla="*/ 10 w 67"/>
                    <a:gd name="T11" fmla="*/ 25 h 119"/>
                    <a:gd name="T12" fmla="*/ 11 w 67"/>
                    <a:gd name="T13" fmla="*/ 25 h 119"/>
                    <a:gd name="T14" fmla="*/ 12 w 67"/>
                    <a:gd name="T15" fmla="*/ 25 h 119"/>
                    <a:gd name="T16" fmla="*/ 13 w 67"/>
                    <a:gd name="T17" fmla="*/ 25 h 119"/>
                    <a:gd name="T18" fmla="*/ 14 w 67"/>
                    <a:gd name="T19" fmla="*/ 25 h 119"/>
                    <a:gd name="T20" fmla="*/ 10 w 67"/>
                    <a:gd name="T21" fmla="*/ 0 h 119"/>
                    <a:gd name="T22" fmla="*/ 8 w 67"/>
                    <a:gd name="T23" fmla="*/ 0 h 119"/>
                    <a:gd name="T24" fmla="*/ 7 w 67"/>
                    <a:gd name="T25" fmla="*/ 0 h 119"/>
                    <a:gd name="T26" fmla="*/ 6 w 67"/>
                    <a:gd name="T27" fmla="*/ 0 h 119"/>
                    <a:gd name="T28" fmla="*/ 5 w 67"/>
                    <a:gd name="T29" fmla="*/ 0 h 119"/>
                    <a:gd name="T30" fmla="*/ 4 w 67"/>
                    <a:gd name="T31" fmla="*/ 0 h 119"/>
                    <a:gd name="T32" fmla="*/ 3 w 67"/>
                    <a:gd name="T33" fmla="*/ 0 h 119"/>
                    <a:gd name="T34" fmla="*/ 1 w 67"/>
                    <a:gd name="T35" fmla="*/ 0 h 119"/>
                    <a:gd name="T36" fmla="*/ 0 w 67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119">
                      <a:moveTo>
                        <a:pt x="0" y="0"/>
                      </a:moveTo>
                      <a:lnTo>
                        <a:pt x="22" y="119"/>
                      </a:lnTo>
                      <a:lnTo>
                        <a:pt x="28" y="119"/>
                      </a:lnTo>
                      <a:lnTo>
                        <a:pt x="34" y="119"/>
                      </a:lnTo>
                      <a:lnTo>
                        <a:pt x="39" y="119"/>
                      </a:lnTo>
                      <a:lnTo>
                        <a:pt x="45" y="119"/>
                      </a:lnTo>
                      <a:lnTo>
                        <a:pt x="50" y="119"/>
                      </a:lnTo>
                      <a:lnTo>
                        <a:pt x="56" y="119"/>
                      </a:lnTo>
                      <a:lnTo>
                        <a:pt x="61" y="119"/>
                      </a:lnTo>
                      <a:lnTo>
                        <a:pt x="67" y="119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1" name="Freeform 217"/>
                <p:cNvSpPr>
                  <a:spLocks/>
                </p:cNvSpPr>
                <p:nvPr/>
              </p:nvSpPr>
              <p:spPr bwMode="auto">
                <a:xfrm>
                  <a:off x="4621" y="1871"/>
                  <a:ext cx="78" cy="54"/>
                </a:xfrm>
                <a:custGeom>
                  <a:avLst/>
                  <a:gdLst>
                    <a:gd name="T0" fmla="*/ 28 w 171"/>
                    <a:gd name="T1" fmla="*/ 0 h 119"/>
                    <a:gd name="T2" fmla="*/ 28 w 171"/>
                    <a:gd name="T3" fmla="*/ 0 h 119"/>
                    <a:gd name="T4" fmla="*/ 27 w 171"/>
                    <a:gd name="T5" fmla="*/ 0 h 119"/>
                    <a:gd name="T6" fmla="*/ 26 w 171"/>
                    <a:gd name="T7" fmla="*/ 0 h 119"/>
                    <a:gd name="T8" fmla="*/ 26 w 171"/>
                    <a:gd name="T9" fmla="*/ 0 h 119"/>
                    <a:gd name="T10" fmla="*/ 24 w 171"/>
                    <a:gd name="T11" fmla="*/ 1 h 119"/>
                    <a:gd name="T12" fmla="*/ 23 w 171"/>
                    <a:gd name="T13" fmla="*/ 1 h 119"/>
                    <a:gd name="T14" fmla="*/ 21 w 171"/>
                    <a:gd name="T15" fmla="*/ 2 h 119"/>
                    <a:gd name="T16" fmla="*/ 20 w 171"/>
                    <a:gd name="T17" fmla="*/ 3 h 119"/>
                    <a:gd name="T18" fmla="*/ 19 w 171"/>
                    <a:gd name="T19" fmla="*/ 4 h 119"/>
                    <a:gd name="T20" fmla="*/ 17 w 171"/>
                    <a:gd name="T21" fmla="*/ 6 h 119"/>
                    <a:gd name="T22" fmla="*/ 15 w 171"/>
                    <a:gd name="T23" fmla="*/ 9 h 119"/>
                    <a:gd name="T24" fmla="*/ 11 w 171"/>
                    <a:gd name="T25" fmla="*/ 12 h 119"/>
                    <a:gd name="T26" fmla="*/ 8 w 171"/>
                    <a:gd name="T27" fmla="*/ 16 h 119"/>
                    <a:gd name="T28" fmla="*/ 5 w 171"/>
                    <a:gd name="T29" fmla="*/ 20 h 119"/>
                    <a:gd name="T30" fmla="*/ 2 w 171"/>
                    <a:gd name="T31" fmla="*/ 22 h 119"/>
                    <a:gd name="T32" fmla="*/ 0 w 171"/>
                    <a:gd name="T33" fmla="*/ 25 h 119"/>
                    <a:gd name="T34" fmla="*/ 2 w 171"/>
                    <a:gd name="T35" fmla="*/ 25 h 119"/>
                    <a:gd name="T36" fmla="*/ 6 w 171"/>
                    <a:gd name="T37" fmla="*/ 25 h 119"/>
                    <a:gd name="T38" fmla="*/ 10 w 171"/>
                    <a:gd name="T39" fmla="*/ 25 h 119"/>
                    <a:gd name="T40" fmla="*/ 16 w 171"/>
                    <a:gd name="T41" fmla="*/ 25 h 119"/>
                    <a:gd name="T42" fmla="*/ 21 w 171"/>
                    <a:gd name="T43" fmla="*/ 25 h 119"/>
                    <a:gd name="T44" fmla="*/ 26 w 171"/>
                    <a:gd name="T45" fmla="*/ 25 h 119"/>
                    <a:gd name="T46" fmla="*/ 31 w 171"/>
                    <a:gd name="T47" fmla="*/ 25 h 119"/>
                    <a:gd name="T48" fmla="*/ 36 w 171"/>
                    <a:gd name="T49" fmla="*/ 25 h 119"/>
                    <a:gd name="T50" fmla="*/ 36 w 171"/>
                    <a:gd name="T51" fmla="*/ 0 h 119"/>
                    <a:gd name="T52" fmla="*/ 34 w 171"/>
                    <a:gd name="T53" fmla="*/ 0 h 119"/>
                    <a:gd name="T54" fmla="*/ 33 w 171"/>
                    <a:gd name="T55" fmla="*/ 0 h 119"/>
                    <a:gd name="T56" fmla="*/ 31 w 171"/>
                    <a:gd name="T57" fmla="*/ 0 h 119"/>
                    <a:gd name="T58" fmla="*/ 31 w 171"/>
                    <a:gd name="T59" fmla="*/ 0 h 119"/>
                    <a:gd name="T60" fmla="*/ 29 w 171"/>
                    <a:gd name="T61" fmla="*/ 0 h 119"/>
                    <a:gd name="T62" fmla="*/ 29 w 171"/>
                    <a:gd name="T63" fmla="*/ 0 h 119"/>
                    <a:gd name="T64" fmla="*/ 28 w 171"/>
                    <a:gd name="T65" fmla="*/ 0 h 119"/>
                    <a:gd name="T66" fmla="*/ 28 w 171"/>
                    <a:gd name="T67" fmla="*/ 0 h 1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1" h="119">
                      <a:moveTo>
                        <a:pt x="134" y="0"/>
                      </a:move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26" y="0"/>
                      </a:lnTo>
                      <a:lnTo>
                        <a:pt x="122" y="1"/>
                      </a:lnTo>
                      <a:lnTo>
                        <a:pt x="116" y="4"/>
                      </a:lnTo>
                      <a:lnTo>
                        <a:pt x="109" y="6"/>
                      </a:lnTo>
                      <a:lnTo>
                        <a:pt x="102" y="11"/>
                      </a:lnTo>
                      <a:lnTo>
                        <a:pt x="94" y="16"/>
                      </a:lnTo>
                      <a:lnTo>
                        <a:pt x="91" y="20"/>
                      </a:lnTo>
                      <a:lnTo>
                        <a:pt x="82" y="29"/>
                      </a:lnTo>
                      <a:lnTo>
                        <a:pt x="70" y="43"/>
                      </a:lnTo>
                      <a:lnTo>
                        <a:pt x="54" y="60"/>
                      </a:lnTo>
                      <a:lnTo>
                        <a:pt x="38" y="77"/>
                      </a:lnTo>
                      <a:lnTo>
                        <a:pt x="23" y="94"/>
                      </a:lnTo>
                      <a:lnTo>
                        <a:pt x="9" y="109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29" y="119"/>
                      </a:lnTo>
                      <a:lnTo>
                        <a:pt x="51" y="119"/>
                      </a:lnTo>
                      <a:lnTo>
                        <a:pt x="76" y="119"/>
                      </a:lnTo>
                      <a:lnTo>
                        <a:pt x="101" y="119"/>
                      </a:lnTo>
                      <a:lnTo>
                        <a:pt x="126" y="119"/>
                      </a:lnTo>
                      <a:lnTo>
                        <a:pt x="150" y="119"/>
                      </a:lnTo>
                      <a:lnTo>
                        <a:pt x="171" y="119"/>
                      </a:lnTo>
                      <a:lnTo>
                        <a:pt x="171" y="0"/>
                      </a:lnTo>
                      <a:lnTo>
                        <a:pt x="164" y="0"/>
                      </a:lnTo>
                      <a:lnTo>
                        <a:pt x="157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41" y="0"/>
                      </a:lnTo>
                      <a:lnTo>
                        <a:pt x="138" y="0"/>
                      </a:lnTo>
                      <a:lnTo>
                        <a:pt x="135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2" name="Freeform 218"/>
                <p:cNvSpPr>
                  <a:spLocks/>
                </p:cNvSpPr>
                <p:nvPr/>
              </p:nvSpPr>
              <p:spPr bwMode="auto">
                <a:xfrm>
                  <a:off x="4699" y="1871"/>
                  <a:ext cx="13" cy="54"/>
                </a:xfrm>
                <a:custGeom>
                  <a:avLst/>
                  <a:gdLst>
                    <a:gd name="T0" fmla="*/ 6 w 28"/>
                    <a:gd name="T1" fmla="*/ 0 h 119"/>
                    <a:gd name="T2" fmla="*/ 5 w 28"/>
                    <a:gd name="T3" fmla="*/ 0 h 119"/>
                    <a:gd name="T4" fmla="*/ 3 w 28"/>
                    <a:gd name="T5" fmla="*/ 0 h 119"/>
                    <a:gd name="T6" fmla="*/ 2 w 28"/>
                    <a:gd name="T7" fmla="*/ 0 h 119"/>
                    <a:gd name="T8" fmla="*/ 0 w 28"/>
                    <a:gd name="T9" fmla="*/ 0 h 119"/>
                    <a:gd name="T10" fmla="*/ 0 w 28"/>
                    <a:gd name="T11" fmla="*/ 25 h 119"/>
                    <a:gd name="T12" fmla="*/ 2 w 28"/>
                    <a:gd name="T13" fmla="*/ 25 h 119"/>
                    <a:gd name="T14" fmla="*/ 4 w 28"/>
                    <a:gd name="T15" fmla="*/ 25 h 119"/>
                    <a:gd name="T16" fmla="*/ 5 w 28"/>
                    <a:gd name="T17" fmla="*/ 25 h 119"/>
                    <a:gd name="T18" fmla="*/ 6 w 28"/>
                    <a:gd name="T19" fmla="*/ 25 h 119"/>
                    <a:gd name="T20" fmla="*/ 6 w 28"/>
                    <a:gd name="T21" fmla="*/ 20 h 119"/>
                    <a:gd name="T22" fmla="*/ 6 w 28"/>
                    <a:gd name="T23" fmla="*/ 12 h 119"/>
                    <a:gd name="T24" fmla="*/ 6 w 28"/>
                    <a:gd name="T25" fmla="*/ 5 h 119"/>
                    <a:gd name="T26" fmla="*/ 6 w 28"/>
                    <a:gd name="T27" fmla="*/ 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" h="119">
                      <a:moveTo>
                        <a:pt x="28" y="0"/>
                      </a:move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19" y="119"/>
                      </a:lnTo>
                      <a:lnTo>
                        <a:pt x="24" y="119"/>
                      </a:lnTo>
                      <a:lnTo>
                        <a:pt x="28" y="119"/>
                      </a:lnTo>
                      <a:lnTo>
                        <a:pt x="28" y="97"/>
                      </a:lnTo>
                      <a:lnTo>
                        <a:pt x="28" y="59"/>
                      </a:lnTo>
                      <a:lnTo>
                        <a:pt x="28" y="2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3" name="Freeform 219"/>
                <p:cNvSpPr>
                  <a:spLocks/>
                </p:cNvSpPr>
                <p:nvPr/>
              </p:nvSpPr>
              <p:spPr bwMode="auto">
                <a:xfrm>
                  <a:off x="4517" y="1939"/>
                  <a:ext cx="70" cy="35"/>
                </a:xfrm>
                <a:custGeom>
                  <a:avLst/>
                  <a:gdLst>
                    <a:gd name="T0" fmla="*/ 5 w 156"/>
                    <a:gd name="T1" fmla="*/ 11 h 78"/>
                    <a:gd name="T2" fmla="*/ 6 w 156"/>
                    <a:gd name="T3" fmla="*/ 11 h 78"/>
                    <a:gd name="T4" fmla="*/ 8 w 156"/>
                    <a:gd name="T5" fmla="*/ 11 h 78"/>
                    <a:gd name="T6" fmla="*/ 10 w 156"/>
                    <a:gd name="T7" fmla="*/ 10 h 78"/>
                    <a:gd name="T8" fmla="*/ 13 w 156"/>
                    <a:gd name="T9" fmla="*/ 9 h 78"/>
                    <a:gd name="T10" fmla="*/ 17 w 156"/>
                    <a:gd name="T11" fmla="*/ 8 h 78"/>
                    <a:gd name="T12" fmla="*/ 21 w 156"/>
                    <a:gd name="T13" fmla="*/ 7 h 78"/>
                    <a:gd name="T14" fmla="*/ 24 w 156"/>
                    <a:gd name="T15" fmla="*/ 5 h 78"/>
                    <a:gd name="T16" fmla="*/ 27 w 156"/>
                    <a:gd name="T17" fmla="*/ 4 h 78"/>
                    <a:gd name="T18" fmla="*/ 31 w 156"/>
                    <a:gd name="T19" fmla="*/ 0 h 78"/>
                    <a:gd name="T20" fmla="*/ 31 w 156"/>
                    <a:gd name="T21" fmla="*/ 0 h 78"/>
                    <a:gd name="T22" fmla="*/ 27 w 156"/>
                    <a:gd name="T23" fmla="*/ 1 h 78"/>
                    <a:gd name="T24" fmla="*/ 24 w 156"/>
                    <a:gd name="T25" fmla="*/ 2 h 78"/>
                    <a:gd name="T26" fmla="*/ 19 w 156"/>
                    <a:gd name="T27" fmla="*/ 4 h 78"/>
                    <a:gd name="T28" fmla="*/ 15 w 156"/>
                    <a:gd name="T29" fmla="*/ 5 h 78"/>
                    <a:gd name="T30" fmla="*/ 11 w 156"/>
                    <a:gd name="T31" fmla="*/ 6 h 78"/>
                    <a:gd name="T32" fmla="*/ 8 w 156"/>
                    <a:gd name="T33" fmla="*/ 8 h 78"/>
                    <a:gd name="T34" fmla="*/ 7 w 156"/>
                    <a:gd name="T35" fmla="*/ 8 h 78"/>
                    <a:gd name="T36" fmla="*/ 4 w 156"/>
                    <a:gd name="T37" fmla="*/ 9 h 78"/>
                    <a:gd name="T38" fmla="*/ 2 w 156"/>
                    <a:gd name="T39" fmla="*/ 12 h 78"/>
                    <a:gd name="T40" fmla="*/ 1 w 156"/>
                    <a:gd name="T41" fmla="*/ 14 h 78"/>
                    <a:gd name="T42" fmla="*/ 0 w 156"/>
                    <a:gd name="T43" fmla="*/ 16 h 78"/>
                    <a:gd name="T44" fmla="*/ 1 w 156"/>
                    <a:gd name="T45" fmla="*/ 14 h 78"/>
                    <a:gd name="T46" fmla="*/ 2 w 156"/>
                    <a:gd name="T47" fmla="*/ 13 h 78"/>
                    <a:gd name="T48" fmla="*/ 4 w 156"/>
                    <a:gd name="T49" fmla="*/ 12 h 78"/>
                    <a:gd name="T50" fmla="*/ 5 w 156"/>
                    <a:gd name="T51" fmla="*/ 11 h 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56" h="78">
                      <a:moveTo>
                        <a:pt x="26" y="56"/>
                      </a:moveTo>
                      <a:lnTo>
                        <a:pt x="29" y="55"/>
                      </a:lnTo>
                      <a:lnTo>
                        <a:pt x="38" y="53"/>
                      </a:lnTo>
                      <a:lnTo>
                        <a:pt x="51" y="49"/>
                      </a:lnTo>
                      <a:lnTo>
                        <a:pt x="66" y="45"/>
                      </a:lnTo>
                      <a:lnTo>
                        <a:pt x="83" y="39"/>
                      </a:lnTo>
                      <a:lnTo>
                        <a:pt x="102" y="33"/>
                      </a:lnTo>
                      <a:lnTo>
                        <a:pt x="119" y="27"/>
                      </a:lnTo>
                      <a:lnTo>
                        <a:pt x="135" y="23"/>
                      </a:lnTo>
                      <a:lnTo>
                        <a:pt x="156" y="0"/>
                      </a:lnTo>
                      <a:lnTo>
                        <a:pt x="151" y="1"/>
                      </a:lnTo>
                      <a:lnTo>
                        <a:pt x="137" y="6"/>
                      </a:lnTo>
                      <a:lnTo>
                        <a:pt x="118" y="11"/>
                      </a:lnTo>
                      <a:lnTo>
                        <a:pt x="96" y="18"/>
                      </a:lnTo>
                      <a:lnTo>
                        <a:pt x="73" y="26"/>
                      </a:lnTo>
                      <a:lnTo>
                        <a:pt x="53" y="32"/>
                      </a:lnTo>
                      <a:lnTo>
                        <a:pt x="39" y="37"/>
                      </a:lnTo>
                      <a:lnTo>
                        <a:pt x="34" y="38"/>
                      </a:lnTo>
                      <a:lnTo>
                        <a:pt x="20" y="47"/>
                      </a:lnTo>
                      <a:lnTo>
                        <a:pt x="11" y="57"/>
                      </a:lnTo>
                      <a:lnTo>
                        <a:pt x="4" y="68"/>
                      </a:lnTo>
                      <a:lnTo>
                        <a:pt x="0" y="78"/>
                      </a:lnTo>
                      <a:lnTo>
                        <a:pt x="5" y="72"/>
                      </a:lnTo>
                      <a:lnTo>
                        <a:pt x="11" y="67"/>
                      </a:lnTo>
                      <a:lnTo>
                        <a:pt x="18" y="61"/>
                      </a:lnTo>
                      <a:lnTo>
                        <a:pt x="26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4" name="Freeform 220"/>
                <p:cNvSpPr>
                  <a:spLocks/>
                </p:cNvSpPr>
                <p:nvPr/>
              </p:nvSpPr>
              <p:spPr bwMode="auto">
                <a:xfrm>
                  <a:off x="4493" y="2034"/>
                  <a:ext cx="39" cy="4"/>
                </a:xfrm>
                <a:custGeom>
                  <a:avLst/>
                  <a:gdLst>
                    <a:gd name="T0" fmla="*/ 0 w 86"/>
                    <a:gd name="T1" fmla="*/ 0 h 12"/>
                    <a:gd name="T2" fmla="*/ 0 w 86"/>
                    <a:gd name="T3" fmla="*/ 0 h 12"/>
                    <a:gd name="T4" fmla="*/ 0 w 86"/>
                    <a:gd name="T5" fmla="*/ 1 h 12"/>
                    <a:gd name="T6" fmla="*/ 0 w 86"/>
                    <a:gd name="T7" fmla="*/ 1 h 12"/>
                    <a:gd name="T8" fmla="*/ 0 w 86"/>
                    <a:gd name="T9" fmla="*/ 1 h 12"/>
                    <a:gd name="T10" fmla="*/ 17 w 86"/>
                    <a:gd name="T11" fmla="*/ 1 h 12"/>
                    <a:gd name="T12" fmla="*/ 17 w 86"/>
                    <a:gd name="T13" fmla="*/ 1 h 12"/>
                    <a:gd name="T14" fmla="*/ 17 w 86"/>
                    <a:gd name="T15" fmla="*/ 1 h 12"/>
                    <a:gd name="T16" fmla="*/ 18 w 86"/>
                    <a:gd name="T17" fmla="*/ 0 h 12"/>
                    <a:gd name="T18" fmla="*/ 18 w 86"/>
                    <a:gd name="T19" fmla="*/ 0 h 12"/>
                    <a:gd name="T20" fmla="*/ 0 w 8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6" h="1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81" y="12"/>
                      </a:lnTo>
                      <a:lnTo>
                        <a:pt x="82" y="9"/>
                      </a:lnTo>
                      <a:lnTo>
                        <a:pt x="84" y="6"/>
                      </a:lnTo>
                      <a:lnTo>
                        <a:pt x="85" y="2"/>
                      </a:lnTo>
                      <a:lnTo>
                        <a:pt x="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5" name="Freeform 221"/>
                <p:cNvSpPr>
                  <a:spLocks/>
                </p:cNvSpPr>
                <p:nvPr/>
              </p:nvSpPr>
              <p:spPr bwMode="auto">
                <a:xfrm>
                  <a:off x="4636" y="2034"/>
                  <a:ext cx="167" cy="4"/>
                </a:xfrm>
                <a:custGeom>
                  <a:avLst/>
                  <a:gdLst>
                    <a:gd name="T0" fmla="*/ 0 w 365"/>
                    <a:gd name="T1" fmla="*/ 0 h 12"/>
                    <a:gd name="T2" fmla="*/ 0 w 365"/>
                    <a:gd name="T3" fmla="*/ 0 h 12"/>
                    <a:gd name="T4" fmla="*/ 0 w 365"/>
                    <a:gd name="T5" fmla="*/ 1 h 12"/>
                    <a:gd name="T6" fmla="*/ 0 w 365"/>
                    <a:gd name="T7" fmla="*/ 1 h 12"/>
                    <a:gd name="T8" fmla="*/ 1 w 365"/>
                    <a:gd name="T9" fmla="*/ 1 h 12"/>
                    <a:gd name="T10" fmla="*/ 75 w 365"/>
                    <a:gd name="T11" fmla="*/ 1 h 12"/>
                    <a:gd name="T12" fmla="*/ 76 w 365"/>
                    <a:gd name="T13" fmla="*/ 1 h 12"/>
                    <a:gd name="T14" fmla="*/ 76 w 365"/>
                    <a:gd name="T15" fmla="*/ 1 h 12"/>
                    <a:gd name="T16" fmla="*/ 76 w 365"/>
                    <a:gd name="T17" fmla="*/ 0 h 12"/>
                    <a:gd name="T18" fmla="*/ 76 w 365"/>
                    <a:gd name="T19" fmla="*/ 0 h 12"/>
                    <a:gd name="T20" fmla="*/ 0 w 365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5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5" y="12"/>
                      </a:lnTo>
                      <a:lnTo>
                        <a:pt x="361" y="12"/>
                      </a:lnTo>
                      <a:lnTo>
                        <a:pt x="362" y="9"/>
                      </a:lnTo>
                      <a:lnTo>
                        <a:pt x="363" y="6"/>
                      </a:lnTo>
                      <a:lnTo>
                        <a:pt x="364" y="2"/>
                      </a:lnTo>
                      <a:lnTo>
                        <a:pt x="3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6" name="Freeform 222"/>
                <p:cNvSpPr>
                  <a:spLocks/>
                </p:cNvSpPr>
                <p:nvPr/>
              </p:nvSpPr>
              <p:spPr bwMode="auto">
                <a:xfrm>
                  <a:off x="4906" y="2034"/>
                  <a:ext cx="49" cy="4"/>
                </a:xfrm>
                <a:custGeom>
                  <a:avLst/>
                  <a:gdLst>
                    <a:gd name="T0" fmla="*/ 0 w 106"/>
                    <a:gd name="T1" fmla="*/ 0 h 12"/>
                    <a:gd name="T2" fmla="*/ 0 w 106"/>
                    <a:gd name="T3" fmla="*/ 0 h 12"/>
                    <a:gd name="T4" fmla="*/ 0 w 106"/>
                    <a:gd name="T5" fmla="*/ 1 h 12"/>
                    <a:gd name="T6" fmla="*/ 1 w 106"/>
                    <a:gd name="T7" fmla="*/ 1 h 12"/>
                    <a:gd name="T8" fmla="*/ 1 w 106"/>
                    <a:gd name="T9" fmla="*/ 1 h 12"/>
                    <a:gd name="T10" fmla="*/ 23 w 106"/>
                    <a:gd name="T11" fmla="*/ 1 h 12"/>
                    <a:gd name="T12" fmla="*/ 23 w 106"/>
                    <a:gd name="T13" fmla="*/ 1 h 12"/>
                    <a:gd name="T14" fmla="*/ 23 w 106"/>
                    <a:gd name="T15" fmla="*/ 1 h 12"/>
                    <a:gd name="T16" fmla="*/ 23 w 106"/>
                    <a:gd name="T17" fmla="*/ 0 h 12"/>
                    <a:gd name="T18" fmla="*/ 23 w 106"/>
                    <a:gd name="T19" fmla="*/ 0 h 12"/>
                    <a:gd name="T20" fmla="*/ 0 w 10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4" y="9"/>
                      </a:lnTo>
                      <a:lnTo>
                        <a:pt x="5" y="12"/>
                      </a:lnTo>
                      <a:lnTo>
                        <a:pt x="106" y="12"/>
                      </a:lnTo>
                      <a:lnTo>
                        <a:pt x="106" y="9"/>
                      </a:lnTo>
                      <a:lnTo>
                        <a:pt x="106" y="6"/>
                      </a:lnTo>
                      <a:lnTo>
                        <a:pt x="106" y="2"/>
                      </a:lnTo>
                      <a:lnTo>
                        <a:pt x="10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452"/>
              <p:cNvGrpSpPr>
                <a:grpSpLocks/>
              </p:cNvGrpSpPr>
              <p:nvPr/>
            </p:nvGrpSpPr>
            <p:grpSpPr bwMode="auto">
              <a:xfrm>
                <a:off x="1344" y="960"/>
                <a:ext cx="653" cy="263"/>
                <a:chOff x="4080" y="1165"/>
                <a:chExt cx="1278" cy="514"/>
              </a:xfrm>
            </p:grpSpPr>
            <p:sp>
              <p:nvSpPr>
                <p:cNvPr id="27668" name="Freeform 234"/>
                <p:cNvSpPr>
                  <a:spLocks/>
                </p:cNvSpPr>
                <p:nvPr/>
              </p:nvSpPr>
              <p:spPr bwMode="auto">
                <a:xfrm>
                  <a:off x="4177" y="1490"/>
                  <a:ext cx="213" cy="90"/>
                </a:xfrm>
                <a:custGeom>
                  <a:avLst/>
                  <a:gdLst>
                    <a:gd name="T0" fmla="*/ 53 w 853"/>
                    <a:gd name="T1" fmla="*/ 22 h 362"/>
                    <a:gd name="T2" fmla="*/ 52 w 853"/>
                    <a:gd name="T3" fmla="*/ 19 h 362"/>
                    <a:gd name="T4" fmla="*/ 50 w 853"/>
                    <a:gd name="T5" fmla="*/ 17 h 362"/>
                    <a:gd name="T6" fmla="*/ 48 w 853"/>
                    <a:gd name="T7" fmla="*/ 14 h 362"/>
                    <a:gd name="T8" fmla="*/ 45 w 853"/>
                    <a:gd name="T9" fmla="*/ 12 h 362"/>
                    <a:gd name="T10" fmla="*/ 43 w 853"/>
                    <a:gd name="T11" fmla="*/ 10 h 362"/>
                    <a:gd name="T12" fmla="*/ 40 w 853"/>
                    <a:gd name="T13" fmla="*/ 8 h 362"/>
                    <a:gd name="T14" fmla="*/ 36 w 853"/>
                    <a:gd name="T15" fmla="*/ 6 h 362"/>
                    <a:gd name="T16" fmla="*/ 33 w 853"/>
                    <a:gd name="T17" fmla="*/ 4 h 362"/>
                    <a:gd name="T18" fmla="*/ 30 w 853"/>
                    <a:gd name="T19" fmla="*/ 3 h 362"/>
                    <a:gd name="T20" fmla="*/ 26 w 853"/>
                    <a:gd name="T21" fmla="*/ 2 h 362"/>
                    <a:gd name="T22" fmla="*/ 22 w 853"/>
                    <a:gd name="T23" fmla="*/ 1 h 362"/>
                    <a:gd name="T24" fmla="*/ 18 w 853"/>
                    <a:gd name="T25" fmla="*/ 1 h 362"/>
                    <a:gd name="T26" fmla="*/ 14 w 853"/>
                    <a:gd name="T27" fmla="*/ 0 h 362"/>
                    <a:gd name="T28" fmla="*/ 9 w 853"/>
                    <a:gd name="T29" fmla="*/ 0 h 362"/>
                    <a:gd name="T30" fmla="*/ 5 w 853"/>
                    <a:gd name="T31" fmla="*/ 0 h 362"/>
                    <a:gd name="T32" fmla="*/ 0 w 853"/>
                    <a:gd name="T33" fmla="*/ 0 h 362"/>
                    <a:gd name="T34" fmla="*/ 4 w 853"/>
                    <a:gd name="T35" fmla="*/ 1 h 362"/>
                    <a:gd name="T36" fmla="*/ 7 w 853"/>
                    <a:gd name="T37" fmla="*/ 2 h 362"/>
                    <a:gd name="T38" fmla="*/ 11 w 853"/>
                    <a:gd name="T39" fmla="*/ 3 h 362"/>
                    <a:gd name="T40" fmla="*/ 15 w 853"/>
                    <a:gd name="T41" fmla="*/ 3 h 362"/>
                    <a:gd name="T42" fmla="*/ 18 w 853"/>
                    <a:gd name="T43" fmla="*/ 4 h 362"/>
                    <a:gd name="T44" fmla="*/ 21 w 853"/>
                    <a:gd name="T45" fmla="*/ 6 h 362"/>
                    <a:gd name="T46" fmla="*/ 24 w 853"/>
                    <a:gd name="T47" fmla="*/ 7 h 362"/>
                    <a:gd name="T48" fmla="*/ 28 w 853"/>
                    <a:gd name="T49" fmla="*/ 8 h 362"/>
                    <a:gd name="T50" fmla="*/ 31 w 853"/>
                    <a:gd name="T51" fmla="*/ 9 h 362"/>
                    <a:gd name="T52" fmla="*/ 34 w 853"/>
                    <a:gd name="T53" fmla="*/ 11 h 362"/>
                    <a:gd name="T54" fmla="*/ 37 w 853"/>
                    <a:gd name="T55" fmla="*/ 12 h 362"/>
                    <a:gd name="T56" fmla="*/ 40 w 853"/>
                    <a:gd name="T57" fmla="*/ 14 h 362"/>
                    <a:gd name="T58" fmla="*/ 43 w 853"/>
                    <a:gd name="T59" fmla="*/ 16 h 362"/>
                    <a:gd name="T60" fmla="*/ 47 w 853"/>
                    <a:gd name="T61" fmla="*/ 18 h 362"/>
                    <a:gd name="T62" fmla="*/ 50 w 853"/>
                    <a:gd name="T63" fmla="*/ 20 h 362"/>
                    <a:gd name="T64" fmla="*/ 53 w 853"/>
                    <a:gd name="T65" fmla="*/ 22 h 3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53" h="362">
                      <a:moveTo>
                        <a:pt x="853" y="362"/>
                      </a:moveTo>
                      <a:lnTo>
                        <a:pt x="828" y="312"/>
                      </a:lnTo>
                      <a:lnTo>
                        <a:pt x="798" y="269"/>
                      </a:lnTo>
                      <a:lnTo>
                        <a:pt x="763" y="228"/>
                      </a:lnTo>
                      <a:lnTo>
                        <a:pt x="725" y="190"/>
                      </a:lnTo>
                      <a:lnTo>
                        <a:pt x="685" y="155"/>
                      </a:lnTo>
                      <a:lnTo>
                        <a:pt x="639" y="125"/>
                      </a:lnTo>
                      <a:lnTo>
                        <a:pt x="586" y="97"/>
                      </a:lnTo>
                      <a:lnTo>
                        <a:pt x="533" y="74"/>
                      </a:lnTo>
                      <a:lnTo>
                        <a:pt x="475" y="51"/>
                      </a:lnTo>
                      <a:lnTo>
                        <a:pt x="415" y="35"/>
                      </a:lnTo>
                      <a:lnTo>
                        <a:pt x="353" y="21"/>
                      </a:lnTo>
                      <a:lnTo>
                        <a:pt x="288" y="11"/>
                      </a:lnTo>
                      <a:lnTo>
                        <a:pt x="219" y="3"/>
                      </a:lnTo>
                      <a:lnTo>
                        <a:pt x="147" y="0"/>
                      </a:lnTo>
                      <a:lnTo>
                        <a:pt x="76" y="0"/>
                      </a:lnTo>
                      <a:lnTo>
                        <a:pt x="0" y="3"/>
                      </a:lnTo>
                      <a:lnTo>
                        <a:pt x="62" y="16"/>
                      </a:lnTo>
                      <a:lnTo>
                        <a:pt x="122" y="30"/>
                      </a:lnTo>
                      <a:lnTo>
                        <a:pt x="182" y="44"/>
                      </a:lnTo>
                      <a:lnTo>
                        <a:pt x="236" y="57"/>
                      </a:lnTo>
                      <a:lnTo>
                        <a:pt x="290" y="74"/>
                      </a:lnTo>
                      <a:lnTo>
                        <a:pt x="342" y="92"/>
                      </a:lnTo>
                      <a:lnTo>
                        <a:pt x="394" y="111"/>
                      </a:lnTo>
                      <a:lnTo>
                        <a:pt x="445" y="131"/>
                      </a:lnTo>
                      <a:lnTo>
                        <a:pt x="494" y="152"/>
                      </a:lnTo>
                      <a:lnTo>
                        <a:pt x="543" y="177"/>
                      </a:lnTo>
                      <a:lnTo>
                        <a:pt x="595" y="201"/>
                      </a:lnTo>
                      <a:lnTo>
                        <a:pt x="644" y="231"/>
                      </a:lnTo>
                      <a:lnTo>
                        <a:pt x="695" y="258"/>
                      </a:lnTo>
                      <a:lnTo>
                        <a:pt x="747" y="291"/>
                      </a:lnTo>
                      <a:lnTo>
                        <a:pt x="798" y="326"/>
                      </a:lnTo>
                      <a:lnTo>
                        <a:pt x="853" y="362"/>
                      </a:lnTo>
                      <a:close/>
                    </a:path>
                  </a:pathLst>
                </a:custGeom>
                <a:solidFill>
                  <a:srgbClr val="9993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9" name="Freeform 247"/>
                <p:cNvSpPr>
                  <a:spLocks/>
                </p:cNvSpPr>
                <p:nvPr/>
              </p:nvSpPr>
              <p:spPr bwMode="auto">
                <a:xfrm>
                  <a:off x="4080" y="1165"/>
                  <a:ext cx="1278" cy="440"/>
                </a:xfrm>
                <a:custGeom>
                  <a:avLst/>
                  <a:gdLst>
                    <a:gd name="T0" fmla="*/ 1 w 5110"/>
                    <a:gd name="T1" fmla="*/ 96 h 1758"/>
                    <a:gd name="T2" fmla="*/ 4 w 5110"/>
                    <a:gd name="T3" fmla="*/ 85 h 1758"/>
                    <a:gd name="T4" fmla="*/ 11 w 5110"/>
                    <a:gd name="T5" fmla="*/ 76 h 1758"/>
                    <a:gd name="T6" fmla="*/ 21 w 5110"/>
                    <a:gd name="T7" fmla="*/ 68 h 1758"/>
                    <a:gd name="T8" fmla="*/ 30 w 5110"/>
                    <a:gd name="T9" fmla="*/ 63 h 1758"/>
                    <a:gd name="T10" fmla="*/ 38 w 5110"/>
                    <a:gd name="T11" fmla="*/ 60 h 1758"/>
                    <a:gd name="T12" fmla="*/ 42 w 5110"/>
                    <a:gd name="T13" fmla="*/ 56 h 1758"/>
                    <a:gd name="T14" fmla="*/ 43 w 5110"/>
                    <a:gd name="T15" fmla="*/ 50 h 1758"/>
                    <a:gd name="T16" fmla="*/ 44 w 5110"/>
                    <a:gd name="T17" fmla="*/ 44 h 1758"/>
                    <a:gd name="T18" fmla="*/ 48 w 5110"/>
                    <a:gd name="T19" fmla="*/ 41 h 1758"/>
                    <a:gd name="T20" fmla="*/ 49 w 5110"/>
                    <a:gd name="T21" fmla="*/ 36 h 1758"/>
                    <a:gd name="T22" fmla="*/ 47 w 5110"/>
                    <a:gd name="T23" fmla="*/ 31 h 1758"/>
                    <a:gd name="T24" fmla="*/ 48 w 5110"/>
                    <a:gd name="T25" fmla="*/ 29 h 1758"/>
                    <a:gd name="T26" fmla="*/ 53 w 5110"/>
                    <a:gd name="T27" fmla="*/ 27 h 1758"/>
                    <a:gd name="T28" fmla="*/ 58 w 5110"/>
                    <a:gd name="T29" fmla="*/ 24 h 1758"/>
                    <a:gd name="T30" fmla="*/ 60 w 5110"/>
                    <a:gd name="T31" fmla="*/ 18 h 1758"/>
                    <a:gd name="T32" fmla="*/ 64 w 5110"/>
                    <a:gd name="T33" fmla="*/ 14 h 1758"/>
                    <a:gd name="T34" fmla="*/ 72 w 5110"/>
                    <a:gd name="T35" fmla="*/ 13 h 1758"/>
                    <a:gd name="T36" fmla="*/ 76 w 5110"/>
                    <a:gd name="T37" fmla="*/ 10 h 1758"/>
                    <a:gd name="T38" fmla="*/ 78 w 5110"/>
                    <a:gd name="T39" fmla="*/ 4 h 1758"/>
                    <a:gd name="T40" fmla="*/ 142 w 5110"/>
                    <a:gd name="T41" fmla="*/ 60 h 1758"/>
                    <a:gd name="T42" fmla="*/ 152 w 5110"/>
                    <a:gd name="T43" fmla="*/ 46 h 1758"/>
                    <a:gd name="T44" fmla="*/ 154 w 5110"/>
                    <a:gd name="T45" fmla="*/ 40 h 1758"/>
                    <a:gd name="T46" fmla="*/ 158 w 5110"/>
                    <a:gd name="T47" fmla="*/ 39 h 1758"/>
                    <a:gd name="T48" fmla="*/ 163 w 5110"/>
                    <a:gd name="T49" fmla="*/ 40 h 1758"/>
                    <a:gd name="T50" fmla="*/ 166 w 5110"/>
                    <a:gd name="T51" fmla="*/ 43 h 1758"/>
                    <a:gd name="T52" fmla="*/ 227 w 5110"/>
                    <a:gd name="T53" fmla="*/ 61 h 1758"/>
                    <a:gd name="T54" fmla="*/ 232 w 5110"/>
                    <a:gd name="T55" fmla="*/ 44 h 1758"/>
                    <a:gd name="T56" fmla="*/ 234 w 5110"/>
                    <a:gd name="T57" fmla="*/ 42 h 1758"/>
                    <a:gd name="T58" fmla="*/ 235 w 5110"/>
                    <a:gd name="T59" fmla="*/ 42 h 1758"/>
                    <a:gd name="T60" fmla="*/ 236 w 5110"/>
                    <a:gd name="T61" fmla="*/ 44 h 1758"/>
                    <a:gd name="T62" fmla="*/ 234 w 5110"/>
                    <a:gd name="T63" fmla="*/ 61 h 1758"/>
                    <a:gd name="T64" fmla="*/ 252 w 5110"/>
                    <a:gd name="T65" fmla="*/ 59 h 1758"/>
                    <a:gd name="T66" fmla="*/ 248 w 5110"/>
                    <a:gd name="T67" fmla="*/ 54 h 1758"/>
                    <a:gd name="T68" fmla="*/ 244 w 5110"/>
                    <a:gd name="T69" fmla="*/ 48 h 1758"/>
                    <a:gd name="T70" fmla="*/ 239 w 5110"/>
                    <a:gd name="T71" fmla="*/ 42 h 1758"/>
                    <a:gd name="T72" fmla="*/ 236 w 5110"/>
                    <a:gd name="T73" fmla="*/ 37 h 1758"/>
                    <a:gd name="T74" fmla="*/ 234 w 5110"/>
                    <a:gd name="T75" fmla="*/ 32 h 1758"/>
                    <a:gd name="T76" fmla="*/ 234 w 5110"/>
                    <a:gd name="T77" fmla="*/ 28 h 1758"/>
                    <a:gd name="T78" fmla="*/ 237 w 5110"/>
                    <a:gd name="T79" fmla="*/ 24 h 1758"/>
                    <a:gd name="T80" fmla="*/ 269 w 5110"/>
                    <a:gd name="T81" fmla="*/ 63 h 1758"/>
                    <a:gd name="T82" fmla="*/ 276 w 5110"/>
                    <a:gd name="T83" fmla="*/ 64 h 1758"/>
                    <a:gd name="T84" fmla="*/ 282 w 5110"/>
                    <a:gd name="T85" fmla="*/ 65 h 1758"/>
                    <a:gd name="T86" fmla="*/ 287 w 5110"/>
                    <a:gd name="T87" fmla="*/ 67 h 1758"/>
                    <a:gd name="T88" fmla="*/ 291 w 5110"/>
                    <a:gd name="T89" fmla="*/ 69 h 1758"/>
                    <a:gd name="T90" fmla="*/ 295 w 5110"/>
                    <a:gd name="T91" fmla="*/ 72 h 1758"/>
                    <a:gd name="T92" fmla="*/ 298 w 5110"/>
                    <a:gd name="T93" fmla="*/ 76 h 1758"/>
                    <a:gd name="T94" fmla="*/ 301 w 5110"/>
                    <a:gd name="T95" fmla="*/ 81 h 1758"/>
                    <a:gd name="T96" fmla="*/ 304 w 5110"/>
                    <a:gd name="T97" fmla="*/ 86 h 1758"/>
                    <a:gd name="T98" fmla="*/ 315 w 5110"/>
                    <a:gd name="T99" fmla="*/ 89 h 1758"/>
                    <a:gd name="T100" fmla="*/ 320 w 5110"/>
                    <a:gd name="T101" fmla="*/ 96 h 1758"/>
                    <a:gd name="T102" fmla="*/ 317 w 5110"/>
                    <a:gd name="T103" fmla="*/ 103 h 1758"/>
                    <a:gd name="T104" fmla="*/ 307 w 5110"/>
                    <a:gd name="T105" fmla="*/ 109 h 1758"/>
                    <a:gd name="T106" fmla="*/ 284 w 5110"/>
                    <a:gd name="T107" fmla="*/ 105 h 1758"/>
                    <a:gd name="T108" fmla="*/ 185 w 5110"/>
                    <a:gd name="T109" fmla="*/ 110 h 1758"/>
                    <a:gd name="T110" fmla="*/ 125 w 5110"/>
                    <a:gd name="T111" fmla="*/ 104 h 1758"/>
                    <a:gd name="T112" fmla="*/ 20 w 5110"/>
                    <a:gd name="T113" fmla="*/ 107 h 1758"/>
                    <a:gd name="T114" fmla="*/ 0 w 5110"/>
                    <a:gd name="T115" fmla="*/ 102 h 17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10" h="1758">
                      <a:moveTo>
                        <a:pt x="0" y="1636"/>
                      </a:moveTo>
                      <a:lnTo>
                        <a:pt x="9" y="1535"/>
                      </a:lnTo>
                      <a:lnTo>
                        <a:pt x="30" y="1443"/>
                      </a:lnTo>
                      <a:lnTo>
                        <a:pt x="65" y="1359"/>
                      </a:lnTo>
                      <a:lnTo>
                        <a:pt x="114" y="1280"/>
                      </a:lnTo>
                      <a:lnTo>
                        <a:pt x="174" y="1209"/>
                      </a:lnTo>
                      <a:lnTo>
                        <a:pt x="245" y="1144"/>
                      </a:lnTo>
                      <a:lnTo>
                        <a:pt x="326" y="1084"/>
                      </a:lnTo>
                      <a:lnTo>
                        <a:pt x="416" y="1033"/>
                      </a:lnTo>
                      <a:lnTo>
                        <a:pt x="481" y="1008"/>
                      </a:lnTo>
                      <a:lnTo>
                        <a:pt x="540" y="987"/>
                      </a:lnTo>
                      <a:lnTo>
                        <a:pt x="598" y="962"/>
                      </a:lnTo>
                      <a:lnTo>
                        <a:pt x="644" y="935"/>
                      </a:lnTo>
                      <a:lnTo>
                        <a:pt x="676" y="900"/>
                      </a:lnTo>
                      <a:lnTo>
                        <a:pt x="693" y="856"/>
                      </a:lnTo>
                      <a:lnTo>
                        <a:pt x="688" y="801"/>
                      </a:lnTo>
                      <a:lnTo>
                        <a:pt x="660" y="731"/>
                      </a:lnTo>
                      <a:lnTo>
                        <a:pt x="706" y="709"/>
                      </a:lnTo>
                      <a:lnTo>
                        <a:pt x="744" y="682"/>
                      </a:lnTo>
                      <a:lnTo>
                        <a:pt x="769" y="646"/>
                      </a:lnTo>
                      <a:lnTo>
                        <a:pt x="785" y="609"/>
                      </a:lnTo>
                      <a:lnTo>
                        <a:pt x="788" y="570"/>
                      </a:lnTo>
                      <a:lnTo>
                        <a:pt x="776" y="533"/>
                      </a:lnTo>
                      <a:lnTo>
                        <a:pt x="755" y="498"/>
                      </a:lnTo>
                      <a:lnTo>
                        <a:pt x="718" y="464"/>
                      </a:lnTo>
                      <a:lnTo>
                        <a:pt x="760" y="457"/>
                      </a:lnTo>
                      <a:lnTo>
                        <a:pt x="806" y="446"/>
                      </a:lnTo>
                      <a:lnTo>
                        <a:pt x="850" y="429"/>
                      </a:lnTo>
                      <a:lnTo>
                        <a:pt x="891" y="411"/>
                      </a:lnTo>
                      <a:lnTo>
                        <a:pt x="924" y="381"/>
                      </a:lnTo>
                      <a:lnTo>
                        <a:pt x="945" y="342"/>
                      </a:lnTo>
                      <a:lnTo>
                        <a:pt x="954" y="291"/>
                      </a:lnTo>
                      <a:lnTo>
                        <a:pt x="942" y="223"/>
                      </a:lnTo>
                      <a:lnTo>
                        <a:pt x="1027" y="228"/>
                      </a:lnTo>
                      <a:lnTo>
                        <a:pt x="1095" y="226"/>
                      </a:lnTo>
                      <a:lnTo>
                        <a:pt x="1147" y="212"/>
                      </a:lnTo>
                      <a:lnTo>
                        <a:pt x="1184" y="187"/>
                      </a:lnTo>
                      <a:lnTo>
                        <a:pt x="1212" y="152"/>
                      </a:lnTo>
                      <a:lnTo>
                        <a:pt x="1231" y="111"/>
                      </a:lnTo>
                      <a:lnTo>
                        <a:pt x="1242" y="60"/>
                      </a:lnTo>
                      <a:lnTo>
                        <a:pt x="1249" y="0"/>
                      </a:lnTo>
                      <a:lnTo>
                        <a:pt x="2263" y="951"/>
                      </a:lnTo>
                      <a:lnTo>
                        <a:pt x="2530" y="951"/>
                      </a:lnTo>
                      <a:lnTo>
                        <a:pt x="2429" y="734"/>
                      </a:lnTo>
                      <a:lnTo>
                        <a:pt x="2434" y="676"/>
                      </a:lnTo>
                      <a:lnTo>
                        <a:pt x="2456" y="641"/>
                      </a:lnTo>
                      <a:lnTo>
                        <a:pt x="2491" y="623"/>
                      </a:lnTo>
                      <a:lnTo>
                        <a:pt x="2530" y="614"/>
                      </a:lnTo>
                      <a:lnTo>
                        <a:pt x="2572" y="623"/>
                      </a:lnTo>
                      <a:lnTo>
                        <a:pt x="2611" y="636"/>
                      </a:lnTo>
                      <a:lnTo>
                        <a:pt x="2641" y="658"/>
                      </a:lnTo>
                      <a:lnTo>
                        <a:pt x="2660" y="685"/>
                      </a:lnTo>
                      <a:lnTo>
                        <a:pt x="2826" y="965"/>
                      </a:lnTo>
                      <a:lnTo>
                        <a:pt x="3629" y="973"/>
                      </a:lnTo>
                      <a:lnTo>
                        <a:pt x="3697" y="718"/>
                      </a:lnTo>
                      <a:lnTo>
                        <a:pt x="3711" y="699"/>
                      </a:lnTo>
                      <a:lnTo>
                        <a:pt x="3722" y="682"/>
                      </a:lnTo>
                      <a:lnTo>
                        <a:pt x="3736" y="674"/>
                      </a:lnTo>
                      <a:lnTo>
                        <a:pt x="3747" y="671"/>
                      </a:lnTo>
                      <a:lnTo>
                        <a:pt x="3757" y="674"/>
                      </a:lnTo>
                      <a:lnTo>
                        <a:pt x="3768" y="685"/>
                      </a:lnTo>
                      <a:lnTo>
                        <a:pt x="3779" y="704"/>
                      </a:lnTo>
                      <a:lnTo>
                        <a:pt x="3789" y="731"/>
                      </a:lnTo>
                      <a:lnTo>
                        <a:pt x="3733" y="973"/>
                      </a:lnTo>
                      <a:lnTo>
                        <a:pt x="4056" y="987"/>
                      </a:lnTo>
                      <a:lnTo>
                        <a:pt x="4031" y="943"/>
                      </a:lnTo>
                      <a:lnTo>
                        <a:pt x="3999" y="900"/>
                      </a:lnTo>
                      <a:lnTo>
                        <a:pt x="3966" y="856"/>
                      </a:lnTo>
                      <a:lnTo>
                        <a:pt x="3931" y="810"/>
                      </a:lnTo>
                      <a:lnTo>
                        <a:pt x="3895" y="764"/>
                      </a:lnTo>
                      <a:lnTo>
                        <a:pt x="3860" y="720"/>
                      </a:lnTo>
                      <a:lnTo>
                        <a:pt x="3825" y="674"/>
                      </a:lnTo>
                      <a:lnTo>
                        <a:pt x="3795" y="630"/>
                      </a:lnTo>
                      <a:lnTo>
                        <a:pt x="3771" y="590"/>
                      </a:lnTo>
                      <a:lnTo>
                        <a:pt x="3752" y="549"/>
                      </a:lnTo>
                      <a:lnTo>
                        <a:pt x="3738" y="510"/>
                      </a:lnTo>
                      <a:lnTo>
                        <a:pt x="3736" y="475"/>
                      </a:lnTo>
                      <a:lnTo>
                        <a:pt x="3741" y="443"/>
                      </a:lnTo>
                      <a:lnTo>
                        <a:pt x="3759" y="413"/>
                      </a:lnTo>
                      <a:lnTo>
                        <a:pt x="3789" y="386"/>
                      </a:lnTo>
                      <a:lnTo>
                        <a:pt x="3833" y="364"/>
                      </a:lnTo>
                      <a:lnTo>
                        <a:pt x="4301" y="997"/>
                      </a:lnTo>
                      <a:lnTo>
                        <a:pt x="4357" y="1006"/>
                      </a:lnTo>
                      <a:lnTo>
                        <a:pt x="4409" y="1017"/>
                      </a:lnTo>
                      <a:lnTo>
                        <a:pt x="4458" y="1025"/>
                      </a:lnTo>
                      <a:lnTo>
                        <a:pt x="4504" y="1038"/>
                      </a:lnTo>
                      <a:lnTo>
                        <a:pt x="4545" y="1049"/>
                      </a:lnTo>
                      <a:lnTo>
                        <a:pt x="4586" y="1066"/>
                      </a:lnTo>
                      <a:lnTo>
                        <a:pt x="4622" y="1082"/>
                      </a:lnTo>
                      <a:lnTo>
                        <a:pt x="4654" y="1101"/>
                      </a:lnTo>
                      <a:lnTo>
                        <a:pt x="4687" y="1122"/>
                      </a:lnTo>
                      <a:lnTo>
                        <a:pt x="4714" y="1147"/>
                      </a:lnTo>
                      <a:lnTo>
                        <a:pt x="4740" y="1177"/>
                      </a:lnTo>
                      <a:lnTo>
                        <a:pt x="4768" y="1207"/>
                      </a:lnTo>
                      <a:lnTo>
                        <a:pt x="4793" y="1244"/>
                      </a:lnTo>
                      <a:lnTo>
                        <a:pt x="4816" y="1285"/>
                      </a:lnTo>
                      <a:lnTo>
                        <a:pt x="4841" y="1329"/>
                      </a:lnTo>
                      <a:lnTo>
                        <a:pt x="4863" y="1380"/>
                      </a:lnTo>
                      <a:lnTo>
                        <a:pt x="4964" y="1386"/>
                      </a:lnTo>
                      <a:lnTo>
                        <a:pt x="5040" y="1416"/>
                      </a:lnTo>
                      <a:lnTo>
                        <a:pt x="5088" y="1465"/>
                      </a:lnTo>
                      <a:lnTo>
                        <a:pt x="5110" y="1525"/>
                      </a:lnTo>
                      <a:lnTo>
                        <a:pt x="5102" y="1587"/>
                      </a:lnTo>
                      <a:lnTo>
                        <a:pt x="5066" y="1652"/>
                      </a:lnTo>
                      <a:lnTo>
                        <a:pt x="5001" y="1707"/>
                      </a:lnTo>
                      <a:lnTo>
                        <a:pt x="4906" y="1745"/>
                      </a:lnTo>
                      <a:lnTo>
                        <a:pt x="4881" y="1698"/>
                      </a:lnTo>
                      <a:lnTo>
                        <a:pt x="4539" y="1682"/>
                      </a:lnTo>
                      <a:lnTo>
                        <a:pt x="4542" y="1758"/>
                      </a:lnTo>
                      <a:lnTo>
                        <a:pt x="2953" y="1758"/>
                      </a:lnTo>
                      <a:lnTo>
                        <a:pt x="2962" y="1661"/>
                      </a:lnTo>
                      <a:lnTo>
                        <a:pt x="1992" y="1657"/>
                      </a:lnTo>
                      <a:lnTo>
                        <a:pt x="1992" y="1721"/>
                      </a:lnTo>
                      <a:lnTo>
                        <a:pt x="310" y="1712"/>
                      </a:lnTo>
                      <a:lnTo>
                        <a:pt x="312" y="1631"/>
                      </a:lnTo>
                      <a:lnTo>
                        <a:pt x="0" y="1636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0" name="Freeform 248"/>
                <p:cNvSpPr>
                  <a:spLocks/>
                </p:cNvSpPr>
                <p:nvPr/>
              </p:nvSpPr>
              <p:spPr bwMode="auto">
                <a:xfrm>
                  <a:off x="4360" y="1200"/>
                  <a:ext cx="270" cy="203"/>
                </a:xfrm>
                <a:custGeom>
                  <a:avLst/>
                  <a:gdLst>
                    <a:gd name="T0" fmla="*/ 67 w 1081"/>
                    <a:gd name="T1" fmla="*/ 51 h 812"/>
                    <a:gd name="T2" fmla="*/ 64 w 1081"/>
                    <a:gd name="T3" fmla="*/ 49 h 812"/>
                    <a:gd name="T4" fmla="*/ 60 w 1081"/>
                    <a:gd name="T5" fmla="*/ 47 h 812"/>
                    <a:gd name="T6" fmla="*/ 56 w 1081"/>
                    <a:gd name="T7" fmla="*/ 44 h 812"/>
                    <a:gd name="T8" fmla="*/ 52 w 1081"/>
                    <a:gd name="T9" fmla="*/ 42 h 812"/>
                    <a:gd name="T10" fmla="*/ 48 w 1081"/>
                    <a:gd name="T11" fmla="*/ 39 h 812"/>
                    <a:gd name="T12" fmla="*/ 43 w 1081"/>
                    <a:gd name="T13" fmla="*/ 36 h 812"/>
                    <a:gd name="T14" fmla="*/ 38 w 1081"/>
                    <a:gd name="T15" fmla="*/ 33 h 812"/>
                    <a:gd name="T16" fmla="*/ 33 w 1081"/>
                    <a:gd name="T17" fmla="*/ 30 h 812"/>
                    <a:gd name="T18" fmla="*/ 29 w 1081"/>
                    <a:gd name="T19" fmla="*/ 27 h 812"/>
                    <a:gd name="T20" fmla="*/ 24 w 1081"/>
                    <a:gd name="T21" fmla="*/ 24 h 812"/>
                    <a:gd name="T22" fmla="*/ 20 w 1081"/>
                    <a:gd name="T23" fmla="*/ 22 h 812"/>
                    <a:gd name="T24" fmla="*/ 15 w 1081"/>
                    <a:gd name="T25" fmla="*/ 19 h 812"/>
                    <a:gd name="T26" fmla="*/ 11 w 1081"/>
                    <a:gd name="T27" fmla="*/ 16 h 812"/>
                    <a:gd name="T28" fmla="*/ 7 w 1081"/>
                    <a:gd name="T29" fmla="*/ 14 h 812"/>
                    <a:gd name="T30" fmla="*/ 3 w 1081"/>
                    <a:gd name="T31" fmla="*/ 11 h 812"/>
                    <a:gd name="T32" fmla="*/ 0 w 1081"/>
                    <a:gd name="T33" fmla="*/ 9 h 812"/>
                    <a:gd name="T34" fmla="*/ 2 w 1081"/>
                    <a:gd name="T35" fmla="*/ 9 h 812"/>
                    <a:gd name="T36" fmla="*/ 4 w 1081"/>
                    <a:gd name="T37" fmla="*/ 8 h 812"/>
                    <a:gd name="T38" fmla="*/ 6 w 1081"/>
                    <a:gd name="T39" fmla="*/ 7 h 812"/>
                    <a:gd name="T40" fmla="*/ 7 w 1081"/>
                    <a:gd name="T41" fmla="*/ 6 h 812"/>
                    <a:gd name="T42" fmla="*/ 9 w 1081"/>
                    <a:gd name="T43" fmla="*/ 4 h 812"/>
                    <a:gd name="T44" fmla="*/ 9 w 1081"/>
                    <a:gd name="T45" fmla="*/ 3 h 812"/>
                    <a:gd name="T46" fmla="*/ 10 w 1081"/>
                    <a:gd name="T47" fmla="*/ 2 h 812"/>
                    <a:gd name="T48" fmla="*/ 11 w 1081"/>
                    <a:gd name="T49" fmla="*/ 0 h 812"/>
                    <a:gd name="T50" fmla="*/ 15 w 1081"/>
                    <a:gd name="T51" fmla="*/ 3 h 812"/>
                    <a:gd name="T52" fmla="*/ 18 w 1081"/>
                    <a:gd name="T53" fmla="*/ 6 h 812"/>
                    <a:gd name="T54" fmla="*/ 21 w 1081"/>
                    <a:gd name="T55" fmla="*/ 10 h 812"/>
                    <a:gd name="T56" fmla="*/ 25 w 1081"/>
                    <a:gd name="T57" fmla="*/ 13 h 812"/>
                    <a:gd name="T58" fmla="*/ 28 w 1081"/>
                    <a:gd name="T59" fmla="*/ 16 h 812"/>
                    <a:gd name="T60" fmla="*/ 32 w 1081"/>
                    <a:gd name="T61" fmla="*/ 19 h 812"/>
                    <a:gd name="T62" fmla="*/ 36 w 1081"/>
                    <a:gd name="T63" fmla="*/ 23 h 812"/>
                    <a:gd name="T64" fmla="*/ 39 w 1081"/>
                    <a:gd name="T65" fmla="*/ 26 h 812"/>
                    <a:gd name="T66" fmla="*/ 43 w 1081"/>
                    <a:gd name="T67" fmla="*/ 29 h 812"/>
                    <a:gd name="T68" fmla="*/ 47 w 1081"/>
                    <a:gd name="T69" fmla="*/ 33 h 812"/>
                    <a:gd name="T70" fmla="*/ 50 w 1081"/>
                    <a:gd name="T71" fmla="*/ 36 h 812"/>
                    <a:gd name="T72" fmla="*/ 54 w 1081"/>
                    <a:gd name="T73" fmla="*/ 39 h 812"/>
                    <a:gd name="T74" fmla="*/ 57 w 1081"/>
                    <a:gd name="T75" fmla="*/ 42 h 812"/>
                    <a:gd name="T76" fmla="*/ 61 w 1081"/>
                    <a:gd name="T77" fmla="*/ 45 h 812"/>
                    <a:gd name="T78" fmla="*/ 64 w 1081"/>
                    <a:gd name="T79" fmla="*/ 48 h 812"/>
                    <a:gd name="T80" fmla="*/ 67 w 1081"/>
                    <a:gd name="T81" fmla="*/ 51 h 8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81" h="812">
                      <a:moveTo>
                        <a:pt x="1081" y="812"/>
                      </a:moveTo>
                      <a:lnTo>
                        <a:pt x="1028" y="779"/>
                      </a:lnTo>
                      <a:lnTo>
                        <a:pt x="968" y="744"/>
                      </a:lnTo>
                      <a:lnTo>
                        <a:pt x="902" y="706"/>
                      </a:lnTo>
                      <a:lnTo>
                        <a:pt x="834" y="666"/>
                      </a:lnTo>
                      <a:lnTo>
                        <a:pt x="763" y="622"/>
                      </a:lnTo>
                      <a:lnTo>
                        <a:pt x="691" y="576"/>
                      </a:lnTo>
                      <a:lnTo>
                        <a:pt x="615" y="530"/>
                      </a:lnTo>
                      <a:lnTo>
                        <a:pt x="538" y="484"/>
                      </a:lnTo>
                      <a:lnTo>
                        <a:pt x="462" y="435"/>
                      </a:lnTo>
                      <a:lnTo>
                        <a:pt x="389" y="389"/>
                      </a:lnTo>
                      <a:lnTo>
                        <a:pt x="315" y="343"/>
                      </a:lnTo>
                      <a:lnTo>
                        <a:pt x="245" y="299"/>
                      </a:lnTo>
                      <a:lnTo>
                        <a:pt x="177" y="255"/>
                      </a:lnTo>
                      <a:lnTo>
                        <a:pt x="112" y="214"/>
                      </a:lnTo>
                      <a:lnTo>
                        <a:pt x="54" y="179"/>
                      </a:lnTo>
                      <a:lnTo>
                        <a:pt x="0" y="144"/>
                      </a:lnTo>
                      <a:lnTo>
                        <a:pt x="41" y="136"/>
                      </a:lnTo>
                      <a:lnTo>
                        <a:pt x="74" y="122"/>
                      </a:lnTo>
                      <a:lnTo>
                        <a:pt x="98" y="106"/>
                      </a:lnTo>
                      <a:lnTo>
                        <a:pt x="120" y="87"/>
                      </a:lnTo>
                      <a:lnTo>
                        <a:pt x="139" y="64"/>
                      </a:lnTo>
                      <a:lnTo>
                        <a:pt x="153" y="43"/>
                      </a:lnTo>
                      <a:lnTo>
                        <a:pt x="169" y="22"/>
                      </a:lnTo>
                      <a:lnTo>
                        <a:pt x="185" y="0"/>
                      </a:lnTo>
                      <a:lnTo>
                        <a:pt x="236" y="48"/>
                      </a:lnTo>
                      <a:lnTo>
                        <a:pt x="291" y="101"/>
                      </a:lnTo>
                      <a:lnTo>
                        <a:pt x="345" y="152"/>
                      </a:lnTo>
                      <a:lnTo>
                        <a:pt x="400" y="203"/>
                      </a:lnTo>
                      <a:lnTo>
                        <a:pt x="456" y="255"/>
                      </a:lnTo>
                      <a:lnTo>
                        <a:pt x="514" y="309"/>
                      </a:lnTo>
                      <a:lnTo>
                        <a:pt x="571" y="361"/>
                      </a:lnTo>
                      <a:lnTo>
                        <a:pt x="631" y="413"/>
                      </a:lnTo>
                      <a:lnTo>
                        <a:pt x="687" y="467"/>
                      </a:lnTo>
                      <a:lnTo>
                        <a:pt x="747" y="519"/>
                      </a:lnTo>
                      <a:lnTo>
                        <a:pt x="804" y="570"/>
                      </a:lnTo>
                      <a:lnTo>
                        <a:pt x="862" y="622"/>
                      </a:lnTo>
                      <a:lnTo>
                        <a:pt x="919" y="671"/>
                      </a:lnTo>
                      <a:lnTo>
                        <a:pt x="973" y="720"/>
                      </a:lnTo>
                      <a:lnTo>
                        <a:pt x="1028" y="766"/>
                      </a:lnTo>
                      <a:lnTo>
                        <a:pt x="1081" y="812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Freeform 249"/>
                <p:cNvSpPr>
                  <a:spLocks/>
                </p:cNvSpPr>
                <p:nvPr/>
              </p:nvSpPr>
              <p:spPr bwMode="auto">
                <a:xfrm>
                  <a:off x="4296" y="1240"/>
                  <a:ext cx="312" cy="162"/>
                </a:xfrm>
                <a:custGeom>
                  <a:avLst/>
                  <a:gdLst>
                    <a:gd name="T0" fmla="*/ 78 w 1247"/>
                    <a:gd name="T1" fmla="*/ 41 h 646"/>
                    <a:gd name="T2" fmla="*/ 74 w 1247"/>
                    <a:gd name="T3" fmla="*/ 39 h 646"/>
                    <a:gd name="T4" fmla="*/ 69 w 1247"/>
                    <a:gd name="T5" fmla="*/ 38 h 646"/>
                    <a:gd name="T6" fmla="*/ 65 w 1247"/>
                    <a:gd name="T7" fmla="*/ 36 h 646"/>
                    <a:gd name="T8" fmla="*/ 60 w 1247"/>
                    <a:gd name="T9" fmla="*/ 35 h 646"/>
                    <a:gd name="T10" fmla="*/ 55 w 1247"/>
                    <a:gd name="T11" fmla="*/ 33 h 646"/>
                    <a:gd name="T12" fmla="*/ 50 w 1247"/>
                    <a:gd name="T13" fmla="*/ 31 h 646"/>
                    <a:gd name="T14" fmla="*/ 44 w 1247"/>
                    <a:gd name="T15" fmla="*/ 29 h 646"/>
                    <a:gd name="T16" fmla="*/ 39 w 1247"/>
                    <a:gd name="T17" fmla="*/ 27 h 646"/>
                    <a:gd name="T18" fmla="*/ 34 w 1247"/>
                    <a:gd name="T19" fmla="*/ 25 h 646"/>
                    <a:gd name="T20" fmla="*/ 29 w 1247"/>
                    <a:gd name="T21" fmla="*/ 23 h 646"/>
                    <a:gd name="T22" fmla="*/ 23 w 1247"/>
                    <a:gd name="T23" fmla="*/ 21 h 646"/>
                    <a:gd name="T24" fmla="*/ 18 w 1247"/>
                    <a:gd name="T25" fmla="*/ 19 h 646"/>
                    <a:gd name="T26" fmla="*/ 14 w 1247"/>
                    <a:gd name="T27" fmla="*/ 18 h 646"/>
                    <a:gd name="T28" fmla="*/ 9 w 1247"/>
                    <a:gd name="T29" fmla="*/ 16 h 646"/>
                    <a:gd name="T30" fmla="*/ 4 w 1247"/>
                    <a:gd name="T31" fmla="*/ 14 h 646"/>
                    <a:gd name="T32" fmla="*/ 0 w 1247"/>
                    <a:gd name="T33" fmla="*/ 13 h 646"/>
                    <a:gd name="T34" fmla="*/ 2 w 1247"/>
                    <a:gd name="T35" fmla="*/ 12 h 646"/>
                    <a:gd name="T36" fmla="*/ 4 w 1247"/>
                    <a:gd name="T37" fmla="*/ 10 h 646"/>
                    <a:gd name="T38" fmla="*/ 6 w 1247"/>
                    <a:gd name="T39" fmla="*/ 9 h 646"/>
                    <a:gd name="T40" fmla="*/ 7 w 1247"/>
                    <a:gd name="T41" fmla="*/ 7 h 646"/>
                    <a:gd name="T42" fmla="*/ 9 w 1247"/>
                    <a:gd name="T43" fmla="*/ 6 h 646"/>
                    <a:gd name="T44" fmla="*/ 9 w 1247"/>
                    <a:gd name="T45" fmla="*/ 4 h 646"/>
                    <a:gd name="T46" fmla="*/ 10 w 1247"/>
                    <a:gd name="T47" fmla="*/ 2 h 646"/>
                    <a:gd name="T48" fmla="*/ 11 w 1247"/>
                    <a:gd name="T49" fmla="*/ 0 h 646"/>
                    <a:gd name="T50" fmla="*/ 13 w 1247"/>
                    <a:gd name="T51" fmla="*/ 2 h 646"/>
                    <a:gd name="T52" fmla="*/ 16 w 1247"/>
                    <a:gd name="T53" fmla="*/ 4 h 646"/>
                    <a:gd name="T54" fmla="*/ 20 w 1247"/>
                    <a:gd name="T55" fmla="*/ 6 h 646"/>
                    <a:gd name="T56" fmla="*/ 24 w 1247"/>
                    <a:gd name="T57" fmla="*/ 8 h 646"/>
                    <a:gd name="T58" fmla="*/ 29 w 1247"/>
                    <a:gd name="T59" fmla="*/ 11 h 646"/>
                    <a:gd name="T60" fmla="*/ 33 w 1247"/>
                    <a:gd name="T61" fmla="*/ 14 h 646"/>
                    <a:gd name="T62" fmla="*/ 39 w 1247"/>
                    <a:gd name="T63" fmla="*/ 17 h 646"/>
                    <a:gd name="T64" fmla="*/ 44 w 1247"/>
                    <a:gd name="T65" fmla="*/ 20 h 646"/>
                    <a:gd name="T66" fmla="*/ 49 w 1247"/>
                    <a:gd name="T67" fmla="*/ 24 h 646"/>
                    <a:gd name="T68" fmla="*/ 54 w 1247"/>
                    <a:gd name="T69" fmla="*/ 27 h 646"/>
                    <a:gd name="T70" fmla="*/ 59 w 1247"/>
                    <a:gd name="T71" fmla="*/ 30 h 646"/>
                    <a:gd name="T72" fmla="*/ 63 w 1247"/>
                    <a:gd name="T73" fmla="*/ 32 h 646"/>
                    <a:gd name="T74" fmla="*/ 68 w 1247"/>
                    <a:gd name="T75" fmla="*/ 35 h 646"/>
                    <a:gd name="T76" fmla="*/ 72 w 1247"/>
                    <a:gd name="T77" fmla="*/ 37 h 646"/>
                    <a:gd name="T78" fmla="*/ 75 w 1247"/>
                    <a:gd name="T79" fmla="*/ 39 h 646"/>
                    <a:gd name="T80" fmla="*/ 78 w 1247"/>
                    <a:gd name="T81" fmla="*/ 41 h 6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47" h="646">
                      <a:moveTo>
                        <a:pt x="1247" y="646"/>
                      </a:moveTo>
                      <a:lnTo>
                        <a:pt x="1179" y="628"/>
                      </a:lnTo>
                      <a:lnTo>
                        <a:pt x="1106" y="603"/>
                      </a:lnTo>
                      <a:lnTo>
                        <a:pt x="1032" y="579"/>
                      </a:lnTo>
                      <a:lnTo>
                        <a:pt x="953" y="552"/>
                      </a:lnTo>
                      <a:lnTo>
                        <a:pt x="872" y="524"/>
                      </a:lnTo>
                      <a:lnTo>
                        <a:pt x="791" y="494"/>
                      </a:lnTo>
                      <a:lnTo>
                        <a:pt x="706" y="464"/>
                      </a:lnTo>
                      <a:lnTo>
                        <a:pt x="622" y="434"/>
                      </a:lnTo>
                      <a:lnTo>
                        <a:pt x="538" y="402"/>
                      </a:lnTo>
                      <a:lnTo>
                        <a:pt x="454" y="372"/>
                      </a:lnTo>
                      <a:lnTo>
                        <a:pt x="372" y="339"/>
                      </a:lnTo>
                      <a:lnTo>
                        <a:pt x="293" y="309"/>
                      </a:lnTo>
                      <a:lnTo>
                        <a:pt x="214" y="280"/>
                      </a:lnTo>
                      <a:lnTo>
                        <a:pt x="138" y="252"/>
                      </a:lnTo>
                      <a:lnTo>
                        <a:pt x="68" y="226"/>
                      </a:lnTo>
                      <a:lnTo>
                        <a:pt x="0" y="201"/>
                      </a:lnTo>
                      <a:lnTo>
                        <a:pt x="35" y="182"/>
                      </a:lnTo>
                      <a:lnTo>
                        <a:pt x="65" y="162"/>
                      </a:lnTo>
                      <a:lnTo>
                        <a:pt x="92" y="141"/>
                      </a:lnTo>
                      <a:lnTo>
                        <a:pt x="117" y="116"/>
                      </a:lnTo>
                      <a:lnTo>
                        <a:pt x="136" y="90"/>
                      </a:lnTo>
                      <a:lnTo>
                        <a:pt x="149" y="62"/>
                      </a:lnTo>
                      <a:lnTo>
                        <a:pt x="163" y="32"/>
                      </a:lnTo>
                      <a:lnTo>
                        <a:pt x="171" y="0"/>
                      </a:lnTo>
                      <a:lnTo>
                        <a:pt x="209" y="24"/>
                      </a:lnTo>
                      <a:lnTo>
                        <a:pt x="258" y="54"/>
                      </a:lnTo>
                      <a:lnTo>
                        <a:pt x="318" y="90"/>
                      </a:lnTo>
                      <a:lnTo>
                        <a:pt x="383" y="130"/>
                      </a:lnTo>
                      <a:lnTo>
                        <a:pt x="456" y="176"/>
                      </a:lnTo>
                      <a:lnTo>
                        <a:pt x="533" y="222"/>
                      </a:lnTo>
                      <a:lnTo>
                        <a:pt x="614" y="272"/>
                      </a:lnTo>
                      <a:lnTo>
                        <a:pt x="695" y="323"/>
                      </a:lnTo>
                      <a:lnTo>
                        <a:pt x="780" y="374"/>
                      </a:lnTo>
                      <a:lnTo>
                        <a:pt x="861" y="423"/>
                      </a:lnTo>
                      <a:lnTo>
                        <a:pt x="940" y="470"/>
                      </a:lnTo>
                      <a:lnTo>
                        <a:pt x="1013" y="516"/>
                      </a:lnTo>
                      <a:lnTo>
                        <a:pt x="1084" y="557"/>
                      </a:lnTo>
                      <a:lnTo>
                        <a:pt x="1147" y="593"/>
                      </a:lnTo>
                      <a:lnTo>
                        <a:pt x="1200" y="623"/>
                      </a:lnTo>
                      <a:lnTo>
                        <a:pt x="1247" y="646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2" name="Freeform 250"/>
                <p:cNvSpPr>
                  <a:spLocks/>
                </p:cNvSpPr>
                <p:nvPr/>
              </p:nvSpPr>
              <p:spPr bwMode="auto">
                <a:xfrm>
                  <a:off x="4275" y="1306"/>
                  <a:ext cx="294" cy="96"/>
                </a:xfrm>
                <a:custGeom>
                  <a:avLst/>
                  <a:gdLst>
                    <a:gd name="T0" fmla="*/ 74 w 1176"/>
                    <a:gd name="T1" fmla="*/ 24 h 383"/>
                    <a:gd name="T2" fmla="*/ 70 w 1176"/>
                    <a:gd name="T3" fmla="*/ 24 h 383"/>
                    <a:gd name="T4" fmla="*/ 66 w 1176"/>
                    <a:gd name="T5" fmla="*/ 23 h 383"/>
                    <a:gd name="T6" fmla="*/ 61 w 1176"/>
                    <a:gd name="T7" fmla="*/ 22 h 383"/>
                    <a:gd name="T8" fmla="*/ 56 w 1176"/>
                    <a:gd name="T9" fmla="*/ 21 h 383"/>
                    <a:gd name="T10" fmla="*/ 52 w 1176"/>
                    <a:gd name="T11" fmla="*/ 20 h 383"/>
                    <a:gd name="T12" fmla="*/ 47 w 1176"/>
                    <a:gd name="T13" fmla="*/ 20 h 383"/>
                    <a:gd name="T14" fmla="*/ 42 w 1176"/>
                    <a:gd name="T15" fmla="*/ 19 h 383"/>
                    <a:gd name="T16" fmla="*/ 37 w 1176"/>
                    <a:gd name="T17" fmla="*/ 17 h 383"/>
                    <a:gd name="T18" fmla="*/ 32 w 1176"/>
                    <a:gd name="T19" fmla="*/ 16 h 383"/>
                    <a:gd name="T20" fmla="*/ 27 w 1176"/>
                    <a:gd name="T21" fmla="*/ 16 h 383"/>
                    <a:gd name="T22" fmla="*/ 22 w 1176"/>
                    <a:gd name="T23" fmla="*/ 15 h 383"/>
                    <a:gd name="T24" fmla="*/ 17 w 1176"/>
                    <a:gd name="T25" fmla="*/ 14 h 383"/>
                    <a:gd name="T26" fmla="*/ 12 w 1176"/>
                    <a:gd name="T27" fmla="*/ 13 h 383"/>
                    <a:gd name="T28" fmla="*/ 8 w 1176"/>
                    <a:gd name="T29" fmla="*/ 12 h 383"/>
                    <a:gd name="T30" fmla="*/ 4 w 1176"/>
                    <a:gd name="T31" fmla="*/ 11 h 383"/>
                    <a:gd name="T32" fmla="*/ 0 w 1176"/>
                    <a:gd name="T33" fmla="*/ 10 h 383"/>
                    <a:gd name="T34" fmla="*/ 2 w 1176"/>
                    <a:gd name="T35" fmla="*/ 9 h 383"/>
                    <a:gd name="T36" fmla="*/ 3 w 1176"/>
                    <a:gd name="T37" fmla="*/ 8 h 383"/>
                    <a:gd name="T38" fmla="*/ 4 w 1176"/>
                    <a:gd name="T39" fmla="*/ 7 h 383"/>
                    <a:gd name="T40" fmla="*/ 4 w 1176"/>
                    <a:gd name="T41" fmla="*/ 5 h 383"/>
                    <a:gd name="T42" fmla="*/ 5 w 1176"/>
                    <a:gd name="T43" fmla="*/ 4 h 383"/>
                    <a:gd name="T44" fmla="*/ 5 w 1176"/>
                    <a:gd name="T45" fmla="*/ 3 h 383"/>
                    <a:gd name="T46" fmla="*/ 4 w 1176"/>
                    <a:gd name="T47" fmla="*/ 2 h 383"/>
                    <a:gd name="T48" fmla="*/ 4 w 1176"/>
                    <a:gd name="T49" fmla="*/ 0 h 383"/>
                    <a:gd name="T50" fmla="*/ 8 w 1176"/>
                    <a:gd name="T51" fmla="*/ 2 h 383"/>
                    <a:gd name="T52" fmla="*/ 12 w 1176"/>
                    <a:gd name="T53" fmla="*/ 3 h 383"/>
                    <a:gd name="T54" fmla="*/ 16 w 1176"/>
                    <a:gd name="T55" fmla="*/ 4 h 383"/>
                    <a:gd name="T56" fmla="*/ 21 w 1176"/>
                    <a:gd name="T57" fmla="*/ 6 h 383"/>
                    <a:gd name="T58" fmla="*/ 25 w 1176"/>
                    <a:gd name="T59" fmla="*/ 7 h 383"/>
                    <a:gd name="T60" fmla="*/ 29 w 1176"/>
                    <a:gd name="T61" fmla="*/ 9 h 383"/>
                    <a:gd name="T62" fmla="*/ 34 w 1176"/>
                    <a:gd name="T63" fmla="*/ 11 h 383"/>
                    <a:gd name="T64" fmla="*/ 39 w 1176"/>
                    <a:gd name="T65" fmla="*/ 12 h 383"/>
                    <a:gd name="T66" fmla="*/ 43 w 1176"/>
                    <a:gd name="T67" fmla="*/ 14 h 383"/>
                    <a:gd name="T68" fmla="*/ 48 w 1176"/>
                    <a:gd name="T69" fmla="*/ 16 h 383"/>
                    <a:gd name="T70" fmla="*/ 53 w 1176"/>
                    <a:gd name="T71" fmla="*/ 17 h 383"/>
                    <a:gd name="T72" fmla="*/ 57 w 1176"/>
                    <a:gd name="T73" fmla="*/ 19 h 383"/>
                    <a:gd name="T74" fmla="*/ 61 w 1176"/>
                    <a:gd name="T75" fmla="*/ 20 h 383"/>
                    <a:gd name="T76" fmla="*/ 66 w 1176"/>
                    <a:gd name="T77" fmla="*/ 22 h 383"/>
                    <a:gd name="T78" fmla="*/ 70 w 1176"/>
                    <a:gd name="T79" fmla="*/ 23 h 383"/>
                    <a:gd name="T80" fmla="*/ 74 w 1176"/>
                    <a:gd name="T81" fmla="*/ 24 h 3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76" h="383">
                      <a:moveTo>
                        <a:pt x="1176" y="383"/>
                      </a:moveTo>
                      <a:lnTo>
                        <a:pt x="1113" y="376"/>
                      </a:lnTo>
                      <a:lnTo>
                        <a:pt x="1046" y="365"/>
                      </a:lnTo>
                      <a:lnTo>
                        <a:pt x="975" y="351"/>
                      </a:lnTo>
                      <a:lnTo>
                        <a:pt x="901" y="337"/>
                      </a:lnTo>
                      <a:lnTo>
                        <a:pt x="823" y="324"/>
                      </a:lnTo>
                      <a:lnTo>
                        <a:pt x="744" y="310"/>
                      </a:lnTo>
                      <a:lnTo>
                        <a:pt x="665" y="294"/>
                      </a:lnTo>
                      <a:lnTo>
                        <a:pt x="584" y="277"/>
                      </a:lnTo>
                      <a:lnTo>
                        <a:pt x="502" y="261"/>
                      </a:lnTo>
                      <a:lnTo>
                        <a:pt x="423" y="247"/>
                      </a:lnTo>
                      <a:lnTo>
                        <a:pt x="345" y="231"/>
                      </a:lnTo>
                      <a:lnTo>
                        <a:pt x="268" y="215"/>
                      </a:lnTo>
                      <a:lnTo>
                        <a:pt x="195" y="201"/>
                      </a:lnTo>
                      <a:lnTo>
                        <a:pt x="125" y="185"/>
                      </a:lnTo>
                      <a:lnTo>
                        <a:pt x="60" y="174"/>
                      </a:lnTo>
                      <a:lnTo>
                        <a:pt x="0" y="160"/>
                      </a:lnTo>
                      <a:lnTo>
                        <a:pt x="26" y="141"/>
                      </a:lnTo>
                      <a:lnTo>
                        <a:pt x="46" y="123"/>
                      </a:lnTo>
                      <a:lnTo>
                        <a:pt x="60" y="104"/>
                      </a:lnTo>
                      <a:lnTo>
                        <a:pt x="67" y="85"/>
                      </a:lnTo>
                      <a:lnTo>
                        <a:pt x="70" y="65"/>
                      </a:lnTo>
                      <a:lnTo>
                        <a:pt x="70" y="46"/>
                      </a:lnTo>
                      <a:lnTo>
                        <a:pt x="67" y="25"/>
                      </a:lnTo>
                      <a:lnTo>
                        <a:pt x="65" y="0"/>
                      </a:lnTo>
                      <a:lnTo>
                        <a:pt x="125" y="22"/>
                      </a:lnTo>
                      <a:lnTo>
                        <a:pt x="190" y="44"/>
                      </a:lnTo>
                      <a:lnTo>
                        <a:pt x="255" y="65"/>
                      </a:lnTo>
                      <a:lnTo>
                        <a:pt x="326" y="90"/>
                      </a:lnTo>
                      <a:lnTo>
                        <a:pt x="397" y="117"/>
                      </a:lnTo>
                      <a:lnTo>
                        <a:pt x="469" y="141"/>
                      </a:lnTo>
                      <a:lnTo>
                        <a:pt x="543" y="169"/>
                      </a:lnTo>
                      <a:lnTo>
                        <a:pt x="617" y="196"/>
                      </a:lnTo>
                      <a:lnTo>
                        <a:pt x="690" y="220"/>
                      </a:lnTo>
                      <a:lnTo>
                        <a:pt x="766" y="247"/>
                      </a:lnTo>
                      <a:lnTo>
                        <a:pt x="839" y="272"/>
                      </a:lnTo>
                      <a:lnTo>
                        <a:pt x="910" y="296"/>
                      </a:lnTo>
                      <a:lnTo>
                        <a:pt x="980" y="321"/>
                      </a:lnTo>
                      <a:lnTo>
                        <a:pt x="1048" y="342"/>
                      </a:lnTo>
                      <a:lnTo>
                        <a:pt x="1113" y="365"/>
                      </a:lnTo>
                      <a:lnTo>
                        <a:pt x="1176" y="383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Freeform 251"/>
                <p:cNvSpPr>
                  <a:spLocks/>
                </p:cNvSpPr>
                <p:nvPr/>
              </p:nvSpPr>
              <p:spPr bwMode="auto">
                <a:xfrm>
                  <a:off x="4266" y="1362"/>
                  <a:ext cx="244" cy="42"/>
                </a:xfrm>
                <a:custGeom>
                  <a:avLst/>
                  <a:gdLst>
                    <a:gd name="T0" fmla="*/ 61 w 978"/>
                    <a:gd name="T1" fmla="*/ 11 h 168"/>
                    <a:gd name="T2" fmla="*/ 57 w 978"/>
                    <a:gd name="T3" fmla="*/ 10 h 168"/>
                    <a:gd name="T4" fmla="*/ 53 w 978"/>
                    <a:gd name="T5" fmla="*/ 10 h 168"/>
                    <a:gd name="T6" fmla="*/ 49 w 978"/>
                    <a:gd name="T7" fmla="*/ 10 h 168"/>
                    <a:gd name="T8" fmla="*/ 46 w 978"/>
                    <a:gd name="T9" fmla="*/ 10 h 168"/>
                    <a:gd name="T10" fmla="*/ 42 w 978"/>
                    <a:gd name="T11" fmla="*/ 10 h 168"/>
                    <a:gd name="T12" fmla="*/ 38 w 978"/>
                    <a:gd name="T13" fmla="*/ 10 h 168"/>
                    <a:gd name="T14" fmla="*/ 34 w 978"/>
                    <a:gd name="T15" fmla="*/ 10 h 168"/>
                    <a:gd name="T16" fmla="*/ 30 w 978"/>
                    <a:gd name="T17" fmla="*/ 10 h 168"/>
                    <a:gd name="T18" fmla="*/ 27 w 978"/>
                    <a:gd name="T19" fmla="*/ 10 h 168"/>
                    <a:gd name="T20" fmla="*/ 23 w 978"/>
                    <a:gd name="T21" fmla="*/ 10 h 168"/>
                    <a:gd name="T22" fmla="*/ 19 w 978"/>
                    <a:gd name="T23" fmla="*/ 10 h 168"/>
                    <a:gd name="T24" fmla="*/ 15 w 978"/>
                    <a:gd name="T25" fmla="*/ 10 h 168"/>
                    <a:gd name="T26" fmla="*/ 11 w 978"/>
                    <a:gd name="T27" fmla="*/ 10 h 168"/>
                    <a:gd name="T28" fmla="*/ 7 w 978"/>
                    <a:gd name="T29" fmla="*/ 10 h 168"/>
                    <a:gd name="T30" fmla="*/ 4 w 978"/>
                    <a:gd name="T31" fmla="*/ 10 h 168"/>
                    <a:gd name="T32" fmla="*/ 0 w 978"/>
                    <a:gd name="T33" fmla="*/ 10 h 168"/>
                    <a:gd name="T34" fmla="*/ 1 w 978"/>
                    <a:gd name="T35" fmla="*/ 8 h 168"/>
                    <a:gd name="T36" fmla="*/ 1 w 978"/>
                    <a:gd name="T37" fmla="*/ 5 h 168"/>
                    <a:gd name="T38" fmla="*/ 2 w 978"/>
                    <a:gd name="T39" fmla="*/ 2 h 168"/>
                    <a:gd name="T40" fmla="*/ 2 w 978"/>
                    <a:gd name="T41" fmla="*/ 0 h 168"/>
                    <a:gd name="T42" fmla="*/ 5 w 978"/>
                    <a:gd name="T43" fmla="*/ 1 h 168"/>
                    <a:gd name="T44" fmla="*/ 9 w 978"/>
                    <a:gd name="T45" fmla="*/ 1 h 168"/>
                    <a:gd name="T46" fmla="*/ 12 w 978"/>
                    <a:gd name="T47" fmla="*/ 2 h 168"/>
                    <a:gd name="T48" fmla="*/ 16 w 978"/>
                    <a:gd name="T49" fmla="*/ 3 h 168"/>
                    <a:gd name="T50" fmla="*/ 20 w 978"/>
                    <a:gd name="T51" fmla="*/ 4 h 168"/>
                    <a:gd name="T52" fmla="*/ 23 w 978"/>
                    <a:gd name="T53" fmla="*/ 4 h 168"/>
                    <a:gd name="T54" fmla="*/ 27 w 978"/>
                    <a:gd name="T55" fmla="*/ 5 h 168"/>
                    <a:gd name="T56" fmla="*/ 31 w 978"/>
                    <a:gd name="T57" fmla="*/ 6 h 168"/>
                    <a:gd name="T58" fmla="*/ 35 w 978"/>
                    <a:gd name="T59" fmla="*/ 7 h 168"/>
                    <a:gd name="T60" fmla="*/ 39 w 978"/>
                    <a:gd name="T61" fmla="*/ 7 h 168"/>
                    <a:gd name="T62" fmla="*/ 42 w 978"/>
                    <a:gd name="T63" fmla="*/ 8 h 168"/>
                    <a:gd name="T64" fmla="*/ 46 w 978"/>
                    <a:gd name="T65" fmla="*/ 8 h 168"/>
                    <a:gd name="T66" fmla="*/ 50 w 978"/>
                    <a:gd name="T67" fmla="*/ 9 h 168"/>
                    <a:gd name="T68" fmla="*/ 54 w 978"/>
                    <a:gd name="T69" fmla="*/ 10 h 168"/>
                    <a:gd name="T70" fmla="*/ 57 w 978"/>
                    <a:gd name="T71" fmla="*/ 10 h 168"/>
                    <a:gd name="T72" fmla="*/ 61 w 978"/>
                    <a:gd name="T73" fmla="*/ 11 h 16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78" h="168">
                      <a:moveTo>
                        <a:pt x="978" y="168"/>
                      </a:moveTo>
                      <a:lnTo>
                        <a:pt x="916" y="164"/>
                      </a:lnTo>
                      <a:lnTo>
                        <a:pt x="856" y="162"/>
                      </a:lnTo>
                      <a:lnTo>
                        <a:pt x="794" y="159"/>
                      </a:lnTo>
                      <a:lnTo>
                        <a:pt x="734" y="157"/>
                      </a:lnTo>
                      <a:lnTo>
                        <a:pt x="671" y="157"/>
                      </a:lnTo>
                      <a:lnTo>
                        <a:pt x="611" y="154"/>
                      </a:lnTo>
                      <a:lnTo>
                        <a:pt x="549" y="154"/>
                      </a:lnTo>
                      <a:lnTo>
                        <a:pt x="489" y="154"/>
                      </a:lnTo>
                      <a:lnTo>
                        <a:pt x="429" y="154"/>
                      </a:lnTo>
                      <a:lnTo>
                        <a:pt x="367" y="154"/>
                      </a:lnTo>
                      <a:lnTo>
                        <a:pt x="307" y="154"/>
                      </a:lnTo>
                      <a:lnTo>
                        <a:pt x="245" y="154"/>
                      </a:lnTo>
                      <a:lnTo>
                        <a:pt x="185" y="154"/>
                      </a:lnTo>
                      <a:lnTo>
                        <a:pt x="122" y="154"/>
                      </a:lnTo>
                      <a:lnTo>
                        <a:pt x="62" y="152"/>
                      </a:lnTo>
                      <a:lnTo>
                        <a:pt x="0" y="152"/>
                      </a:lnTo>
                      <a:lnTo>
                        <a:pt x="11" y="118"/>
                      </a:lnTo>
                      <a:lnTo>
                        <a:pt x="22" y="78"/>
                      </a:lnTo>
                      <a:lnTo>
                        <a:pt x="27" y="37"/>
                      </a:lnTo>
                      <a:lnTo>
                        <a:pt x="27" y="0"/>
                      </a:lnTo>
                      <a:lnTo>
                        <a:pt x="85" y="10"/>
                      </a:lnTo>
                      <a:lnTo>
                        <a:pt x="142" y="21"/>
                      </a:lnTo>
                      <a:lnTo>
                        <a:pt x="198" y="35"/>
                      </a:lnTo>
                      <a:lnTo>
                        <a:pt x="258" y="46"/>
                      </a:lnTo>
                      <a:lnTo>
                        <a:pt x="318" y="56"/>
                      </a:lnTo>
                      <a:lnTo>
                        <a:pt x="378" y="67"/>
                      </a:lnTo>
                      <a:lnTo>
                        <a:pt x="438" y="81"/>
                      </a:lnTo>
                      <a:lnTo>
                        <a:pt x="500" y="92"/>
                      </a:lnTo>
                      <a:lnTo>
                        <a:pt x="560" y="102"/>
                      </a:lnTo>
                      <a:lnTo>
                        <a:pt x="620" y="113"/>
                      </a:lnTo>
                      <a:lnTo>
                        <a:pt x="683" y="122"/>
                      </a:lnTo>
                      <a:lnTo>
                        <a:pt x="742" y="132"/>
                      </a:lnTo>
                      <a:lnTo>
                        <a:pt x="802" y="143"/>
                      </a:lnTo>
                      <a:lnTo>
                        <a:pt x="861" y="152"/>
                      </a:lnTo>
                      <a:lnTo>
                        <a:pt x="921" y="159"/>
                      </a:lnTo>
                      <a:lnTo>
                        <a:pt x="978" y="168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4" name="Freeform 252"/>
                <p:cNvSpPr>
                  <a:spLocks/>
                </p:cNvSpPr>
                <p:nvPr/>
              </p:nvSpPr>
              <p:spPr bwMode="auto">
                <a:xfrm>
                  <a:off x="4097" y="1414"/>
                  <a:ext cx="588" cy="148"/>
                </a:xfrm>
                <a:custGeom>
                  <a:avLst/>
                  <a:gdLst>
                    <a:gd name="T0" fmla="*/ 147 w 2352"/>
                    <a:gd name="T1" fmla="*/ 1 h 590"/>
                    <a:gd name="T2" fmla="*/ 147 w 2352"/>
                    <a:gd name="T3" fmla="*/ 37 h 590"/>
                    <a:gd name="T4" fmla="*/ 145 w 2352"/>
                    <a:gd name="T5" fmla="*/ 37 h 590"/>
                    <a:gd name="T6" fmla="*/ 144 w 2352"/>
                    <a:gd name="T7" fmla="*/ 37 h 590"/>
                    <a:gd name="T8" fmla="*/ 142 w 2352"/>
                    <a:gd name="T9" fmla="*/ 37 h 590"/>
                    <a:gd name="T10" fmla="*/ 140 w 2352"/>
                    <a:gd name="T11" fmla="*/ 37 h 590"/>
                    <a:gd name="T12" fmla="*/ 138 w 2352"/>
                    <a:gd name="T13" fmla="*/ 37 h 590"/>
                    <a:gd name="T14" fmla="*/ 136 w 2352"/>
                    <a:gd name="T15" fmla="*/ 37 h 590"/>
                    <a:gd name="T16" fmla="*/ 135 w 2352"/>
                    <a:gd name="T17" fmla="*/ 37 h 590"/>
                    <a:gd name="T18" fmla="*/ 133 w 2352"/>
                    <a:gd name="T19" fmla="*/ 37 h 590"/>
                    <a:gd name="T20" fmla="*/ 131 w 2352"/>
                    <a:gd name="T21" fmla="*/ 37 h 590"/>
                    <a:gd name="T22" fmla="*/ 130 w 2352"/>
                    <a:gd name="T23" fmla="*/ 37 h 590"/>
                    <a:gd name="T24" fmla="*/ 128 w 2352"/>
                    <a:gd name="T25" fmla="*/ 37 h 590"/>
                    <a:gd name="T26" fmla="*/ 126 w 2352"/>
                    <a:gd name="T27" fmla="*/ 37 h 590"/>
                    <a:gd name="T28" fmla="*/ 124 w 2352"/>
                    <a:gd name="T29" fmla="*/ 37 h 590"/>
                    <a:gd name="T30" fmla="*/ 123 w 2352"/>
                    <a:gd name="T31" fmla="*/ 37 h 590"/>
                    <a:gd name="T32" fmla="*/ 121 w 2352"/>
                    <a:gd name="T33" fmla="*/ 37 h 590"/>
                    <a:gd name="T34" fmla="*/ 119 w 2352"/>
                    <a:gd name="T35" fmla="*/ 37 h 590"/>
                    <a:gd name="T36" fmla="*/ 116 w 2352"/>
                    <a:gd name="T37" fmla="*/ 30 h 590"/>
                    <a:gd name="T38" fmla="*/ 111 w 2352"/>
                    <a:gd name="T39" fmla="*/ 24 h 590"/>
                    <a:gd name="T40" fmla="*/ 106 w 2352"/>
                    <a:gd name="T41" fmla="*/ 19 h 590"/>
                    <a:gd name="T42" fmla="*/ 99 w 2352"/>
                    <a:gd name="T43" fmla="*/ 15 h 590"/>
                    <a:gd name="T44" fmla="*/ 92 w 2352"/>
                    <a:gd name="T45" fmla="*/ 12 h 590"/>
                    <a:gd name="T46" fmla="*/ 84 w 2352"/>
                    <a:gd name="T47" fmla="*/ 10 h 590"/>
                    <a:gd name="T48" fmla="*/ 76 w 2352"/>
                    <a:gd name="T49" fmla="*/ 8 h 590"/>
                    <a:gd name="T50" fmla="*/ 68 w 2352"/>
                    <a:gd name="T51" fmla="*/ 8 h 590"/>
                    <a:gd name="T52" fmla="*/ 60 w 2352"/>
                    <a:gd name="T53" fmla="*/ 8 h 590"/>
                    <a:gd name="T54" fmla="*/ 52 w 2352"/>
                    <a:gd name="T55" fmla="*/ 10 h 590"/>
                    <a:gd name="T56" fmla="*/ 44 w 2352"/>
                    <a:gd name="T57" fmla="*/ 12 h 590"/>
                    <a:gd name="T58" fmla="*/ 37 w 2352"/>
                    <a:gd name="T59" fmla="*/ 15 h 590"/>
                    <a:gd name="T60" fmla="*/ 31 w 2352"/>
                    <a:gd name="T61" fmla="*/ 19 h 590"/>
                    <a:gd name="T62" fmla="*/ 25 w 2352"/>
                    <a:gd name="T63" fmla="*/ 24 h 590"/>
                    <a:gd name="T64" fmla="*/ 20 w 2352"/>
                    <a:gd name="T65" fmla="*/ 29 h 590"/>
                    <a:gd name="T66" fmla="*/ 17 w 2352"/>
                    <a:gd name="T67" fmla="*/ 35 h 590"/>
                    <a:gd name="T68" fmla="*/ 15 w 2352"/>
                    <a:gd name="T69" fmla="*/ 35 h 590"/>
                    <a:gd name="T70" fmla="*/ 13 w 2352"/>
                    <a:gd name="T71" fmla="*/ 35 h 590"/>
                    <a:gd name="T72" fmla="*/ 10 w 2352"/>
                    <a:gd name="T73" fmla="*/ 35 h 590"/>
                    <a:gd name="T74" fmla="*/ 8 w 2352"/>
                    <a:gd name="T75" fmla="*/ 35 h 590"/>
                    <a:gd name="T76" fmla="*/ 6 w 2352"/>
                    <a:gd name="T77" fmla="*/ 35 h 590"/>
                    <a:gd name="T78" fmla="*/ 4 w 2352"/>
                    <a:gd name="T79" fmla="*/ 36 h 590"/>
                    <a:gd name="T80" fmla="*/ 2 w 2352"/>
                    <a:gd name="T81" fmla="*/ 36 h 590"/>
                    <a:gd name="T82" fmla="*/ 0 w 2352"/>
                    <a:gd name="T83" fmla="*/ 36 h 590"/>
                    <a:gd name="T84" fmla="*/ 2 w 2352"/>
                    <a:gd name="T85" fmla="*/ 31 h 590"/>
                    <a:gd name="T86" fmla="*/ 4 w 2352"/>
                    <a:gd name="T87" fmla="*/ 26 h 590"/>
                    <a:gd name="T88" fmla="*/ 6 w 2352"/>
                    <a:gd name="T89" fmla="*/ 22 h 590"/>
                    <a:gd name="T90" fmla="*/ 8 w 2352"/>
                    <a:gd name="T91" fmla="*/ 18 h 590"/>
                    <a:gd name="T92" fmla="*/ 12 w 2352"/>
                    <a:gd name="T93" fmla="*/ 15 h 590"/>
                    <a:gd name="T94" fmla="*/ 15 w 2352"/>
                    <a:gd name="T95" fmla="*/ 12 h 590"/>
                    <a:gd name="T96" fmla="*/ 18 w 2352"/>
                    <a:gd name="T97" fmla="*/ 10 h 590"/>
                    <a:gd name="T98" fmla="*/ 22 w 2352"/>
                    <a:gd name="T99" fmla="*/ 8 h 590"/>
                    <a:gd name="T100" fmla="*/ 25 w 2352"/>
                    <a:gd name="T101" fmla="*/ 6 h 590"/>
                    <a:gd name="T102" fmla="*/ 29 w 2352"/>
                    <a:gd name="T103" fmla="*/ 4 h 590"/>
                    <a:gd name="T104" fmla="*/ 33 w 2352"/>
                    <a:gd name="T105" fmla="*/ 3 h 590"/>
                    <a:gd name="T106" fmla="*/ 36 w 2352"/>
                    <a:gd name="T107" fmla="*/ 2 h 590"/>
                    <a:gd name="T108" fmla="*/ 40 w 2352"/>
                    <a:gd name="T109" fmla="*/ 2 h 590"/>
                    <a:gd name="T110" fmla="*/ 44 w 2352"/>
                    <a:gd name="T111" fmla="*/ 1 h 590"/>
                    <a:gd name="T112" fmla="*/ 47 w 2352"/>
                    <a:gd name="T113" fmla="*/ 1 h 590"/>
                    <a:gd name="T114" fmla="*/ 51 w 2352"/>
                    <a:gd name="T115" fmla="*/ 0 h 590"/>
                    <a:gd name="T116" fmla="*/ 147 w 2352"/>
                    <a:gd name="T117" fmla="*/ 1 h 59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52" h="590">
                      <a:moveTo>
                        <a:pt x="2350" y="20"/>
                      </a:moveTo>
                      <a:lnTo>
                        <a:pt x="2352" y="588"/>
                      </a:lnTo>
                      <a:lnTo>
                        <a:pt x="2322" y="588"/>
                      </a:lnTo>
                      <a:lnTo>
                        <a:pt x="2296" y="590"/>
                      </a:lnTo>
                      <a:lnTo>
                        <a:pt x="2266" y="590"/>
                      </a:lnTo>
                      <a:lnTo>
                        <a:pt x="2238" y="590"/>
                      </a:lnTo>
                      <a:lnTo>
                        <a:pt x="2209" y="590"/>
                      </a:lnTo>
                      <a:lnTo>
                        <a:pt x="2181" y="590"/>
                      </a:lnTo>
                      <a:lnTo>
                        <a:pt x="2155" y="590"/>
                      </a:lnTo>
                      <a:lnTo>
                        <a:pt x="2125" y="590"/>
                      </a:lnTo>
                      <a:lnTo>
                        <a:pt x="2097" y="590"/>
                      </a:lnTo>
                      <a:lnTo>
                        <a:pt x="2070" y="590"/>
                      </a:lnTo>
                      <a:lnTo>
                        <a:pt x="2043" y="590"/>
                      </a:lnTo>
                      <a:lnTo>
                        <a:pt x="2015" y="590"/>
                      </a:lnTo>
                      <a:lnTo>
                        <a:pt x="1986" y="588"/>
                      </a:lnTo>
                      <a:lnTo>
                        <a:pt x="1959" y="588"/>
                      </a:lnTo>
                      <a:lnTo>
                        <a:pt x="1931" y="588"/>
                      </a:lnTo>
                      <a:lnTo>
                        <a:pt x="1904" y="584"/>
                      </a:lnTo>
                      <a:lnTo>
                        <a:pt x="1850" y="473"/>
                      </a:lnTo>
                      <a:lnTo>
                        <a:pt x="1777" y="378"/>
                      </a:lnTo>
                      <a:lnTo>
                        <a:pt x="1687" y="299"/>
                      </a:lnTo>
                      <a:lnTo>
                        <a:pt x="1583" y="235"/>
                      </a:lnTo>
                      <a:lnTo>
                        <a:pt x="1470" y="185"/>
                      </a:lnTo>
                      <a:lnTo>
                        <a:pt x="1347" y="150"/>
                      </a:lnTo>
                      <a:lnTo>
                        <a:pt x="1217" y="128"/>
                      </a:lnTo>
                      <a:lnTo>
                        <a:pt x="1087" y="122"/>
                      </a:lnTo>
                      <a:lnTo>
                        <a:pt x="953" y="131"/>
                      </a:lnTo>
                      <a:lnTo>
                        <a:pt x="826" y="152"/>
                      </a:lnTo>
                      <a:lnTo>
                        <a:pt x="703" y="188"/>
                      </a:lnTo>
                      <a:lnTo>
                        <a:pt x="590" y="237"/>
                      </a:lnTo>
                      <a:lnTo>
                        <a:pt x="486" y="299"/>
                      </a:lnTo>
                      <a:lnTo>
                        <a:pt x="396" y="373"/>
                      </a:lnTo>
                      <a:lnTo>
                        <a:pt x="323" y="462"/>
                      </a:lnTo>
                      <a:lnTo>
                        <a:pt x="272" y="563"/>
                      </a:lnTo>
                      <a:lnTo>
                        <a:pt x="234" y="563"/>
                      </a:lnTo>
                      <a:lnTo>
                        <a:pt x="200" y="563"/>
                      </a:lnTo>
                      <a:lnTo>
                        <a:pt x="165" y="563"/>
                      </a:lnTo>
                      <a:lnTo>
                        <a:pt x="133" y="563"/>
                      </a:lnTo>
                      <a:lnTo>
                        <a:pt x="100" y="563"/>
                      </a:lnTo>
                      <a:lnTo>
                        <a:pt x="68" y="565"/>
                      </a:lnTo>
                      <a:lnTo>
                        <a:pt x="36" y="565"/>
                      </a:lnTo>
                      <a:lnTo>
                        <a:pt x="0" y="568"/>
                      </a:lnTo>
                      <a:lnTo>
                        <a:pt x="24" y="487"/>
                      </a:lnTo>
                      <a:lnTo>
                        <a:pt x="54" y="413"/>
                      </a:lnTo>
                      <a:lnTo>
                        <a:pt x="92" y="346"/>
                      </a:lnTo>
                      <a:lnTo>
                        <a:pt x="133" y="288"/>
                      </a:lnTo>
                      <a:lnTo>
                        <a:pt x="182" y="237"/>
                      </a:lnTo>
                      <a:lnTo>
                        <a:pt x="230" y="191"/>
                      </a:lnTo>
                      <a:lnTo>
                        <a:pt x="285" y="152"/>
                      </a:lnTo>
                      <a:lnTo>
                        <a:pt x="343" y="120"/>
                      </a:lnTo>
                      <a:lnTo>
                        <a:pt x="399" y="90"/>
                      </a:lnTo>
                      <a:lnTo>
                        <a:pt x="459" y="69"/>
                      </a:lnTo>
                      <a:lnTo>
                        <a:pt x="519" y="49"/>
                      </a:lnTo>
                      <a:lnTo>
                        <a:pt x="579" y="33"/>
                      </a:lnTo>
                      <a:lnTo>
                        <a:pt x="638" y="22"/>
                      </a:lnTo>
                      <a:lnTo>
                        <a:pt x="698" y="11"/>
                      </a:lnTo>
                      <a:lnTo>
                        <a:pt x="752" y="6"/>
                      </a:lnTo>
                      <a:lnTo>
                        <a:pt x="807" y="0"/>
                      </a:lnTo>
                      <a:lnTo>
                        <a:pt x="2350" y="20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Freeform 253"/>
                <p:cNvSpPr>
                  <a:spLocks/>
                </p:cNvSpPr>
                <p:nvPr/>
              </p:nvSpPr>
              <p:spPr bwMode="auto">
                <a:xfrm>
                  <a:off x="5000" y="1422"/>
                  <a:ext cx="286" cy="109"/>
                </a:xfrm>
                <a:custGeom>
                  <a:avLst/>
                  <a:gdLst>
                    <a:gd name="T0" fmla="*/ 2 w 1147"/>
                    <a:gd name="T1" fmla="*/ 7 h 438"/>
                    <a:gd name="T2" fmla="*/ 0 w 1147"/>
                    <a:gd name="T3" fmla="*/ 0 h 438"/>
                    <a:gd name="T4" fmla="*/ 4 w 1147"/>
                    <a:gd name="T5" fmla="*/ 0 h 438"/>
                    <a:gd name="T6" fmla="*/ 8 w 1147"/>
                    <a:gd name="T7" fmla="*/ 0 h 438"/>
                    <a:gd name="T8" fmla="*/ 12 w 1147"/>
                    <a:gd name="T9" fmla="*/ 0 h 438"/>
                    <a:gd name="T10" fmla="*/ 17 w 1147"/>
                    <a:gd name="T11" fmla="*/ 0 h 438"/>
                    <a:gd name="T12" fmla="*/ 20 w 1147"/>
                    <a:gd name="T13" fmla="*/ 1 h 438"/>
                    <a:gd name="T14" fmla="*/ 24 w 1147"/>
                    <a:gd name="T15" fmla="*/ 1 h 438"/>
                    <a:gd name="T16" fmla="*/ 28 w 1147"/>
                    <a:gd name="T17" fmla="*/ 1 h 438"/>
                    <a:gd name="T18" fmla="*/ 32 w 1147"/>
                    <a:gd name="T19" fmla="*/ 1 h 438"/>
                    <a:gd name="T20" fmla="*/ 35 w 1147"/>
                    <a:gd name="T21" fmla="*/ 2 h 438"/>
                    <a:gd name="T22" fmla="*/ 39 w 1147"/>
                    <a:gd name="T23" fmla="*/ 2 h 438"/>
                    <a:gd name="T24" fmla="*/ 42 w 1147"/>
                    <a:gd name="T25" fmla="*/ 2 h 438"/>
                    <a:gd name="T26" fmla="*/ 46 w 1147"/>
                    <a:gd name="T27" fmla="*/ 3 h 438"/>
                    <a:gd name="T28" fmla="*/ 49 w 1147"/>
                    <a:gd name="T29" fmla="*/ 3 h 438"/>
                    <a:gd name="T30" fmla="*/ 52 w 1147"/>
                    <a:gd name="T31" fmla="*/ 4 h 438"/>
                    <a:gd name="T32" fmla="*/ 54 w 1147"/>
                    <a:gd name="T33" fmla="*/ 5 h 438"/>
                    <a:gd name="T34" fmla="*/ 57 w 1147"/>
                    <a:gd name="T35" fmla="*/ 6 h 438"/>
                    <a:gd name="T36" fmla="*/ 60 w 1147"/>
                    <a:gd name="T37" fmla="*/ 8 h 438"/>
                    <a:gd name="T38" fmla="*/ 62 w 1147"/>
                    <a:gd name="T39" fmla="*/ 10 h 438"/>
                    <a:gd name="T40" fmla="*/ 64 w 1147"/>
                    <a:gd name="T41" fmla="*/ 12 h 438"/>
                    <a:gd name="T42" fmla="*/ 66 w 1147"/>
                    <a:gd name="T43" fmla="*/ 15 h 438"/>
                    <a:gd name="T44" fmla="*/ 68 w 1147"/>
                    <a:gd name="T45" fmla="*/ 18 h 438"/>
                    <a:gd name="T46" fmla="*/ 69 w 1147"/>
                    <a:gd name="T47" fmla="*/ 21 h 438"/>
                    <a:gd name="T48" fmla="*/ 71 w 1147"/>
                    <a:gd name="T49" fmla="*/ 24 h 438"/>
                    <a:gd name="T50" fmla="*/ 71 w 1147"/>
                    <a:gd name="T51" fmla="*/ 27 h 438"/>
                    <a:gd name="T52" fmla="*/ 69 w 1147"/>
                    <a:gd name="T53" fmla="*/ 27 h 438"/>
                    <a:gd name="T54" fmla="*/ 66 w 1147"/>
                    <a:gd name="T55" fmla="*/ 27 h 438"/>
                    <a:gd name="T56" fmla="*/ 63 w 1147"/>
                    <a:gd name="T57" fmla="*/ 27 h 438"/>
                    <a:gd name="T58" fmla="*/ 60 w 1147"/>
                    <a:gd name="T59" fmla="*/ 27 h 438"/>
                    <a:gd name="T60" fmla="*/ 56 w 1147"/>
                    <a:gd name="T61" fmla="*/ 27 h 438"/>
                    <a:gd name="T62" fmla="*/ 53 w 1147"/>
                    <a:gd name="T63" fmla="*/ 27 h 438"/>
                    <a:gd name="T64" fmla="*/ 50 w 1147"/>
                    <a:gd name="T65" fmla="*/ 27 h 438"/>
                    <a:gd name="T66" fmla="*/ 48 w 1147"/>
                    <a:gd name="T67" fmla="*/ 27 h 438"/>
                    <a:gd name="T68" fmla="*/ 46 w 1147"/>
                    <a:gd name="T69" fmla="*/ 24 h 438"/>
                    <a:gd name="T70" fmla="*/ 44 w 1147"/>
                    <a:gd name="T71" fmla="*/ 22 h 438"/>
                    <a:gd name="T72" fmla="*/ 42 w 1147"/>
                    <a:gd name="T73" fmla="*/ 20 h 438"/>
                    <a:gd name="T74" fmla="*/ 39 w 1147"/>
                    <a:gd name="T75" fmla="*/ 18 h 438"/>
                    <a:gd name="T76" fmla="*/ 37 w 1147"/>
                    <a:gd name="T77" fmla="*/ 16 h 438"/>
                    <a:gd name="T78" fmla="*/ 34 w 1147"/>
                    <a:gd name="T79" fmla="*/ 14 h 438"/>
                    <a:gd name="T80" fmla="*/ 31 w 1147"/>
                    <a:gd name="T81" fmla="*/ 13 h 438"/>
                    <a:gd name="T82" fmla="*/ 28 w 1147"/>
                    <a:gd name="T83" fmla="*/ 11 h 438"/>
                    <a:gd name="T84" fmla="*/ 25 w 1147"/>
                    <a:gd name="T85" fmla="*/ 10 h 438"/>
                    <a:gd name="T86" fmla="*/ 22 w 1147"/>
                    <a:gd name="T87" fmla="*/ 9 h 438"/>
                    <a:gd name="T88" fmla="*/ 19 w 1147"/>
                    <a:gd name="T89" fmla="*/ 9 h 438"/>
                    <a:gd name="T90" fmla="*/ 15 w 1147"/>
                    <a:gd name="T91" fmla="*/ 8 h 438"/>
                    <a:gd name="T92" fmla="*/ 12 w 1147"/>
                    <a:gd name="T93" fmla="*/ 7 h 438"/>
                    <a:gd name="T94" fmla="*/ 9 w 1147"/>
                    <a:gd name="T95" fmla="*/ 7 h 438"/>
                    <a:gd name="T96" fmla="*/ 5 w 1147"/>
                    <a:gd name="T97" fmla="*/ 7 h 438"/>
                    <a:gd name="T98" fmla="*/ 2 w 1147"/>
                    <a:gd name="T99" fmla="*/ 7 h 4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147" h="438">
                      <a:moveTo>
                        <a:pt x="36" y="117"/>
                      </a:move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136" y="3"/>
                      </a:lnTo>
                      <a:lnTo>
                        <a:pt x="201" y="6"/>
                      </a:lnTo>
                      <a:lnTo>
                        <a:pt x="267" y="6"/>
                      </a:lnTo>
                      <a:lnTo>
                        <a:pt x="330" y="11"/>
                      </a:lnTo>
                      <a:lnTo>
                        <a:pt x="392" y="14"/>
                      </a:lnTo>
                      <a:lnTo>
                        <a:pt x="454" y="16"/>
                      </a:lnTo>
                      <a:lnTo>
                        <a:pt x="514" y="22"/>
                      </a:lnTo>
                      <a:lnTo>
                        <a:pt x="571" y="27"/>
                      </a:lnTo>
                      <a:lnTo>
                        <a:pt x="628" y="33"/>
                      </a:lnTo>
                      <a:lnTo>
                        <a:pt x="683" y="41"/>
                      </a:lnTo>
                      <a:lnTo>
                        <a:pt x="734" y="49"/>
                      </a:lnTo>
                      <a:lnTo>
                        <a:pt x="783" y="57"/>
                      </a:lnTo>
                      <a:lnTo>
                        <a:pt x="831" y="69"/>
                      </a:lnTo>
                      <a:lnTo>
                        <a:pt x="875" y="79"/>
                      </a:lnTo>
                      <a:lnTo>
                        <a:pt x="919" y="92"/>
                      </a:lnTo>
                      <a:lnTo>
                        <a:pt x="960" y="125"/>
                      </a:lnTo>
                      <a:lnTo>
                        <a:pt x="997" y="163"/>
                      </a:lnTo>
                      <a:lnTo>
                        <a:pt x="1032" y="201"/>
                      </a:lnTo>
                      <a:lnTo>
                        <a:pt x="1062" y="245"/>
                      </a:lnTo>
                      <a:lnTo>
                        <a:pt x="1092" y="288"/>
                      </a:lnTo>
                      <a:lnTo>
                        <a:pt x="1115" y="334"/>
                      </a:lnTo>
                      <a:lnTo>
                        <a:pt x="1133" y="383"/>
                      </a:lnTo>
                      <a:lnTo>
                        <a:pt x="1147" y="432"/>
                      </a:lnTo>
                      <a:lnTo>
                        <a:pt x="1106" y="435"/>
                      </a:lnTo>
                      <a:lnTo>
                        <a:pt x="1060" y="435"/>
                      </a:lnTo>
                      <a:lnTo>
                        <a:pt x="1011" y="435"/>
                      </a:lnTo>
                      <a:lnTo>
                        <a:pt x="960" y="435"/>
                      </a:lnTo>
                      <a:lnTo>
                        <a:pt x="905" y="435"/>
                      </a:lnTo>
                      <a:lnTo>
                        <a:pt x="856" y="435"/>
                      </a:lnTo>
                      <a:lnTo>
                        <a:pt x="808" y="435"/>
                      </a:lnTo>
                      <a:lnTo>
                        <a:pt x="764" y="438"/>
                      </a:lnTo>
                      <a:lnTo>
                        <a:pt x="737" y="394"/>
                      </a:lnTo>
                      <a:lnTo>
                        <a:pt x="704" y="357"/>
                      </a:lnTo>
                      <a:lnTo>
                        <a:pt x="669" y="318"/>
                      </a:lnTo>
                      <a:lnTo>
                        <a:pt x="631" y="286"/>
                      </a:lnTo>
                      <a:lnTo>
                        <a:pt x="590" y="256"/>
                      </a:lnTo>
                      <a:lnTo>
                        <a:pt x="547" y="228"/>
                      </a:lnTo>
                      <a:lnTo>
                        <a:pt x="503" y="207"/>
                      </a:lnTo>
                      <a:lnTo>
                        <a:pt x="454" y="185"/>
                      </a:lnTo>
                      <a:lnTo>
                        <a:pt x="406" y="166"/>
                      </a:lnTo>
                      <a:lnTo>
                        <a:pt x="356" y="152"/>
                      </a:lnTo>
                      <a:lnTo>
                        <a:pt x="305" y="139"/>
                      </a:lnTo>
                      <a:lnTo>
                        <a:pt x="250" y="131"/>
                      </a:lnTo>
                      <a:lnTo>
                        <a:pt x="199" y="122"/>
                      </a:lnTo>
                      <a:lnTo>
                        <a:pt x="145" y="117"/>
                      </a:lnTo>
                      <a:lnTo>
                        <a:pt x="90" y="117"/>
                      </a:lnTo>
                      <a:lnTo>
                        <a:pt x="36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6" name="Freeform 254"/>
                <p:cNvSpPr>
                  <a:spLocks/>
                </p:cNvSpPr>
                <p:nvPr/>
              </p:nvSpPr>
              <p:spPr bwMode="auto">
                <a:xfrm>
                  <a:off x="4989" y="1422"/>
                  <a:ext cx="30" cy="30"/>
                </a:xfrm>
                <a:custGeom>
                  <a:avLst/>
                  <a:gdLst>
                    <a:gd name="T0" fmla="*/ 6 w 119"/>
                    <a:gd name="T1" fmla="*/ 0 h 122"/>
                    <a:gd name="T2" fmla="*/ 8 w 119"/>
                    <a:gd name="T3" fmla="*/ 7 h 122"/>
                    <a:gd name="T4" fmla="*/ 7 w 119"/>
                    <a:gd name="T5" fmla="*/ 7 h 122"/>
                    <a:gd name="T6" fmla="*/ 6 w 119"/>
                    <a:gd name="T7" fmla="*/ 7 h 122"/>
                    <a:gd name="T8" fmla="*/ 5 w 119"/>
                    <a:gd name="T9" fmla="*/ 7 h 122"/>
                    <a:gd name="T10" fmla="*/ 5 w 119"/>
                    <a:gd name="T11" fmla="*/ 7 h 122"/>
                    <a:gd name="T12" fmla="*/ 4 w 119"/>
                    <a:gd name="T13" fmla="*/ 7 h 122"/>
                    <a:gd name="T14" fmla="*/ 3 w 119"/>
                    <a:gd name="T15" fmla="*/ 7 h 122"/>
                    <a:gd name="T16" fmla="*/ 3 w 119"/>
                    <a:gd name="T17" fmla="*/ 7 h 122"/>
                    <a:gd name="T18" fmla="*/ 2 w 119"/>
                    <a:gd name="T19" fmla="*/ 7 h 122"/>
                    <a:gd name="T20" fmla="*/ 0 w 119"/>
                    <a:gd name="T21" fmla="*/ 0 h 122"/>
                    <a:gd name="T22" fmla="*/ 1 w 119"/>
                    <a:gd name="T23" fmla="*/ 0 h 122"/>
                    <a:gd name="T24" fmla="*/ 1 w 119"/>
                    <a:gd name="T25" fmla="*/ 0 h 122"/>
                    <a:gd name="T26" fmla="*/ 2 w 119"/>
                    <a:gd name="T27" fmla="*/ 0 h 122"/>
                    <a:gd name="T28" fmla="*/ 3 w 119"/>
                    <a:gd name="T29" fmla="*/ 0 h 122"/>
                    <a:gd name="T30" fmla="*/ 4 w 119"/>
                    <a:gd name="T31" fmla="*/ 0 h 122"/>
                    <a:gd name="T32" fmla="*/ 4 w 119"/>
                    <a:gd name="T33" fmla="*/ 0 h 122"/>
                    <a:gd name="T34" fmla="*/ 5 w 119"/>
                    <a:gd name="T35" fmla="*/ 0 h 122"/>
                    <a:gd name="T36" fmla="*/ 6 w 119"/>
                    <a:gd name="T37" fmla="*/ 0 h 1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22">
                      <a:moveTo>
                        <a:pt x="86" y="0"/>
                      </a:moveTo>
                      <a:lnTo>
                        <a:pt x="119" y="117"/>
                      </a:lnTo>
                      <a:lnTo>
                        <a:pt x="109" y="117"/>
                      </a:lnTo>
                      <a:lnTo>
                        <a:pt x="95" y="117"/>
                      </a:lnTo>
                      <a:lnTo>
                        <a:pt x="84" y="120"/>
                      </a:lnTo>
                      <a:lnTo>
                        <a:pt x="73" y="120"/>
                      </a:lnTo>
                      <a:lnTo>
                        <a:pt x="63" y="120"/>
                      </a:lnTo>
                      <a:lnTo>
                        <a:pt x="51" y="122"/>
                      </a:lnTo>
                      <a:lnTo>
                        <a:pt x="40" y="122"/>
                      </a:lnTo>
                      <a:lnTo>
                        <a:pt x="30" y="1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Freeform 255"/>
                <p:cNvSpPr>
                  <a:spLocks/>
                </p:cNvSpPr>
                <p:nvPr/>
              </p:nvSpPr>
              <p:spPr bwMode="auto">
                <a:xfrm>
                  <a:off x="4978" y="1422"/>
                  <a:ext cx="30" cy="32"/>
                </a:xfrm>
                <a:custGeom>
                  <a:avLst/>
                  <a:gdLst>
                    <a:gd name="T0" fmla="*/ 5 w 120"/>
                    <a:gd name="T1" fmla="*/ 0 h 128"/>
                    <a:gd name="T2" fmla="*/ 8 w 120"/>
                    <a:gd name="T3" fmla="*/ 7 h 128"/>
                    <a:gd name="T4" fmla="*/ 7 w 120"/>
                    <a:gd name="T5" fmla="*/ 8 h 128"/>
                    <a:gd name="T6" fmla="*/ 6 w 120"/>
                    <a:gd name="T7" fmla="*/ 8 h 128"/>
                    <a:gd name="T8" fmla="*/ 6 w 120"/>
                    <a:gd name="T9" fmla="*/ 8 h 128"/>
                    <a:gd name="T10" fmla="*/ 5 w 120"/>
                    <a:gd name="T11" fmla="*/ 8 h 128"/>
                    <a:gd name="T12" fmla="*/ 4 w 120"/>
                    <a:gd name="T13" fmla="*/ 8 h 128"/>
                    <a:gd name="T14" fmla="*/ 4 w 120"/>
                    <a:gd name="T15" fmla="*/ 8 h 128"/>
                    <a:gd name="T16" fmla="*/ 3 w 120"/>
                    <a:gd name="T17" fmla="*/ 8 h 128"/>
                    <a:gd name="T18" fmla="*/ 2 w 120"/>
                    <a:gd name="T19" fmla="*/ 8 h 128"/>
                    <a:gd name="T20" fmla="*/ 0 w 120"/>
                    <a:gd name="T21" fmla="*/ 0 h 128"/>
                    <a:gd name="T22" fmla="*/ 1 w 120"/>
                    <a:gd name="T23" fmla="*/ 0 h 128"/>
                    <a:gd name="T24" fmla="*/ 2 w 120"/>
                    <a:gd name="T25" fmla="*/ 0 h 128"/>
                    <a:gd name="T26" fmla="*/ 2 w 120"/>
                    <a:gd name="T27" fmla="*/ 0 h 128"/>
                    <a:gd name="T28" fmla="*/ 3 w 120"/>
                    <a:gd name="T29" fmla="*/ 0 h 128"/>
                    <a:gd name="T30" fmla="*/ 3 w 120"/>
                    <a:gd name="T31" fmla="*/ 0 h 128"/>
                    <a:gd name="T32" fmla="*/ 4 w 120"/>
                    <a:gd name="T33" fmla="*/ 0 h 128"/>
                    <a:gd name="T34" fmla="*/ 5 w 120"/>
                    <a:gd name="T35" fmla="*/ 0 h 128"/>
                    <a:gd name="T36" fmla="*/ 5 w 120"/>
                    <a:gd name="T37" fmla="*/ 0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28">
                      <a:moveTo>
                        <a:pt x="84" y="0"/>
                      </a:moveTo>
                      <a:lnTo>
                        <a:pt x="120" y="117"/>
                      </a:lnTo>
                      <a:lnTo>
                        <a:pt x="109" y="120"/>
                      </a:lnTo>
                      <a:lnTo>
                        <a:pt x="98" y="120"/>
                      </a:lnTo>
                      <a:lnTo>
                        <a:pt x="87" y="122"/>
                      </a:lnTo>
                      <a:lnTo>
                        <a:pt x="77" y="122"/>
                      </a:lnTo>
                      <a:lnTo>
                        <a:pt x="65" y="122"/>
                      </a:lnTo>
                      <a:lnTo>
                        <a:pt x="54" y="125"/>
                      </a:lnTo>
                      <a:lnTo>
                        <a:pt x="41" y="125"/>
                      </a:lnTo>
                      <a:lnTo>
                        <a:pt x="30" y="12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3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8" name="Freeform 256"/>
                <p:cNvSpPr>
                  <a:spLocks/>
                </p:cNvSpPr>
                <p:nvPr/>
              </p:nvSpPr>
              <p:spPr bwMode="auto">
                <a:xfrm>
                  <a:off x="4967" y="1422"/>
                  <a:ext cx="30" cy="32"/>
                </a:xfrm>
                <a:custGeom>
                  <a:avLst/>
                  <a:gdLst>
                    <a:gd name="T0" fmla="*/ 6 w 120"/>
                    <a:gd name="T1" fmla="*/ 0 h 131"/>
                    <a:gd name="T2" fmla="*/ 8 w 120"/>
                    <a:gd name="T3" fmla="*/ 7 h 131"/>
                    <a:gd name="T4" fmla="*/ 7 w 120"/>
                    <a:gd name="T5" fmla="*/ 7 h 131"/>
                    <a:gd name="T6" fmla="*/ 6 w 120"/>
                    <a:gd name="T7" fmla="*/ 7 h 131"/>
                    <a:gd name="T8" fmla="*/ 6 w 120"/>
                    <a:gd name="T9" fmla="*/ 8 h 131"/>
                    <a:gd name="T10" fmla="*/ 5 w 120"/>
                    <a:gd name="T11" fmla="*/ 8 h 131"/>
                    <a:gd name="T12" fmla="*/ 4 w 120"/>
                    <a:gd name="T13" fmla="*/ 8 h 131"/>
                    <a:gd name="T14" fmla="*/ 4 w 120"/>
                    <a:gd name="T15" fmla="*/ 8 h 131"/>
                    <a:gd name="T16" fmla="*/ 3 w 120"/>
                    <a:gd name="T17" fmla="*/ 8 h 131"/>
                    <a:gd name="T18" fmla="*/ 2 w 120"/>
                    <a:gd name="T19" fmla="*/ 8 h 131"/>
                    <a:gd name="T20" fmla="*/ 0 w 120"/>
                    <a:gd name="T21" fmla="*/ 0 h 131"/>
                    <a:gd name="T22" fmla="*/ 1 w 120"/>
                    <a:gd name="T23" fmla="*/ 0 h 131"/>
                    <a:gd name="T24" fmla="*/ 2 w 120"/>
                    <a:gd name="T25" fmla="*/ 0 h 131"/>
                    <a:gd name="T26" fmla="*/ 2 w 120"/>
                    <a:gd name="T27" fmla="*/ 0 h 131"/>
                    <a:gd name="T28" fmla="*/ 3 w 120"/>
                    <a:gd name="T29" fmla="*/ 0 h 131"/>
                    <a:gd name="T30" fmla="*/ 4 w 120"/>
                    <a:gd name="T31" fmla="*/ 0 h 131"/>
                    <a:gd name="T32" fmla="*/ 4 w 120"/>
                    <a:gd name="T33" fmla="*/ 0 h 131"/>
                    <a:gd name="T34" fmla="*/ 5 w 120"/>
                    <a:gd name="T35" fmla="*/ 0 h 131"/>
                    <a:gd name="T36" fmla="*/ 6 w 120"/>
                    <a:gd name="T37" fmla="*/ 0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31">
                      <a:moveTo>
                        <a:pt x="90" y="0"/>
                      </a:moveTo>
                      <a:lnTo>
                        <a:pt x="120" y="122"/>
                      </a:lnTo>
                      <a:lnTo>
                        <a:pt x="109" y="122"/>
                      </a:lnTo>
                      <a:lnTo>
                        <a:pt x="98" y="122"/>
                      </a:lnTo>
                      <a:lnTo>
                        <a:pt x="90" y="125"/>
                      </a:lnTo>
                      <a:lnTo>
                        <a:pt x="79" y="125"/>
                      </a:lnTo>
                      <a:lnTo>
                        <a:pt x="68" y="128"/>
                      </a:lnTo>
                      <a:lnTo>
                        <a:pt x="57" y="131"/>
                      </a:lnTo>
                      <a:lnTo>
                        <a:pt x="46" y="131"/>
                      </a:lnTo>
                      <a:lnTo>
                        <a:pt x="35" y="13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Freeform 257"/>
                <p:cNvSpPr>
                  <a:spLocks/>
                </p:cNvSpPr>
                <p:nvPr/>
              </p:nvSpPr>
              <p:spPr bwMode="auto">
                <a:xfrm>
                  <a:off x="4956" y="1422"/>
                  <a:ext cx="30" cy="35"/>
                </a:xfrm>
                <a:custGeom>
                  <a:avLst/>
                  <a:gdLst>
                    <a:gd name="T0" fmla="*/ 6 w 119"/>
                    <a:gd name="T1" fmla="*/ 0 h 139"/>
                    <a:gd name="T2" fmla="*/ 8 w 119"/>
                    <a:gd name="T3" fmla="*/ 8 h 139"/>
                    <a:gd name="T4" fmla="*/ 7 w 119"/>
                    <a:gd name="T5" fmla="*/ 8 h 139"/>
                    <a:gd name="T6" fmla="*/ 6 w 119"/>
                    <a:gd name="T7" fmla="*/ 8 h 139"/>
                    <a:gd name="T8" fmla="*/ 6 w 119"/>
                    <a:gd name="T9" fmla="*/ 8 h 139"/>
                    <a:gd name="T10" fmla="*/ 5 w 119"/>
                    <a:gd name="T11" fmla="*/ 8 h 139"/>
                    <a:gd name="T12" fmla="*/ 4 w 119"/>
                    <a:gd name="T13" fmla="*/ 9 h 139"/>
                    <a:gd name="T14" fmla="*/ 4 w 119"/>
                    <a:gd name="T15" fmla="*/ 9 h 139"/>
                    <a:gd name="T16" fmla="*/ 3 w 119"/>
                    <a:gd name="T17" fmla="*/ 9 h 139"/>
                    <a:gd name="T18" fmla="*/ 2 w 119"/>
                    <a:gd name="T19" fmla="*/ 9 h 139"/>
                    <a:gd name="T20" fmla="*/ 0 w 119"/>
                    <a:gd name="T21" fmla="*/ 0 h 139"/>
                    <a:gd name="T22" fmla="*/ 1 w 119"/>
                    <a:gd name="T23" fmla="*/ 0 h 139"/>
                    <a:gd name="T24" fmla="*/ 1 w 119"/>
                    <a:gd name="T25" fmla="*/ 0 h 139"/>
                    <a:gd name="T26" fmla="*/ 2 w 119"/>
                    <a:gd name="T27" fmla="*/ 0 h 139"/>
                    <a:gd name="T28" fmla="*/ 3 w 119"/>
                    <a:gd name="T29" fmla="*/ 0 h 139"/>
                    <a:gd name="T30" fmla="*/ 3 w 119"/>
                    <a:gd name="T31" fmla="*/ 0 h 139"/>
                    <a:gd name="T32" fmla="*/ 4 w 119"/>
                    <a:gd name="T33" fmla="*/ 0 h 139"/>
                    <a:gd name="T34" fmla="*/ 5 w 119"/>
                    <a:gd name="T35" fmla="*/ 0 h 139"/>
                    <a:gd name="T36" fmla="*/ 6 w 119"/>
                    <a:gd name="T37" fmla="*/ 0 h 1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39">
                      <a:moveTo>
                        <a:pt x="89" y="0"/>
                      </a:moveTo>
                      <a:lnTo>
                        <a:pt x="119" y="128"/>
                      </a:lnTo>
                      <a:lnTo>
                        <a:pt x="108" y="128"/>
                      </a:lnTo>
                      <a:lnTo>
                        <a:pt x="97" y="131"/>
                      </a:lnTo>
                      <a:lnTo>
                        <a:pt x="87" y="131"/>
                      </a:lnTo>
                      <a:lnTo>
                        <a:pt x="76" y="133"/>
                      </a:lnTo>
                      <a:lnTo>
                        <a:pt x="65" y="136"/>
                      </a:lnTo>
                      <a:lnTo>
                        <a:pt x="57" y="136"/>
                      </a:lnTo>
                      <a:lnTo>
                        <a:pt x="46" y="139"/>
                      </a:lnTo>
                      <a:lnTo>
                        <a:pt x="35" y="13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3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0" name="Freeform 258"/>
                <p:cNvSpPr>
                  <a:spLocks/>
                </p:cNvSpPr>
                <p:nvPr/>
              </p:nvSpPr>
              <p:spPr bwMode="auto">
                <a:xfrm>
                  <a:off x="4944" y="1422"/>
                  <a:ext cx="32" cy="36"/>
                </a:xfrm>
                <a:custGeom>
                  <a:avLst/>
                  <a:gdLst>
                    <a:gd name="T0" fmla="*/ 6 w 125"/>
                    <a:gd name="T1" fmla="*/ 0 h 147"/>
                    <a:gd name="T2" fmla="*/ 8 w 125"/>
                    <a:gd name="T3" fmla="*/ 8 h 147"/>
                    <a:gd name="T4" fmla="*/ 7 w 125"/>
                    <a:gd name="T5" fmla="*/ 8 h 147"/>
                    <a:gd name="T6" fmla="*/ 7 w 125"/>
                    <a:gd name="T7" fmla="*/ 8 h 147"/>
                    <a:gd name="T8" fmla="*/ 6 w 125"/>
                    <a:gd name="T9" fmla="*/ 8 h 147"/>
                    <a:gd name="T10" fmla="*/ 5 w 125"/>
                    <a:gd name="T11" fmla="*/ 9 h 147"/>
                    <a:gd name="T12" fmla="*/ 5 w 125"/>
                    <a:gd name="T13" fmla="*/ 9 h 147"/>
                    <a:gd name="T14" fmla="*/ 4 w 125"/>
                    <a:gd name="T15" fmla="*/ 9 h 147"/>
                    <a:gd name="T16" fmla="*/ 3 w 125"/>
                    <a:gd name="T17" fmla="*/ 9 h 147"/>
                    <a:gd name="T18" fmla="*/ 3 w 125"/>
                    <a:gd name="T19" fmla="*/ 9 h 147"/>
                    <a:gd name="T20" fmla="*/ 0 w 125"/>
                    <a:gd name="T21" fmla="*/ 0 h 147"/>
                    <a:gd name="T22" fmla="*/ 1 w 125"/>
                    <a:gd name="T23" fmla="*/ 0 h 147"/>
                    <a:gd name="T24" fmla="*/ 2 w 125"/>
                    <a:gd name="T25" fmla="*/ 0 h 147"/>
                    <a:gd name="T26" fmla="*/ 2 w 125"/>
                    <a:gd name="T27" fmla="*/ 0 h 147"/>
                    <a:gd name="T28" fmla="*/ 3 w 125"/>
                    <a:gd name="T29" fmla="*/ 0 h 147"/>
                    <a:gd name="T30" fmla="*/ 4 w 125"/>
                    <a:gd name="T31" fmla="*/ 0 h 147"/>
                    <a:gd name="T32" fmla="*/ 4 w 125"/>
                    <a:gd name="T33" fmla="*/ 0 h 147"/>
                    <a:gd name="T34" fmla="*/ 5 w 125"/>
                    <a:gd name="T35" fmla="*/ 0 h 147"/>
                    <a:gd name="T36" fmla="*/ 6 w 125"/>
                    <a:gd name="T37" fmla="*/ 0 h 1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5" h="147">
                      <a:moveTo>
                        <a:pt x="90" y="0"/>
                      </a:moveTo>
                      <a:lnTo>
                        <a:pt x="125" y="131"/>
                      </a:lnTo>
                      <a:lnTo>
                        <a:pt x="114" y="133"/>
                      </a:lnTo>
                      <a:lnTo>
                        <a:pt x="104" y="136"/>
                      </a:lnTo>
                      <a:lnTo>
                        <a:pt x="93" y="139"/>
                      </a:lnTo>
                      <a:lnTo>
                        <a:pt x="82" y="141"/>
                      </a:lnTo>
                      <a:lnTo>
                        <a:pt x="72" y="141"/>
                      </a:lnTo>
                      <a:lnTo>
                        <a:pt x="60" y="145"/>
                      </a:lnTo>
                      <a:lnTo>
                        <a:pt x="49" y="147"/>
                      </a:lnTo>
                      <a:lnTo>
                        <a:pt x="38" y="147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Freeform 259"/>
                <p:cNvSpPr>
                  <a:spLocks/>
                </p:cNvSpPr>
                <p:nvPr/>
              </p:nvSpPr>
              <p:spPr bwMode="auto">
                <a:xfrm>
                  <a:off x="4934" y="1422"/>
                  <a:ext cx="31" cy="40"/>
                </a:xfrm>
                <a:custGeom>
                  <a:avLst/>
                  <a:gdLst>
                    <a:gd name="T0" fmla="*/ 6 w 123"/>
                    <a:gd name="T1" fmla="*/ 0 h 161"/>
                    <a:gd name="T2" fmla="*/ 8 w 123"/>
                    <a:gd name="T3" fmla="*/ 9 h 161"/>
                    <a:gd name="T4" fmla="*/ 7 w 123"/>
                    <a:gd name="T5" fmla="*/ 9 h 161"/>
                    <a:gd name="T6" fmla="*/ 7 w 123"/>
                    <a:gd name="T7" fmla="*/ 9 h 161"/>
                    <a:gd name="T8" fmla="*/ 6 w 123"/>
                    <a:gd name="T9" fmla="*/ 9 h 161"/>
                    <a:gd name="T10" fmla="*/ 5 w 123"/>
                    <a:gd name="T11" fmla="*/ 9 h 161"/>
                    <a:gd name="T12" fmla="*/ 5 w 123"/>
                    <a:gd name="T13" fmla="*/ 9 h 161"/>
                    <a:gd name="T14" fmla="*/ 4 w 123"/>
                    <a:gd name="T15" fmla="*/ 10 h 161"/>
                    <a:gd name="T16" fmla="*/ 3 w 123"/>
                    <a:gd name="T17" fmla="*/ 10 h 161"/>
                    <a:gd name="T18" fmla="*/ 3 w 123"/>
                    <a:gd name="T19" fmla="*/ 10 h 161"/>
                    <a:gd name="T20" fmla="*/ 0 w 123"/>
                    <a:gd name="T21" fmla="*/ 0 h 161"/>
                    <a:gd name="T22" fmla="*/ 1 w 123"/>
                    <a:gd name="T23" fmla="*/ 0 h 161"/>
                    <a:gd name="T24" fmla="*/ 2 w 123"/>
                    <a:gd name="T25" fmla="*/ 0 h 161"/>
                    <a:gd name="T26" fmla="*/ 2 w 123"/>
                    <a:gd name="T27" fmla="*/ 0 h 161"/>
                    <a:gd name="T28" fmla="*/ 3 w 123"/>
                    <a:gd name="T29" fmla="*/ 0 h 161"/>
                    <a:gd name="T30" fmla="*/ 4 w 123"/>
                    <a:gd name="T31" fmla="*/ 0 h 161"/>
                    <a:gd name="T32" fmla="*/ 4 w 123"/>
                    <a:gd name="T33" fmla="*/ 0 h 161"/>
                    <a:gd name="T34" fmla="*/ 5 w 123"/>
                    <a:gd name="T35" fmla="*/ 0 h 161"/>
                    <a:gd name="T36" fmla="*/ 6 w 123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3" h="161">
                      <a:moveTo>
                        <a:pt x="88" y="0"/>
                      </a:moveTo>
                      <a:lnTo>
                        <a:pt x="123" y="139"/>
                      </a:lnTo>
                      <a:lnTo>
                        <a:pt x="113" y="141"/>
                      </a:lnTo>
                      <a:lnTo>
                        <a:pt x="104" y="145"/>
                      </a:lnTo>
                      <a:lnTo>
                        <a:pt x="93" y="147"/>
                      </a:lnTo>
                      <a:lnTo>
                        <a:pt x="83" y="150"/>
                      </a:lnTo>
                      <a:lnTo>
                        <a:pt x="71" y="152"/>
                      </a:lnTo>
                      <a:lnTo>
                        <a:pt x="63" y="155"/>
                      </a:lnTo>
                      <a:lnTo>
                        <a:pt x="53" y="158"/>
                      </a:lnTo>
                      <a:lnTo>
                        <a:pt x="41" y="1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2" name="Freeform 260"/>
                <p:cNvSpPr>
                  <a:spLocks/>
                </p:cNvSpPr>
                <p:nvPr/>
              </p:nvSpPr>
              <p:spPr bwMode="auto">
                <a:xfrm>
                  <a:off x="4924" y="1422"/>
                  <a:ext cx="30" cy="42"/>
                </a:xfrm>
                <a:custGeom>
                  <a:avLst/>
                  <a:gdLst>
                    <a:gd name="T0" fmla="*/ 5 w 122"/>
                    <a:gd name="T1" fmla="*/ 0 h 169"/>
                    <a:gd name="T2" fmla="*/ 7 w 122"/>
                    <a:gd name="T3" fmla="*/ 9 h 169"/>
                    <a:gd name="T4" fmla="*/ 6 w 122"/>
                    <a:gd name="T5" fmla="*/ 9 h 169"/>
                    <a:gd name="T6" fmla="*/ 5 w 122"/>
                    <a:gd name="T7" fmla="*/ 10 h 169"/>
                    <a:gd name="T8" fmla="*/ 4 w 122"/>
                    <a:gd name="T9" fmla="*/ 10 h 169"/>
                    <a:gd name="T10" fmla="*/ 3 w 122"/>
                    <a:gd name="T11" fmla="*/ 10 h 169"/>
                    <a:gd name="T12" fmla="*/ 0 w 122"/>
                    <a:gd name="T13" fmla="*/ 0 h 169"/>
                    <a:gd name="T14" fmla="*/ 1 w 122"/>
                    <a:gd name="T15" fmla="*/ 0 h 169"/>
                    <a:gd name="T16" fmla="*/ 1 w 122"/>
                    <a:gd name="T17" fmla="*/ 0 h 169"/>
                    <a:gd name="T18" fmla="*/ 2 w 122"/>
                    <a:gd name="T19" fmla="*/ 0 h 169"/>
                    <a:gd name="T20" fmla="*/ 2 w 122"/>
                    <a:gd name="T21" fmla="*/ 0 h 169"/>
                    <a:gd name="T22" fmla="*/ 3 w 122"/>
                    <a:gd name="T23" fmla="*/ 0 h 169"/>
                    <a:gd name="T24" fmla="*/ 4 w 122"/>
                    <a:gd name="T25" fmla="*/ 0 h 169"/>
                    <a:gd name="T26" fmla="*/ 4 w 122"/>
                    <a:gd name="T27" fmla="*/ 0 h 169"/>
                    <a:gd name="T28" fmla="*/ 5 w 122"/>
                    <a:gd name="T29" fmla="*/ 0 h 16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2" h="169">
                      <a:moveTo>
                        <a:pt x="84" y="0"/>
                      </a:moveTo>
                      <a:lnTo>
                        <a:pt x="122" y="147"/>
                      </a:lnTo>
                      <a:lnTo>
                        <a:pt x="103" y="152"/>
                      </a:lnTo>
                      <a:lnTo>
                        <a:pt x="82" y="158"/>
                      </a:lnTo>
                      <a:lnTo>
                        <a:pt x="62" y="163"/>
                      </a:lnTo>
                      <a:lnTo>
                        <a:pt x="43" y="16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3" name="Freeform 261"/>
                <p:cNvSpPr>
                  <a:spLocks/>
                </p:cNvSpPr>
                <p:nvPr/>
              </p:nvSpPr>
              <p:spPr bwMode="auto">
                <a:xfrm>
                  <a:off x="4912" y="1422"/>
                  <a:ext cx="32" cy="46"/>
                </a:xfrm>
                <a:custGeom>
                  <a:avLst/>
                  <a:gdLst>
                    <a:gd name="T0" fmla="*/ 5 w 130"/>
                    <a:gd name="T1" fmla="*/ 0 h 185"/>
                    <a:gd name="T2" fmla="*/ 8 w 130"/>
                    <a:gd name="T3" fmla="*/ 10 h 185"/>
                    <a:gd name="T4" fmla="*/ 7 w 130"/>
                    <a:gd name="T5" fmla="*/ 10 h 185"/>
                    <a:gd name="T6" fmla="*/ 7 w 130"/>
                    <a:gd name="T7" fmla="*/ 10 h 185"/>
                    <a:gd name="T8" fmla="*/ 6 w 130"/>
                    <a:gd name="T9" fmla="*/ 10 h 185"/>
                    <a:gd name="T10" fmla="*/ 5 w 130"/>
                    <a:gd name="T11" fmla="*/ 11 h 185"/>
                    <a:gd name="T12" fmla="*/ 5 w 130"/>
                    <a:gd name="T13" fmla="*/ 11 h 185"/>
                    <a:gd name="T14" fmla="*/ 4 w 130"/>
                    <a:gd name="T15" fmla="*/ 11 h 185"/>
                    <a:gd name="T16" fmla="*/ 3 w 130"/>
                    <a:gd name="T17" fmla="*/ 11 h 185"/>
                    <a:gd name="T18" fmla="*/ 3 w 130"/>
                    <a:gd name="T19" fmla="*/ 11 h 185"/>
                    <a:gd name="T20" fmla="*/ 0 w 130"/>
                    <a:gd name="T21" fmla="*/ 0 h 185"/>
                    <a:gd name="T22" fmla="*/ 1 w 130"/>
                    <a:gd name="T23" fmla="*/ 0 h 185"/>
                    <a:gd name="T24" fmla="*/ 1 w 130"/>
                    <a:gd name="T25" fmla="*/ 0 h 185"/>
                    <a:gd name="T26" fmla="*/ 2 w 130"/>
                    <a:gd name="T27" fmla="*/ 0 h 185"/>
                    <a:gd name="T28" fmla="*/ 3 w 130"/>
                    <a:gd name="T29" fmla="*/ 0 h 185"/>
                    <a:gd name="T30" fmla="*/ 3 w 130"/>
                    <a:gd name="T31" fmla="*/ 0 h 185"/>
                    <a:gd name="T32" fmla="*/ 4 w 130"/>
                    <a:gd name="T33" fmla="*/ 0 h 185"/>
                    <a:gd name="T34" fmla="*/ 5 w 130"/>
                    <a:gd name="T35" fmla="*/ 0 h 185"/>
                    <a:gd name="T36" fmla="*/ 5 w 130"/>
                    <a:gd name="T37" fmla="*/ 0 h 1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0" h="185">
                      <a:moveTo>
                        <a:pt x="89" y="0"/>
                      </a:moveTo>
                      <a:lnTo>
                        <a:pt x="130" y="161"/>
                      </a:lnTo>
                      <a:lnTo>
                        <a:pt x="119" y="163"/>
                      </a:lnTo>
                      <a:lnTo>
                        <a:pt x="108" y="166"/>
                      </a:lnTo>
                      <a:lnTo>
                        <a:pt x="98" y="169"/>
                      </a:lnTo>
                      <a:lnTo>
                        <a:pt x="87" y="171"/>
                      </a:lnTo>
                      <a:lnTo>
                        <a:pt x="76" y="177"/>
                      </a:lnTo>
                      <a:lnTo>
                        <a:pt x="68" y="180"/>
                      </a:lnTo>
                      <a:lnTo>
                        <a:pt x="57" y="182"/>
                      </a:lnTo>
                      <a:lnTo>
                        <a:pt x="46" y="185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4" name="Freeform 262"/>
                <p:cNvSpPr>
                  <a:spLocks/>
                </p:cNvSpPr>
                <p:nvPr/>
              </p:nvSpPr>
              <p:spPr bwMode="auto">
                <a:xfrm>
                  <a:off x="4900" y="1422"/>
                  <a:ext cx="34" cy="49"/>
                </a:xfrm>
                <a:custGeom>
                  <a:avLst/>
                  <a:gdLst>
                    <a:gd name="T0" fmla="*/ 6 w 136"/>
                    <a:gd name="T1" fmla="*/ 0 h 198"/>
                    <a:gd name="T2" fmla="*/ 9 w 136"/>
                    <a:gd name="T3" fmla="*/ 10 h 198"/>
                    <a:gd name="T4" fmla="*/ 8 w 136"/>
                    <a:gd name="T5" fmla="*/ 11 h 198"/>
                    <a:gd name="T6" fmla="*/ 8 w 136"/>
                    <a:gd name="T7" fmla="*/ 11 h 198"/>
                    <a:gd name="T8" fmla="*/ 7 w 136"/>
                    <a:gd name="T9" fmla="*/ 11 h 198"/>
                    <a:gd name="T10" fmla="*/ 6 w 136"/>
                    <a:gd name="T11" fmla="*/ 11 h 198"/>
                    <a:gd name="T12" fmla="*/ 5 w 136"/>
                    <a:gd name="T13" fmla="*/ 12 h 198"/>
                    <a:gd name="T14" fmla="*/ 5 w 136"/>
                    <a:gd name="T15" fmla="*/ 12 h 198"/>
                    <a:gd name="T16" fmla="*/ 4 w 136"/>
                    <a:gd name="T17" fmla="*/ 12 h 198"/>
                    <a:gd name="T18" fmla="*/ 4 w 136"/>
                    <a:gd name="T19" fmla="*/ 12 h 198"/>
                    <a:gd name="T20" fmla="*/ 0 w 136"/>
                    <a:gd name="T21" fmla="*/ 0 h 198"/>
                    <a:gd name="T22" fmla="*/ 1 w 136"/>
                    <a:gd name="T23" fmla="*/ 0 h 198"/>
                    <a:gd name="T24" fmla="*/ 2 w 136"/>
                    <a:gd name="T25" fmla="*/ 0 h 198"/>
                    <a:gd name="T26" fmla="*/ 2 w 136"/>
                    <a:gd name="T27" fmla="*/ 0 h 198"/>
                    <a:gd name="T28" fmla="*/ 3 w 136"/>
                    <a:gd name="T29" fmla="*/ 0 h 198"/>
                    <a:gd name="T30" fmla="*/ 4 w 136"/>
                    <a:gd name="T31" fmla="*/ 0 h 198"/>
                    <a:gd name="T32" fmla="*/ 5 w 136"/>
                    <a:gd name="T33" fmla="*/ 0 h 198"/>
                    <a:gd name="T34" fmla="*/ 5 w 136"/>
                    <a:gd name="T35" fmla="*/ 0 h 198"/>
                    <a:gd name="T36" fmla="*/ 6 w 136"/>
                    <a:gd name="T37" fmla="*/ 0 h 1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6" h="198">
                      <a:moveTo>
                        <a:pt x="93" y="0"/>
                      </a:moveTo>
                      <a:lnTo>
                        <a:pt x="136" y="169"/>
                      </a:lnTo>
                      <a:lnTo>
                        <a:pt x="126" y="175"/>
                      </a:lnTo>
                      <a:lnTo>
                        <a:pt x="118" y="177"/>
                      </a:lnTo>
                      <a:lnTo>
                        <a:pt x="106" y="182"/>
                      </a:lnTo>
                      <a:lnTo>
                        <a:pt x="96" y="185"/>
                      </a:lnTo>
                      <a:lnTo>
                        <a:pt x="85" y="191"/>
                      </a:lnTo>
                      <a:lnTo>
                        <a:pt x="76" y="193"/>
                      </a:lnTo>
                      <a:lnTo>
                        <a:pt x="66" y="196"/>
                      </a:lnTo>
                      <a:lnTo>
                        <a:pt x="55" y="198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6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71" y="0"/>
                      </a:lnTo>
                      <a:lnTo>
                        <a:pt x="8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5" name="Freeform 263"/>
                <p:cNvSpPr>
                  <a:spLocks/>
                </p:cNvSpPr>
                <p:nvPr/>
              </p:nvSpPr>
              <p:spPr bwMode="auto">
                <a:xfrm>
                  <a:off x="4890" y="1422"/>
                  <a:ext cx="34" cy="54"/>
                </a:xfrm>
                <a:custGeom>
                  <a:avLst/>
                  <a:gdLst>
                    <a:gd name="T0" fmla="*/ 6 w 135"/>
                    <a:gd name="T1" fmla="*/ 0 h 215"/>
                    <a:gd name="T2" fmla="*/ 9 w 135"/>
                    <a:gd name="T3" fmla="*/ 12 h 215"/>
                    <a:gd name="T4" fmla="*/ 8 w 135"/>
                    <a:gd name="T5" fmla="*/ 12 h 215"/>
                    <a:gd name="T6" fmla="*/ 7 w 135"/>
                    <a:gd name="T7" fmla="*/ 12 h 215"/>
                    <a:gd name="T8" fmla="*/ 7 w 135"/>
                    <a:gd name="T9" fmla="*/ 12 h 215"/>
                    <a:gd name="T10" fmla="*/ 6 w 135"/>
                    <a:gd name="T11" fmla="*/ 13 h 215"/>
                    <a:gd name="T12" fmla="*/ 5 w 135"/>
                    <a:gd name="T13" fmla="*/ 13 h 215"/>
                    <a:gd name="T14" fmla="*/ 5 w 135"/>
                    <a:gd name="T15" fmla="*/ 13 h 215"/>
                    <a:gd name="T16" fmla="*/ 4 w 135"/>
                    <a:gd name="T17" fmla="*/ 13 h 215"/>
                    <a:gd name="T18" fmla="*/ 4 w 135"/>
                    <a:gd name="T19" fmla="*/ 14 h 215"/>
                    <a:gd name="T20" fmla="*/ 0 w 135"/>
                    <a:gd name="T21" fmla="*/ 0 h 215"/>
                    <a:gd name="T22" fmla="*/ 1 w 135"/>
                    <a:gd name="T23" fmla="*/ 0 h 215"/>
                    <a:gd name="T24" fmla="*/ 2 w 135"/>
                    <a:gd name="T25" fmla="*/ 0 h 215"/>
                    <a:gd name="T26" fmla="*/ 2 w 135"/>
                    <a:gd name="T27" fmla="*/ 0 h 215"/>
                    <a:gd name="T28" fmla="*/ 3 w 135"/>
                    <a:gd name="T29" fmla="*/ 0 h 215"/>
                    <a:gd name="T30" fmla="*/ 4 w 135"/>
                    <a:gd name="T31" fmla="*/ 0 h 215"/>
                    <a:gd name="T32" fmla="*/ 4 w 135"/>
                    <a:gd name="T33" fmla="*/ 0 h 215"/>
                    <a:gd name="T34" fmla="*/ 5 w 135"/>
                    <a:gd name="T35" fmla="*/ 0 h 215"/>
                    <a:gd name="T36" fmla="*/ 6 w 135"/>
                    <a:gd name="T37" fmla="*/ 0 h 2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5" h="215">
                      <a:moveTo>
                        <a:pt x="89" y="0"/>
                      </a:moveTo>
                      <a:lnTo>
                        <a:pt x="135" y="185"/>
                      </a:lnTo>
                      <a:lnTo>
                        <a:pt x="125" y="187"/>
                      </a:lnTo>
                      <a:lnTo>
                        <a:pt x="116" y="193"/>
                      </a:lnTo>
                      <a:lnTo>
                        <a:pt x="106" y="196"/>
                      </a:lnTo>
                      <a:lnTo>
                        <a:pt x="95" y="198"/>
                      </a:lnTo>
                      <a:lnTo>
                        <a:pt x="83" y="205"/>
                      </a:lnTo>
                      <a:lnTo>
                        <a:pt x="76" y="207"/>
                      </a:lnTo>
                      <a:lnTo>
                        <a:pt x="65" y="212"/>
                      </a:lnTo>
                      <a:lnTo>
                        <a:pt x="54" y="215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6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6" name="Freeform 264"/>
                <p:cNvSpPr>
                  <a:spLocks/>
                </p:cNvSpPr>
                <p:nvPr/>
              </p:nvSpPr>
              <p:spPr bwMode="auto">
                <a:xfrm>
                  <a:off x="4879" y="1422"/>
                  <a:ext cx="35" cy="60"/>
                </a:xfrm>
                <a:custGeom>
                  <a:avLst/>
                  <a:gdLst>
                    <a:gd name="T0" fmla="*/ 5 w 138"/>
                    <a:gd name="T1" fmla="*/ 0 h 240"/>
                    <a:gd name="T2" fmla="*/ 9 w 138"/>
                    <a:gd name="T3" fmla="*/ 13 h 240"/>
                    <a:gd name="T4" fmla="*/ 8 w 138"/>
                    <a:gd name="T5" fmla="*/ 13 h 240"/>
                    <a:gd name="T6" fmla="*/ 8 w 138"/>
                    <a:gd name="T7" fmla="*/ 13 h 240"/>
                    <a:gd name="T8" fmla="*/ 7 w 138"/>
                    <a:gd name="T9" fmla="*/ 13 h 240"/>
                    <a:gd name="T10" fmla="*/ 6 w 138"/>
                    <a:gd name="T11" fmla="*/ 14 h 240"/>
                    <a:gd name="T12" fmla="*/ 6 w 138"/>
                    <a:gd name="T13" fmla="*/ 14 h 240"/>
                    <a:gd name="T14" fmla="*/ 5 w 138"/>
                    <a:gd name="T15" fmla="*/ 14 h 240"/>
                    <a:gd name="T16" fmla="*/ 4 w 138"/>
                    <a:gd name="T17" fmla="*/ 15 h 240"/>
                    <a:gd name="T18" fmla="*/ 4 w 138"/>
                    <a:gd name="T19" fmla="*/ 15 h 240"/>
                    <a:gd name="T20" fmla="*/ 0 w 138"/>
                    <a:gd name="T21" fmla="*/ 0 h 240"/>
                    <a:gd name="T22" fmla="*/ 1 w 138"/>
                    <a:gd name="T23" fmla="*/ 0 h 240"/>
                    <a:gd name="T24" fmla="*/ 1 w 138"/>
                    <a:gd name="T25" fmla="*/ 0 h 240"/>
                    <a:gd name="T26" fmla="*/ 2 w 138"/>
                    <a:gd name="T27" fmla="*/ 0 h 240"/>
                    <a:gd name="T28" fmla="*/ 3 w 138"/>
                    <a:gd name="T29" fmla="*/ 0 h 240"/>
                    <a:gd name="T30" fmla="*/ 3 w 138"/>
                    <a:gd name="T31" fmla="*/ 0 h 240"/>
                    <a:gd name="T32" fmla="*/ 4 w 138"/>
                    <a:gd name="T33" fmla="*/ 0 h 240"/>
                    <a:gd name="T34" fmla="*/ 5 w 138"/>
                    <a:gd name="T35" fmla="*/ 0 h 240"/>
                    <a:gd name="T36" fmla="*/ 5 w 138"/>
                    <a:gd name="T37" fmla="*/ 0 h 2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240">
                      <a:moveTo>
                        <a:pt x="83" y="0"/>
                      </a:moveTo>
                      <a:lnTo>
                        <a:pt x="138" y="198"/>
                      </a:lnTo>
                      <a:lnTo>
                        <a:pt x="127" y="205"/>
                      </a:lnTo>
                      <a:lnTo>
                        <a:pt x="119" y="207"/>
                      </a:lnTo>
                      <a:lnTo>
                        <a:pt x="108" y="212"/>
                      </a:lnTo>
                      <a:lnTo>
                        <a:pt x="97" y="217"/>
                      </a:lnTo>
                      <a:lnTo>
                        <a:pt x="87" y="223"/>
                      </a:lnTo>
                      <a:lnTo>
                        <a:pt x="78" y="228"/>
                      </a:lnTo>
                      <a:lnTo>
                        <a:pt x="67" y="233"/>
                      </a:lnTo>
                      <a:lnTo>
                        <a:pt x="57" y="2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7" name="Freeform 265"/>
                <p:cNvSpPr>
                  <a:spLocks/>
                </p:cNvSpPr>
                <p:nvPr/>
              </p:nvSpPr>
              <p:spPr bwMode="auto">
                <a:xfrm>
                  <a:off x="4868" y="1422"/>
                  <a:ext cx="35" cy="65"/>
                </a:xfrm>
                <a:custGeom>
                  <a:avLst/>
                  <a:gdLst>
                    <a:gd name="T0" fmla="*/ 5 w 142"/>
                    <a:gd name="T1" fmla="*/ 0 h 261"/>
                    <a:gd name="T2" fmla="*/ 9 w 142"/>
                    <a:gd name="T3" fmla="*/ 13 h 261"/>
                    <a:gd name="T4" fmla="*/ 7 w 142"/>
                    <a:gd name="T5" fmla="*/ 14 h 261"/>
                    <a:gd name="T6" fmla="*/ 6 w 142"/>
                    <a:gd name="T7" fmla="*/ 15 h 261"/>
                    <a:gd name="T8" fmla="*/ 5 w 142"/>
                    <a:gd name="T9" fmla="*/ 16 h 261"/>
                    <a:gd name="T10" fmla="*/ 4 w 142"/>
                    <a:gd name="T11" fmla="*/ 16 h 261"/>
                    <a:gd name="T12" fmla="*/ 0 w 142"/>
                    <a:gd name="T13" fmla="*/ 0 h 261"/>
                    <a:gd name="T14" fmla="*/ 1 w 142"/>
                    <a:gd name="T15" fmla="*/ 0 h 261"/>
                    <a:gd name="T16" fmla="*/ 1 w 142"/>
                    <a:gd name="T17" fmla="*/ 0 h 261"/>
                    <a:gd name="T18" fmla="*/ 2 w 142"/>
                    <a:gd name="T19" fmla="*/ 0 h 261"/>
                    <a:gd name="T20" fmla="*/ 3 w 142"/>
                    <a:gd name="T21" fmla="*/ 0 h 261"/>
                    <a:gd name="T22" fmla="*/ 3 w 142"/>
                    <a:gd name="T23" fmla="*/ 0 h 261"/>
                    <a:gd name="T24" fmla="*/ 4 w 142"/>
                    <a:gd name="T25" fmla="*/ 0 h 261"/>
                    <a:gd name="T26" fmla="*/ 5 w 142"/>
                    <a:gd name="T27" fmla="*/ 0 h 261"/>
                    <a:gd name="T28" fmla="*/ 5 w 142"/>
                    <a:gd name="T29" fmla="*/ 0 h 2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2" h="261">
                      <a:moveTo>
                        <a:pt x="88" y="0"/>
                      </a:moveTo>
                      <a:lnTo>
                        <a:pt x="142" y="215"/>
                      </a:lnTo>
                      <a:lnTo>
                        <a:pt x="123" y="226"/>
                      </a:lnTo>
                      <a:lnTo>
                        <a:pt x="104" y="237"/>
                      </a:lnTo>
                      <a:lnTo>
                        <a:pt x="88" y="251"/>
                      </a:lnTo>
                      <a:lnTo>
                        <a:pt x="68" y="2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7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8" name="Freeform 266"/>
                <p:cNvSpPr>
                  <a:spLocks/>
                </p:cNvSpPr>
                <p:nvPr/>
              </p:nvSpPr>
              <p:spPr bwMode="auto">
                <a:xfrm>
                  <a:off x="4857" y="1422"/>
                  <a:ext cx="37" cy="71"/>
                </a:xfrm>
                <a:custGeom>
                  <a:avLst/>
                  <a:gdLst>
                    <a:gd name="T0" fmla="*/ 6 w 147"/>
                    <a:gd name="T1" fmla="*/ 0 h 286"/>
                    <a:gd name="T2" fmla="*/ 9 w 147"/>
                    <a:gd name="T3" fmla="*/ 15 h 286"/>
                    <a:gd name="T4" fmla="*/ 8 w 147"/>
                    <a:gd name="T5" fmla="*/ 15 h 286"/>
                    <a:gd name="T6" fmla="*/ 7 w 147"/>
                    <a:gd name="T7" fmla="*/ 16 h 286"/>
                    <a:gd name="T8" fmla="*/ 6 w 147"/>
                    <a:gd name="T9" fmla="*/ 17 h 286"/>
                    <a:gd name="T10" fmla="*/ 5 w 147"/>
                    <a:gd name="T11" fmla="*/ 18 h 286"/>
                    <a:gd name="T12" fmla="*/ 0 w 147"/>
                    <a:gd name="T13" fmla="*/ 0 h 286"/>
                    <a:gd name="T14" fmla="*/ 1 w 147"/>
                    <a:gd name="T15" fmla="*/ 0 h 286"/>
                    <a:gd name="T16" fmla="*/ 2 w 147"/>
                    <a:gd name="T17" fmla="*/ 0 h 286"/>
                    <a:gd name="T18" fmla="*/ 2 w 147"/>
                    <a:gd name="T19" fmla="*/ 0 h 286"/>
                    <a:gd name="T20" fmla="*/ 3 w 147"/>
                    <a:gd name="T21" fmla="*/ 0 h 286"/>
                    <a:gd name="T22" fmla="*/ 4 w 147"/>
                    <a:gd name="T23" fmla="*/ 0 h 286"/>
                    <a:gd name="T24" fmla="*/ 4 w 147"/>
                    <a:gd name="T25" fmla="*/ 0 h 286"/>
                    <a:gd name="T26" fmla="*/ 5 w 147"/>
                    <a:gd name="T27" fmla="*/ 0 h 286"/>
                    <a:gd name="T28" fmla="*/ 6 w 147"/>
                    <a:gd name="T29" fmla="*/ 0 h 2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7" h="286">
                      <a:moveTo>
                        <a:pt x="90" y="0"/>
                      </a:moveTo>
                      <a:lnTo>
                        <a:pt x="147" y="240"/>
                      </a:lnTo>
                      <a:lnTo>
                        <a:pt x="127" y="251"/>
                      </a:lnTo>
                      <a:lnTo>
                        <a:pt x="108" y="258"/>
                      </a:lnTo>
                      <a:lnTo>
                        <a:pt x="90" y="272"/>
                      </a:lnTo>
                      <a:lnTo>
                        <a:pt x="73" y="28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9" name="Freeform 267"/>
                <p:cNvSpPr>
                  <a:spLocks/>
                </p:cNvSpPr>
                <p:nvPr/>
              </p:nvSpPr>
              <p:spPr bwMode="auto">
                <a:xfrm>
                  <a:off x="4846" y="1422"/>
                  <a:ext cx="39" cy="77"/>
                </a:xfrm>
                <a:custGeom>
                  <a:avLst/>
                  <a:gdLst>
                    <a:gd name="T0" fmla="*/ 5 w 157"/>
                    <a:gd name="T1" fmla="*/ 0 h 311"/>
                    <a:gd name="T2" fmla="*/ 10 w 157"/>
                    <a:gd name="T3" fmla="*/ 16 h 311"/>
                    <a:gd name="T4" fmla="*/ 8 w 157"/>
                    <a:gd name="T5" fmla="*/ 17 h 311"/>
                    <a:gd name="T6" fmla="*/ 7 w 157"/>
                    <a:gd name="T7" fmla="*/ 18 h 311"/>
                    <a:gd name="T8" fmla="*/ 6 w 157"/>
                    <a:gd name="T9" fmla="*/ 18 h 311"/>
                    <a:gd name="T10" fmla="*/ 5 w 157"/>
                    <a:gd name="T11" fmla="*/ 19 h 311"/>
                    <a:gd name="T12" fmla="*/ 0 w 157"/>
                    <a:gd name="T13" fmla="*/ 0 h 311"/>
                    <a:gd name="T14" fmla="*/ 1 w 157"/>
                    <a:gd name="T15" fmla="*/ 0 h 311"/>
                    <a:gd name="T16" fmla="*/ 1 w 157"/>
                    <a:gd name="T17" fmla="*/ 0 h 311"/>
                    <a:gd name="T18" fmla="*/ 2 w 157"/>
                    <a:gd name="T19" fmla="*/ 0 h 311"/>
                    <a:gd name="T20" fmla="*/ 3 w 157"/>
                    <a:gd name="T21" fmla="*/ 0 h 311"/>
                    <a:gd name="T22" fmla="*/ 3 w 157"/>
                    <a:gd name="T23" fmla="*/ 0 h 311"/>
                    <a:gd name="T24" fmla="*/ 4 w 157"/>
                    <a:gd name="T25" fmla="*/ 0 h 311"/>
                    <a:gd name="T26" fmla="*/ 5 w 157"/>
                    <a:gd name="T27" fmla="*/ 0 h 311"/>
                    <a:gd name="T28" fmla="*/ 5 w 157"/>
                    <a:gd name="T29" fmla="*/ 0 h 3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311">
                      <a:moveTo>
                        <a:pt x="89" y="0"/>
                      </a:moveTo>
                      <a:lnTo>
                        <a:pt x="157" y="261"/>
                      </a:lnTo>
                      <a:lnTo>
                        <a:pt x="138" y="272"/>
                      </a:lnTo>
                      <a:lnTo>
                        <a:pt x="117" y="286"/>
                      </a:lnTo>
                      <a:lnTo>
                        <a:pt x="97" y="297"/>
                      </a:lnTo>
                      <a:lnTo>
                        <a:pt x="81" y="311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0" name="Freeform 268"/>
                <p:cNvSpPr>
                  <a:spLocks/>
                </p:cNvSpPr>
                <p:nvPr/>
              </p:nvSpPr>
              <p:spPr bwMode="auto">
                <a:xfrm>
                  <a:off x="4835" y="1422"/>
                  <a:ext cx="40" cy="85"/>
                </a:xfrm>
                <a:custGeom>
                  <a:avLst/>
                  <a:gdLst>
                    <a:gd name="T0" fmla="*/ 5 w 163"/>
                    <a:gd name="T1" fmla="*/ 0 h 340"/>
                    <a:gd name="T2" fmla="*/ 10 w 163"/>
                    <a:gd name="T3" fmla="*/ 18 h 340"/>
                    <a:gd name="T4" fmla="*/ 9 w 163"/>
                    <a:gd name="T5" fmla="*/ 19 h 340"/>
                    <a:gd name="T6" fmla="*/ 7 w 163"/>
                    <a:gd name="T7" fmla="*/ 20 h 340"/>
                    <a:gd name="T8" fmla="*/ 6 w 163"/>
                    <a:gd name="T9" fmla="*/ 20 h 340"/>
                    <a:gd name="T10" fmla="*/ 5 w 163"/>
                    <a:gd name="T11" fmla="*/ 21 h 340"/>
                    <a:gd name="T12" fmla="*/ 0 w 163"/>
                    <a:gd name="T13" fmla="*/ 0 h 340"/>
                    <a:gd name="T14" fmla="*/ 1 w 163"/>
                    <a:gd name="T15" fmla="*/ 0 h 340"/>
                    <a:gd name="T16" fmla="*/ 1 w 163"/>
                    <a:gd name="T17" fmla="*/ 0 h 340"/>
                    <a:gd name="T18" fmla="*/ 2 w 163"/>
                    <a:gd name="T19" fmla="*/ 0 h 340"/>
                    <a:gd name="T20" fmla="*/ 3 w 163"/>
                    <a:gd name="T21" fmla="*/ 0 h 340"/>
                    <a:gd name="T22" fmla="*/ 3 w 163"/>
                    <a:gd name="T23" fmla="*/ 0 h 340"/>
                    <a:gd name="T24" fmla="*/ 4 w 163"/>
                    <a:gd name="T25" fmla="*/ 0 h 340"/>
                    <a:gd name="T26" fmla="*/ 5 w 163"/>
                    <a:gd name="T27" fmla="*/ 0 h 340"/>
                    <a:gd name="T28" fmla="*/ 5 w 163"/>
                    <a:gd name="T29" fmla="*/ 0 h 3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3" h="340">
                      <a:moveTo>
                        <a:pt x="90" y="0"/>
                      </a:moveTo>
                      <a:lnTo>
                        <a:pt x="163" y="286"/>
                      </a:lnTo>
                      <a:lnTo>
                        <a:pt x="145" y="297"/>
                      </a:lnTo>
                      <a:lnTo>
                        <a:pt x="122" y="311"/>
                      </a:lnTo>
                      <a:lnTo>
                        <a:pt x="106" y="323"/>
                      </a:lnTo>
                      <a:lnTo>
                        <a:pt x="90" y="3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1" name="Freeform 269"/>
                <p:cNvSpPr>
                  <a:spLocks/>
                </p:cNvSpPr>
                <p:nvPr/>
              </p:nvSpPr>
              <p:spPr bwMode="auto">
                <a:xfrm>
                  <a:off x="4823" y="1422"/>
                  <a:ext cx="43" cy="94"/>
                </a:xfrm>
                <a:custGeom>
                  <a:avLst/>
                  <a:gdLst>
                    <a:gd name="T0" fmla="*/ 6 w 171"/>
                    <a:gd name="T1" fmla="*/ 0 h 378"/>
                    <a:gd name="T2" fmla="*/ 11 w 171"/>
                    <a:gd name="T3" fmla="*/ 19 h 378"/>
                    <a:gd name="T4" fmla="*/ 10 w 171"/>
                    <a:gd name="T5" fmla="*/ 20 h 378"/>
                    <a:gd name="T6" fmla="*/ 8 w 171"/>
                    <a:gd name="T7" fmla="*/ 21 h 378"/>
                    <a:gd name="T8" fmla="*/ 7 w 171"/>
                    <a:gd name="T9" fmla="*/ 22 h 378"/>
                    <a:gd name="T10" fmla="*/ 6 w 171"/>
                    <a:gd name="T11" fmla="*/ 23 h 378"/>
                    <a:gd name="T12" fmla="*/ 0 w 171"/>
                    <a:gd name="T13" fmla="*/ 0 h 378"/>
                    <a:gd name="T14" fmla="*/ 1 w 171"/>
                    <a:gd name="T15" fmla="*/ 0 h 378"/>
                    <a:gd name="T16" fmla="*/ 2 w 171"/>
                    <a:gd name="T17" fmla="*/ 0 h 378"/>
                    <a:gd name="T18" fmla="*/ 2 w 171"/>
                    <a:gd name="T19" fmla="*/ 0 h 378"/>
                    <a:gd name="T20" fmla="*/ 3 w 171"/>
                    <a:gd name="T21" fmla="*/ 0 h 378"/>
                    <a:gd name="T22" fmla="*/ 4 w 171"/>
                    <a:gd name="T23" fmla="*/ 0 h 378"/>
                    <a:gd name="T24" fmla="*/ 4 w 171"/>
                    <a:gd name="T25" fmla="*/ 0 h 378"/>
                    <a:gd name="T26" fmla="*/ 5 w 171"/>
                    <a:gd name="T27" fmla="*/ 0 h 378"/>
                    <a:gd name="T28" fmla="*/ 6 w 171"/>
                    <a:gd name="T29" fmla="*/ 0 h 37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1" h="378">
                      <a:moveTo>
                        <a:pt x="90" y="0"/>
                      </a:moveTo>
                      <a:lnTo>
                        <a:pt x="171" y="311"/>
                      </a:lnTo>
                      <a:lnTo>
                        <a:pt x="152" y="327"/>
                      </a:lnTo>
                      <a:lnTo>
                        <a:pt x="133" y="343"/>
                      </a:lnTo>
                      <a:lnTo>
                        <a:pt x="117" y="359"/>
                      </a:lnTo>
                      <a:lnTo>
                        <a:pt x="101" y="37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2" name="Freeform 270"/>
                <p:cNvSpPr>
                  <a:spLocks/>
                </p:cNvSpPr>
                <p:nvPr/>
              </p:nvSpPr>
              <p:spPr bwMode="auto">
                <a:xfrm>
                  <a:off x="4813" y="1422"/>
                  <a:ext cx="44" cy="105"/>
                </a:xfrm>
                <a:custGeom>
                  <a:avLst/>
                  <a:gdLst>
                    <a:gd name="T0" fmla="*/ 6 w 176"/>
                    <a:gd name="T1" fmla="*/ 0 h 422"/>
                    <a:gd name="T2" fmla="*/ 11 w 176"/>
                    <a:gd name="T3" fmla="*/ 21 h 422"/>
                    <a:gd name="T4" fmla="*/ 10 w 176"/>
                    <a:gd name="T5" fmla="*/ 22 h 422"/>
                    <a:gd name="T6" fmla="*/ 9 w 176"/>
                    <a:gd name="T7" fmla="*/ 23 h 422"/>
                    <a:gd name="T8" fmla="*/ 8 w 176"/>
                    <a:gd name="T9" fmla="*/ 25 h 422"/>
                    <a:gd name="T10" fmla="*/ 7 w 176"/>
                    <a:gd name="T11" fmla="*/ 26 h 422"/>
                    <a:gd name="T12" fmla="*/ 0 w 176"/>
                    <a:gd name="T13" fmla="*/ 0 h 422"/>
                    <a:gd name="T14" fmla="*/ 1 w 176"/>
                    <a:gd name="T15" fmla="*/ 0 h 422"/>
                    <a:gd name="T16" fmla="*/ 1 w 176"/>
                    <a:gd name="T17" fmla="*/ 0 h 422"/>
                    <a:gd name="T18" fmla="*/ 2 w 176"/>
                    <a:gd name="T19" fmla="*/ 0 h 422"/>
                    <a:gd name="T20" fmla="*/ 3 w 176"/>
                    <a:gd name="T21" fmla="*/ 0 h 422"/>
                    <a:gd name="T22" fmla="*/ 4 w 176"/>
                    <a:gd name="T23" fmla="*/ 0 h 422"/>
                    <a:gd name="T24" fmla="*/ 4 w 176"/>
                    <a:gd name="T25" fmla="*/ 0 h 422"/>
                    <a:gd name="T26" fmla="*/ 5 w 176"/>
                    <a:gd name="T27" fmla="*/ 0 h 422"/>
                    <a:gd name="T28" fmla="*/ 6 w 176"/>
                    <a:gd name="T29" fmla="*/ 0 h 4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6" h="422">
                      <a:moveTo>
                        <a:pt x="86" y="0"/>
                      </a:moveTo>
                      <a:lnTo>
                        <a:pt x="176" y="340"/>
                      </a:lnTo>
                      <a:lnTo>
                        <a:pt x="157" y="359"/>
                      </a:lnTo>
                      <a:lnTo>
                        <a:pt x="138" y="378"/>
                      </a:lnTo>
                      <a:lnTo>
                        <a:pt x="122" y="399"/>
                      </a:lnTo>
                      <a:lnTo>
                        <a:pt x="106" y="4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2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3" name="Freeform 271"/>
                <p:cNvSpPr>
                  <a:spLocks/>
                </p:cNvSpPr>
                <p:nvPr/>
              </p:nvSpPr>
              <p:spPr bwMode="auto">
                <a:xfrm>
                  <a:off x="4802" y="1422"/>
                  <a:ext cx="46" cy="117"/>
                </a:xfrm>
                <a:custGeom>
                  <a:avLst/>
                  <a:gdLst>
                    <a:gd name="T0" fmla="*/ 5 w 185"/>
                    <a:gd name="T1" fmla="*/ 0 h 470"/>
                    <a:gd name="T2" fmla="*/ 11 w 185"/>
                    <a:gd name="T3" fmla="*/ 23 h 470"/>
                    <a:gd name="T4" fmla="*/ 10 w 185"/>
                    <a:gd name="T5" fmla="*/ 25 h 470"/>
                    <a:gd name="T6" fmla="*/ 9 w 185"/>
                    <a:gd name="T7" fmla="*/ 26 h 470"/>
                    <a:gd name="T8" fmla="*/ 8 w 185"/>
                    <a:gd name="T9" fmla="*/ 28 h 470"/>
                    <a:gd name="T10" fmla="*/ 7 w 185"/>
                    <a:gd name="T11" fmla="*/ 29 h 470"/>
                    <a:gd name="T12" fmla="*/ 0 w 185"/>
                    <a:gd name="T13" fmla="*/ 0 h 470"/>
                    <a:gd name="T14" fmla="*/ 0 w 185"/>
                    <a:gd name="T15" fmla="*/ 0 h 470"/>
                    <a:gd name="T16" fmla="*/ 1 w 185"/>
                    <a:gd name="T17" fmla="*/ 0 h 470"/>
                    <a:gd name="T18" fmla="*/ 2 w 185"/>
                    <a:gd name="T19" fmla="*/ 0 h 470"/>
                    <a:gd name="T20" fmla="*/ 2 w 185"/>
                    <a:gd name="T21" fmla="*/ 0 h 470"/>
                    <a:gd name="T22" fmla="*/ 3 w 185"/>
                    <a:gd name="T23" fmla="*/ 0 h 470"/>
                    <a:gd name="T24" fmla="*/ 4 w 185"/>
                    <a:gd name="T25" fmla="*/ 0 h 470"/>
                    <a:gd name="T26" fmla="*/ 4 w 185"/>
                    <a:gd name="T27" fmla="*/ 0 h 470"/>
                    <a:gd name="T28" fmla="*/ 5 w 185"/>
                    <a:gd name="T29" fmla="*/ 0 h 4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5" h="470">
                      <a:moveTo>
                        <a:pt x="84" y="0"/>
                      </a:moveTo>
                      <a:lnTo>
                        <a:pt x="185" y="378"/>
                      </a:lnTo>
                      <a:lnTo>
                        <a:pt x="166" y="399"/>
                      </a:lnTo>
                      <a:lnTo>
                        <a:pt x="150" y="424"/>
                      </a:lnTo>
                      <a:lnTo>
                        <a:pt x="133" y="449"/>
                      </a:lnTo>
                      <a:lnTo>
                        <a:pt x="120" y="47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0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4" name="Freeform 272"/>
                <p:cNvSpPr>
                  <a:spLocks/>
                </p:cNvSpPr>
                <p:nvPr/>
              </p:nvSpPr>
              <p:spPr bwMode="auto">
                <a:xfrm>
                  <a:off x="4790" y="1422"/>
                  <a:ext cx="49" cy="134"/>
                </a:xfrm>
                <a:custGeom>
                  <a:avLst/>
                  <a:gdLst>
                    <a:gd name="T0" fmla="*/ 6 w 196"/>
                    <a:gd name="T1" fmla="*/ 0 h 538"/>
                    <a:gd name="T2" fmla="*/ 12 w 196"/>
                    <a:gd name="T3" fmla="*/ 26 h 538"/>
                    <a:gd name="T4" fmla="*/ 11 w 196"/>
                    <a:gd name="T5" fmla="*/ 28 h 538"/>
                    <a:gd name="T6" fmla="*/ 10 w 196"/>
                    <a:gd name="T7" fmla="*/ 30 h 538"/>
                    <a:gd name="T8" fmla="*/ 10 w 196"/>
                    <a:gd name="T9" fmla="*/ 31 h 538"/>
                    <a:gd name="T10" fmla="*/ 9 w 196"/>
                    <a:gd name="T11" fmla="*/ 33 h 538"/>
                    <a:gd name="T12" fmla="*/ 0 w 196"/>
                    <a:gd name="T13" fmla="*/ 0 h 538"/>
                    <a:gd name="T14" fmla="*/ 1 w 196"/>
                    <a:gd name="T15" fmla="*/ 0 h 538"/>
                    <a:gd name="T16" fmla="*/ 1 w 196"/>
                    <a:gd name="T17" fmla="*/ 0 h 538"/>
                    <a:gd name="T18" fmla="*/ 2 w 196"/>
                    <a:gd name="T19" fmla="*/ 0 h 538"/>
                    <a:gd name="T20" fmla="*/ 3 w 196"/>
                    <a:gd name="T21" fmla="*/ 0 h 538"/>
                    <a:gd name="T22" fmla="*/ 4 w 196"/>
                    <a:gd name="T23" fmla="*/ 0 h 538"/>
                    <a:gd name="T24" fmla="*/ 4 w 196"/>
                    <a:gd name="T25" fmla="*/ 0 h 538"/>
                    <a:gd name="T26" fmla="*/ 5 w 196"/>
                    <a:gd name="T27" fmla="*/ 0 h 538"/>
                    <a:gd name="T28" fmla="*/ 6 w 196"/>
                    <a:gd name="T29" fmla="*/ 0 h 5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96" h="538">
                      <a:moveTo>
                        <a:pt x="90" y="0"/>
                      </a:moveTo>
                      <a:lnTo>
                        <a:pt x="196" y="422"/>
                      </a:lnTo>
                      <a:lnTo>
                        <a:pt x="176" y="449"/>
                      </a:lnTo>
                      <a:lnTo>
                        <a:pt x="160" y="476"/>
                      </a:lnTo>
                      <a:lnTo>
                        <a:pt x="150" y="505"/>
                      </a:lnTo>
                      <a:lnTo>
                        <a:pt x="138" y="53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5" name="Freeform 273"/>
                <p:cNvSpPr>
                  <a:spLocks/>
                </p:cNvSpPr>
                <p:nvPr/>
              </p:nvSpPr>
              <p:spPr bwMode="auto">
                <a:xfrm>
                  <a:off x="4779" y="1422"/>
                  <a:ext cx="53" cy="138"/>
                </a:xfrm>
                <a:custGeom>
                  <a:avLst/>
                  <a:gdLst>
                    <a:gd name="T0" fmla="*/ 6 w 212"/>
                    <a:gd name="T1" fmla="*/ 0 h 554"/>
                    <a:gd name="T2" fmla="*/ 13 w 212"/>
                    <a:gd name="T3" fmla="*/ 29 h 554"/>
                    <a:gd name="T4" fmla="*/ 13 w 212"/>
                    <a:gd name="T5" fmla="*/ 31 h 554"/>
                    <a:gd name="T6" fmla="*/ 12 w 212"/>
                    <a:gd name="T7" fmla="*/ 32 h 554"/>
                    <a:gd name="T8" fmla="*/ 12 w 212"/>
                    <a:gd name="T9" fmla="*/ 33 h 554"/>
                    <a:gd name="T10" fmla="*/ 12 w 212"/>
                    <a:gd name="T11" fmla="*/ 34 h 554"/>
                    <a:gd name="T12" fmla="*/ 9 w 212"/>
                    <a:gd name="T13" fmla="*/ 34 h 554"/>
                    <a:gd name="T14" fmla="*/ 0 w 212"/>
                    <a:gd name="T15" fmla="*/ 0 h 554"/>
                    <a:gd name="T16" fmla="*/ 1 w 212"/>
                    <a:gd name="T17" fmla="*/ 0 h 554"/>
                    <a:gd name="T18" fmla="*/ 1 w 212"/>
                    <a:gd name="T19" fmla="*/ 0 h 554"/>
                    <a:gd name="T20" fmla="*/ 2 w 212"/>
                    <a:gd name="T21" fmla="*/ 0 h 554"/>
                    <a:gd name="T22" fmla="*/ 3 w 212"/>
                    <a:gd name="T23" fmla="*/ 0 h 554"/>
                    <a:gd name="T24" fmla="*/ 4 w 212"/>
                    <a:gd name="T25" fmla="*/ 0 h 554"/>
                    <a:gd name="T26" fmla="*/ 5 w 212"/>
                    <a:gd name="T27" fmla="*/ 0 h 554"/>
                    <a:gd name="T28" fmla="*/ 5 w 212"/>
                    <a:gd name="T29" fmla="*/ 0 h 554"/>
                    <a:gd name="T30" fmla="*/ 6 w 212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12" h="554">
                      <a:moveTo>
                        <a:pt x="92" y="0"/>
                      </a:moveTo>
                      <a:lnTo>
                        <a:pt x="212" y="470"/>
                      </a:lnTo>
                      <a:lnTo>
                        <a:pt x="201" y="492"/>
                      </a:lnTo>
                      <a:lnTo>
                        <a:pt x="192" y="512"/>
                      </a:lnTo>
                      <a:lnTo>
                        <a:pt x="187" y="533"/>
                      </a:lnTo>
                      <a:lnTo>
                        <a:pt x="182" y="554"/>
                      </a:lnTo>
                      <a:lnTo>
                        <a:pt x="146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70" y="0"/>
                      </a:lnTo>
                      <a:lnTo>
                        <a:pt x="81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6" name="Freeform 274"/>
                <p:cNvSpPr>
                  <a:spLocks/>
                </p:cNvSpPr>
                <p:nvPr/>
              </p:nvSpPr>
              <p:spPr bwMode="auto">
                <a:xfrm>
                  <a:off x="4768" y="1422"/>
                  <a:ext cx="57" cy="138"/>
                </a:xfrm>
                <a:custGeom>
                  <a:avLst/>
                  <a:gdLst>
                    <a:gd name="T0" fmla="*/ 6 w 228"/>
                    <a:gd name="T1" fmla="*/ 0 h 554"/>
                    <a:gd name="T2" fmla="*/ 14 w 228"/>
                    <a:gd name="T3" fmla="*/ 33 h 554"/>
                    <a:gd name="T4" fmla="*/ 14 w 228"/>
                    <a:gd name="T5" fmla="*/ 34 h 554"/>
                    <a:gd name="T6" fmla="*/ 14 w 228"/>
                    <a:gd name="T7" fmla="*/ 34 h 554"/>
                    <a:gd name="T8" fmla="*/ 14 w 228"/>
                    <a:gd name="T9" fmla="*/ 34 h 554"/>
                    <a:gd name="T10" fmla="*/ 14 w 228"/>
                    <a:gd name="T11" fmla="*/ 34 h 554"/>
                    <a:gd name="T12" fmla="*/ 9 w 228"/>
                    <a:gd name="T13" fmla="*/ 34 h 554"/>
                    <a:gd name="T14" fmla="*/ 0 w 228"/>
                    <a:gd name="T15" fmla="*/ 0 h 554"/>
                    <a:gd name="T16" fmla="*/ 1 w 228"/>
                    <a:gd name="T17" fmla="*/ 0 h 554"/>
                    <a:gd name="T18" fmla="*/ 2 w 228"/>
                    <a:gd name="T19" fmla="*/ 0 h 554"/>
                    <a:gd name="T20" fmla="*/ 2 w 228"/>
                    <a:gd name="T21" fmla="*/ 0 h 554"/>
                    <a:gd name="T22" fmla="*/ 3 w 228"/>
                    <a:gd name="T23" fmla="*/ 0 h 554"/>
                    <a:gd name="T24" fmla="*/ 4 w 228"/>
                    <a:gd name="T25" fmla="*/ 0 h 554"/>
                    <a:gd name="T26" fmla="*/ 4 w 228"/>
                    <a:gd name="T27" fmla="*/ 0 h 554"/>
                    <a:gd name="T28" fmla="*/ 5 w 228"/>
                    <a:gd name="T29" fmla="*/ 0 h 554"/>
                    <a:gd name="T30" fmla="*/ 6 w 228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8" h="554">
                      <a:moveTo>
                        <a:pt x="90" y="0"/>
                      </a:moveTo>
                      <a:lnTo>
                        <a:pt x="228" y="538"/>
                      </a:lnTo>
                      <a:lnTo>
                        <a:pt x="228" y="544"/>
                      </a:lnTo>
                      <a:lnTo>
                        <a:pt x="228" y="547"/>
                      </a:lnTo>
                      <a:lnTo>
                        <a:pt x="228" y="552"/>
                      </a:lnTo>
                      <a:lnTo>
                        <a:pt x="226" y="554"/>
                      </a:lnTo>
                      <a:lnTo>
                        <a:pt x="144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7" name="Freeform 275"/>
                <p:cNvSpPr>
                  <a:spLocks/>
                </p:cNvSpPr>
                <p:nvPr/>
              </p:nvSpPr>
              <p:spPr bwMode="auto">
                <a:xfrm>
                  <a:off x="4758" y="1422"/>
                  <a:ext cx="58" cy="138"/>
                </a:xfrm>
                <a:custGeom>
                  <a:avLst/>
                  <a:gdLst>
                    <a:gd name="T0" fmla="*/ 5 w 231"/>
                    <a:gd name="T1" fmla="*/ 0 h 554"/>
                    <a:gd name="T2" fmla="*/ 15 w 231"/>
                    <a:gd name="T3" fmla="*/ 34 h 554"/>
                    <a:gd name="T4" fmla="*/ 9 w 231"/>
                    <a:gd name="T5" fmla="*/ 34 h 554"/>
                    <a:gd name="T6" fmla="*/ 0 w 231"/>
                    <a:gd name="T7" fmla="*/ 0 h 554"/>
                    <a:gd name="T8" fmla="*/ 1 w 231"/>
                    <a:gd name="T9" fmla="*/ 0 h 554"/>
                    <a:gd name="T10" fmla="*/ 2 w 231"/>
                    <a:gd name="T11" fmla="*/ 0 h 554"/>
                    <a:gd name="T12" fmla="*/ 2 w 231"/>
                    <a:gd name="T13" fmla="*/ 0 h 554"/>
                    <a:gd name="T14" fmla="*/ 3 w 231"/>
                    <a:gd name="T15" fmla="*/ 0 h 554"/>
                    <a:gd name="T16" fmla="*/ 3 w 231"/>
                    <a:gd name="T17" fmla="*/ 0 h 554"/>
                    <a:gd name="T18" fmla="*/ 4 w 231"/>
                    <a:gd name="T19" fmla="*/ 0 h 554"/>
                    <a:gd name="T20" fmla="*/ 5 w 231"/>
                    <a:gd name="T21" fmla="*/ 0 h 554"/>
                    <a:gd name="T22" fmla="*/ 5 w 231"/>
                    <a:gd name="T23" fmla="*/ 0 h 5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4">
                      <a:moveTo>
                        <a:pt x="85" y="0"/>
                      </a:moveTo>
                      <a:lnTo>
                        <a:pt x="231" y="554"/>
                      </a:lnTo>
                      <a:lnTo>
                        <a:pt x="142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8" name="Freeform 276"/>
                <p:cNvSpPr>
                  <a:spLocks/>
                </p:cNvSpPr>
                <p:nvPr/>
              </p:nvSpPr>
              <p:spPr bwMode="auto">
                <a:xfrm>
                  <a:off x="4746" y="1421"/>
                  <a:ext cx="58" cy="139"/>
                </a:xfrm>
                <a:custGeom>
                  <a:avLst/>
                  <a:gdLst>
                    <a:gd name="T0" fmla="*/ 6 w 231"/>
                    <a:gd name="T1" fmla="*/ 0 h 556"/>
                    <a:gd name="T2" fmla="*/ 15 w 231"/>
                    <a:gd name="T3" fmla="*/ 35 h 556"/>
                    <a:gd name="T4" fmla="*/ 9 w 231"/>
                    <a:gd name="T5" fmla="*/ 35 h 556"/>
                    <a:gd name="T6" fmla="*/ 0 w 231"/>
                    <a:gd name="T7" fmla="*/ 0 h 556"/>
                    <a:gd name="T8" fmla="*/ 1 w 231"/>
                    <a:gd name="T9" fmla="*/ 0 h 556"/>
                    <a:gd name="T10" fmla="*/ 2 w 231"/>
                    <a:gd name="T11" fmla="*/ 0 h 556"/>
                    <a:gd name="T12" fmla="*/ 2 w 231"/>
                    <a:gd name="T13" fmla="*/ 0 h 556"/>
                    <a:gd name="T14" fmla="*/ 3 w 231"/>
                    <a:gd name="T15" fmla="*/ 0 h 556"/>
                    <a:gd name="T16" fmla="*/ 4 w 231"/>
                    <a:gd name="T17" fmla="*/ 0 h 556"/>
                    <a:gd name="T18" fmla="*/ 4 w 231"/>
                    <a:gd name="T19" fmla="*/ 0 h 556"/>
                    <a:gd name="T20" fmla="*/ 5 w 231"/>
                    <a:gd name="T21" fmla="*/ 0 h 556"/>
                    <a:gd name="T22" fmla="*/ 6 w 231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6">
                      <a:moveTo>
                        <a:pt x="87" y="2"/>
                      </a:moveTo>
                      <a:lnTo>
                        <a:pt x="231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2"/>
                      </a:lnTo>
                      <a:lnTo>
                        <a:pt x="32" y="2"/>
                      </a:lnTo>
                      <a:lnTo>
                        <a:pt x="43" y="2"/>
                      </a:lnTo>
                      <a:lnTo>
                        <a:pt x="55" y="2"/>
                      </a:lnTo>
                      <a:lnTo>
                        <a:pt x="66" y="2"/>
                      </a:lnTo>
                      <a:lnTo>
                        <a:pt x="76" y="2"/>
                      </a:lnTo>
                      <a:lnTo>
                        <a:pt x="87" y="2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9" name="Freeform 277"/>
                <p:cNvSpPr>
                  <a:spLocks/>
                </p:cNvSpPr>
                <p:nvPr/>
              </p:nvSpPr>
              <p:spPr bwMode="auto">
                <a:xfrm>
                  <a:off x="4735" y="1421"/>
                  <a:ext cx="58" cy="139"/>
                </a:xfrm>
                <a:custGeom>
                  <a:avLst/>
                  <a:gdLst>
                    <a:gd name="T0" fmla="*/ 6 w 232"/>
                    <a:gd name="T1" fmla="*/ 0 h 556"/>
                    <a:gd name="T2" fmla="*/ 15 w 232"/>
                    <a:gd name="T3" fmla="*/ 35 h 556"/>
                    <a:gd name="T4" fmla="*/ 9 w 232"/>
                    <a:gd name="T5" fmla="*/ 35 h 556"/>
                    <a:gd name="T6" fmla="*/ 0 w 232"/>
                    <a:gd name="T7" fmla="*/ 0 h 556"/>
                    <a:gd name="T8" fmla="*/ 1 w 232"/>
                    <a:gd name="T9" fmla="*/ 0 h 556"/>
                    <a:gd name="T10" fmla="*/ 2 w 232"/>
                    <a:gd name="T11" fmla="*/ 0 h 556"/>
                    <a:gd name="T12" fmla="*/ 2 w 232"/>
                    <a:gd name="T13" fmla="*/ 0 h 556"/>
                    <a:gd name="T14" fmla="*/ 3 w 232"/>
                    <a:gd name="T15" fmla="*/ 0 h 556"/>
                    <a:gd name="T16" fmla="*/ 4 w 232"/>
                    <a:gd name="T17" fmla="*/ 0 h 556"/>
                    <a:gd name="T18" fmla="*/ 4 w 232"/>
                    <a:gd name="T19" fmla="*/ 0 h 556"/>
                    <a:gd name="T20" fmla="*/ 5 w 232"/>
                    <a:gd name="T21" fmla="*/ 0 h 556"/>
                    <a:gd name="T22" fmla="*/ 6 w 232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56">
                      <a:moveTo>
                        <a:pt x="90" y="2"/>
                      </a:moveTo>
                      <a:lnTo>
                        <a:pt x="232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0" y="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0" name="Freeform 278"/>
                <p:cNvSpPr>
                  <a:spLocks/>
                </p:cNvSpPr>
                <p:nvPr/>
              </p:nvSpPr>
              <p:spPr bwMode="auto">
                <a:xfrm>
                  <a:off x="4724" y="1420"/>
                  <a:ext cx="58" cy="140"/>
                </a:xfrm>
                <a:custGeom>
                  <a:avLst/>
                  <a:gdLst>
                    <a:gd name="T0" fmla="*/ 6 w 232"/>
                    <a:gd name="T1" fmla="*/ 0 h 562"/>
                    <a:gd name="T2" fmla="*/ 15 w 232"/>
                    <a:gd name="T3" fmla="*/ 35 h 562"/>
                    <a:gd name="T4" fmla="*/ 9 w 232"/>
                    <a:gd name="T5" fmla="*/ 35 h 562"/>
                    <a:gd name="T6" fmla="*/ 0 w 232"/>
                    <a:gd name="T7" fmla="*/ 0 h 562"/>
                    <a:gd name="T8" fmla="*/ 1 w 232"/>
                    <a:gd name="T9" fmla="*/ 0 h 562"/>
                    <a:gd name="T10" fmla="*/ 2 w 232"/>
                    <a:gd name="T11" fmla="*/ 0 h 562"/>
                    <a:gd name="T12" fmla="*/ 2 w 232"/>
                    <a:gd name="T13" fmla="*/ 0 h 562"/>
                    <a:gd name="T14" fmla="*/ 3 w 232"/>
                    <a:gd name="T15" fmla="*/ 0 h 562"/>
                    <a:gd name="T16" fmla="*/ 4 w 232"/>
                    <a:gd name="T17" fmla="*/ 0 h 562"/>
                    <a:gd name="T18" fmla="*/ 4 w 232"/>
                    <a:gd name="T19" fmla="*/ 0 h 562"/>
                    <a:gd name="T20" fmla="*/ 5 w 232"/>
                    <a:gd name="T21" fmla="*/ 0 h 562"/>
                    <a:gd name="T22" fmla="*/ 6 w 232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62">
                      <a:moveTo>
                        <a:pt x="90" y="6"/>
                      </a:moveTo>
                      <a:lnTo>
                        <a:pt x="232" y="562"/>
                      </a:lnTo>
                      <a:lnTo>
                        <a:pt x="142" y="562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3"/>
                      </a:lnTo>
                      <a:lnTo>
                        <a:pt x="33" y="6"/>
                      </a:lnTo>
                      <a:lnTo>
                        <a:pt x="44" y="6"/>
                      </a:lnTo>
                      <a:lnTo>
                        <a:pt x="55" y="6"/>
                      </a:lnTo>
                      <a:lnTo>
                        <a:pt x="66" y="6"/>
                      </a:lnTo>
                      <a:lnTo>
                        <a:pt x="80" y="6"/>
                      </a:lnTo>
                      <a:lnTo>
                        <a:pt x="90" y="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1" name="Freeform 279"/>
                <p:cNvSpPr>
                  <a:spLocks/>
                </p:cNvSpPr>
                <p:nvPr/>
              </p:nvSpPr>
              <p:spPr bwMode="auto">
                <a:xfrm>
                  <a:off x="4712" y="1420"/>
                  <a:ext cx="59" cy="140"/>
                </a:xfrm>
                <a:custGeom>
                  <a:avLst/>
                  <a:gdLst>
                    <a:gd name="T0" fmla="*/ 6 w 233"/>
                    <a:gd name="T1" fmla="*/ 0 h 562"/>
                    <a:gd name="T2" fmla="*/ 15 w 233"/>
                    <a:gd name="T3" fmla="*/ 35 h 562"/>
                    <a:gd name="T4" fmla="*/ 9 w 233"/>
                    <a:gd name="T5" fmla="*/ 35 h 562"/>
                    <a:gd name="T6" fmla="*/ 0 w 233"/>
                    <a:gd name="T7" fmla="*/ 0 h 562"/>
                    <a:gd name="T8" fmla="*/ 1 w 233"/>
                    <a:gd name="T9" fmla="*/ 0 h 562"/>
                    <a:gd name="T10" fmla="*/ 1 w 233"/>
                    <a:gd name="T11" fmla="*/ 0 h 562"/>
                    <a:gd name="T12" fmla="*/ 2 w 233"/>
                    <a:gd name="T13" fmla="*/ 0 h 562"/>
                    <a:gd name="T14" fmla="*/ 3 w 233"/>
                    <a:gd name="T15" fmla="*/ 0 h 562"/>
                    <a:gd name="T16" fmla="*/ 4 w 233"/>
                    <a:gd name="T17" fmla="*/ 0 h 562"/>
                    <a:gd name="T18" fmla="*/ 5 w 233"/>
                    <a:gd name="T19" fmla="*/ 0 h 562"/>
                    <a:gd name="T20" fmla="*/ 5 w 233"/>
                    <a:gd name="T21" fmla="*/ 0 h 562"/>
                    <a:gd name="T22" fmla="*/ 6 w 233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3" h="562">
                      <a:moveTo>
                        <a:pt x="91" y="6"/>
                      </a:moveTo>
                      <a:lnTo>
                        <a:pt x="233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70" y="3"/>
                      </a:lnTo>
                      <a:lnTo>
                        <a:pt x="81" y="3"/>
                      </a:lnTo>
                      <a:lnTo>
                        <a:pt x="91" y="6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2" name="Freeform 280"/>
                <p:cNvSpPr>
                  <a:spLocks/>
                </p:cNvSpPr>
                <p:nvPr/>
              </p:nvSpPr>
              <p:spPr bwMode="auto">
                <a:xfrm>
                  <a:off x="4701" y="1420"/>
                  <a:ext cx="58" cy="140"/>
                </a:xfrm>
                <a:custGeom>
                  <a:avLst/>
                  <a:gdLst>
                    <a:gd name="T0" fmla="*/ 6 w 231"/>
                    <a:gd name="T1" fmla="*/ 0 h 562"/>
                    <a:gd name="T2" fmla="*/ 15 w 231"/>
                    <a:gd name="T3" fmla="*/ 35 h 562"/>
                    <a:gd name="T4" fmla="*/ 9 w 231"/>
                    <a:gd name="T5" fmla="*/ 35 h 562"/>
                    <a:gd name="T6" fmla="*/ 0 w 231"/>
                    <a:gd name="T7" fmla="*/ 0 h 562"/>
                    <a:gd name="T8" fmla="*/ 1 w 231"/>
                    <a:gd name="T9" fmla="*/ 0 h 562"/>
                    <a:gd name="T10" fmla="*/ 1 w 231"/>
                    <a:gd name="T11" fmla="*/ 0 h 562"/>
                    <a:gd name="T12" fmla="*/ 2 w 231"/>
                    <a:gd name="T13" fmla="*/ 0 h 562"/>
                    <a:gd name="T14" fmla="*/ 3 w 231"/>
                    <a:gd name="T15" fmla="*/ 0 h 562"/>
                    <a:gd name="T16" fmla="*/ 4 w 231"/>
                    <a:gd name="T17" fmla="*/ 0 h 562"/>
                    <a:gd name="T18" fmla="*/ 4 w 231"/>
                    <a:gd name="T19" fmla="*/ 0 h 562"/>
                    <a:gd name="T20" fmla="*/ 5 w 231"/>
                    <a:gd name="T21" fmla="*/ 0 h 562"/>
                    <a:gd name="T22" fmla="*/ 6 w 231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62">
                      <a:moveTo>
                        <a:pt x="89" y="0"/>
                      </a:moveTo>
                      <a:lnTo>
                        <a:pt x="231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3" name="Freeform 281"/>
                <p:cNvSpPr>
                  <a:spLocks/>
                </p:cNvSpPr>
                <p:nvPr/>
              </p:nvSpPr>
              <p:spPr bwMode="auto">
                <a:xfrm>
                  <a:off x="4700" y="1420"/>
                  <a:ext cx="49" cy="140"/>
                </a:xfrm>
                <a:custGeom>
                  <a:avLst/>
                  <a:gdLst>
                    <a:gd name="T0" fmla="*/ 3 w 198"/>
                    <a:gd name="T1" fmla="*/ 0 h 562"/>
                    <a:gd name="T2" fmla="*/ 12 w 198"/>
                    <a:gd name="T3" fmla="*/ 35 h 562"/>
                    <a:gd name="T4" fmla="*/ 7 w 198"/>
                    <a:gd name="T5" fmla="*/ 35 h 562"/>
                    <a:gd name="T6" fmla="*/ 0 w 198"/>
                    <a:gd name="T7" fmla="*/ 9 h 562"/>
                    <a:gd name="T8" fmla="*/ 0 w 198"/>
                    <a:gd name="T9" fmla="*/ 0 h 562"/>
                    <a:gd name="T10" fmla="*/ 1 w 198"/>
                    <a:gd name="T11" fmla="*/ 0 h 562"/>
                    <a:gd name="T12" fmla="*/ 2 w 198"/>
                    <a:gd name="T13" fmla="*/ 0 h 562"/>
                    <a:gd name="T14" fmla="*/ 2 w 198"/>
                    <a:gd name="T15" fmla="*/ 0 h 562"/>
                    <a:gd name="T16" fmla="*/ 3 w 198"/>
                    <a:gd name="T17" fmla="*/ 0 h 5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8" h="562">
                      <a:moveTo>
                        <a:pt x="52" y="0"/>
                      </a:moveTo>
                      <a:lnTo>
                        <a:pt x="198" y="562"/>
                      </a:lnTo>
                      <a:lnTo>
                        <a:pt x="108" y="562"/>
                      </a:lnTo>
                      <a:lnTo>
                        <a:pt x="0" y="147"/>
                      </a:lnTo>
                      <a:lnTo>
                        <a:pt x="6" y="0"/>
                      </a:lnTo>
                      <a:lnTo>
                        <a:pt x="16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Freeform 282"/>
                <p:cNvSpPr>
                  <a:spLocks/>
                </p:cNvSpPr>
                <p:nvPr/>
              </p:nvSpPr>
              <p:spPr bwMode="auto">
                <a:xfrm>
                  <a:off x="4700" y="1420"/>
                  <a:ext cx="38" cy="140"/>
                </a:xfrm>
                <a:custGeom>
                  <a:avLst/>
                  <a:gdLst>
                    <a:gd name="T0" fmla="*/ 0 w 154"/>
                    <a:gd name="T1" fmla="*/ 0 h 562"/>
                    <a:gd name="T2" fmla="*/ 9 w 154"/>
                    <a:gd name="T3" fmla="*/ 35 h 562"/>
                    <a:gd name="T4" fmla="*/ 4 w 154"/>
                    <a:gd name="T5" fmla="*/ 35 h 562"/>
                    <a:gd name="T6" fmla="*/ 0 w 154"/>
                    <a:gd name="T7" fmla="*/ 20 h 562"/>
                    <a:gd name="T8" fmla="*/ 0 w 154"/>
                    <a:gd name="T9" fmla="*/ 0 h 562"/>
                    <a:gd name="T10" fmla="*/ 0 w 154"/>
                    <a:gd name="T11" fmla="*/ 0 h 5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4" h="562">
                      <a:moveTo>
                        <a:pt x="8" y="0"/>
                      </a:moveTo>
                      <a:lnTo>
                        <a:pt x="154" y="562"/>
                      </a:lnTo>
                      <a:lnTo>
                        <a:pt x="62" y="562"/>
                      </a:lnTo>
                      <a:lnTo>
                        <a:pt x="0" y="319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5" name="Freeform 283"/>
                <p:cNvSpPr>
                  <a:spLocks/>
                </p:cNvSpPr>
                <p:nvPr/>
              </p:nvSpPr>
              <p:spPr bwMode="auto">
                <a:xfrm>
                  <a:off x="4700" y="1457"/>
                  <a:ext cx="27" cy="103"/>
                </a:xfrm>
                <a:custGeom>
                  <a:avLst/>
                  <a:gdLst>
                    <a:gd name="T0" fmla="*/ 0 w 108"/>
                    <a:gd name="T1" fmla="*/ 0 h 415"/>
                    <a:gd name="T2" fmla="*/ 7 w 108"/>
                    <a:gd name="T3" fmla="*/ 26 h 415"/>
                    <a:gd name="T4" fmla="*/ 1 w 108"/>
                    <a:gd name="T5" fmla="*/ 26 h 415"/>
                    <a:gd name="T6" fmla="*/ 0 w 108"/>
                    <a:gd name="T7" fmla="*/ 21 h 415"/>
                    <a:gd name="T8" fmla="*/ 0 w 108"/>
                    <a:gd name="T9" fmla="*/ 0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15">
                      <a:moveTo>
                        <a:pt x="0" y="0"/>
                      </a:moveTo>
                      <a:lnTo>
                        <a:pt x="108" y="415"/>
                      </a:lnTo>
                      <a:lnTo>
                        <a:pt x="18" y="415"/>
                      </a:lnTo>
                      <a:lnTo>
                        <a:pt x="0" y="3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Freeform 284"/>
                <p:cNvSpPr>
                  <a:spLocks/>
                </p:cNvSpPr>
                <p:nvPr/>
              </p:nvSpPr>
              <p:spPr bwMode="auto">
                <a:xfrm>
                  <a:off x="4700" y="1499"/>
                  <a:ext cx="15" cy="61"/>
                </a:xfrm>
                <a:custGeom>
                  <a:avLst/>
                  <a:gdLst>
                    <a:gd name="T0" fmla="*/ 0 w 62"/>
                    <a:gd name="T1" fmla="*/ 0 h 243"/>
                    <a:gd name="T2" fmla="*/ 4 w 62"/>
                    <a:gd name="T3" fmla="*/ 15 h 243"/>
                    <a:gd name="T4" fmla="*/ 0 w 62"/>
                    <a:gd name="T5" fmla="*/ 15 h 243"/>
                    <a:gd name="T6" fmla="*/ 0 w 62"/>
                    <a:gd name="T7" fmla="*/ 0 h 2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2" h="243">
                      <a:moveTo>
                        <a:pt x="0" y="0"/>
                      </a:moveTo>
                      <a:lnTo>
                        <a:pt x="62" y="243"/>
                      </a:lnTo>
                      <a:lnTo>
                        <a:pt x="0" y="2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7" name="Freeform 285"/>
                <p:cNvSpPr>
                  <a:spLocks/>
                </p:cNvSpPr>
                <p:nvPr/>
              </p:nvSpPr>
              <p:spPr bwMode="auto">
                <a:xfrm>
                  <a:off x="4700" y="1543"/>
                  <a:ext cx="4" cy="17"/>
                </a:xfrm>
                <a:custGeom>
                  <a:avLst/>
                  <a:gdLst>
                    <a:gd name="T0" fmla="*/ 0 w 18"/>
                    <a:gd name="T1" fmla="*/ 0 h 70"/>
                    <a:gd name="T2" fmla="*/ 1 w 18"/>
                    <a:gd name="T3" fmla="*/ 4 h 70"/>
                    <a:gd name="T4" fmla="*/ 0 w 18"/>
                    <a:gd name="T5" fmla="*/ 4 h 70"/>
                    <a:gd name="T6" fmla="*/ 0 w 18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70">
                      <a:moveTo>
                        <a:pt x="0" y="0"/>
                      </a:moveTo>
                      <a:lnTo>
                        <a:pt x="18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Freeform 286"/>
                <p:cNvSpPr>
                  <a:spLocks/>
                </p:cNvSpPr>
                <p:nvPr/>
              </p:nvSpPr>
              <p:spPr bwMode="auto">
                <a:xfrm>
                  <a:off x="4188" y="1470"/>
                  <a:ext cx="119" cy="100"/>
                </a:xfrm>
                <a:custGeom>
                  <a:avLst/>
                  <a:gdLst>
                    <a:gd name="T0" fmla="*/ 28 w 475"/>
                    <a:gd name="T1" fmla="*/ 0 h 400"/>
                    <a:gd name="T2" fmla="*/ 30 w 475"/>
                    <a:gd name="T3" fmla="*/ 6 h 400"/>
                    <a:gd name="T4" fmla="*/ 27 w 475"/>
                    <a:gd name="T5" fmla="*/ 8 h 400"/>
                    <a:gd name="T6" fmla="*/ 24 w 475"/>
                    <a:gd name="T7" fmla="*/ 10 h 400"/>
                    <a:gd name="T8" fmla="*/ 21 w 475"/>
                    <a:gd name="T9" fmla="*/ 11 h 400"/>
                    <a:gd name="T10" fmla="*/ 19 w 475"/>
                    <a:gd name="T11" fmla="*/ 13 h 400"/>
                    <a:gd name="T12" fmla="*/ 16 w 475"/>
                    <a:gd name="T13" fmla="*/ 16 h 400"/>
                    <a:gd name="T14" fmla="*/ 15 w 475"/>
                    <a:gd name="T15" fmla="*/ 19 h 400"/>
                    <a:gd name="T16" fmla="*/ 13 w 475"/>
                    <a:gd name="T17" fmla="*/ 22 h 400"/>
                    <a:gd name="T18" fmla="*/ 12 w 475"/>
                    <a:gd name="T19" fmla="*/ 25 h 400"/>
                    <a:gd name="T20" fmla="*/ 10 w 475"/>
                    <a:gd name="T21" fmla="*/ 25 h 400"/>
                    <a:gd name="T22" fmla="*/ 9 w 475"/>
                    <a:gd name="T23" fmla="*/ 25 h 400"/>
                    <a:gd name="T24" fmla="*/ 7 w 475"/>
                    <a:gd name="T25" fmla="*/ 25 h 400"/>
                    <a:gd name="T26" fmla="*/ 6 w 475"/>
                    <a:gd name="T27" fmla="*/ 25 h 400"/>
                    <a:gd name="T28" fmla="*/ 4 w 475"/>
                    <a:gd name="T29" fmla="*/ 25 h 400"/>
                    <a:gd name="T30" fmla="*/ 3 w 475"/>
                    <a:gd name="T31" fmla="*/ 25 h 400"/>
                    <a:gd name="T32" fmla="*/ 1 w 475"/>
                    <a:gd name="T33" fmla="*/ 25 h 400"/>
                    <a:gd name="T34" fmla="*/ 0 w 475"/>
                    <a:gd name="T35" fmla="*/ 25 h 400"/>
                    <a:gd name="T36" fmla="*/ 1 w 475"/>
                    <a:gd name="T37" fmla="*/ 23 h 400"/>
                    <a:gd name="T38" fmla="*/ 1 w 475"/>
                    <a:gd name="T39" fmla="*/ 21 h 400"/>
                    <a:gd name="T40" fmla="*/ 2 w 475"/>
                    <a:gd name="T41" fmla="*/ 19 h 400"/>
                    <a:gd name="T42" fmla="*/ 3 w 475"/>
                    <a:gd name="T43" fmla="*/ 16 h 400"/>
                    <a:gd name="T44" fmla="*/ 4 w 475"/>
                    <a:gd name="T45" fmla="*/ 15 h 400"/>
                    <a:gd name="T46" fmla="*/ 6 w 475"/>
                    <a:gd name="T47" fmla="*/ 13 h 400"/>
                    <a:gd name="T48" fmla="*/ 7 w 475"/>
                    <a:gd name="T49" fmla="*/ 11 h 400"/>
                    <a:gd name="T50" fmla="*/ 9 w 475"/>
                    <a:gd name="T51" fmla="*/ 9 h 400"/>
                    <a:gd name="T52" fmla="*/ 11 w 475"/>
                    <a:gd name="T53" fmla="*/ 8 h 400"/>
                    <a:gd name="T54" fmla="*/ 13 w 475"/>
                    <a:gd name="T55" fmla="*/ 6 h 400"/>
                    <a:gd name="T56" fmla="*/ 15 w 475"/>
                    <a:gd name="T57" fmla="*/ 5 h 400"/>
                    <a:gd name="T58" fmla="*/ 18 w 475"/>
                    <a:gd name="T59" fmla="*/ 4 h 400"/>
                    <a:gd name="T60" fmla="*/ 20 w 475"/>
                    <a:gd name="T61" fmla="*/ 3 h 400"/>
                    <a:gd name="T62" fmla="*/ 23 w 475"/>
                    <a:gd name="T63" fmla="*/ 2 h 400"/>
                    <a:gd name="T64" fmla="*/ 25 w 475"/>
                    <a:gd name="T65" fmla="*/ 1 h 400"/>
                    <a:gd name="T66" fmla="*/ 28 w 475"/>
                    <a:gd name="T67" fmla="*/ 0 h 4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75" h="400">
                      <a:moveTo>
                        <a:pt x="443" y="0"/>
                      </a:moveTo>
                      <a:lnTo>
                        <a:pt x="475" y="100"/>
                      </a:lnTo>
                      <a:lnTo>
                        <a:pt x="427" y="123"/>
                      </a:lnTo>
                      <a:lnTo>
                        <a:pt x="380" y="150"/>
                      </a:lnTo>
                      <a:lnTo>
                        <a:pt x="337" y="180"/>
                      </a:lnTo>
                      <a:lnTo>
                        <a:pt x="299" y="212"/>
                      </a:lnTo>
                      <a:lnTo>
                        <a:pt x="261" y="253"/>
                      </a:lnTo>
                      <a:lnTo>
                        <a:pt x="231" y="294"/>
                      </a:lnTo>
                      <a:lnTo>
                        <a:pt x="203" y="342"/>
                      </a:lnTo>
                      <a:lnTo>
                        <a:pt x="182" y="391"/>
                      </a:lnTo>
                      <a:lnTo>
                        <a:pt x="161" y="395"/>
                      </a:lnTo>
                      <a:lnTo>
                        <a:pt x="138" y="397"/>
                      </a:lnTo>
                      <a:lnTo>
                        <a:pt x="117" y="397"/>
                      </a:lnTo>
                      <a:lnTo>
                        <a:pt x="92" y="400"/>
                      </a:lnTo>
                      <a:lnTo>
                        <a:pt x="67" y="400"/>
                      </a:lnTo>
                      <a:lnTo>
                        <a:pt x="44" y="400"/>
                      </a:lnTo>
                      <a:lnTo>
                        <a:pt x="21" y="400"/>
                      </a:lnTo>
                      <a:lnTo>
                        <a:pt x="0" y="400"/>
                      </a:lnTo>
                      <a:lnTo>
                        <a:pt x="8" y="361"/>
                      </a:lnTo>
                      <a:lnTo>
                        <a:pt x="16" y="326"/>
                      </a:lnTo>
                      <a:lnTo>
                        <a:pt x="30" y="294"/>
                      </a:lnTo>
                      <a:lnTo>
                        <a:pt x="49" y="261"/>
                      </a:lnTo>
                      <a:lnTo>
                        <a:pt x="67" y="231"/>
                      </a:lnTo>
                      <a:lnTo>
                        <a:pt x="92" y="201"/>
                      </a:lnTo>
                      <a:lnTo>
                        <a:pt x="117" y="174"/>
                      </a:lnTo>
                      <a:lnTo>
                        <a:pt x="143" y="147"/>
                      </a:lnTo>
                      <a:lnTo>
                        <a:pt x="177" y="123"/>
                      </a:lnTo>
                      <a:lnTo>
                        <a:pt x="209" y="100"/>
                      </a:lnTo>
                      <a:lnTo>
                        <a:pt x="244" y="79"/>
                      </a:lnTo>
                      <a:lnTo>
                        <a:pt x="279" y="60"/>
                      </a:lnTo>
                      <a:lnTo>
                        <a:pt x="318" y="40"/>
                      </a:lnTo>
                      <a:lnTo>
                        <a:pt x="358" y="28"/>
                      </a:lnTo>
                      <a:lnTo>
                        <a:pt x="399" y="12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9" name="Freeform 287"/>
                <p:cNvSpPr>
                  <a:spLocks/>
                </p:cNvSpPr>
                <p:nvPr/>
              </p:nvSpPr>
              <p:spPr bwMode="auto">
                <a:xfrm>
                  <a:off x="4293" y="1468"/>
                  <a:ext cx="21" cy="29"/>
                </a:xfrm>
                <a:custGeom>
                  <a:avLst/>
                  <a:gdLst>
                    <a:gd name="T0" fmla="*/ 2 w 81"/>
                    <a:gd name="T1" fmla="*/ 7 h 117"/>
                    <a:gd name="T2" fmla="*/ 0 w 81"/>
                    <a:gd name="T3" fmla="*/ 1 h 117"/>
                    <a:gd name="T4" fmla="*/ 1 w 81"/>
                    <a:gd name="T5" fmla="*/ 1 h 117"/>
                    <a:gd name="T6" fmla="*/ 2 w 81"/>
                    <a:gd name="T7" fmla="*/ 1 h 117"/>
                    <a:gd name="T8" fmla="*/ 2 w 81"/>
                    <a:gd name="T9" fmla="*/ 0 h 117"/>
                    <a:gd name="T10" fmla="*/ 3 w 81"/>
                    <a:gd name="T11" fmla="*/ 0 h 117"/>
                    <a:gd name="T12" fmla="*/ 5 w 81"/>
                    <a:gd name="T13" fmla="*/ 6 h 117"/>
                    <a:gd name="T14" fmla="*/ 4 w 81"/>
                    <a:gd name="T15" fmla="*/ 6 h 117"/>
                    <a:gd name="T16" fmla="*/ 4 w 81"/>
                    <a:gd name="T17" fmla="*/ 7 h 117"/>
                    <a:gd name="T18" fmla="*/ 3 w 81"/>
                    <a:gd name="T19" fmla="*/ 7 h 117"/>
                    <a:gd name="T20" fmla="*/ 2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29" y="117"/>
                      </a:move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3" y="11"/>
                      </a:lnTo>
                      <a:lnTo>
                        <a:pt x="35" y="6"/>
                      </a:lnTo>
                      <a:lnTo>
                        <a:pt x="48" y="0"/>
                      </a:lnTo>
                      <a:lnTo>
                        <a:pt x="81" y="101"/>
                      </a:lnTo>
                      <a:lnTo>
                        <a:pt x="67" y="106"/>
                      </a:lnTo>
                      <a:lnTo>
                        <a:pt x="56" y="108"/>
                      </a:lnTo>
                      <a:lnTo>
                        <a:pt x="42" y="114"/>
                      </a:lnTo>
                      <a:lnTo>
                        <a:pt x="29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Freeform 288"/>
                <p:cNvSpPr>
                  <a:spLocks/>
                </p:cNvSpPr>
                <p:nvPr/>
              </p:nvSpPr>
              <p:spPr bwMode="auto">
                <a:xfrm>
                  <a:off x="4299" y="1467"/>
                  <a:ext cx="20" cy="28"/>
                </a:xfrm>
                <a:custGeom>
                  <a:avLst/>
                  <a:gdLst>
                    <a:gd name="T0" fmla="*/ 2 w 81"/>
                    <a:gd name="T1" fmla="*/ 7 h 111"/>
                    <a:gd name="T2" fmla="*/ 0 w 81"/>
                    <a:gd name="T3" fmla="*/ 1 h 111"/>
                    <a:gd name="T4" fmla="*/ 1 w 81"/>
                    <a:gd name="T5" fmla="*/ 1 h 111"/>
                    <a:gd name="T6" fmla="*/ 2 w 81"/>
                    <a:gd name="T7" fmla="*/ 0 h 111"/>
                    <a:gd name="T8" fmla="*/ 2 w 81"/>
                    <a:gd name="T9" fmla="*/ 0 h 111"/>
                    <a:gd name="T10" fmla="*/ 3 w 81"/>
                    <a:gd name="T11" fmla="*/ 0 h 111"/>
                    <a:gd name="T12" fmla="*/ 5 w 81"/>
                    <a:gd name="T13" fmla="*/ 6 h 111"/>
                    <a:gd name="T14" fmla="*/ 4 w 81"/>
                    <a:gd name="T15" fmla="*/ 6 h 111"/>
                    <a:gd name="T16" fmla="*/ 4 w 81"/>
                    <a:gd name="T17" fmla="*/ 7 h 111"/>
                    <a:gd name="T18" fmla="*/ 3 w 81"/>
                    <a:gd name="T19" fmla="*/ 7 h 111"/>
                    <a:gd name="T20" fmla="*/ 2 w 81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1">
                      <a:moveTo>
                        <a:pt x="32" y="111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7" y="5"/>
                      </a:lnTo>
                      <a:lnTo>
                        <a:pt x="37" y="3"/>
                      </a:lnTo>
                      <a:lnTo>
                        <a:pt x="51" y="0"/>
                      </a:lnTo>
                      <a:lnTo>
                        <a:pt x="81" y="95"/>
                      </a:lnTo>
                      <a:lnTo>
                        <a:pt x="70" y="99"/>
                      </a:lnTo>
                      <a:lnTo>
                        <a:pt x="60" y="104"/>
                      </a:lnTo>
                      <a:lnTo>
                        <a:pt x="46" y="106"/>
                      </a:lnTo>
                      <a:lnTo>
                        <a:pt x="32" y="111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1" name="Freeform 289"/>
                <p:cNvSpPr>
                  <a:spLocks/>
                </p:cNvSpPr>
                <p:nvPr/>
              </p:nvSpPr>
              <p:spPr bwMode="auto">
                <a:xfrm>
                  <a:off x="4305" y="1466"/>
                  <a:ext cx="21" cy="27"/>
                </a:xfrm>
                <a:custGeom>
                  <a:avLst/>
                  <a:gdLst>
                    <a:gd name="T0" fmla="*/ 2 w 81"/>
                    <a:gd name="T1" fmla="*/ 7 h 109"/>
                    <a:gd name="T2" fmla="*/ 0 w 81"/>
                    <a:gd name="T3" fmla="*/ 0 h 109"/>
                    <a:gd name="T4" fmla="*/ 1 w 81"/>
                    <a:gd name="T5" fmla="*/ 0 h 109"/>
                    <a:gd name="T6" fmla="*/ 2 w 81"/>
                    <a:gd name="T7" fmla="*/ 0 h 109"/>
                    <a:gd name="T8" fmla="*/ 3 w 81"/>
                    <a:gd name="T9" fmla="*/ 0 h 109"/>
                    <a:gd name="T10" fmla="*/ 3 w 81"/>
                    <a:gd name="T11" fmla="*/ 0 h 109"/>
                    <a:gd name="T12" fmla="*/ 5 w 81"/>
                    <a:gd name="T13" fmla="*/ 6 h 109"/>
                    <a:gd name="T14" fmla="*/ 5 w 81"/>
                    <a:gd name="T15" fmla="*/ 6 h 109"/>
                    <a:gd name="T16" fmla="*/ 4 w 81"/>
                    <a:gd name="T17" fmla="*/ 6 h 109"/>
                    <a:gd name="T18" fmla="*/ 3 w 81"/>
                    <a:gd name="T19" fmla="*/ 6 h 109"/>
                    <a:gd name="T20" fmla="*/ 2 w 81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9">
                      <a:moveTo>
                        <a:pt x="33" y="109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7" y="5"/>
                      </a:lnTo>
                      <a:lnTo>
                        <a:pt x="38" y="3"/>
                      </a:lnTo>
                      <a:lnTo>
                        <a:pt x="52" y="0"/>
                      </a:lnTo>
                      <a:lnTo>
                        <a:pt x="81" y="92"/>
                      </a:lnTo>
                      <a:lnTo>
                        <a:pt x="70" y="95"/>
                      </a:lnTo>
                      <a:lnTo>
                        <a:pt x="57" y="100"/>
                      </a:lnTo>
                      <a:lnTo>
                        <a:pt x="43" y="104"/>
                      </a:lnTo>
                      <a:lnTo>
                        <a:pt x="33" y="109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Freeform 290"/>
                <p:cNvSpPr>
                  <a:spLocks/>
                </p:cNvSpPr>
                <p:nvPr/>
              </p:nvSpPr>
              <p:spPr bwMode="auto">
                <a:xfrm>
                  <a:off x="4312" y="1465"/>
                  <a:ext cx="21" cy="26"/>
                </a:xfrm>
                <a:custGeom>
                  <a:avLst/>
                  <a:gdLst>
                    <a:gd name="T0" fmla="*/ 2 w 85"/>
                    <a:gd name="T1" fmla="*/ 6 h 106"/>
                    <a:gd name="T2" fmla="*/ 0 w 85"/>
                    <a:gd name="T3" fmla="*/ 1 h 106"/>
                    <a:gd name="T4" fmla="*/ 1 w 85"/>
                    <a:gd name="T5" fmla="*/ 0 h 106"/>
                    <a:gd name="T6" fmla="*/ 2 w 85"/>
                    <a:gd name="T7" fmla="*/ 0 h 106"/>
                    <a:gd name="T8" fmla="*/ 2 w 85"/>
                    <a:gd name="T9" fmla="*/ 0 h 106"/>
                    <a:gd name="T10" fmla="*/ 3 w 85"/>
                    <a:gd name="T11" fmla="*/ 0 h 106"/>
                    <a:gd name="T12" fmla="*/ 5 w 85"/>
                    <a:gd name="T13" fmla="*/ 6 h 106"/>
                    <a:gd name="T14" fmla="*/ 4 w 85"/>
                    <a:gd name="T15" fmla="*/ 6 h 106"/>
                    <a:gd name="T16" fmla="*/ 3 w 85"/>
                    <a:gd name="T17" fmla="*/ 6 h 106"/>
                    <a:gd name="T18" fmla="*/ 3 w 85"/>
                    <a:gd name="T19" fmla="*/ 6 h 106"/>
                    <a:gd name="T20" fmla="*/ 2 w 85"/>
                    <a:gd name="T21" fmla="*/ 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106">
                      <a:moveTo>
                        <a:pt x="30" y="106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8" y="6"/>
                      </a:lnTo>
                      <a:lnTo>
                        <a:pt x="41" y="4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6"/>
                      </a:lnTo>
                      <a:lnTo>
                        <a:pt x="57" y="101"/>
                      </a:lnTo>
                      <a:lnTo>
                        <a:pt x="44" y="104"/>
                      </a:lnTo>
                      <a:lnTo>
                        <a:pt x="30" y="106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3" name="Freeform 291"/>
                <p:cNvSpPr>
                  <a:spLocks/>
                </p:cNvSpPr>
                <p:nvPr/>
              </p:nvSpPr>
              <p:spPr bwMode="auto">
                <a:xfrm>
                  <a:off x="4319" y="1464"/>
                  <a:ext cx="20" cy="25"/>
                </a:xfrm>
                <a:custGeom>
                  <a:avLst/>
                  <a:gdLst>
                    <a:gd name="T0" fmla="*/ 2 w 83"/>
                    <a:gd name="T1" fmla="*/ 6 h 100"/>
                    <a:gd name="T2" fmla="*/ 0 w 83"/>
                    <a:gd name="T3" fmla="*/ 1 h 100"/>
                    <a:gd name="T4" fmla="*/ 1 w 83"/>
                    <a:gd name="T5" fmla="*/ 1 h 100"/>
                    <a:gd name="T6" fmla="*/ 2 w 83"/>
                    <a:gd name="T7" fmla="*/ 0 h 100"/>
                    <a:gd name="T8" fmla="*/ 2 w 83"/>
                    <a:gd name="T9" fmla="*/ 0 h 100"/>
                    <a:gd name="T10" fmla="*/ 3 w 83"/>
                    <a:gd name="T11" fmla="*/ 0 h 100"/>
                    <a:gd name="T12" fmla="*/ 5 w 83"/>
                    <a:gd name="T13" fmla="*/ 6 h 100"/>
                    <a:gd name="T14" fmla="*/ 4 w 83"/>
                    <a:gd name="T15" fmla="*/ 6 h 100"/>
                    <a:gd name="T16" fmla="*/ 3 w 83"/>
                    <a:gd name="T17" fmla="*/ 6 h 100"/>
                    <a:gd name="T18" fmla="*/ 2 w 83"/>
                    <a:gd name="T19" fmla="*/ 6 h 100"/>
                    <a:gd name="T20" fmla="*/ 2 w 83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00">
                      <a:moveTo>
                        <a:pt x="29" y="100"/>
                      </a:moveTo>
                      <a:lnTo>
                        <a:pt x="0" y="8"/>
                      </a:lnTo>
                      <a:lnTo>
                        <a:pt x="13" y="6"/>
                      </a:lnTo>
                      <a:lnTo>
                        <a:pt x="29" y="2"/>
                      </a:lnTo>
                      <a:lnTo>
                        <a:pt x="43" y="0"/>
                      </a:lnTo>
                      <a:lnTo>
                        <a:pt x="57" y="0"/>
                      </a:lnTo>
                      <a:lnTo>
                        <a:pt x="83" y="92"/>
                      </a:lnTo>
                      <a:lnTo>
                        <a:pt x="71" y="92"/>
                      </a:lnTo>
                      <a:lnTo>
                        <a:pt x="57" y="94"/>
                      </a:lnTo>
                      <a:lnTo>
                        <a:pt x="43" y="98"/>
                      </a:lnTo>
                      <a:lnTo>
                        <a:pt x="29" y="10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Freeform 292"/>
                <p:cNvSpPr>
                  <a:spLocks/>
                </p:cNvSpPr>
                <p:nvPr/>
              </p:nvSpPr>
              <p:spPr bwMode="auto">
                <a:xfrm>
                  <a:off x="4325" y="1462"/>
                  <a:ext cx="21" cy="26"/>
                </a:xfrm>
                <a:custGeom>
                  <a:avLst/>
                  <a:gdLst>
                    <a:gd name="T0" fmla="*/ 2 w 84"/>
                    <a:gd name="T1" fmla="*/ 7 h 100"/>
                    <a:gd name="T2" fmla="*/ 0 w 84"/>
                    <a:gd name="T3" fmla="*/ 1 h 100"/>
                    <a:gd name="T4" fmla="*/ 1 w 84"/>
                    <a:gd name="T5" fmla="*/ 1 h 100"/>
                    <a:gd name="T6" fmla="*/ 2 w 84"/>
                    <a:gd name="T7" fmla="*/ 1 h 100"/>
                    <a:gd name="T8" fmla="*/ 3 w 84"/>
                    <a:gd name="T9" fmla="*/ 0 h 100"/>
                    <a:gd name="T10" fmla="*/ 4 w 84"/>
                    <a:gd name="T11" fmla="*/ 0 h 100"/>
                    <a:gd name="T12" fmla="*/ 5 w 84"/>
                    <a:gd name="T13" fmla="*/ 6 h 100"/>
                    <a:gd name="T14" fmla="*/ 5 w 84"/>
                    <a:gd name="T15" fmla="*/ 6 h 100"/>
                    <a:gd name="T16" fmla="*/ 4 w 84"/>
                    <a:gd name="T17" fmla="*/ 7 h 100"/>
                    <a:gd name="T18" fmla="*/ 3 w 84"/>
                    <a:gd name="T19" fmla="*/ 7 h 100"/>
                    <a:gd name="T20" fmla="*/ 2 w 84"/>
                    <a:gd name="T21" fmla="*/ 7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100">
                      <a:moveTo>
                        <a:pt x="30" y="100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6"/>
                      </a:lnTo>
                      <a:lnTo>
                        <a:pt x="44" y="3"/>
                      </a:lnTo>
                      <a:lnTo>
                        <a:pt x="56" y="0"/>
                      </a:lnTo>
                      <a:lnTo>
                        <a:pt x="84" y="93"/>
                      </a:lnTo>
                      <a:lnTo>
                        <a:pt x="70" y="93"/>
                      </a:lnTo>
                      <a:lnTo>
                        <a:pt x="56" y="95"/>
                      </a:lnTo>
                      <a:lnTo>
                        <a:pt x="44" y="98"/>
                      </a:lnTo>
                      <a:lnTo>
                        <a:pt x="30" y="10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5" name="Freeform 293"/>
                <p:cNvSpPr>
                  <a:spLocks/>
                </p:cNvSpPr>
                <p:nvPr/>
              </p:nvSpPr>
              <p:spPr bwMode="auto">
                <a:xfrm>
                  <a:off x="4333" y="1462"/>
                  <a:ext cx="20" cy="25"/>
                </a:xfrm>
                <a:custGeom>
                  <a:avLst/>
                  <a:gdLst>
                    <a:gd name="T0" fmla="*/ 1 w 81"/>
                    <a:gd name="T1" fmla="*/ 6 h 100"/>
                    <a:gd name="T2" fmla="*/ 0 w 81"/>
                    <a:gd name="T3" fmla="*/ 1 h 100"/>
                    <a:gd name="T4" fmla="*/ 1 w 81"/>
                    <a:gd name="T5" fmla="*/ 1 h 100"/>
                    <a:gd name="T6" fmla="*/ 1 w 81"/>
                    <a:gd name="T7" fmla="*/ 0 h 100"/>
                    <a:gd name="T8" fmla="*/ 2 w 81"/>
                    <a:gd name="T9" fmla="*/ 0 h 100"/>
                    <a:gd name="T10" fmla="*/ 3 w 81"/>
                    <a:gd name="T11" fmla="*/ 0 h 100"/>
                    <a:gd name="T12" fmla="*/ 5 w 81"/>
                    <a:gd name="T13" fmla="*/ 6 h 100"/>
                    <a:gd name="T14" fmla="*/ 4 w 81"/>
                    <a:gd name="T15" fmla="*/ 6 h 100"/>
                    <a:gd name="T16" fmla="*/ 3 w 81"/>
                    <a:gd name="T17" fmla="*/ 6 h 100"/>
                    <a:gd name="T18" fmla="*/ 2 w 81"/>
                    <a:gd name="T19" fmla="*/ 6 h 100"/>
                    <a:gd name="T20" fmla="*/ 1 w 81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0">
                      <a:moveTo>
                        <a:pt x="26" y="100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6" y="5"/>
                      </a:lnTo>
                      <a:lnTo>
                        <a:pt x="40" y="2"/>
                      </a:lnTo>
                      <a:lnTo>
                        <a:pt x="54" y="0"/>
                      </a:lnTo>
                      <a:lnTo>
                        <a:pt x="81" y="92"/>
                      </a:lnTo>
                      <a:lnTo>
                        <a:pt x="67" y="92"/>
                      </a:lnTo>
                      <a:lnTo>
                        <a:pt x="54" y="95"/>
                      </a:lnTo>
                      <a:lnTo>
                        <a:pt x="40" y="97"/>
                      </a:lnTo>
                      <a:lnTo>
                        <a:pt x="26" y="10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6" name="Freeform 294"/>
                <p:cNvSpPr>
                  <a:spLocks/>
                </p:cNvSpPr>
                <p:nvPr/>
              </p:nvSpPr>
              <p:spPr bwMode="auto">
                <a:xfrm>
                  <a:off x="4339" y="1462"/>
                  <a:ext cx="21" cy="24"/>
                </a:xfrm>
                <a:custGeom>
                  <a:avLst/>
                  <a:gdLst>
                    <a:gd name="T0" fmla="*/ 2 w 82"/>
                    <a:gd name="T1" fmla="*/ 6 h 95"/>
                    <a:gd name="T2" fmla="*/ 0 w 82"/>
                    <a:gd name="T3" fmla="*/ 0 h 95"/>
                    <a:gd name="T4" fmla="*/ 1 w 82"/>
                    <a:gd name="T5" fmla="*/ 0 h 95"/>
                    <a:gd name="T6" fmla="*/ 2 w 82"/>
                    <a:gd name="T7" fmla="*/ 0 h 95"/>
                    <a:gd name="T8" fmla="*/ 3 w 82"/>
                    <a:gd name="T9" fmla="*/ 0 h 95"/>
                    <a:gd name="T10" fmla="*/ 4 w 82"/>
                    <a:gd name="T11" fmla="*/ 0 h 95"/>
                    <a:gd name="T12" fmla="*/ 5 w 82"/>
                    <a:gd name="T13" fmla="*/ 6 h 95"/>
                    <a:gd name="T14" fmla="*/ 5 w 82"/>
                    <a:gd name="T15" fmla="*/ 6 h 95"/>
                    <a:gd name="T16" fmla="*/ 4 w 82"/>
                    <a:gd name="T17" fmla="*/ 6 h 95"/>
                    <a:gd name="T18" fmla="*/ 3 w 82"/>
                    <a:gd name="T19" fmla="*/ 6 h 95"/>
                    <a:gd name="T20" fmla="*/ 2 w 82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5">
                      <a:moveTo>
                        <a:pt x="28" y="95"/>
                      </a:moveTo>
                      <a:lnTo>
                        <a:pt x="0" y="2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2" y="92"/>
                      </a:lnTo>
                      <a:lnTo>
                        <a:pt x="69" y="92"/>
                      </a:lnTo>
                      <a:lnTo>
                        <a:pt x="55" y="92"/>
                      </a:lnTo>
                      <a:lnTo>
                        <a:pt x="41" y="92"/>
                      </a:lnTo>
                      <a:lnTo>
                        <a:pt x="28" y="95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7" name="Freeform 295"/>
                <p:cNvSpPr>
                  <a:spLocks/>
                </p:cNvSpPr>
                <p:nvPr/>
              </p:nvSpPr>
              <p:spPr bwMode="auto">
                <a:xfrm>
                  <a:off x="4346" y="1462"/>
                  <a:ext cx="21" cy="23"/>
                </a:xfrm>
                <a:custGeom>
                  <a:avLst/>
                  <a:gdLst>
                    <a:gd name="T0" fmla="*/ 2 w 82"/>
                    <a:gd name="T1" fmla="*/ 6 h 92"/>
                    <a:gd name="T2" fmla="*/ 0 w 82"/>
                    <a:gd name="T3" fmla="*/ 0 h 92"/>
                    <a:gd name="T4" fmla="*/ 1 w 82"/>
                    <a:gd name="T5" fmla="*/ 0 h 92"/>
                    <a:gd name="T6" fmla="*/ 2 w 82"/>
                    <a:gd name="T7" fmla="*/ 0 h 92"/>
                    <a:gd name="T8" fmla="*/ 3 w 82"/>
                    <a:gd name="T9" fmla="*/ 0 h 92"/>
                    <a:gd name="T10" fmla="*/ 4 w 82"/>
                    <a:gd name="T11" fmla="*/ 0 h 92"/>
                    <a:gd name="T12" fmla="*/ 5 w 82"/>
                    <a:gd name="T13" fmla="*/ 6 h 92"/>
                    <a:gd name="T14" fmla="*/ 4 w 82"/>
                    <a:gd name="T15" fmla="*/ 6 h 92"/>
                    <a:gd name="T16" fmla="*/ 4 w 82"/>
                    <a:gd name="T17" fmla="*/ 6 h 92"/>
                    <a:gd name="T18" fmla="*/ 3 w 82"/>
                    <a:gd name="T19" fmla="*/ 6 h 92"/>
                    <a:gd name="T20" fmla="*/ 2 w 82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2" y="92"/>
                      </a:lnTo>
                      <a:lnTo>
                        <a:pt x="68" y="92"/>
                      </a:lnTo>
                      <a:lnTo>
                        <a:pt x="54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8" name="Freeform 296"/>
                <p:cNvSpPr>
                  <a:spLocks/>
                </p:cNvSpPr>
                <p:nvPr/>
              </p:nvSpPr>
              <p:spPr bwMode="auto">
                <a:xfrm>
                  <a:off x="4353" y="1462"/>
                  <a:ext cx="21" cy="23"/>
                </a:xfrm>
                <a:custGeom>
                  <a:avLst/>
                  <a:gdLst>
                    <a:gd name="T0" fmla="*/ 2 w 85"/>
                    <a:gd name="T1" fmla="*/ 6 h 92"/>
                    <a:gd name="T2" fmla="*/ 0 w 85"/>
                    <a:gd name="T3" fmla="*/ 0 h 92"/>
                    <a:gd name="T4" fmla="*/ 1 w 85"/>
                    <a:gd name="T5" fmla="*/ 0 h 92"/>
                    <a:gd name="T6" fmla="*/ 2 w 85"/>
                    <a:gd name="T7" fmla="*/ 0 h 92"/>
                    <a:gd name="T8" fmla="*/ 2 w 85"/>
                    <a:gd name="T9" fmla="*/ 0 h 92"/>
                    <a:gd name="T10" fmla="*/ 3 w 85"/>
                    <a:gd name="T11" fmla="*/ 0 h 92"/>
                    <a:gd name="T12" fmla="*/ 5 w 85"/>
                    <a:gd name="T13" fmla="*/ 6 h 92"/>
                    <a:gd name="T14" fmla="*/ 4 w 85"/>
                    <a:gd name="T15" fmla="*/ 6 h 92"/>
                    <a:gd name="T16" fmla="*/ 3 w 85"/>
                    <a:gd name="T17" fmla="*/ 6 h 92"/>
                    <a:gd name="T18" fmla="*/ 2 w 85"/>
                    <a:gd name="T19" fmla="*/ 6 h 92"/>
                    <a:gd name="T20" fmla="*/ 2 w 85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2"/>
                      </a:lnTo>
                      <a:lnTo>
                        <a:pt x="57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9" name="Freeform 297"/>
                <p:cNvSpPr>
                  <a:spLocks/>
                </p:cNvSpPr>
                <p:nvPr/>
              </p:nvSpPr>
              <p:spPr bwMode="auto">
                <a:xfrm>
                  <a:off x="4360" y="1462"/>
                  <a:ext cx="21" cy="24"/>
                </a:xfrm>
                <a:custGeom>
                  <a:avLst/>
                  <a:gdLst>
                    <a:gd name="T0" fmla="*/ 2 w 84"/>
                    <a:gd name="T1" fmla="*/ 6 h 95"/>
                    <a:gd name="T2" fmla="*/ 0 w 84"/>
                    <a:gd name="T3" fmla="*/ 0 h 95"/>
                    <a:gd name="T4" fmla="*/ 1 w 84"/>
                    <a:gd name="T5" fmla="*/ 0 h 95"/>
                    <a:gd name="T6" fmla="*/ 2 w 84"/>
                    <a:gd name="T7" fmla="*/ 0 h 95"/>
                    <a:gd name="T8" fmla="*/ 3 w 84"/>
                    <a:gd name="T9" fmla="*/ 0 h 95"/>
                    <a:gd name="T10" fmla="*/ 4 w 84"/>
                    <a:gd name="T11" fmla="*/ 0 h 95"/>
                    <a:gd name="T12" fmla="*/ 5 w 84"/>
                    <a:gd name="T13" fmla="*/ 6 h 95"/>
                    <a:gd name="T14" fmla="*/ 5 w 84"/>
                    <a:gd name="T15" fmla="*/ 6 h 95"/>
                    <a:gd name="T16" fmla="*/ 4 w 84"/>
                    <a:gd name="T17" fmla="*/ 6 h 95"/>
                    <a:gd name="T18" fmla="*/ 3 w 84"/>
                    <a:gd name="T19" fmla="*/ 6 h 95"/>
                    <a:gd name="T20" fmla="*/ 2 w 84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95">
                      <a:moveTo>
                        <a:pt x="28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4" y="95"/>
                      </a:lnTo>
                      <a:lnTo>
                        <a:pt x="71" y="92"/>
                      </a:lnTo>
                      <a:lnTo>
                        <a:pt x="58" y="92"/>
                      </a:lnTo>
                      <a:lnTo>
                        <a:pt x="41" y="92"/>
                      </a:lnTo>
                      <a:lnTo>
                        <a:pt x="28" y="92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0" name="Freeform 298"/>
                <p:cNvSpPr>
                  <a:spLocks/>
                </p:cNvSpPr>
                <p:nvPr/>
              </p:nvSpPr>
              <p:spPr bwMode="auto">
                <a:xfrm>
                  <a:off x="4367" y="1462"/>
                  <a:ext cx="22" cy="25"/>
                </a:xfrm>
                <a:custGeom>
                  <a:avLst/>
                  <a:gdLst>
                    <a:gd name="T0" fmla="*/ 2 w 89"/>
                    <a:gd name="T1" fmla="*/ 6 h 100"/>
                    <a:gd name="T2" fmla="*/ 0 w 89"/>
                    <a:gd name="T3" fmla="*/ 0 h 100"/>
                    <a:gd name="T4" fmla="*/ 1 w 89"/>
                    <a:gd name="T5" fmla="*/ 0 h 100"/>
                    <a:gd name="T6" fmla="*/ 2 w 89"/>
                    <a:gd name="T7" fmla="*/ 0 h 100"/>
                    <a:gd name="T8" fmla="*/ 3 w 89"/>
                    <a:gd name="T9" fmla="*/ 0 h 100"/>
                    <a:gd name="T10" fmla="*/ 3 w 89"/>
                    <a:gd name="T11" fmla="*/ 0 h 100"/>
                    <a:gd name="T12" fmla="*/ 5 w 89"/>
                    <a:gd name="T13" fmla="*/ 6 h 100"/>
                    <a:gd name="T14" fmla="*/ 4 w 89"/>
                    <a:gd name="T15" fmla="*/ 6 h 100"/>
                    <a:gd name="T16" fmla="*/ 4 w 89"/>
                    <a:gd name="T17" fmla="*/ 6 h 100"/>
                    <a:gd name="T18" fmla="*/ 3 w 89"/>
                    <a:gd name="T19" fmla="*/ 6 h 100"/>
                    <a:gd name="T20" fmla="*/ 2 w 89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9" h="100">
                      <a:moveTo>
                        <a:pt x="30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6" y="0"/>
                      </a:lnTo>
                      <a:lnTo>
                        <a:pt x="89" y="100"/>
                      </a:lnTo>
                      <a:lnTo>
                        <a:pt x="72" y="97"/>
                      </a:lnTo>
                      <a:lnTo>
                        <a:pt x="59" y="95"/>
                      </a:lnTo>
                      <a:lnTo>
                        <a:pt x="43" y="95"/>
                      </a:lnTo>
                      <a:lnTo>
                        <a:pt x="30" y="92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1" name="Freeform 299"/>
                <p:cNvSpPr>
                  <a:spLocks/>
                </p:cNvSpPr>
                <p:nvPr/>
              </p:nvSpPr>
              <p:spPr bwMode="auto">
                <a:xfrm>
                  <a:off x="4373" y="1462"/>
                  <a:ext cx="24" cy="27"/>
                </a:xfrm>
                <a:custGeom>
                  <a:avLst/>
                  <a:gdLst>
                    <a:gd name="T0" fmla="*/ 2 w 93"/>
                    <a:gd name="T1" fmla="*/ 6 h 108"/>
                    <a:gd name="T2" fmla="*/ 0 w 93"/>
                    <a:gd name="T3" fmla="*/ 0 h 108"/>
                    <a:gd name="T4" fmla="*/ 1 w 93"/>
                    <a:gd name="T5" fmla="*/ 0 h 108"/>
                    <a:gd name="T6" fmla="*/ 2 w 93"/>
                    <a:gd name="T7" fmla="*/ 0 h 108"/>
                    <a:gd name="T8" fmla="*/ 3 w 93"/>
                    <a:gd name="T9" fmla="*/ 0 h 108"/>
                    <a:gd name="T10" fmla="*/ 4 w 93"/>
                    <a:gd name="T11" fmla="*/ 0 h 108"/>
                    <a:gd name="T12" fmla="*/ 6 w 93"/>
                    <a:gd name="T13" fmla="*/ 7 h 108"/>
                    <a:gd name="T14" fmla="*/ 5 w 93"/>
                    <a:gd name="T15" fmla="*/ 7 h 108"/>
                    <a:gd name="T16" fmla="*/ 4 w 93"/>
                    <a:gd name="T17" fmla="*/ 6 h 108"/>
                    <a:gd name="T18" fmla="*/ 3 w 93"/>
                    <a:gd name="T19" fmla="*/ 6 h 108"/>
                    <a:gd name="T20" fmla="*/ 2 w 93"/>
                    <a:gd name="T21" fmla="*/ 6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3" h="108">
                      <a:moveTo>
                        <a:pt x="30" y="95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58" y="0"/>
                      </a:lnTo>
                      <a:lnTo>
                        <a:pt x="93" y="108"/>
                      </a:lnTo>
                      <a:lnTo>
                        <a:pt x="79" y="102"/>
                      </a:lnTo>
                      <a:lnTo>
                        <a:pt x="63" y="100"/>
                      </a:lnTo>
                      <a:lnTo>
                        <a:pt x="46" y="97"/>
                      </a:lnTo>
                      <a:lnTo>
                        <a:pt x="30" y="95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2" name="Freeform 300"/>
                <p:cNvSpPr>
                  <a:spLocks/>
                </p:cNvSpPr>
                <p:nvPr/>
              </p:nvSpPr>
              <p:spPr bwMode="auto">
                <a:xfrm>
                  <a:off x="4381" y="1462"/>
                  <a:ext cx="22" cy="29"/>
                </a:xfrm>
                <a:custGeom>
                  <a:avLst/>
                  <a:gdLst>
                    <a:gd name="T0" fmla="*/ 2 w 90"/>
                    <a:gd name="T1" fmla="*/ 6 h 116"/>
                    <a:gd name="T2" fmla="*/ 0 w 90"/>
                    <a:gd name="T3" fmla="*/ 0 h 116"/>
                    <a:gd name="T4" fmla="*/ 1 w 90"/>
                    <a:gd name="T5" fmla="*/ 0 h 116"/>
                    <a:gd name="T6" fmla="*/ 2 w 90"/>
                    <a:gd name="T7" fmla="*/ 0 h 116"/>
                    <a:gd name="T8" fmla="*/ 2 w 90"/>
                    <a:gd name="T9" fmla="*/ 0 h 116"/>
                    <a:gd name="T10" fmla="*/ 3 w 90"/>
                    <a:gd name="T11" fmla="*/ 0 h 116"/>
                    <a:gd name="T12" fmla="*/ 5 w 90"/>
                    <a:gd name="T13" fmla="*/ 7 h 116"/>
                    <a:gd name="T14" fmla="*/ 5 w 90"/>
                    <a:gd name="T15" fmla="*/ 7 h 116"/>
                    <a:gd name="T16" fmla="*/ 4 w 90"/>
                    <a:gd name="T17" fmla="*/ 7 h 116"/>
                    <a:gd name="T18" fmla="*/ 3 w 90"/>
                    <a:gd name="T19" fmla="*/ 7 h 116"/>
                    <a:gd name="T20" fmla="*/ 2 w 90"/>
                    <a:gd name="T21" fmla="*/ 6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116">
                      <a:moveTo>
                        <a:pt x="33" y="100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90" y="116"/>
                      </a:lnTo>
                      <a:lnTo>
                        <a:pt x="76" y="111"/>
                      </a:lnTo>
                      <a:lnTo>
                        <a:pt x="63" y="106"/>
                      </a:lnTo>
                      <a:lnTo>
                        <a:pt x="49" y="102"/>
                      </a:lnTo>
                      <a:lnTo>
                        <a:pt x="33" y="10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3" name="Freeform 301"/>
                <p:cNvSpPr>
                  <a:spLocks/>
                </p:cNvSpPr>
                <p:nvPr/>
              </p:nvSpPr>
              <p:spPr bwMode="auto">
                <a:xfrm>
                  <a:off x="4388" y="1462"/>
                  <a:ext cx="24" cy="31"/>
                </a:xfrm>
                <a:custGeom>
                  <a:avLst/>
                  <a:gdLst>
                    <a:gd name="T0" fmla="*/ 2 w 97"/>
                    <a:gd name="T1" fmla="*/ 7 h 125"/>
                    <a:gd name="T2" fmla="*/ 0 w 97"/>
                    <a:gd name="T3" fmla="*/ 0 h 125"/>
                    <a:gd name="T4" fmla="*/ 1 w 97"/>
                    <a:gd name="T5" fmla="*/ 0 h 125"/>
                    <a:gd name="T6" fmla="*/ 2 w 97"/>
                    <a:gd name="T7" fmla="*/ 0 h 125"/>
                    <a:gd name="T8" fmla="*/ 3 w 97"/>
                    <a:gd name="T9" fmla="*/ 0 h 125"/>
                    <a:gd name="T10" fmla="*/ 3 w 97"/>
                    <a:gd name="T11" fmla="*/ 0 h 125"/>
                    <a:gd name="T12" fmla="*/ 6 w 97"/>
                    <a:gd name="T13" fmla="*/ 8 h 125"/>
                    <a:gd name="T14" fmla="*/ 5 w 97"/>
                    <a:gd name="T15" fmla="*/ 7 h 125"/>
                    <a:gd name="T16" fmla="*/ 4 w 97"/>
                    <a:gd name="T17" fmla="*/ 7 h 125"/>
                    <a:gd name="T18" fmla="*/ 3 w 97"/>
                    <a:gd name="T19" fmla="*/ 7 h 125"/>
                    <a:gd name="T20" fmla="*/ 2 w 97"/>
                    <a:gd name="T21" fmla="*/ 7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125">
                      <a:moveTo>
                        <a:pt x="35" y="10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7" y="2"/>
                      </a:lnTo>
                      <a:lnTo>
                        <a:pt x="97" y="125"/>
                      </a:lnTo>
                      <a:lnTo>
                        <a:pt x="81" y="120"/>
                      </a:lnTo>
                      <a:lnTo>
                        <a:pt x="65" y="116"/>
                      </a:lnTo>
                      <a:lnTo>
                        <a:pt x="48" y="111"/>
                      </a:lnTo>
                      <a:lnTo>
                        <a:pt x="35" y="108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4" name="Freeform 302"/>
                <p:cNvSpPr>
                  <a:spLocks/>
                </p:cNvSpPr>
                <p:nvPr/>
              </p:nvSpPr>
              <p:spPr bwMode="auto">
                <a:xfrm>
                  <a:off x="4394" y="1462"/>
                  <a:ext cx="26" cy="34"/>
                </a:xfrm>
                <a:custGeom>
                  <a:avLst/>
                  <a:gdLst>
                    <a:gd name="T0" fmla="*/ 2 w 100"/>
                    <a:gd name="T1" fmla="*/ 7 h 138"/>
                    <a:gd name="T2" fmla="*/ 0 w 100"/>
                    <a:gd name="T3" fmla="*/ 0 h 138"/>
                    <a:gd name="T4" fmla="*/ 1 w 100"/>
                    <a:gd name="T5" fmla="*/ 0 h 138"/>
                    <a:gd name="T6" fmla="*/ 2 w 100"/>
                    <a:gd name="T7" fmla="*/ 0 h 138"/>
                    <a:gd name="T8" fmla="*/ 3 w 100"/>
                    <a:gd name="T9" fmla="*/ 0 h 138"/>
                    <a:gd name="T10" fmla="*/ 4 w 100"/>
                    <a:gd name="T11" fmla="*/ 0 h 138"/>
                    <a:gd name="T12" fmla="*/ 7 w 100"/>
                    <a:gd name="T13" fmla="*/ 8 h 138"/>
                    <a:gd name="T14" fmla="*/ 6 w 100"/>
                    <a:gd name="T15" fmla="*/ 8 h 138"/>
                    <a:gd name="T16" fmla="*/ 5 w 100"/>
                    <a:gd name="T17" fmla="*/ 8 h 138"/>
                    <a:gd name="T18" fmla="*/ 3 w 100"/>
                    <a:gd name="T19" fmla="*/ 7 h 138"/>
                    <a:gd name="T20" fmla="*/ 2 w 100"/>
                    <a:gd name="T21" fmla="*/ 7 h 1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0" h="138">
                      <a:moveTo>
                        <a:pt x="35" y="116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5"/>
                      </a:lnTo>
                      <a:lnTo>
                        <a:pt x="46" y="8"/>
                      </a:lnTo>
                      <a:lnTo>
                        <a:pt x="62" y="8"/>
                      </a:lnTo>
                      <a:lnTo>
                        <a:pt x="100" y="138"/>
                      </a:lnTo>
                      <a:lnTo>
                        <a:pt x="84" y="132"/>
                      </a:lnTo>
                      <a:lnTo>
                        <a:pt x="68" y="127"/>
                      </a:lnTo>
                      <a:lnTo>
                        <a:pt x="51" y="122"/>
                      </a:lnTo>
                      <a:lnTo>
                        <a:pt x="35" y="116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5" name="Freeform 303"/>
                <p:cNvSpPr>
                  <a:spLocks/>
                </p:cNvSpPr>
                <p:nvPr/>
              </p:nvSpPr>
              <p:spPr bwMode="auto">
                <a:xfrm>
                  <a:off x="4402" y="1462"/>
                  <a:ext cx="26" cy="39"/>
                </a:xfrm>
                <a:custGeom>
                  <a:avLst/>
                  <a:gdLst>
                    <a:gd name="T0" fmla="*/ 2 w 106"/>
                    <a:gd name="T1" fmla="*/ 8 h 153"/>
                    <a:gd name="T2" fmla="*/ 0 w 106"/>
                    <a:gd name="T3" fmla="*/ 0 h 153"/>
                    <a:gd name="T4" fmla="*/ 1 w 106"/>
                    <a:gd name="T5" fmla="*/ 0 h 153"/>
                    <a:gd name="T6" fmla="*/ 2 w 106"/>
                    <a:gd name="T7" fmla="*/ 1 h 153"/>
                    <a:gd name="T8" fmla="*/ 3 w 106"/>
                    <a:gd name="T9" fmla="*/ 1 h 153"/>
                    <a:gd name="T10" fmla="*/ 4 w 106"/>
                    <a:gd name="T11" fmla="*/ 1 h 153"/>
                    <a:gd name="T12" fmla="*/ 6 w 106"/>
                    <a:gd name="T13" fmla="*/ 10 h 153"/>
                    <a:gd name="T14" fmla="*/ 5 w 106"/>
                    <a:gd name="T15" fmla="*/ 9 h 153"/>
                    <a:gd name="T16" fmla="*/ 4 w 106"/>
                    <a:gd name="T17" fmla="*/ 9 h 153"/>
                    <a:gd name="T18" fmla="*/ 3 w 106"/>
                    <a:gd name="T19" fmla="*/ 8 h 153"/>
                    <a:gd name="T20" fmla="*/ 2 w 106"/>
                    <a:gd name="T21" fmla="*/ 8 h 1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53">
                      <a:moveTo>
                        <a:pt x="40" y="123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0" y="6"/>
                      </a:lnTo>
                      <a:lnTo>
                        <a:pt x="46" y="6"/>
                      </a:lnTo>
                      <a:lnTo>
                        <a:pt x="60" y="8"/>
                      </a:lnTo>
                      <a:lnTo>
                        <a:pt x="106" y="153"/>
                      </a:lnTo>
                      <a:lnTo>
                        <a:pt x="90" y="144"/>
                      </a:lnTo>
                      <a:lnTo>
                        <a:pt x="74" y="136"/>
                      </a:lnTo>
                      <a:lnTo>
                        <a:pt x="56" y="128"/>
                      </a:lnTo>
                      <a:lnTo>
                        <a:pt x="40" y="123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6" name="Freeform 304"/>
                <p:cNvSpPr>
                  <a:spLocks/>
                </p:cNvSpPr>
                <p:nvPr/>
              </p:nvSpPr>
              <p:spPr bwMode="auto">
                <a:xfrm>
                  <a:off x="4410" y="1464"/>
                  <a:ext cx="26" cy="41"/>
                </a:xfrm>
                <a:custGeom>
                  <a:avLst/>
                  <a:gdLst>
                    <a:gd name="T0" fmla="*/ 3 w 104"/>
                    <a:gd name="T1" fmla="*/ 8 h 163"/>
                    <a:gd name="T2" fmla="*/ 0 w 104"/>
                    <a:gd name="T3" fmla="*/ 0 h 163"/>
                    <a:gd name="T4" fmla="*/ 1 w 104"/>
                    <a:gd name="T5" fmla="*/ 0 h 163"/>
                    <a:gd name="T6" fmla="*/ 2 w 104"/>
                    <a:gd name="T7" fmla="*/ 1 h 163"/>
                    <a:gd name="T8" fmla="*/ 3 w 104"/>
                    <a:gd name="T9" fmla="*/ 1 h 163"/>
                    <a:gd name="T10" fmla="*/ 4 w 104"/>
                    <a:gd name="T11" fmla="*/ 1 h 163"/>
                    <a:gd name="T12" fmla="*/ 7 w 104"/>
                    <a:gd name="T13" fmla="*/ 10 h 163"/>
                    <a:gd name="T14" fmla="*/ 6 w 104"/>
                    <a:gd name="T15" fmla="*/ 10 h 163"/>
                    <a:gd name="T16" fmla="*/ 5 w 104"/>
                    <a:gd name="T17" fmla="*/ 9 h 163"/>
                    <a:gd name="T18" fmla="*/ 4 w 104"/>
                    <a:gd name="T19" fmla="*/ 9 h 163"/>
                    <a:gd name="T20" fmla="*/ 3 w 104"/>
                    <a:gd name="T21" fmla="*/ 8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4" h="163">
                      <a:moveTo>
                        <a:pt x="38" y="130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6"/>
                      </a:lnTo>
                      <a:lnTo>
                        <a:pt x="44" y="8"/>
                      </a:lnTo>
                      <a:lnTo>
                        <a:pt x="58" y="8"/>
                      </a:lnTo>
                      <a:lnTo>
                        <a:pt x="104" y="163"/>
                      </a:lnTo>
                      <a:lnTo>
                        <a:pt x="90" y="152"/>
                      </a:lnTo>
                      <a:lnTo>
                        <a:pt x="74" y="144"/>
                      </a:lnTo>
                      <a:lnTo>
                        <a:pt x="58" y="136"/>
                      </a:lnTo>
                      <a:lnTo>
                        <a:pt x="38" y="13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7" name="Freeform 305"/>
                <p:cNvSpPr>
                  <a:spLocks/>
                </p:cNvSpPr>
                <p:nvPr/>
              </p:nvSpPr>
              <p:spPr bwMode="auto">
                <a:xfrm>
                  <a:off x="4417" y="1465"/>
                  <a:ext cx="29" cy="46"/>
                </a:xfrm>
                <a:custGeom>
                  <a:avLst/>
                  <a:gdLst>
                    <a:gd name="T0" fmla="*/ 3 w 114"/>
                    <a:gd name="T1" fmla="*/ 9 h 186"/>
                    <a:gd name="T2" fmla="*/ 0 w 114"/>
                    <a:gd name="T3" fmla="*/ 0 h 186"/>
                    <a:gd name="T4" fmla="*/ 1 w 114"/>
                    <a:gd name="T5" fmla="*/ 0 h 186"/>
                    <a:gd name="T6" fmla="*/ 2 w 114"/>
                    <a:gd name="T7" fmla="*/ 0 h 186"/>
                    <a:gd name="T8" fmla="*/ 3 w 114"/>
                    <a:gd name="T9" fmla="*/ 1 h 186"/>
                    <a:gd name="T10" fmla="*/ 4 w 114"/>
                    <a:gd name="T11" fmla="*/ 1 h 186"/>
                    <a:gd name="T12" fmla="*/ 7 w 114"/>
                    <a:gd name="T13" fmla="*/ 11 h 186"/>
                    <a:gd name="T14" fmla="*/ 6 w 114"/>
                    <a:gd name="T15" fmla="*/ 11 h 186"/>
                    <a:gd name="T16" fmla="*/ 5 w 114"/>
                    <a:gd name="T17" fmla="*/ 10 h 186"/>
                    <a:gd name="T18" fmla="*/ 4 w 114"/>
                    <a:gd name="T19" fmla="*/ 10 h 186"/>
                    <a:gd name="T20" fmla="*/ 3 w 114"/>
                    <a:gd name="T21" fmla="*/ 9 h 1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186">
                      <a:moveTo>
                        <a:pt x="46" y="145"/>
                      </a:moveTo>
                      <a:lnTo>
                        <a:pt x="0" y="0"/>
                      </a:lnTo>
                      <a:lnTo>
                        <a:pt x="14" y="4"/>
                      </a:lnTo>
                      <a:lnTo>
                        <a:pt x="30" y="9"/>
                      </a:lnTo>
                      <a:lnTo>
                        <a:pt x="43" y="11"/>
                      </a:lnTo>
                      <a:lnTo>
                        <a:pt x="56" y="14"/>
                      </a:lnTo>
                      <a:lnTo>
                        <a:pt x="114" y="186"/>
                      </a:lnTo>
                      <a:lnTo>
                        <a:pt x="97" y="175"/>
                      </a:lnTo>
                      <a:lnTo>
                        <a:pt x="81" y="163"/>
                      </a:lnTo>
                      <a:lnTo>
                        <a:pt x="62" y="156"/>
                      </a:lnTo>
                      <a:lnTo>
                        <a:pt x="46" y="145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Freeform 306"/>
                <p:cNvSpPr>
                  <a:spLocks/>
                </p:cNvSpPr>
                <p:nvPr/>
              </p:nvSpPr>
              <p:spPr bwMode="auto">
                <a:xfrm>
                  <a:off x="4424" y="1466"/>
                  <a:ext cx="32" cy="54"/>
                </a:xfrm>
                <a:custGeom>
                  <a:avLst/>
                  <a:gdLst>
                    <a:gd name="T0" fmla="*/ 3 w 125"/>
                    <a:gd name="T1" fmla="*/ 10 h 215"/>
                    <a:gd name="T2" fmla="*/ 0 w 125"/>
                    <a:gd name="T3" fmla="*/ 0 h 215"/>
                    <a:gd name="T4" fmla="*/ 1 w 125"/>
                    <a:gd name="T5" fmla="*/ 0 h 215"/>
                    <a:gd name="T6" fmla="*/ 2 w 125"/>
                    <a:gd name="T7" fmla="*/ 1 h 215"/>
                    <a:gd name="T8" fmla="*/ 3 w 125"/>
                    <a:gd name="T9" fmla="*/ 1 h 215"/>
                    <a:gd name="T10" fmla="*/ 4 w 125"/>
                    <a:gd name="T11" fmla="*/ 1 h 215"/>
                    <a:gd name="T12" fmla="*/ 8 w 125"/>
                    <a:gd name="T13" fmla="*/ 14 h 215"/>
                    <a:gd name="T14" fmla="*/ 7 w 125"/>
                    <a:gd name="T15" fmla="*/ 13 h 215"/>
                    <a:gd name="T16" fmla="*/ 6 w 125"/>
                    <a:gd name="T17" fmla="*/ 12 h 215"/>
                    <a:gd name="T18" fmla="*/ 4 w 125"/>
                    <a:gd name="T19" fmla="*/ 11 h 215"/>
                    <a:gd name="T20" fmla="*/ 3 w 125"/>
                    <a:gd name="T21" fmla="*/ 10 h 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215">
                      <a:moveTo>
                        <a:pt x="46" y="155"/>
                      </a:moveTo>
                      <a:lnTo>
                        <a:pt x="0" y="0"/>
                      </a:lnTo>
                      <a:lnTo>
                        <a:pt x="13" y="5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2" y="16"/>
                      </a:lnTo>
                      <a:lnTo>
                        <a:pt x="125" y="215"/>
                      </a:lnTo>
                      <a:lnTo>
                        <a:pt x="105" y="199"/>
                      </a:lnTo>
                      <a:lnTo>
                        <a:pt x="86" y="182"/>
                      </a:lnTo>
                      <a:lnTo>
                        <a:pt x="65" y="169"/>
                      </a:lnTo>
                      <a:lnTo>
                        <a:pt x="46" y="155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9" name="Freeform 307"/>
                <p:cNvSpPr>
                  <a:spLocks/>
                </p:cNvSpPr>
                <p:nvPr/>
              </p:nvSpPr>
              <p:spPr bwMode="auto">
                <a:xfrm>
                  <a:off x="4431" y="1468"/>
                  <a:ext cx="35" cy="63"/>
                </a:xfrm>
                <a:custGeom>
                  <a:avLst/>
                  <a:gdLst>
                    <a:gd name="T0" fmla="*/ 4 w 139"/>
                    <a:gd name="T1" fmla="*/ 11 h 253"/>
                    <a:gd name="T2" fmla="*/ 0 w 139"/>
                    <a:gd name="T3" fmla="*/ 0 h 253"/>
                    <a:gd name="T4" fmla="*/ 1 w 139"/>
                    <a:gd name="T5" fmla="*/ 0 h 253"/>
                    <a:gd name="T6" fmla="*/ 2 w 139"/>
                    <a:gd name="T7" fmla="*/ 0 h 253"/>
                    <a:gd name="T8" fmla="*/ 3 w 139"/>
                    <a:gd name="T9" fmla="*/ 1 h 253"/>
                    <a:gd name="T10" fmla="*/ 4 w 139"/>
                    <a:gd name="T11" fmla="*/ 1 h 253"/>
                    <a:gd name="T12" fmla="*/ 9 w 139"/>
                    <a:gd name="T13" fmla="*/ 16 h 253"/>
                    <a:gd name="T14" fmla="*/ 8 w 139"/>
                    <a:gd name="T15" fmla="*/ 15 h 253"/>
                    <a:gd name="T16" fmla="*/ 8 w 139"/>
                    <a:gd name="T17" fmla="*/ 14 h 253"/>
                    <a:gd name="T18" fmla="*/ 7 w 139"/>
                    <a:gd name="T19" fmla="*/ 14 h 253"/>
                    <a:gd name="T20" fmla="*/ 7 w 139"/>
                    <a:gd name="T21" fmla="*/ 13 h 253"/>
                    <a:gd name="T22" fmla="*/ 6 w 139"/>
                    <a:gd name="T23" fmla="*/ 12 h 253"/>
                    <a:gd name="T24" fmla="*/ 5 w 139"/>
                    <a:gd name="T25" fmla="*/ 12 h 253"/>
                    <a:gd name="T26" fmla="*/ 4 w 139"/>
                    <a:gd name="T27" fmla="*/ 11 h 253"/>
                    <a:gd name="T28" fmla="*/ 4 w 139"/>
                    <a:gd name="T29" fmla="*/ 11 h 25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39" h="253">
                      <a:moveTo>
                        <a:pt x="58" y="172"/>
                      </a:moveTo>
                      <a:lnTo>
                        <a:pt x="0" y="0"/>
                      </a:lnTo>
                      <a:lnTo>
                        <a:pt x="20" y="2"/>
                      </a:lnTo>
                      <a:lnTo>
                        <a:pt x="36" y="6"/>
                      </a:lnTo>
                      <a:lnTo>
                        <a:pt x="50" y="11"/>
                      </a:lnTo>
                      <a:lnTo>
                        <a:pt x="63" y="13"/>
                      </a:lnTo>
                      <a:lnTo>
                        <a:pt x="139" y="253"/>
                      </a:lnTo>
                      <a:lnTo>
                        <a:pt x="131" y="242"/>
                      </a:lnTo>
                      <a:lnTo>
                        <a:pt x="123" y="231"/>
                      </a:lnTo>
                      <a:lnTo>
                        <a:pt x="112" y="220"/>
                      </a:lnTo>
                      <a:lnTo>
                        <a:pt x="104" y="209"/>
                      </a:lnTo>
                      <a:lnTo>
                        <a:pt x="93" y="198"/>
                      </a:lnTo>
                      <a:lnTo>
                        <a:pt x="82" y="191"/>
                      </a:lnTo>
                      <a:lnTo>
                        <a:pt x="69" y="179"/>
                      </a:lnTo>
                      <a:lnTo>
                        <a:pt x="58" y="172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Freeform 308"/>
                <p:cNvSpPr>
                  <a:spLocks/>
                </p:cNvSpPr>
                <p:nvPr/>
              </p:nvSpPr>
              <p:spPr bwMode="auto">
                <a:xfrm>
                  <a:off x="4440" y="1470"/>
                  <a:ext cx="39" cy="82"/>
                </a:xfrm>
                <a:custGeom>
                  <a:avLst/>
                  <a:gdLst>
                    <a:gd name="T0" fmla="*/ 4 w 158"/>
                    <a:gd name="T1" fmla="*/ 12 h 329"/>
                    <a:gd name="T2" fmla="*/ 0 w 158"/>
                    <a:gd name="T3" fmla="*/ 0 h 329"/>
                    <a:gd name="T4" fmla="*/ 1 w 158"/>
                    <a:gd name="T5" fmla="*/ 0 h 329"/>
                    <a:gd name="T6" fmla="*/ 2 w 158"/>
                    <a:gd name="T7" fmla="*/ 0 h 329"/>
                    <a:gd name="T8" fmla="*/ 3 w 158"/>
                    <a:gd name="T9" fmla="*/ 1 h 329"/>
                    <a:gd name="T10" fmla="*/ 3 w 158"/>
                    <a:gd name="T11" fmla="*/ 1 h 329"/>
                    <a:gd name="T12" fmla="*/ 10 w 158"/>
                    <a:gd name="T13" fmla="*/ 20 h 329"/>
                    <a:gd name="T14" fmla="*/ 9 w 158"/>
                    <a:gd name="T15" fmla="*/ 19 h 329"/>
                    <a:gd name="T16" fmla="*/ 8 w 158"/>
                    <a:gd name="T17" fmla="*/ 18 h 329"/>
                    <a:gd name="T18" fmla="*/ 8 w 158"/>
                    <a:gd name="T19" fmla="*/ 17 h 329"/>
                    <a:gd name="T20" fmla="*/ 7 w 158"/>
                    <a:gd name="T21" fmla="*/ 16 h 329"/>
                    <a:gd name="T22" fmla="*/ 6 w 158"/>
                    <a:gd name="T23" fmla="*/ 15 h 329"/>
                    <a:gd name="T24" fmla="*/ 5 w 158"/>
                    <a:gd name="T25" fmla="*/ 14 h 329"/>
                    <a:gd name="T26" fmla="*/ 5 w 158"/>
                    <a:gd name="T27" fmla="*/ 13 h 329"/>
                    <a:gd name="T28" fmla="*/ 4 w 158"/>
                    <a:gd name="T29" fmla="*/ 12 h 32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8" h="329">
                      <a:moveTo>
                        <a:pt x="63" y="199"/>
                      </a:move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30" y="8"/>
                      </a:lnTo>
                      <a:lnTo>
                        <a:pt x="43" y="12"/>
                      </a:lnTo>
                      <a:lnTo>
                        <a:pt x="57" y="17"/>
                      </a:lnTo>
                      <a:lnTo>
                        <a:pt x="158" y="329"/>
                      </a:lnTo>
                      <a:lnTo>
                        <a:pt x="146" y="310"/>
                      </a:lnTo>
                      <a:lnTo>
                        <a:pt x="135" y="291"/>
                      </a:lnTo>
                      <a:lnTo>
                        <a:pt x="125" y="275"/>
                      </a:lnTo>
                      <a:lnTo>
                        <a:pt x="114" y="256"/>
                      </a:lnTo>
                      <a:lnTo>
                        <a:pt x="103" y="239"/>
                      </a:lnTo>
                      <a:lnTo>
                        <a:pt x="89" y="226"/>
                      </a:lnTo>
                      <a:lnTo>
                        <a:pt x="76" y="212"/>
                      </a:lnTo>
                      <a:lnTo>
                        <a:pt x="63" y="199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1" name="Freeform 309"/>
                <p:cNvSpPr>
                  <a:spLocks/>
                </p:cNvSpPr>
                <p:nvPr/>
              </p:nvSpPr>
              <p:spPr bwMode="auto">
                <a:xfrm>
                  <a:off x="4447" y="1471"/>
                  <a:ext cx="46" cy="103"/>
                </a:xfrm>
                <a:custGeom>
                  <a:avLst/>
                  <a:gdLst>
                    <a:gd name="T0" fmla="*/ 5 w 184"/>
                    <a:gd name="T1" fmla="*/ 15 h 411"/>
                    <a:gd name="T2" fmla="*/ 0 w 184"/>
                    <a:gd name="T3" fmla="*/ 0 h 411"/>
                    <a:gd name="T4" fmla="*/ 1 w 184"/>
                    <a:gd name="T5" fmla="*/ 1 h 411"/>
                    <a:gd name="T6" fmla="*/ 2 w 184"/>
                    <a:gd name="T7" fmla="*/ 1 h 411"/>
                    <a:gd name="T8" fmla="*/ 3 w 184"/>
                    <a:gd name="T9" fmla="*/ 1 h 411"/>
                    <a:gd name="T10" fmla="*/ 4 w 184"/>
                    <a:gd name="T11" fmla="*/ 2 h 411"/>
                    <a:gd name="T12" fmla="*/ 12 w 184"/>
                    <a:gd name="T13" fmla="*/ 26 h 411"/>
                    <a:gd name="T14" fmla="*/ 12 w 184"/>
                    <a:gd name="T15" fmla="*/ 26 h 411"/>
                    <a:gd name="T16" fmla="*/ 11 w 184"/>
                    <a:gd name="T17" fmla="*/ 26 h 411"/>
                    <a:gd name="T18" fmla="*/ 11 w 184"/>
                    <a:gd name="T19" fmla="*/ 26 h 411"/>
                    <a:gd name="T20" fmla="*/ 11 w 184"/>
                    <a:gd name="T21" fmla="*/ 26 h 411"/>
                    <a:gd name="T22" fmla="*/ 10 w 184"/>
                    <a:gd name="T23" fmla="*/ 24 h 411"/>
                    <a:gd name="T24" fmla="*/ 9 w 184"/>
                    <a:gd name="T25" fmla="*/ 23 h 411"/>
                    <a:gd name="T26" fmla="*/ 9 w 184"/>
                    <a:gd name="T27" fmla="*/ 21 h 411"/>
                    <a:gd name="T28" fmla="*/ 8 w 184"/>
                    <a:gd name="T29" fmla="*/ 20 h 411"/>
                    <a:gd name="T30" fmla="*/ 7 w 184"/>
                    <a:gd name="T31" fmla="*/ 19 h 411"/>
                    <a:gd name="T32" fmla="*/ 7 w 184"/>
                    <a:gd name="T33" fmla="*/ 17 h 411"/>
                    <a:gd name="T34" fmla="*/ 6 w 184"/>
                    <a:gd name="T35" fmla="*/ 16 h 411"/>
                    <a:gd name="T36" fmla="*/ 5 w 184"/>
                    <a:gd name="T37" fmla="*/ 15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4" h="411">
                      <a:moveTo>
                        <a:pt x="76" y="240"/>
                      </a:moveTo>
                      <a:lnTo>
                        <a:pt x="0" y="0"/>
                      </a:lnTo>
                      <a:lnTo>
                        <a:pt x="16" y="7"/>
                      </a:lnTo>
                      <a:lnTo>
                        <a:pt x="33" y="12"/>
                      </a:lnTo>
                      <a:lnTo>
                        <a:pt x="49" y="19"/>
                      </a:lnTo>
                      <a:lnTo>
                        <a:pt x="66" y="25"/>
                      </a:lnTo>
                      <a:lnTo>
                        <a:pt x="184" y="411"/>
                      </a:lnTo>
                      <a:lnTo>
                        <a:pt x="182" y="411"/>
                      </a:lnTo>
                      <a:lnTo>
                        <a:pt x="177" y="411"/>
                      </a:lnTo>
                      <a:lnTo>
                        <a:pt x="172" y="411"/>
                      </a:lnTo>
                      <a:lnTo>
                        <a:pt x="166" y="411"/>
                      </a:lnTo>
                      <a:lnTo>
                        <a:pt x="158" y="386"/>
                      </a:lnTo>
                      <a:lnTo>
                        <a:pt x="149" y="362"/>
                      </a:lnTo>
                      <a:lnTo>
                        <a:pt x="138" y="340"/>
                      </a:lnTo>
                      <a:lnTo>
                        <a:pt x="128" y="316"/>
                      </a:lnTo>
                      <a:lnTo>
                        <a:pt x="117" y="297"/>
                      </a:lnTo>
                      <a:lnTo>
                        <a:pt x="103" y="275"/>
                      </a:lnTo>
                      <a:lnTo>
                        <a:pt x="89" y="259"/>
                      </a:lnTo>
                      <a:lnTo>
                        <a:pt x="76" y="240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Freeform 310"/>
                <p:cNvSpPr>
                  <a:spLocks/>
                </p:cNvSpPr>
                <p:nvPr/>
              </p:nvSpPr>
              <p:spPr bwMode="auto">
                <a:xfrm>
                  <a:off x="4454" y="1474"/>
                  <a:ext cx="46" cy="101"/>
                </a:xfrm>
                <a:custGeom>
                  <a:avLst/>
                  <a:gdLst>
                    <a:gd name="T0" fmla="*/ 6 w 184"/>
                    <a:gd name="T1" fmla="*/ 20 h 404"/>
                    <a:gd name="T2" fmla="*/ 0 w 184"/>
                    <a:gd name="T3" fmla="*/ 0 h 404"/>
                    <a:gd name="T4" fmla="*/ 1 w 184"/>
                    <a:gd name="T5" fmla="*/ 0 h 404"/>
                    <a:gd name="T6" fmla="*/ 2 w 184"/>
                    <a:gd name="T7" fmla="*/ 1 h 404"/>
                    <a:gd name="T8" fmla="*/ 3 w 184"/>
                    <a:gd name="T9" fmla="*/ 1 h 404"/>
                    <a:gd name="T10" fmla="*/ 4 w 184"/>
                    <a:gd name="T11" fmla="*/ 2 h 404"/>
                    <a:gd name="T12" fmla="*/ 12 w 184"/>
                    <a:gd name="T13" fmla="*/ 25 h 404"/>
                    <a:gd name="T14" fmla="*/ 11 w 184"/>
                    <a:gd name="T15" fmla="*/ 25 h 404"/>
                    <a:gd name="T16" fmla="*/ 10 w 184"/>
                    <a:gd name="T17" fmla="*/ 25 h 404"/>
                    <a:gd name="T18" fmla="*/ 9 w 184"/>
                    <a:gd name="T19" fmla="*/ 25 h 404"/>
                    <a:gd name="T20" fmla="*/ 9 w 184"/>
                    <a:gd name="T21" fmla="*/ 25 h 404"/>
                    <a:gd name="T22" fmla="*/ 8 w 184"/>
                    <a:gd name="T23" fmla="*/ 24 h 404"/>
                    <a:gd name="T24" fmla="*/ 8 w 184"/>
                    <a:gd name="T25" fmla="*/ 22 h 404"/>
                    <a:gd name="T26" fmla="*/ 7 w 184"/>
                    <a:gd name="T27" fmla="*/ 21 h 404"/>
                    <a:gd name="T28" fmla="*/ 6 w 184"/>
                    <a:gd name="T29" fmla="*/ 20 h 40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4" h="404">
                      <a:moveTo>
                        <a:pt x="101" y="312"/>
                      </a:moveTo>
                      <a:lnTo>
                        <a:pt x="0" y="0"/>
                      </a:lnTo>
                      <a:lnTo>
                        <a:pt x="19" y="5"/>
                      </a:lnTo>
                      <a:lnTo>
                        <a:pt x="36" y="13"/>
                      </a:lnTo>
                      <a:lnTo>
                        <a:pt x="52" y="21"/>
                      </a:lnTo>
                      <a:lnTo>
                        <a:pt x="66" y="27"/>
                      </a:lnTo>
                      <a:lnTo>
                        <a:pt x="184" y="404"/>
                      </a:lnTo>
                      <a:lnTo>
                        <a:pt x="172" y="402"/>
                      </a:lnTo>
                      <a:lnTo>
                        <a:pt x="160" y="399"/>
                      </a:lnTo>
                      <a:lnTo>
                        <a:pt x="147" y="399"/>
                      </a:lnTo>
                      <a:lnTo>
                        <a:pt x="136" y="399"/>
                      </a:lnTo>
                      <a:lnTo>
                        <a:pt x="130" y="378"/>
                      </a:lnTo>
                      <a:lnTo>
                        <a:pt x="122" y="353"/>
                      </a:lnTo>
                      <a:lnTo>
                        <a:pt x="112" y="331"/>
                      </a:lnTo>
                      <a:lnTo>
                        <a:pt x="101" y="31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3" name="Freeform 311"/>
                <p:cNvSpPr>
                  <a:spLocks/>
                </p:cNvSpPr>
                <p:nvPr/>
              </p:nvSpPr>
              <p:spPr bwMode="auto">
                <a:xfrm>
                  <a:off x="4463" y="1477"/>
                  <a:ext cx="44" cy="98"/>
                </a:xfrm>
                <a:custGeom>
                  <a:avLst/>
                  <a:gdLst>
                    <a:gd name="T0" fmla="*/ 8 w 176"/>
                    <a:gd name="T1" fmla="*/ 24 h 391"/>
                    <a:gd name="T2" fmla="*/ 0 w 176"/>
                    <a:gd name="T3" fmla="*/ 0 h 391"/>
                    <a:gd name="T4" fmla="*/ 1 w 176"/>
                    <a:gd name="T5" fmla="*/ 0 h 391"/>
                    <a:gd name="T6" fmla="*/ 2 w 176"/>
                    <a:gd name="T7" fmla="*/ 1 h 391"/>
                    <a:gd name="T8" fmla="*/ 3 w 176"/>
                    <a:gd name="T9" fmla="*/ 1 h 391"/>
                    <a:gd name="T10" fmla="*/ 4 w 176"/>
                    <a:gd name="T11" fmla="*/ 2 h 391"/>
                    <a:gd name="T12" fmla="*/ 11 w 176"/>
                    <a:gd name="T13" fmla="*/ 25 h 391"/>
                    <a:gd name="T14" fmla="*/ 10 w 176"/>
                    <a:gd name="T15" fmla="*/ 25 h 391"/>
                    <a:gd name="T16" fmla="*/ 9 w 176"/>
                    <a:gd name="T17" fmla="*/ 24 h 391"/>
                    <a:gd name="T18" fmla="*/ 8 w 176"/>
                    <a:gd name="T19" fmla="*/ 24 h 391"/>
                    <a:gd name="T20" fmla="*/ 8 w 176"/>
                    <a:gd name="T21" fmla="*/ 24 h 3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6" h="391">
                      <a:moveTo>
                        <a:pt x="118" y="386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0"/>
                      </a:lnTo>
                      <a:lnTo>
                        <a:pt x="48" y="19"/>
                      </a:lnTo>
                      <a:lnTo>
                        <a:pt x="65" y="24"/>
                      </a:lnTo>
                      <a:lnTo>
                        <a:pt x="176" y="391"/>
                      </a:lnTo>
                      <a:lnTo>
                        <a:pt x="162" y="391"/>
                      </a:lnTo>
                      <a:lnTo>
                        <a:pt x="148" y="389"/>
                      </a:lnTo>
                      <a:lnTo>
                        <a:pt x="132" y="386"/>
                      </a:lnTo>
                      <a:lnTo>
                        <a:pt x="118" y="38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Freeform 312"/>
                <p:cNvSpPr>
                  <a:spLocks/>
                </p:cNvSpPr>
                <p:nvPr/>
              </p:nvSpPr>
              <p:spPr bwMode="auto">
                <a:xfrm>
                  <a:off x="4471" y="1481"/>
                  <a:ext cx="44" cy="95"/>
                </a:xfrm>
                <a:custGeom>
                  <a:avLst/>
                  <a:gdLst>
                    <a:gd name="T0" fmla="*/ 7 w 178"/>
                    <a:gd name="T1" fmla="*/ 23 h 381"/>
                    <a:gd name="T2" fmla="*/ 0 w 178"/>
                    <a:gd name="T3" fmla="*/ 0 h 381"/>
                    <a:gd name="T4" fmla="*/ 1 w 178"/>
                    <a:gd name="T5" fmla="*/ 0 h 381"/>
                    <a:gd name="T6" fmla="*/ 2 w 178"/>
                    <a:gd name="T7" fmla="*/ 1 h 381"/>
                    <a:gd name="T8" fmla="*/ 3 w 178"/>
                    <a:gd name="T9" fmla="*/ 1 h 381"/>
                    <a:gd name="T10" fmla="*/ 4 w 178"/>
                    <a:gd name="T11" fmla="*/ 2 h 381"/>
                    <a:gd name="T12" fmla="*/ 11 w 178"/>
                    <a:gd name="T13" fmla="*/ 24 h 381"/>
                    <a:gd name="T14" fmla="*/ 10 w 178"/>
                    <a:gd name="T15" fmla="*/ 23 h 381"/>
                    <a:gd name="T16" fmla="*/ 9 w 178"/>
                    <a:gd name="T17" fmla="*/ 23 h 381"/>
                    <a:gd name="T18" fmla="*/ 8 w 178"/>
                    <a:gd name="T19" fmla="*/ 23 h 381"/>
                    <a:gd name="T20" fmla="*/ 7 w 178"/>
                    <a:gd name="T21" fmla="*/ 23 h 3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8" h="381">
                      <a:moveTo>
                        <a:pt x="118" y="377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4"/>
                      </a:lnTo>
                      <a:lnTo>
                        <a:pt x="48" y="21"/>
                      </a:lnTo>
                      <a:lnTo>
                        <a:pt x="64" y="32"/>
                      </a:lnTo>
                      <a:lnTo>
                        <a:pt x="178" y="381"/>
                      </a:lnTo>
                      <a:lnTo>
                        <a:pt x="164" y="377"/>
                      </a:lnTo>
                      <a:lnTo>
                        <a:pt x="148" y="377"/>
                      </a:lnTo>
                      <a:lnTo>
                        <a:pt x="132" y="377"/>
                      </a:lnTo>
                      <a:lnTo>
                        <a:pt x="118" y="377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5" name="Freeform 313"/>
                <p:cNvSpPr>
                  <a:spLocks/>
                </p:cNvSpPr>
                <p:nvPr/>
              </p:nvSpPr>
              <p:spPr bwMode="auto">
                <a:xfrm>
                  <a:off x="4479" y="1484"/>
                  <a:ext cx="44" cy="92"/>
                </a:xfrm>
                <a:custGeom>
                  <a:avLst/>
                  <a:gdLst>
                    <a:gd name="T0" fmla="*/ 7 w 173"/>
                    <a:gd name="T1" fmla="*/ 23 h 371"/>
                    <a:gd name="T2" fmla="*/ 0 w 173"/>
                    <a:gd name="T3" fmla="*/ 0 h 371"/>
                    <a:gd name="T4" fmla="*/ 1 w 173"/>
                    <a:gd name="T5" fmla="*/ 1 h 371"/>
                    <a:gd name="T6" fmla="*/ 2 w 173"/>
                    <a:gd name="T7" fmla="*/ 1 h 371"/>
                    <a:gd name="T8" fmla="*/ 3 w 173"/>
                    <a:gd name="T9" fmla="*/ 2 h 371"/>
                    <a:gd name="T10" fmla="*/ 4 w 173"/>
                    <a:gd name="T11" fmla="*/ 2 h 371"/>
                    <a:gd name="T12" fmla="*/ 11 w 173"/>
                    <a:gd name="T13" fmla="*/ 23 h 371"/>
                    <a:gd name="T14" fmla="*/ 10 w 173"/>
                    <a:gd name="T15" fmla="*/ 23 h 371"/>
                    <a:gd name="T16" fmla="*/ 9 w 173"/>
                    <a:gd name="T17" fmla="*/ 23 h 371"/>
                    <a:gd name="T18" fmla="*/ 8 w 173"/>
                    <a:gd name="T19" fmla="*/ 23 h 371"/>
                    <a:gd name="T20" fmla="*/ 7 w 173"/>
                    <a:gd name="T21" fmla="*/ 23 h 3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3" h="371">
                      <a:moveTo>
                        <a:pt x="111" y="367"/>
                      </a:moveTo>
                      <a:lnTo>
                        <a:pt x="0" y="0"/>
                      </a:lnTo>
                      <a:lnTo>
                        <a:pt x="18" y="11"/>
                      </a:lnTo>
                      <a:lnTo>
                        <a:pt x="35" y="20"/>
                      </a:lnTo>
                      <a:lnTo>
                        <a:pt x="51" y="30"/>
                      </a:lnTo>
                      <a:lnTo>
                        <a:pt x="65" y="39"/>
                      </a:lnTo>
                      <a:lnTo>
                        <a:pt x="173" y="371"/>
                      </a:lnTo>
                      <a:lnTo>
                        <a:pt x="157" y="371"/>
                      </a:lnTo>
                      <a:lnTo>
                        <a:pt x="141" y="371"/>
                      </a:lnTo>
                      <a:lnTo>
                        <a:pt x="124" y="371"/>
                      </a:lnTo>
                      <a:lnTo>
                        <a:pt x="111" y="367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Freeform 314"/>
                <p:cNvSpPr>
                  <a:spLocks/>
                </p:cNvSpPr>
                <p:nvPr/>
              </p:nvSpPr>
              <p:spPr bwMode="auto">
                <a:xfrm>
                  <a:off x="4487" y="1489"/>
                  <a:ext cx="43" cy="87"/>
                </a:xfrm>
                <a:custGeom>
                  <a:avLst/>
                  <a:gdLst>
                    <a:gd name="T0" fmla="*/ 7 w 172"/>
                    <a:gd name="T1" fmla="*/ 22 h 349"/>
                    <a:gd name="T2" fmla="*/ 0 w 172"/>
                    <a:gd name="T3" fmla="*/ 0 h 349"/>
                    <a:gd name="T4" fmla="*/ 1 w 172"/>
                    <a:gd name="T5" fmla="*/ 0 h 349"/>
                    <a:gd name="T6" fmla="*/ 3 w 172"/>
                    <a:gd name="T7" fmla="*/ 1 h 349"/>
                    <a:gd name="T8" fmla="*/ 4 w 172"/>
                    <a:gd name="T9" fmla="*/ 2 h 349"/>
                    <a:gd name="T10" fmla="*/ 5 w 172"/>
                    <a:gd name="T11" fmla="*/ 2 h 349"/>
                    <a:gd name="T12" fmla="*/ 11 w 172"/>
                    <a:gd name="T13" fmla="*/ 22 h 349"/>
                    <a:gd name="T14" fmla="*/ 10 w 172"/>
                    <a:gd name="T15" fmla="*/ 22 h 349"/>
                    <a:gd name="T16" fmla="*/ 9 w 172"/>
                    <a:gd name="T17" fmla="*/ 22 h 349"/>
                    <a:gd name="T18" fmla="*/ 8 w 172"/>
                    <a:gd name="T19" fmla="*/ 22 h 349"/>
                    <a:gd name="T20" fmla="*/ 7 w 172"/>
                    <a:gd name="T21" fmla="*/ 22 h 3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2" h="349">
                      <a:moveTo>
                        <a:pt x="114" y="349"/>
                      </a:moveTo>
                      <a:lnTo>
                        <a:pt x="0" y="0"/>
                      </a:lnTo>
                      <a:lnTo>
                        <a:pt x="19" y="8"/>
                      </a:lnTo>
                      <a:lnTo>
                        <a:pt x="38" y="17"/>
                      </a:lnTo>
                      <a:lnTo>
                        <a:pt x="54" y="30"/>
                      </a:lnTo>
                      <a:lnTo>
                        <a:pt x="71" y="42"/>
                      </a:lnTo>
                      <a:lnTo>
                        <a:pt x="172" y="349"/>
                      </a:lnTo>
                      <a:lnTo>
                        <a:pt x="158" y="349"/>
                      </a:lnTo>
                      <a:lnTo>
                        <a:pt x="144" y="349"/>
                      </a:lnTo>
                      <a:lnTo>
                        <a:pt x="128" y="349"/>
                      </a:lnTo>
                      <a:lnTo>
                        <a:pt x="114" y="349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7" name="Freeform 315"/>
                <p:cNvSpPr>
                  <a:spLocks/>
                </p:cNvSpPr>
                <p:nvPr/>
              </p:nvSpPr>
              <p:spPr bwMode="auto">
                <a:xfrm>
                  <a:off x="4496" y="1493"/>
                  <a:ext cx="40" cy="83"/>
                </a:xfrm>
                <a:custGeom>
                  <a:avLst/>
                  <a:gdLst>
                    <a:gd name="T0" fmla="*/ 7 w 163"/>
                    <a:gd name="T1" fmla="*/ 21 h 332"/>
                    <a:gd name="T2" fmla="*/ 0 w 163"/>
                    <a:gd name="T3" fmla="*/ 0 h 332"/>
                    <a:gd name="T4" fmla="*/ 1 w 163"/>
                    <a:gd name="T5" fmla="*/ 1 h 332"/>
                    <a:gd name="T6" fmla="*/ 2 w 163"/>
                    <a:gd name="T7" fmla="*/ 2 h 332"/>
                    <a:gd name="T8" fmla="*/ 3 w 163"/>
                    <a:gd name="T9" fmla="*/ 2 h 332"/>
                    <a:gd name="T10" fmla="*/ 4 w 163"/>
                    <a:gd name="T11" fmla="*/ 4 h 332"/>
                    <a:gd name="T12" fmla="*/ 10 w 163"/>
                    <a:gd name="T13" fmla="*/ 21 h 332"/>
                    <a:gd name="T14" fmla="*/ 9 w 163"/>
                    <a:gd name="T15" fmla="*/ 21 h 332"/>
                    <a:gd name="T16" fmla="*/ 8 w 163"/>
                    <a:gd name="T17" fmla="*/ 21 h 332"/>
                    <a:gd name="T18" fmla="*/ 7 w 163"/>
                    <a:gd name="T19" fmla="*/ 21 h 332"/>
                    <a:gd name="T20" fmla="*/ 7 w 163"/>
                    <a:gd name="T21" fmla="*/ 21 h 3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3" h="332">
                      <a:moveTo>
                        <a:pt x="108" y="332"/>
                      </a:moveTo>
                      <a:lnTo>
                        <a:pt x="0" y="0"/>
                      </a:lnTo>
                      <a:lnTo>
                        <a:pt x="18" y="13"/>
                      </a:lnTo>
                      <a:lnTo>
                        <a:pt x="38" y="25"/>
                      </a:lnTo>
                      <a:lnTo>
                        <a:pt x="57" y="37"/>
                      </a:lnTo>
                      <a:lnTo>
                        <a:pt x="73" y="54"/>
                      </a:lnTo>
                      <a:lnTo>
                        <a:pt x="163" y="332"/>
                      </a:lnTo>
                      <a:lnTo>
                        <a:pt x="149" y="332"/>
                      </a:lnTo>
                      <a:lnTo>
                        <a:pt x="136" y="332"/>
                      </a:lnTo>
                      <a:lnTo>
                        <a:pt x="122" y="332"/>
                      </a:lnTo>
                      <a:lnTo>
                        <a:pt x="108" y="332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Freeform 316"/>
                <p:cNvSpPr>
                  <a:spLocks/>
                </p:cNvSpPr>
                <p:nvPr/>
              </p:nvSpPr>
              <p:spPr bwMode="auto">
                <a:xfrm>
                  <a:off x="4505" y="1499"/>
                  <a:ext cx="38" cy="77"/>
                </a:xfrm>
                <a:custGeom>
                  <a:avLst/>
                  <a:gdLst>
                    <a:gd name="T0" fmla="*/ 6 w 154"/>
                    <a:gd name="T1" fmla="*/ 19 h 307"/>
                    <a:gd name="T2" fmla="*/ 0 w 154"/>
                    <a:gd name="T3" fmla="*/ 0 h 307"/>
                    <a:gd name="T4" fmla="*/ 1 w 154"/>
                    <a:gd name="T5" fmla="*/ 1 h 307"/>
                    <a:gd name="T6" fmla="*/ 2 w 154"/>
                    <a:gd name="T7" fmla="*/ 2 h 307"/>
                    <a:gd name="T8" fmla="*/ 4 w 154"/>
                    <a:gd name="T9" fmla="*/ 3 h 307"/>
                    <a:gd name="T10" fmla="*/ 5 w 154"/>
                    <a:gd name="T11" fmla="*/ 4 h 307"/>
                    <a:gd name="T12" fmla="*/ 9 w 154"/>
                    <a:gd name="T13" fmla="*/ 19 h 307"/>
                    <a:gd name="T14" fmla="*/ 9 w 154"/>
                    <a:gd name="T15" fmla="*/ 19 h 307"/>
                    <a:gd name="T16" fmla="*/ 8 w 154"/>
                    <a:gd name="T17" fmla="*/ 19 h 307"/>
                    <a:gd name="T18" fmla="*/ 7 w 154"/>
                    <a:gd name="T19" fmla="*/ 19 h 307"/>
                    <a:gd name="T20" fmla="*/ 6 w 154"/>
                    <a:gd name="T21" fmla="*/ 19 h 3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4" h="307">
                      <a:moveTo>
                        <a:pt x="101" y="307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41" y="32"/>
                      </a:lnTo>
                      <a:lnTo>
                        <a:pt x="59" y="48"/>
                      </a:lnTo>
                      <a:lnTo>
                        <a:pt x="76" y="67"/>
                      </a:lnTo>
                      <a:lnTo>
                        <a:pt x="154" y="307"/>
                      </a:lnTo>
                      <a:lnTo>
                        <a:pt x="142" y="307"/>
                      </a:lnTo>
                      <a:lnTo>
                        <a:pt x="128" y="307"/>
                      </a:lnTo>
                      <a:lnTo>
                        <a:pt x="114" y="307"/>
                      </a:lnTo>
                      <a:lnTo>
                        <a:pt x="101" y="307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9" name="Freeform 317"/>
                <p:cNvSpPr>
                  <a:spLocks/>
                </p:cNvSpPr>
                <p:nvPr/>
              </p:nvSpPr>
              <p:spPr bwMode="auto">
                <a:xfrm>
                  <a:off x="4514" y="1507"/>
                  <a:ext cx="37" cy="70"/>
                </a:xfrm>
                <a:custGeom>
                  <a:avLst/>
                  <a:gdLst>
                    <a:gd name="T0" fmla="*/ 6 w 146"/>
                    <a:gd name="T1" fmla="*/ 17 h 283"/>
                    <a:gd name="T2" fmla="*/ 0 w 146"/>
                    <a:gd name="T3" fmla="*/ 0 h 283"/>
                    <a:gd name="T4" fmla="*/ 1 w 146"/>
                    <a:gd name="T5" fmla="*/ 0 h 283"/>
                    <a:gd name="T6" fmla="*/ 2 w 146"/>
                    <a:gd name="T7" fmla="*/ 1 h 283"/>
                    <a:gd name="T8" fmla="*/ 2 w 146"/>
                    <a:gd name="T9" fmla="*/ 2 h 283"/>
                    <a:gd name="T10" fmla="*/ 3 w 146"/>
                    <a:gd name="T11" fmla="*/ 2 h 283"/>
                    <a:gd name="T12" fmla="*/ 4 w 146"/>
                    <a:gd name="T13" fmla="*/ 3 h 283"/>
                    <a:gd name="T14" fmla="*/ 4 w 146"/>
                    <a:gd name="T15" fmla="*/ 4 h 283"/>
                    <a:gd name="T16" fmla="*/ 5 w 146"/>
                    <a:gd name="T17" fmla="*/ 5 h 283"/>
                    <a:gd name="T18" fmla="*/ 5 w 146"/>
                    <a:gd name="T19" fmla="*/ 5 h 283"/>
                    <a:gd name="T20" fmla="*/ 9 w 146"/>
                    <a:gd name="T21" fmla="*/ 17 h 283"/>
                    <a:gd name="T22" fmla="*/ 9 w 146"/>
                    <a:gd name="T23" fmla="*/ 17 h 283"/>
                    <a:gd name="T24" fmla="*/ 8 w 146"/>
                    <a:gd name="T25" fmla="*/ 17 h 283"/>
                    <a:gd name="T26" fmla="*/ 7 w 146"/>
                    <a:gd name="T27" fmla="*/ 17 h 283"/>
                    <a:gd name="T28" fmla="*/ 6 w 146"/>
                    <a:gd name="T29" fmla="*/ 17 h 28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6" h="283">
                      <a:moveTo>
                        <a:pt x="90" y="278"/>
                      </a:moveTo>
                      <a:lnTo>
                        <a:pt x="0" y="0"/>
                      </a:lnTo>
                      <a:lnTo>
                        <a:pt x="11" y="8"/>
                      </a:lnTo>
                      <a:lnTo>
                        <a:pt x="24" y="19"/>
                      </a:lnTo>
                      <a:lnTo>
                        <a:pt x="35" y="29"/>
                      </a:lnTo>
                      <a:lnTo>
                        <a:pt x="46" y="41"/>
                      </a:lnTo>
                      <a:lnTo>
                        <a:pt x="57" y="52"/>
                      </a:lnTo>
                      <a:lnTo>
                        <a:pt x="65" y="65"/>
                      </a:lnTo>
                      <a:lnTo>
                        <a:pt x="76" y="76"/>
                      </a:lnTo>
                      <a:lnTo>
                        <a:pt x="84" y="89"/>
                      </a:lnTo>
                      <a:lnTo>
                        <a:pt x="146" y="283"/>
                      </a:lnTo>
                      <a:lnTo>
                        <a:pt x="134" y="283"/>
                      </a:lnTo>
                      <a:lnTo>
                        <a:pt x="120" y="280"/>
                      </a:lnTo>
                      <a:lnTo>
                        <a:pt x="104" y="278"/>
                      </a:lnTo>
                      <a:lnTo>
                        <a:pt x="90" y="278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0" name="Freeform 318"/>
                <p:cNvSpPr>
                  <a:spLocks/>
                </p:cNvSpPr>
                <p:nvPr/>
              </p:nvSpPr>
              <p:spPr bwMode="auto">
                <a:xfrm>
                  <a:off x="4524" y="1516"/>
                  <a:ext cx="31" cy="61"/>
                </a:xfrm>
                <a:custGeom>
                  <a:avLst/>
                  <a:gdLst>
                    <a:gd name="T0" fmla="*/ 5 w 128"/>
                    <a:gd name="T1" fmla="*/ 15 h 245"/>
                    <a:gd name="T2" fmla="*/ 0 w 128"/>
                    <a:gd name="T3" fmla="*/ 0 h 245"/>
                    <a:gd name="T4" fmla="*/ 1 w 128"/>
                    <a:gd name="T5" fmla="*/ 1 h 245"/>
                    <a:gd name="T6" fmla="*/ 2 w 128"/>
                    <a:gd name="T7" fmla="*/ 2 h 245"/>
                    <a:gd name="T8" fmla="*/ 3 w 128"/>
                    <a:gd name="T9" fmla="*/ 3 h 245"/>
                    <a:gd name="T10" fmla="*/ 4 w 128"/>
                    <a:gd name="T11" fmla="*/ 5 h 245"/>
                    <a:gd name="T12" fmla="*/ 5 w 128"/>
                    <a:gd name="T13" fmla="*/ 6 h 245"/>
                    <a:gd name="T14" fmla="*/ 5 w 128"/>
                    <a:gd name="T15" fmla="*/ 7 h 245"/>
                    <a:gd name="T16" fmla="*/ 6 w 128"/>
                    <a:gd name="T17" fmla="*/ 9 h 245"/>
                    <a:gd name="T18" fmla="*/ 7 w 128"/>
                    <a:gd name="T19" fmla="*/ 11 h 245"/>
                    <a:gd name="T20" fmla="*/ 7 w 128"/>
                    <a:gd name="T21" fmla="*/ 11 h 245"/>
                    <a:gd name="T22" fmla="*/ 7 w 128"/>
                    <a:gd name="T23" fmla="*/ 11 h 245"/>
                    <a:gd name="T24" fmla="*/ 7 w 128"/>
                    <a:gd name="T25" fmla="*/ 13 h 245"/>
                    <a:gd name="T26" fmla="*/ 7 w 128"/>
                    <a:gd name="T27" fmla="*/ 13 h 245"/>
                    <a:gd name="T28" fmla="*/ 8 w 128"/>
                    <a:gd name="T29" fmla="*/ 14 h 245"/>
                    <a:gd name="T30" fmla="*/ 8 w 128"/>
                    <a:gd name="T31" fmla="*/ 14 h 245"/>
                    <a:gd name="T32" fmla="*/ 8 w 128"/>
                    <a:gd name="T33" fmla="*/ 15 h 245"/>
                    <a:gd name="T34" fmla="*/ 7 w 128"/>
                    <a:gd name="T35" fmla="*/ 15 h 245"/>
                    <a:gd name="T36" fmla="*/ 6 w 128"/>
                    <a:gd name="T37" fmla="*/ 15 h 245"/>
                    <a:gd name="T38" fmla="*/ 5 w 128"/>
                    <a:gd name="T39" fmla="*/ 15 h 245"/>
                    <a:gd name="T40" fmla="*/ 5 w 128"/>
                    <a:gd name="T41" fmla="*/ 15 h 24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8" h="245">
                      <a:moveTo>
                        <a:pt x="78" y="240"/>
                      </a:moveTo>
                      <a:lnTo>
                        <a:pt x="0" y="0"/>
                      </a:lnTo>
                      <a:lnTo>
                        <a:pt x="19" y="19"/>
                      </a:lnTo>
                      <a:lnTo>
                        <a:pt x="36" y="38"/>
                      </a:lnTo>
                      <a:lnTo>
                        <a:pt x="52" y="57"/>
                      </a:lnTo>
                      <a:lnTo>
                        <a:pt x="68" y="79"/>
                      </a:lnTo>
                      <a:lnTo>
                        <a:pt x="82" y="100"/>
                      </a:lnTo>
                      <a:lnTo>
                        <a:pt x="92" y="122"/>
                      </a:lnTo>
                      <a:lnTo>
                        <a:pt x="103" y="147"/>
                      </a:lnTo>
                      <a:lnTo>
                        <a:pt x="114" y="171"/>
                      </a:lnTo>
                      <a:lnTo>
                        <a:pt x="117" y="174"/>
                      </a:lnTo>
                      <a:lnTo>
                        <a:pt x="117" y="176"/>
                      </a:lnTo>
                      <a:lnTo>
                        <a:pt x="124" y="206"/>
                      </a:lnTo>
                      <a:lnTo>
                        <a:pt x="124" y="215"/>
                      </a:lnTo>
                      <a:lnTo>
                        <a:pt x="128" y="222"/>
                      </a:lnTo>
                      <a:lnTo>
                        <a:pt x="128" y="234"/>
                      </a:lnTo>
                      <a:lnTo>
                        <a:pt x="128" y="245"/>
                      </a:lnTo>
                      <a:lnTo>
                        <a:pt x="117" y="245"/>
                      </a:lnTo>
                      <a:lnTo>
                        <a:pt x="106" y="245"/>
                      </a:lnTo>
                      <a:lnTo>
                        <a:pt x="92" y="242"/>
                      </a:lnTo>
                      <a:lnTo>
                        <a:pt x="78" y="24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1" name="Freeform 319"/>
                <p:cNvSpPr>
                  <a:spLocks/>
                </p:cNvSpPr>
                <p:nvPr/>
              </p:nvSpPr>
              <p:spPr bwMode="auto">
                <a:xfrm>
                  <a:off x="4535" y="1529"/>
                  <a:ext cx="20" cy="48"/>
                </a:xfrm>
                <a:custGeom>
                  <a:avLst/>
                  <a:gdLst>
                    <a:gd name="T0" fmla="*/ 4 w 82"/>
                    <a:gd name="T1" fmla="*/ 12 h 194"/>
                    <a:gd name="T2" fmla="*/ 0 w 82"/>
                    <a:gd name="T3" fmla="*/ 0 h 194"/>
                    <a:gd name="T4" fmla="*/ 1 w 82"/>
                    <a:gd name="T5" fmla="*/ 2 h 194"/>
                    <a:gd name="T6" fmla="*/ 2 w 82"/>
                    <a:gd name="T7" fmla="*/ 4 h 194"/>
                    <a:gd name="T8" fmla="*/ 3 w 82"/>
                    <a:gd name="T9" fmla="*/ 5 h 194"/>
                    <a:gd name="T10" fmla="*/ 4 w 82"/>
                    <a:gd name="T11" fmla="*/ 7 h 194"/>
                    <a:gd name="T12" fmla="*/ 4 w 82"/>
                    <a:gd name="T13" fmla="*/ 8 h 194"/>
                    <a:gd name="T14" fmla="*/ 5 w 82"/>
                    <a:gd name="T15" fmla="*/ 9 h 194"/>
                    <a:gd name="T16" fmla="*/ 5 w 82"/>
                    <a:gd name="T17" fmla="*/ 11 h 194"/>
                    <a:gd name="T18" fmla="*/ 5 w 82"/>
                    <a:gd name="T19" fmla="*/ 12 h 194"/>
                    <a:gd name="T20" fmla="*/ 5 w 82"/>
                    <a:gd name="T21" fmla="*/ 12 h 194"/>
                    <a:gd name="T22" fmla="*/ 4 w 82"/>
                    <a:gd name="T23" fmla="*/ 12 h 194"/>
                    <a:gd name="T24" fmla="*/ 4 w 82"/>
                    <a:gd name="T25" fmla="*/ 12 h 194"/>
                    <a:gd name="T26" fmla="*/ 4 w 82"/>
                    <a:gd name="T27" fmla="*/ 12 h 1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2" h="194">
                      <a:moveTo>
                        <a:pt x="62" y="194"/>
                      </a:moveTo>
                      <a:lnTo>
                        <a:pt x="0" y="0"/>
                      </a:lnTo>
                      <a:lnTo>
                        <a:pt x="20" y="30"/>
                      </a:lnTo>
                      <a:lnTo>
                        <a:pt x="38" y="60"/>
                      </a:lnTo>
                      <a:lnTo>
                        <a:pt x="55" y="90"/>
                      </a:lnTo>
                      <a:lnTo>
                        <a:pt x="68" y="120"/>
                      </a:lnTo>
                      <a:lnTo>
                        <a:pt x="73" y="136"/>
                      </a:lnTo>
                      <a:lnTo>
                        <a:pt x="78" y="155"/>
                      </a:lnTo>
                      <a:lnTo>
                        <a:pt x="82" y="175"/>
                      </a:lnTo>
                      <a:lnTo>
                        <a:pt x="82" y="194"/>
                      </a:lnTo>
                      <a:lnTo>
                        <a:pt x="78" y="194"/>
                      </a:lnTo>
                      <a:lnTo>
                        <a:pt x="73" y="194"/>
                      </a:lnTo>
                      <a:lnTo>
                        <a:pt x="68" y="194"/>
                      </a:lnTo>
                      <a:lnTo>
                        <a:pt x="62" y="194"/>
                      </a:lnTo>
                      <a:close/>
                    </a:path>
                  </a:pathLst>
                </a:custGeom>
                <a:solidFill>
                  <a:srgbClr val="E8A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2" name="Freeform 320"/>
                <p:cNvSpPr>
                  <a:spLocks/>
                </p:cNvSpPr>
                <p:nvPr/>
              </p:nvSpPr>
              <p:spPr bwMode="auto">
                <a:xfrm>
                  <a:off x="4553" y="1560"/>
                  <a:ext cx="2" cy="8"/>
                </a:xfrm>
                <a:custGeom>
                  <a:avLst/>
                  <a:gdLst>
                    <a:gd name="T0" fmla="*/ 1 w 7"/>
                    <a:gd name="T1" fmla="*/ 2 h 30"/>
                    <a:gd name="T2" fmla="*/ 0 w 7"/>
                    <a:gd name="T3" fmla="*/ 0 h 30"/>
                    <a:gd name="T4" fmla="*/ 0 w 7"/>
                    <a:gd name="T5" fmla="*/ 1 h 30"/>
                    <a:gd name="T6" fmla="*/ 0 w 7"/>
                    <a:gd name="T7" fmla="*/ 1 h 30"/>
                    <a:gd name="T8" fmla="*/ 0 w 7"/>
                    <a:gd name="T9" fmla="*/ 2 h 30"/>
                    <a:gd name="T10" fmla="*/ 1 w 7"/>
                    <a:gd name="T11" fmla="*/ 2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30">
                      <a:moveTo>
                        <a:pt x="7" y="3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14"/>
                      </a:lnTo>
                      <a:lnTo>
                        <a:pt x="5" y="22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EA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3" name="Freeform 321"/>
                <p:cNvSpPr>
                  <a:spLocks/>
                </p:cNvSpPr>
                <p:nvPr/>
              </p:nvSpPr>
              <p:spPr bwMode="auto">
                <a:xfrm>
                  <a:off x="4843" y="1572"/>
                  <a:ext cx="9" cy="12"/>
                </a:xfrm>
                <a:custGeom>
                  <a:avLst/>
                  <a:gdLst>
                    <a:gd name="T0" fmla="*/ 1 w 35"/>
                    <a:gd name="T1" fmla="*/ 0 h 48"/>
                    <a:gd name="T2" fmla="*/ 2 w 35"/>
                    <a:gd name="T3" fmla="*/ 3 h 48"/>
                    <a:gd name="T4" fmla="*/ 0 w 35"/>
                    <a:gd name="T5" fmla="*/ 3 h 48"/>
                    <a:gd name="T6" fmla="*/ 0 w 35"/>
                    <a:gd name="T7" fmla="*/ 2 h 48"/>
                    <a:gd name="T8" fmla="*/ 0 w 35"/>
                    <a:gd name="T9" fmla="*/ 2 h 48"/>
                    <a:gd name="T10" fmla="*/ 1 w 35"/>
                    <a:gd name="T11" fmla="*/ 1 h 48"/>
                    <a:gd name="T12" fmla="*/ 1 w 35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" h="48">
                      <a:moveTo>
                        <a:pt x="10" y="0"/>
                      </a:moveTo>
                      <a:lnTo>
                        <a:pt x="35" y="48"/>
                      </a:lnTo>
                      <a:lnTo>
                        <a:pt x="0" y="48"/>
                      </a:lnTo>
                      <a:lnTo>
                        <a:pt x="3" y="36"/>
                      </a:lnTo>
                      <a:lnTo>
                        <a:pt x="5" y="23"/>
                      </a:lnTo>
                      <a:lnTo>
                        <a:pt x="8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554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4" name="Freeform 322"/>
                <p:cNvSpPr>
                  <a:spLocks/>
                </p:cNvSpPr>
                <p:nvPr/>
              </p:nvSpPr>
              <p:spPr bwMode="auto">
                <a:xfrm>
                  <a:off x="4843" y="1563"/>
                  <a:ext cx="18" cy="21"/>
                </a:xfrm>
                <a:custGeom>
                  <a:avLst/>
                  <a:gdLst>
                    <a:gd name="T0" fmla="*/ 0 w 70"/>
                    <a:gd name="T1" fmla="*/ 5 h 85"/>
                    <a:gd name="T2" fmla="*/ 0 w 70"/>
                    <a:gd name="T3" fmla="*/ 5 h 85"/>
                    <a:gd name="T4" fmla="*/ 0 w 70"/>
                    <a:gd name="T5" fmla="*/ 4 h 85"/>
                    <a:gd name="T6" fmla="*/ 1 w 70"/>
                    <a:gd name="T7" fmla="*/ 2 h 85"/>
                    <a:gd name="T8" fmla="*/ 1 w 70"/>
                    <a:gd name="T9" fmla="*/ 1 h 85"/>
                    <a:gd name="T10" fmla="*/ 2 w 70"/>
                    <a:gd name="T11" fmla="*/ 0 h 85"/>
                    <a:gd name="T12" fmla="*/ 5 w 70"/>
                    <a:gd name="T13" fmla="*/ 5 h 85"/>
                    <a:gd name="T14" fmla="*/ 0 w 70"/>
                    <a:gd name="T15" fmla="*/ 5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85">
                      <a:moveTo>
                        <a:pt x="3" y="85"/>
                      </a:moveTo>
                      <a:lnTo>
                        <a:pt x="0" y="78"/>
                      </a:lnTo>
                      <a:lnTo>
                        <a:pt x="5" y="60"/>
                      </a:lnTo>
                      <a:lnTo>
                        <a:pt x="13" y="37"/>
                      </a:lnTo>
                      <a:lnTo>
                        <a:pt x="19" y="19"/>
                      </a:lnTo>
                      <a:lnTo>
                        <a:pt x="24" y="0"/>
                      </a:lnTo>
                      <a:lnTo>
                        <a:pt x="70" y="85"/>
                      </a:lnTo>
                      <a:lnTo>
                        <a:pt x="3" y="85"/>
                      </a:lnTo>
                      <a:close/>
                    </a:path>
                  </a:pathLst>
                </a:custGeom>
                <a:solidFill>
                  <a:srgbClr val="B554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5" name="Freeform 323"/>
                <p:cNvSpPr>
                  <a:spLocks/>
                </p:cNvSpPr>
                <p:nvPr/>
              </p:nvSpPr>
              <p:spPr bwMode="auto">
                <a:xfrm>
                  <a:off x="4846" y="1555"/>
                  <a:ext cx="23" cy="29"/>
                </a:xfrm>
                <a:custGeom>
                  <a:avLst/>
                  <a:gdLst>
                    <a:gd name="T0" fmla="*/ 2 w 90"/>
                    <a:gd name="T1" fmla="*/ 7 h 115"/>
                    <a:gd name="T2" fmla="*/ 0 w 90"/>
                    <a:gd name="T3" fmla="*/ 4 h 115"/>
                    <a:gd name="T4" fmla="*/ 1 w 90"/>
                    <a:gd name="T5" fmla="*/ 3 h 115"/>
                    <a:gd name="T6" fmla="*/ 1 w 90"/>
                    <a:gd name="T7" fmla="*/ 2 h 115"/>
                    <a:gd name="T8" fmla="*/ 1 w 90"/>
                    <a:gd name="T9" fmla="*/ 1 h 115"/>
                    <a:gd name="T10" fmla="*/ 2 w 90"/>
                    <a:gd name="T11" fmla="*/ 0 h 115"/>
                    <a:gd name="T12" fmla="*/ 6 w 90"/>
                    <a:gd name="T13" fmla="*/ 7 h 115"/>
                    <a:gd name="T14" fmla="*/ 2 w 90"/>
                    <a:gd name="T15" fmla="*/ 7 h 1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5">
                      <a:moveTo>
                        <a:pt x="25" y="115"/>
                      </a:moveTo>
                      <a:lnTo>
                        <a:pt x="0" y="67"/>
                      </a:lnTo>
                      <a:lnTo>
                        <a:pt x="6" y="51"/>
                      </a:lnTo>
                      <a:lnTo>
                        <a:pt x="14" y="32"/>
                      </a:lnTo>
                      <a:lnTo>
                        <a:pt x="20" y="16"/>
                      </a:lnTo>
                      <a:lnTo>
                        <a:pt x="25" y="0"/>
                      </a:lnTo>
                      <a:lnTo>
                        <a:pt x="90" y="115"/>
                      </a:lnTo>
                      <a:lnTo>
                        <a:pt x="25" y="115"/>
                      </a:lnTo>
                      <a:close/>
                    </a:path>
                  </a:pathLst>
                </a:custGeom>
                <a:solidFill>
                  <a:srgbClr val="B55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6" name="Freeform 324"/>
                <p:cNvSpPr>
                  <a:spLocks/>
                </p:cNvSpPr>
                <p:nvPr/>
              </p:nvSpPr>
              <p:spPr bwMode="auto">
                <a:xfrm>
                  <a:off x="4850" y="1547"/>
                  <a:ext cx="28" cy="37"/>
                </a:xfrm>
                <a:custGeom>
                  <a:avLst/>
                  <a:gdLst>
                    <a:gd name="T0" fmla="*/ 3 w 115"/>
                    <a:gd name="T1" fmla="*/ 9 h 148"/>
                    <a:gd name="T2" fmla="*/ 0 w 115"/>
                    <a:gd name="T3" fmla="*/ 4 h 148"/>
                    <a:gd name="T4" fmla="*/ 0 w 115"/>
                    <a:gd name="T5" fmla="*/ 3 h 148"/>
                    <a:gd name="T6" fmla="*/ 1 w 115"/>
                    <a:gd name="T7" fmla="*/ 2 h 148"/>
                    <a:gd name="T8" fmla="*/ 1 w 115"/>
                    <a:gd name="T9" fmla="*/ 1 h 148"/>
                    <a:gd name="T10" fmla="*/ 1 w 115"/>
                    <a:gd name="T11" fmla="*/ 0 h 148"/>
                    <a:gd name="T12" fmla="*/ 7 w 115"/>
                    <a:gd name="T13" fmla="*/ 9 h 148"/>
                    <a:gd name="T14" fmla="*/ 3 w 115"/>
                    <a:gd name="T15" fmla="*/ 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5" h="148">
                      <a:moveTo>
                        <a:pt x="46" y="148"/>
                      </a:moveTo>
                      <a:lnTo>
                        <a:pt x="0" y="63"/>
                      </a:lnTo>
                      <a:lnTo>
                        <a:pt x="6" y="47"/>
                      </a:lnTo>
                      <a:lnTo>
                        <a:pt x="11" y="30"/>
                      </a:lnTo>
                      <a:lnTo>
                        <a:pt x="16" y="17"/>
                      </a:lnTo>
                      <a:lnTo>
                        <a:pt x="25" y="0"/>
                      </a:lnTo>
                      <a:lnTo>
                        <a:pt x="115" y="148"/>
                      </a:lnTo>
                      <a:lnTo>
                        <a:pt x="46" y="148"/>
                      </a:lnTo>
                      <a:close/>
                    </a:path>
                  </a:pathLst>
                </a:custGeom>
                <a:solidFill>
                  <a:srgbClr val="B759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7" name="Freeform 325"/>
                <p:cNvSpPr>
                  <a:spLocks/>
                </p:cNvSpPr>
                <p:nvPr/>
              </p:nvSpPr>
              <p:spPr bwMode="auto">
                <a:xfrm>
                  <a:off x="4852" y="1539"/>
                  <a:ext cx="34" cy="45"/>
                </a:xfrm>
                <a:custGeom>
                  <a:avLst/>
                  <a:gdLst>
                    <a:gd name="T0" fmla="*/ 4 w 136"/>
                    <a:gd name="T1" fmla="*/ 11 h 178"/>
                    <a:gd name="T2" fmla="*/ 0 w 136"/>
                    <a:gd name="T3" fmla="*/ 4 h 178"/>
                    <a:gd name="T4" fmla="*/ 1 w 136"/>
                    <a:gd name="T5" fmla="*/ 3 h 178"/>
                    <a:gd name="T6" fmla="*/ 1 w 136"/>
                    <a:gd name="T7" fmla="*/ 2 h 178"/>
                    <a:gd name="T8" fmla="*/ 1 w 136"/>
                    <a:gd name="T9" fmla="*/ 1 h 178"/>
                    <a:gd name="T10" fmla="*/ 2 w 136"/>
                    <a:gd name="T11" fmla="*/ 0 h 178"/>
                    <a:gd name="T12" fmla="*/ 9 w 136"/>
                    <a:gd name="T13" fmla="*/ 11 h 178"/>
                    <a:gd name="T14" fmla="*/ 4 w 136"/>
                    <a:gd name="T15" fmla="*/ 11 h 1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6" h="178">
                      <a:moveTo>
                        <a:pt x="65" y="178"/>
                      </a:moveTo>
                      <a:lnTo>
                        <a:pt x="0" y="63"/>
                      </a:lnTo>
                      <a:lnTo>
                        <a:pt x="8" y="44"/>
                      </a:lnTo>
                      <a:lnTo>
                        <a:pt x="16" y="28"/>
                      </a:lnTo>
                      <a:lnTo>
                        <a:pt x="21" y="14"/>
                      </a:lnTo>
                      <a:lnTo>
                        <a:pt x="30" y="0"/>
                      </a:lnTo>
                      <a:lnTo>
                        <a:pt x="136" y="178"/>
                      </a:lnTo>
                      <a:lnTo>
                        <a:pt x="65" y="178"/>
                      </a:lnTo>
                      <a:close/>
                    </a:path>
                  </a:pathLst>
                </a:custGeom>
                <a:solidFill>
                  <a:srgbClr val="B75B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8" name="Freeform 326"/>
                <p:cNvSpPr>
                  <a:spLocks/>
                </p:cNvSpPr>
                <p:nvPr/>
              </p:nvSpPr>
              <p:spPr bwMode="auto">
                <a:xfrm>
                  <a:off x="4856" y="1532"/>
                  <a:ext cx="36" cy="52"/>
                </a:xfrm>
                <a:custGeom>
                  <a:avLst/>
                  <a:gdLst>
                    <a:gd name="T0" fmla="*/ 6 w 143"/>
                    <a:gd name="T1" fmla="*/ 13 h 208"/>
                    <a:gd name="T2" fmla="*/ 0 w 143"/>
                    <a:gd name="T3" fmla="*/ 4 h 208"/>
                    <a:gd name="T4" fmla="*/ 1 w 143"/>
                    <a:gd name="T5" fmla="*/ 3 h 208"/>
                    <a:gd name="T6" fmla="*/ 1 w 143"/>
                    <a:gd name="T7" fmla="*/ 2 h 208"/>
                    <a:gd name="T8" fmla="*/ 2 w 143"/>
                    <a:gd name="T9" fmla="*/ 1 h 208"/>
                    <a:gd name="T10" fmla="*/ 2 w 143"/>
                    <a:gd name="T11" fmla="*/ 0 h 208"/>
                    <a:gd name="T12" fmla="*/ 9 w 143"/>
                    <a:gd name="T13" fmla="*/ 12 h 208"/>
                    <a:gd name="T14" fmla="*/ 9 w 143"/>
                    <a:gd name="T15" fmla="*/ 12 h 208"/>
                    <a:gd name="T16" fmla="*/ 9 w 143"/>
                    <a:gd name="T17" fmla="*/ 12 h 208"/>
                    <a:gd name="T18" fmla="*/ 9 w 143"/>
                    <a:gd name="T19" fmla="*/ 13 h 208"/>
                    <a:gd name="T20" fmla="*/ 9 w 143"/>
                    <a:gd name="T21" fmla="*/ 13 h 208"/>
                    <a:gd name="T22" fmla="*/ 6 w 143"/>
                    <a:gd name="T23" fmla="*/ 13 h 2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3" h="208">
                      <a:moveTo>
                        <a:pt x="90" y="208"/>
                      </a:moveTo>
                      <a:lnTo>
                        <a:pt x="0" y="60"/>
                      </a:lnTo>
                      <a:lnTo>
                        <a:pt x="10" y="44"/>
                      </a:lnTo>
                      <a:lnTo>
                        <a:pt x="19" y="30"/>
                      </a:lnTo>
                      <a:lnTo>
                        <a:pt x="27" y="17"/>
                      </a:lnTo>
                      <a:lnTo>
                        <a:pt x="32" y="0"/>
                      </a:lnTo>
                      <a:lnTo>
                        <a:pt x="143" y="185"/>
                      </a:lnTo>
                      <a:lnTo>
                        <a:pt x="141" y="190"/>
                      </a:lnTo>
                      <a:lnTo>
                        <a:pt x="138" y="196"/>
                      </a:lnTo>
                      <a:lnTo>
                        <a:pt x="136" y="201"/>
                      </a:lnTo>
                      <a:lnTo>
                        <a:pt x="136" y="208"/>
                      </a:lnTo>
                      <a:lnTo>
                        <a:pt x="90" y="208"/>
                      </a:lnTo>
                      <a:close/>
                    </a:path>
                  </a:pathLst>
                </a:custGeom>
                <a:solidFill>
                  <a:srgbClr val="BA5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9" name="Freeform 327"/>
                <p:cNvSpPr>
                  <a:spLocks/>
                </p:cNvSpPr>
                <p:nvPr/>
              </p:nvSpPr>
              <p:spPr bwMode="auto">
                <a:xfrm>
                  <a:off x="4860" y="1526"/>
                  <a:ext cx="34" cy="58"/>
                </a:xfrm>
                <a:custGeom>
                  <a:avLst/>
                  <a:gdLst>
                    <a:gd name="T0" fmla="*/ 6 w 139"/>
                    <a:gd name="T1" fmla="*/ 15 h 232"/>
                    <a:gd name="T2" fmla="*/ 0 w 139"/>
                    <a:gd name="T3" fmla="*/ 4 h 232"/>
                    <a:gd name="T4" fmla="*/ 0 w 139"/>
                    <a:gd name="T5" fmla="*/ 3 h 232"/>
                    <a:gd name="T6" fmla="*/ 1 w 139"/>
                    <a:gd name="T7" fmla="*/ 2 h 232"/>
                    <a:gd name="T8" fmla="*/ 2 w 139"/>
                    <a:gd name="T9" fmla="*/ 1 h 232"/>
                    <a:gd name="T10" fmla="*/ 2 w 139"/>
                    <a:gd name="T11" fmla="*/ 0 h 232"/>
                    <a:gd name="T12" fmla="*/ 8 w 139"/>
                    <a:gd name="T13" fmla="*/ 11 h 232"/>
                    <a:gd name="T14" fmla="*/ 8 w 139"/>
                    <a:gd name="T15" fmla="*/ 12 h 232"/>
                    <a:gd name="T16" fmla="*/ 8 w 139"/>
                    <a:gd name="T17" fmla="*/ 13 h 232"/>
                    <a:gd name="T18" fmla="*/ 8 w 139"/>
                    <a:gd name="T19" fmla="*/ 14 h 232"/>
                    <a:gd name="T20" fmla="*/ 7 w 139"/>
                    <a:gd name="T21" fmla="*/ 15 h 232"/>
                    <a:gd name="T22" fmla="*/ 6 w 139"/>
                    <a:gd name="T23" fmla="*/ 15 h 2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9" h="232">
                      <a:moveTo>
                        <a:pt x="106" y="232"/>
                      </a:moveTo>
                      <a:lnTo>
                        <a:pt x="0" y="54"/>
                      </a:lnTo>
                      <a:lnTo>
                        <a:pt x="8" y="41"/>
                      </a:lnTo>
                      <a:lnTo>
                        <a:pt x="19" y="27"/>
                      </a:lnTo>
                      <a:lnTo>
                        <a:pt x="27" y="13"/>
                      </a:lnTo>
                      <a:lnTo>
                        <a:pt x="35" y="0"/>
                      </a:lnTo>
                      <a:lnTo>
                        <a:pt x="139" y="177"/>
                      </a:lnTo>
                      <a:lnTo>
                        <a:pt x="132" y="190"/>
                      </a:lnTo>
                      <a:lnTo>
                        <a:pt x="130" y="202"/>
                      </a:lnTo>
                      <a:lnTo>
                        <a:pt x="125" y="214"/>
                      </a:lnTo>
                      <a:lnTo>
                        <a:pt x="120" y="232"/>
                      </a:lnTo>
                      <a:lnTo>
                        <a:pt x="106" y="232"/>
                      </a:lnTo>
                      <a:close/>
                    </a:path>
                  </a:pathLst>
                </a:custGeom>
                <a:solidFill>
                  <a:srgbClr val="BA6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0" name="Freeform 328"/>
                <p:cNvSpPr>
                  <a:spLocks/>
                </p:cNvSpPr>
                <p:nvPr/>
              </p:nvSpPr>
              <p:spPr bwMode="auto">
                <a:xfrm>
                  <a:off x="4864" y="1520"/>
                  <a:ext cx="34" cy="58"/>
                </a:xfrm>
                <a:custGeom>
                  <a:avLst/>
                  <a:gdLst>
                    <a:gd name="T0" fmla="*/ 7 w 139"/>
                    <a:gd name="T1" fmla="*/ 15 h 231"/>
                    <a:gd name="T2" fmla="*/ 0 w 139"/>
                    <a:gd name="T3" fmla="*/ 3 h 231"/>
                    <a:gd name="T4" fmla="*/ 0 w 139"/>
                    <a:gd name="T5" fmla="*/ 2 h 231"/>
                    <a:gd name="T6" fmla="*/ 1 w 139"/>
                    <a:gd name="T7" fmla="*/ 2 h 231"/>
                    <a:gd name="T8" fmla="*/ 2 w 139"/>
                    <a:gd name="T9" fmla="*/ 1 h 231"/>
                    <a:gd name="T10" fmla="*/ 2 w 139"/>
                    <a:gd name="T11" fmla="*/ 0 h 231"/>
                    <a:gd name="T12" fmla="*/ 8 w 139"/>
                    <a:gd name="T13" fmla="*/ 11 h 231"/>
                    <a:gd name="T14" fmla="*/ 8 w 139"/>
                    <a:gd name="T15" fmla="*/ 12 h 231"/>
                    <a:gd name="T16" fmla="*/ 8 w 139"/>
                    <a:gd name="T17" fmla="*/ 13 h 231"/>
                    <a:gd name="T18" fmla="*/ 7 w 139"/>
                    <a:gd name="T19" fmla="*/ 14 h 231"/>
                    <a:gd name="T20" fmla="*/ 7 w 139"/>
                    <a:gd name="T21" fmla="*/ 15 h 2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31">
                      <a:moveTo>
                        <a:pt x="111" y="231"/>
                      </a:moveTo>
                      <a:lnTo>
                        <a:pt x="0" y="46"/>
                      </a:lnTo>
                      <a:lnTo>
                        <a:pt x="8" y="35"/>
                      </a:lnTo>
                      <a:lnTo>
                        <a:pt x="19" y="22"/>
                      </a:lnTo>
                      <a:lnTo>
                        <a:pt x="30" y="11"/>
                      </a:lnTo>
                      <a:lnTo>
                        <a:pt x="38" y="0"/>
                      </a:lnTo>
                      <a:lnTo>
                        <a:pt x="139" y="169"/>
                      </a:lnTo>
                      <a:lnTo>
                        <a:pt x="134" y="185"/>
                      </a:lnTo>
                      <a:lnTo>
                        <a:pt x="125" y="201"/>
                      </a:lnTo>
                      <a:lnTo>
                        <a:pt x="116" y="215"/>
                      </a:lnTo>
                      <a:lnTo>
                        <a:pt x="111" y="231"/>
                      </a:lnTo>
                      <a:close/>
                    </a:path>
                  </a:pathLst>
                </a:custGeom>
                <a:solidFill>
                  <a:srgbClr val="BA6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1" name="Freeform 329"/>
                <p:cNvSpPr>
                  <a:spLocks/>
                </p:cNvSpPr>
                <p:nvPr/>
              </p:nvSpPr>
              <p:spPr bwMode="auto">
                <a:xfrm>
                  <a:off x="4869" y="1516"/>
                  <a:ext cx="34" cy="54"/>
                </a:xfrm>
                <a:custGeom>
                  <a:avLst/>
                  <a:gdLst>
                    <a:gd name="T0" fmla="*/ 6 w 139"/>
                    <a:gd name="T1" fmla="*/ 13 h 217"/>
                    <a:gd name="T2" fmla="*/ 0 w 139"/>
                    <a:gd name="T3" fmla="*/ 2 h 217"/>
                    <a:gd name="T4" fmla="*/ 1 w 139"/>
                    <a:gd name="T5" fmla="*/ 2 h 217"/>
                    <a:gd name="T6" fmla="*/ 1 w 139"/>
                    <a:gd name="T7" fmla="*/ 1 h 217"/>
                    <a:gd name="T8" fmla="*/ 2 w 139"/>
                    <a:gd name="T9" fmla="*/ 0 h 217"/>
                    <a:gd name="T10" fmla="*/ 3 w 139"/>
                    <a:gd name="T11" fmla="*/ 0 h 217"/>
                    <a:gd name="T12" fmla="*/ 8 w 139"/>
                    <a:gd name="T13" fmla="*/ 10 h 217"/>
                    <a:gd name="T14" fmla="*/ 8 w 139"/>
                    <a:gd name="T15" fmla="*/ 11 h 217"/>
                    <a:gd name="T16" fmla="*/ 7 w 139"/>
                    <a:gd name="T17" fmla="*/ 12 h 217"/>
                    <a:gd name="T18" fmla="*/ 7 w 139"/>
                    <a:gd name="T19" fmla="*/ 13 h 217"/>
                    <a:gd name="T20" fmla="*/ 6 w 139"/>
                    <a:gd name="T21" fmla="*/ 13 h 2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17">
                      <a:moveTo>
                        <a:pt x="104" y="217"/>
                      </a:moveTo>
                      <a:lnTo>
                        <a:pt x="0" y="40"/>
                      </a:lnTo>
                      <a:lnTo>
                        <a:pt x="11" y="29"/>
                      </a:lnTo>
                      <a:lnTo>
                        <a:pt x="22" y="18"/>
                      </a:lnTo>
                      <a:lnTo>
                        <a:pt x="32" y="7"/>
                      </a:lnTo>
                      <a:lnTo>
                        <a:pt x="44" y="0"/>
                      </a:lnTo>
                      <a:lnTo>
                        <a:pt x="139" y="162"/>
                      </a:lnTo>
                      <a:lnTo>
                        <a:pt x="131" y="176"/>
                      </a:lnTo>
                      <a:lnTo>
                        <a:pt x="122" y="189"/>
                      </a:lnTo>
                      <a:lnTo>
                        <a:pt x="115" y="203"/>
                      </a:lnTo>
                      <a:lnTo>
                        <a:pt x="104" y="217"/>
                      </a:lnTo>
                      <a:close/>
                    </a:path>
                  </a:pathLst>
                </a:custGeom>
                <a:solidFill>
                  <a:srgbClr val="BC63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2" name="Freeform 330"/>
                <p:cNvSpPr>
                  <a:spLocks/>
                </p:cNvSpPr>
                <p:nvPr/>
              </p:nvSpPr>
              <p:spPr bwMode="auto">
                <a:xfrm>
                  <a:off x="4873" y="1510"/>
                  <a:ext cx="35" cy="53"/>
                </a:xfrm>
                <a:custGeom>
                  <a:avLst/>
                  <a:gdLst>
                    <a:gd name="T0" fmla="*/ 7 w 138"/>
                    <a:gd name="T1" fmla="*/ 13 h 210"/>
                    <a:gd name="T2" fmla="*/ 0 w 138"/>
                    <a:gd name="T3" fmla="*/ 3 h 210"/>
                    <a:gd name="T4" fmla="*/ 1 w 138"/>
                    <a:gd name="T5" fmla="*/ 2 h 210"/>
                    <a:gd name="T6" fmla="*/ 2 w 138"/>
                    <a:gd name="T7" fmla="*/ 1 h 210"/>
                    <a:gd name="T8" fmla="*/ 2 w 138"/>
                    <a:gd name="T9" fmla="*/ 1 h 210"/>
                    <a:gd name="T10" fmla="*/ 3 w 138"/>
                    <a:gd name="T11" fmla="*/ 0 h 210"/>
                    <a:gd name="T12" fmla="*/ 9 w 138"/>
                    <a:gd name="T13" fmla="*/ 10 h 210"/>
                    <a:gd name="T14" fmla="*/ 8 w 138"/>
                    <a:gd name="T15" fmla="*/ 11 h 210"/>
                    <a:gd name="T16" fmla="*/ 8 w 138"/>
                    <a:gd name="T17" fmla="*/ 12 h 210"/>
                    <a:gd name="T18" fmla="*/ 7 w 138"/>
                    <a:gd name="T19" fmla="*/ 12 h 210"/>
                    <a:gd name="T20" fmla="*/ 7 w 138"/>
                    <a:gd name="T21" fmla="*/ 13 h 2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210">
                      <a:moveTo>
                        <a:pt x="101" y="210"/>
                      </a:moveTo>
                      <a:lnTo>
                        <a:pt x="0" y="41"/>
                      </a:lnTo>
                      <a:lnTo>
                        <a:pt x="11" y="30"/>
                      </a:lnTo>
                      <a:lnTo>
                        <a:pt x="22" y="20"/>
                      </a:lnTo>
                      <a:lnTo>
                        <a:pt x="32" y="9"/>
                      </a:lnTo>
                      <a:lnTo>
                        <a:pt x="43" y="0"/>
                      </a:lnTo>
                      <a:lnTo>
                        <a:pt x="138" y="159"/>
                      </a:lnTo>
                      <a:lnTo>
                        <a:pt x="128" y="172"/>
                      </a:lnTo>
                      <a:lnTo>
                        <a:pt x="120" y="185"/>
                      </a:lnTo>
                      <a:lnTo>
                        <a:pt x="108" y="196"/>
                      </a:lnTo>
                      <a:lnTo>
                        <a:pt x="101" y="210"/>
                      </a:lnTo>
                      <a:close/>
                    </a:path>
                  </a:pathLst>
                </a:custGeom>
                <a:solidFill>
                  <a:srgbClr val="BC66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3" name="Freeform 331"/>
                <p:cNvSpPr>
                  <a:spLocks/>
                </p:cNvSpPr>
                <p:nvPr/>
              </p:nvSpPr>
              <p:spPr bwMode="auto">
                <a:xfrm>
                  <a:off x="4879" y="1506"/>
                  <a:ext cx="33" cy="50"/>
                </a:xfrm>
                <a:custGeom>
                  <a:avLst/>
                  <a:gdLst>
                    <a:gd name="T0" fmla="*/ 6 w 130"/>
                    <a:gd name="T1" fmla="*/ 12 h 201"/>
                    <a:gd name="T2" fmla="*/ 0 w 130"/>
                    <a:gd name="T3" fmla="*/ 2 h 201"/>
                    <a:gd name="T4" fmla="*/ 1 w 130"/>
                    <a:gd name="T5" fmla="*/ 2 h 201"/>
                    <a:gd name="T6" fmla="*/ 1 w 130"/>
                    <a:gd name="T7" fmla="*/ 1 h 201"/>
                    <a:gd name="T8" fmla="*/ 2 w 130"/>
                    <a:gd name="T9" fmla="*/ 0 h 201"/>
                    <a:gd name="T10" fmla="*/ 3 w 130"/>
                    <a:gd name="T11" fmla="*/ 0 h 201"/>
                    <a:gd name="T12" fmla="*/ 8 w 130"/>
                    <a:gd name="T13" fmla="*/ 9 h 201"/>
                    <a:gd name="T14" fmla="*/ 8 w 130"/>
                    <a:gd name="T15" fmla="*/ 10 h 201"/>
                    <a:gd name="T16" fmla="*/ 7 w 130"/>
                    <a:gd name="T17" fmla="*/ 11 h 201"/>
                    <a:gd name="T18" fmla="*/ 7 w 130"/>
                    <a:gd name="T19" fmla="*/ 12 h 201"/>
                    <a:gd name="T20" fmla="*/ 6 w 130"/>
                    <a:gd name="T21" fmla="*/ 12 h 2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0" h="201">
                      <a:moveTo>
                        <a:pt x="95" y="201"/>
                      </a:moveTo>
                      <a:lnTo>
                        <a:pt x="0" y="39"/>
                      </a:lnTo>
                      <a:lnTo>
                        <a:pt x="7" y="27"/>
                      </a:lnTo>
                      <a:lnTo>
                        <a:pt x="18" y="16"/>
                      </a:lnTo>
                      <a:lnTo>
                        <a:pt x="30" y="9"/>
                      </a:lnTo>
                      <a:lnTo>
                        <a:pt x="41" y="0"/>
                      </a:lnTo>
                      <a:lnTo>
                        <a:pt x="130" y="150"/>
                      </a:lnTo>
                      <a:lnTo>
                        <a:pt x="122" y="163"/>
                      </a:lnTo>
                      <a:lnTo>
                        <a:pt x="113" y="175"/>
                      </a:lnTo>
                      <a:lnTo>
                        <a:pt x="103" y="188"/>
                      </a:lnTo>
                      <a:lnTo>
                        <a:pt x="95" y="201"/>
                      </a:lnTo>
                      <a:close/>
                    </a:path>
                  </a:pathLst>
                </a:custGeom>
                <a:solidFill>
                  <a:srgbClr val="BC68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4" name="Freeform 332"/>
                <p:cNvSpPr>
                  <a:spLocks/>
                </p:cNvSpPr>
                <p:nvPr/>
              </p:nvSpPr>
              <p:spPr bwMode="auto">
                <a:xfrm>
                  <a:off x="4884" y="1501"/>
                  <a:ext cx="33" cy="49"/>
                </a:xfrm>
                <a:custGeom>
                  <a:avLst/>
                  <a:gdLst>
                    <a:gd name="T0" fmla="*/ 6 w 131"/>
                    <a:gd name="T1" fmla="*/ 12 h 196"/>
                    <a:gd name="T2" fmla="*/ 0 w 131"/>
                    <a:gd name="T3" fmla="*/ 2 h 196"/>
                    <a:gd name="T4" fmla="*/ 1 w 131"/>
                    <a:gd name="T5" fmla="*/ 2 h 196"/>
                    <a:gd name="T6" fmla="*/ 2 w 131"/>
                    <a:gd name="T7" fmla="*/ 1 h 196"/>
                    <a:gd name="T8" fmla="*/ 2 w 131"/>
                    <a:gd name="T9" fmla="*/ 1 h 196"/>
                    <a:gd name="T10" fmla="*/ 3 w 131"/>
                    <a:gd name="T11" fmla="*/ 0 h 196"/>
                    <a:gd name="T12" fmla="*/ 8 w 131"/>
                    <a:gd name="T13" fmla="*/ 9 h 196"/>
                    <a:gd name="T14" fmla="*/ 8 w 131"/>
                    <a:gd name="T15" fmla="*/ 10 h 196"/>
                    <a:gd name="T16" fmla="*/ 7 w 131"/>
                    <a:gd name="T17" fmla="*/ 11 h 196"/>
                    <a:gd name="T18" fmla="*/ 7 w 131"/>
                    <a:gd name="T19" fmla="*/ 12 h 196"/>
                    <a:gd name="T20" fmla="*/ 6 w 131"/>
                    <a:gd name="T21" fmla="*/ 12 h 19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1" h="196">
                      <a:moveTo>
                        <a:pt x="95" y="196"/>
                      </a:moveTo>
                      <a:lnTo>
                        <a:pt x="0" y="37"/>
                      </a:lnTo>
                      <a:lnTo>
                        <a:pt x="12" y="27"/>
                      </a:lnTo>
                      <a:lnTo>
                        <a:pt x="23" y="18"/>
                      </a:lnTo>
                      <a:lnTo>
                        <a:pt x="35" y="11"/>
                      </a:lnTo>
                      <a:lnTo>
                        <a:pt x="47" y="0"/>
                      </a:lnTo>
                      <a:lnTo>
                        <a:pt x="131" y="146"/>
                      </a:lnTo>
                      <a:lnTo>
                        <a:pt x="123" y="157"/>
                      </a:lnTo>
                      <a:lnTo>
                        <a:pt x="112" y="171"/>
                      </a:lnTo>
                      <a:lnTo>
                        <a:pt x="104" y="182"/>
                      </a:lnTo>
                      <a:lnTo>
                        <a:pt x="95" y="196"/>
                      </a:lnTo>
                      <a:close/>
                    </a:path>
                  </a:pathLst>
                </a:custGeom>
                <a:solidFill>
                  <a:srgbClr val="BF6B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5" name="Freeform 333"/>
                <p:cNvSpPr>
                  <a:spLocks/>
                </p:cNvSpPr>
                <p:nvPr/>
              </p:nvSpPr>
              <p:spPr bwMode="auto">
                <a:xfrm>
                  <a:off x="4890" y="1496"/>
                  <a:ext cx="31" cy="48"/>
                </a:xfrm>
                <a:custGeom>
                  <a:avLst/>
                  <a:gdLst>
                    <a:gd name="T0" fmla="*/ 5 w 127"/>
                    <a:gd name="T1" fmla="*/ 12 h 188"/>
                    <a:gd name="T2" fmla="*/ 0 w 127"/>
                    <a:gd name="T3" fmla="*/ 3 h 188"/>
                    <a:gd name="T4" fmla="*/ 0 w 127"/>
                    <a:gd name="T5" fmla="*/ 2 h 188"/>
                    <a:gd name="T6" fmla="*/ 1 w 127"/>
                    <a:gd name="T7" fmla="*/ 1 h 188"/>
                    <a:gd name="T8" fmla="*/ 2 w 127"/>
                    <a:gd name="T9" fmla="*/ 1 h 188"/>
                    <a:gd name="T10" fmla="*/ 3 w 127"/>
                    <a:gd name="T11" fmla="*/ 0 h 188"/>
                    <a:gd name="T12" fmla="*/ 8 w 127"/>
                    <a:gd name="T13" fmla="*/ 10 h 188"/>
                    <a:gd name="T14" fmla="*/ 7 w 127"/>
                    <a:gd name="T15" fmla="*/ 10 h 188"/>
                    <a:gd name="T16" fmla="*/ 6 w 127"/>
                    <a:gd name="T17" fmla="*/ 11 h 188"/>
                    <a:gd name="T18" fmla="*/ 6 w 127"/>
                    <a:gd name="T19" fmla="*/ 11 h 188"/>
                    <a:gd name="T20" fmla="*/ 5 w 12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88">
                      <a:moveTo>
                        <a:pt x="89" y="188"/>
                      </a:moveTo>
                      <a:lnTo>
                        <a:pt x="0" y="38"/>
                      </a:lnTo>
                      <a:lnTo>
                        <a:pt x="10" y="28"/>
                      </a:lnTo>
                      <a:lnTo>
                        <a:pt x="24" y="19"/>
                      </a:lnTo>
                      <a:lnTo>
                        <a:pt x="35" y="8"/>
                      </a:lnTo>
                      <a:lnTo>
                        <a:pt x="46" y="0"/>
                      </a:lnTo>
                      <a:lnTo>
                        <a:pt x="127" y="147"/>
                      </a:lnTo>
                      <a:lnTo>
                        <a:pt x="118" y="155"/>
                      </a:lnTo>
                      <a:lnTo>
                        <a:pt x="108" y="166"/>
                      </a:lnTo>
                      <a:lnTo>
                        <a:pt x="97" y="177"/>
                      </a:lnTo>
                      <a:lnTo>
                        <a:pt x="89" y="188"/>
                      </a:lnTo>
                      <a:close/>
                    </a:path>
                  </a:pathLst>
                </a:custGeom>
                <a:solidFill>
                  <a:srgbClr val="BF6D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6" name="Freeform 334"/>
                <p:cNvSpPr>
                  <a:spLocks/>
                </p:cNvSpPr>
                <p:nvPr/>
              </p:nvSpPr>
              <p:spPr bwMode="auto">
                <a:xfrm>
                  <a:off x="4896" y="1493"/>
                  <a:ext cx="32" cy="44"/>
                </a:xfrm>
                <a:custGeom>
                  <a:avLst/>
                  <a:gdLst>
                    <a:gd name="T0" fmla="*/ 5 w 127"/>
                    <a:gd name="T1" fmla="*/ 11 h 176"/>
                    <a:gd name="T2" fmla="*/ 0 w 127"/>
                    <a:gd name="T3" fmla="*/ 2 h 176"/>
                    <a:gd name="T4" fmla="*/ 1 w 127"/>
                    <a:gd name="T5" fmla="*/ 1 h 176"/>
                    <a:gd name="T6" fmla="*/ 2 w 127"/>
                    <a:gd name="T7" fmla="*/ 1 h 176"/>
                    <a:gd name="T8" fmla="*/ 2 w 127"/>
                    <a:gd name="T9" fmla="*/ 1 h 176"/>
                    <a:gd name="T10" fmla="*/ 3 w 127"/>
                    <a:gd name="T11" fmla="*/ 0 h 176"/>
                    <a:gd name="T12" fmla="*/ 8 w 127"/>
                    <a:gd name="T13" fmla="*/ 9 h 176"/>
                    <a:gd name="T14" fmla="*/ 7 w 127"/>
                    <a:gd name="T15" fmla="*/ 9 h 176"/>
                    <a:gd name="T16" fmla="*/ 7 w 127"/>
                    <a:gd name="T17" fmla="*/ 10 h 176"/>
                    <a:gd name="T18" fmla="*/ 6 w 127"/>
                    <a:gd name="T19" fmla="*/ 11 h 176"/>
                    <a:gd name="T20" fmla="*/ 5 w 127"/>
                    <a:gd name="T21" fmla="*/ 11 h 1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6">
                      <a:moveTo>
                        <a:pt x="84" y="176"/>
                      </a:moveTo>
                      <a:lnTo>
                        <a:pt x="0" y="30"/>
                      </a:lnTo>
                      <a:lnTo>
                        <a:pt x="11" y="21"/>
                      </a:lnTo>
                      <a:lnTo>
                        <a:pt x="22" y="13"/>
                      </a:lnTo>
                      <a:lnTo>
                        <a:pt x="36" y="7"/>
                      </a:lnTo>
                      <a:lnTo>
                        <a:pt x="48" y="0"/>
                      </a:lnTo>
                      <a:lnTo>
                        <a:pt x="127" y="138"/>
                      </a:lnTo>
                      <a:lnTo>
                        <a:pt x="117" y="149"/>
                      </a:lnTo>
                      <a:lnTo>
                        <a:pt x="106" y="157"/>
                      </a:lnTo>
                      <a:lnTo>
                        <a:pt x="94" y="166"/>
                      </a:lnTo>
                      <a:lnTo>
                        <a:pt x="84" y="176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7" name="Freeform 335"/>
                <p:cNvSpPr>
                  <a:spLocks/>
                </p:cNvSpPr>
                <p:nvPr/>
              </p:nvSpPr>
              <p:spPr bwMode="auto">
                <a:xfrm>
                  <a:off x="4901" y="1491"/>
                  <a:ext cx="32" cy="42"/>
                </a:xfrm>
                <a:custGeom>
                  <a:avLst/>
                  <a:gdLst>
                    <a:gd name="T0" fmla="*/ 5 w 127"/>
                    <a:gd name="T1" fmla="*/ 10 h 171"/>
                    <a:gd name="T2" fmla="*/ 0 w 127"/>
                    <a:gd name="T3" fmla="*/ 1 h 171"/>
                    <a:gd name="T4" fmla="*/ 1 w 127"/>
                    <a:gd name="T5" fmla="*/ 1 h 171"/>
                    <a:gd name="T6" fmla="*/ 2 w 127"/>
                    <a:gd name="T7" fmla="*/ 1 h 171"/>
                    <a:gd name="T8" fmla="*/ 2 w 127"/>
                    <a:gd name="T9" fmla="*/ 0 h 171"/>
                    <a:gd name="T10" fmla="*/ 3 w 127"/>
                    <a:gd name="T11" fmla="*/ 0 h 171"/>
                    <a:gd name="T12" fmla="*/ 8 w 127"/>
                    <a:gd name="T13" fmla="*/ 8 h 171"/>
                    <a:gd name="T14" fmla="*/ 7 w 127"/>
                    <a:gd name="T15" fmla="*/ 8 h 171"/>
                    <a:gd name="T16" fmla="*/ 7 w 127"/>
                    <a:gd name="T17" fmla="*/ 9 h 171"/>
                    <a:gd name="T18" fmla="*/ 6 w 127"/>
                    <a:gd name="T19" fmla="*/ 10 h 171"/>
                    <a:gd name="T20" fmla="*/ 5 w 127"/>
                    <a:gd name="T21" fmla="*/ 10 h 1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1">
                      <a:moveTo>
                        <a:pt x="81" y="171"/>
                      </a:moveTo>
                      <a:lnTo>
                        <a:pt x="0" y="24"/>
                      </a:lnTo>
                      <a:lnTo>
                        <a:pt x="14" y="18"/>
                      </a:lnTo>
                      <a:lnTo>
                        <a:pt x="24" y="11"/>
                      </a:lnTo>
                      <a:lnTo>
                        <a:pt x="37" y="6"/>
                      </a:lnTo>
                      <a:lnTo>
                        <a:pt x="51" y="0"/>
                      </a:lnTo>
                      <a:lnTo>
                        <a:pt x="127" y="128"/>
                      </a:lnTo>
                      <a:lnTo>
                        <a:pt x="116" y="138"/>
                      </a:lnTo>
                      <a:lnTo>
                        <a:pt x="105" y="149"/>
                      </a:lnTo>
                      <a:lnTo>
                        <a:pt x="95" y="160"/>
                      </a:lnTo>
                      <a:lnTo>
                        <a:pt x="81" y="171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8" name="Freeform 336"/>
                <p:cNvSpPr>
                  <a:spLocks/>
                </p:cNvSpPr>
                <p:nvPr/>
              </p:nvSpPr>
              <p:spPr bwMode="auto">
                <a:xfrm>
                  <a:off x="4908" y="1487"/>
                  <a:ext cx="31" cy="41"/>
                </a:xfrm>
                <a:custGeom>
                  <a:avLst/>
                  <a:gdLst>
                    <a:gd name="T0" fmla="*/ 5 w 125"/>
                    <a:gd name="T1" fmla="*/ 10 h 163"/>
                    <a:gd name="T2" fmla="*/ 0 w 125"/>
                    <a:gd name="T3" fmla="*/ 2 h 163"/>
                    <a:gd name="T4" fmla="*/ 1 w 125"/>
                    <a:gd name="T5" fmla="*/ 1 h 163"/>
                    <a:gd name="T6" fmla="*/ 1 w 125"/>
                    <a:gd name="T7" fmla="*/ 1 h 163"/>
                    <a:gd name="T8" fmla="*/ 2 w 125"/>
                    <a:gd name="T9" fmla="*/ 1 h 163"/>
                    <a:gd name="T10" fmla="*/ 3 w 125"/>
                    <a:gd name="T11" fmla="*/ 0 h 163"/>
                    <a:gd name="T12" fmla="*/ 8 w 125"/>
                    <a:gd name="T13" fmla="*/ 8 h 163"/>
                    <a:gd name="T14" fmla="*/ 7 w 125"/>
                    <a:gd name="T15" fmla="*/ 8 h 163"/>
                    <a:gd name="T16" fmla="*/ 6 w 125"/>
                    <a:gd name="T17" fmla="*/ 9 h 163"/>
                    <a:gd name="T18" fmla="*/ 5 w 125"/>
                    <a:gd name="T19" fmla="*/ 10 h 163"/>
                    <a:gd name="T20" fmla="*/ 5 w 125"/>
                    <a:gd name="T21" fmla="*/ 10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63">
                      <a:moveTo>
                        <a:pt x="79" y="163"/>
                      </a:moveTo>
                      <a:lnTo>
                        <a:pt x="0" y="25"/>
                      </a:lnTo>
                      <a:lnTo>
                        <a:pt x="11" y="20"/>
                      </a:lnTo>
                      <a:lnTo>
                        <a:pt x="25" y="11"/>
                      </a:lnTo>
                      <a:lnTo>
                        <a:pt x="36" y="6"/>
                      </a:lnTo>
                      <a:lnTo>
                        <a:pt x="46" y="0"/>
                      </a:lnTo>
                      <a:lnTo>
                        <a:pt x="125" y="125"/>
                      </a:lnTo>
                      <a:lnTo>
                        <a:pt x="115" y="133"/>
                      </a:lnTo>
                      <a:lnTo>
                        <a:pt x="101" y="144"/>
                      </a:lnTo>
                      <a:lnTo>
                        <a:pt x="90" y="152"/>
                      </a:lnTo>
                      <a:lnTo>
                        <a:pt x="79" y="163"/>
                      </a:lnTo>
                      <a:close/>
                    </a:path>
                  </a:pathLst>
                </a:custGeom>
                <a:solidFill>
                  <a:srgbClr val="C172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9" name="Freeform 337"/>
                <p:cNvSpPr>
                  <a:spLocks/>
                </p:cNvSpPr>
                <p:nvPr/>
              </p:nvSpPr>
              <p:spPr bwMode="auto">
                <a:xfrm>
                  <a:off x="4914" y="1484"/>
                  <a:ext cx="30" cy="38"/>
                </a:xfrm>
                <a:custGeom>
                  <a:avLst/>
                  <a:gdLst>
                    <a:gd name="T0" fmla="*/ 5 w 122"/>
                    <a:gd name="T1" fmla="*/ 9 h 156"/>
                    <a:gd name="T2" fmla="*/ 0 w 122"/>
                    <a:gd name="T3" fmla="*/ 2 h 156"/>
                    <a:gd name="T4" fmla="*/ 1 w 122"/>
                    <a:gd name="T5" fmla="*/ 1 h 156"/>
                    <a:gd name="T6" fmla="*/ 1 w 122"/>
                    <a:gd name="T7" fmla="*/ 1 h 156"/>
                    <a:gd name="T8" fmla="*/ 2 w 122"/>
                    <a:gd name="T9" fmla="*/ 0 h 156"/>
                    <a:gd name="T10" fmla="*/ 3 w 122"/>
                    <a:gd name="T11" fmla="*/ 0 h 156"/>
                    <a:gd name="T12" fmla="*/ 7 w 122"/>
                    <a:gd name="T13" fmla="*/ 7 h 156"/>
                    <a:gd name="T14" fmla="*/ 7 w 122"/>
                    <a:gd name="T15" fmla="*/ 8 h 156"/>
                    <a:gd name="T16" fmla="*/ 6 w 122"/>
                    <a:gd name="T17" fmla="*/ 8 h 156"/>
                    <a:gd name="T18" fmla="*/ 5 w 122"/>
                    <a:gd name="T19" fmla="*/ 9 h 156"/>
                    <a:gd name="T20" fmla="*/ 5 w 122"/>
                    <a:gd name="T21" fmla="*/ 9 h 1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56">
                      <a:moveTo>
                        <a:pt x="76" y="156"/>
                      </a:moveTo>
                      <a:lnTo>
                        <a:pt x="0" y="28"/>
                      </a:lnTo>
                      <a:lnTo>
                        <a:pt x="11" y="20"/>
                      </a:lnTo>
                      <a:lnTo>
                        <a:pt x="21" y="11"/>
                      </a:lnTo>
                      <a:lnTo>
                        <a:pt x="35" y="6"/>
                      </a:lnTo>
                      <a:lnTo>
                        <a:pt x="49" y="0"/>
                      </a:lnTo>
                      <a:lnTo>
                        <a:pt x="122" y="122"/>
                      </a:lnTo>
                      <a:lnTo>
                        <a:pt x="111" y="131"/>
                      </a:lnTo>
                      <a:lnTo>
                        <a:pt x="100" y="139"/>
                      </a:lnTo>
                      <a:lnTo>
                        <a:pt x="87" y="147"/>
                      </a:lnTo>
                      <a:lnTo>
                        <a:pt x="76" y="156"/>
                      </a:lnTo>
                      <a:close/>
                    </a:path>
                  </a:pathLst>
                </a:custGeom>
                <a:solidFill>
                  <a:srgbClr val="C477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0" name="Freeform 338"/>
                <p:cNvSpPr>
                  <a:spLocks/>
                </p:cNvSpPr>
                <p:nvPr/>
              </p:nvSpPr>
              <p:spPr bwMode="auto">
                <a:xfrm>
                  <a:off x="4919" y="1482"/>
                  <a:ext cx="32" cy="36"/>
                </a:xfrm>
                <a:custGeom>
                  <a:avLst/>
                  <a:gdLst>
                    <a:gd name="T0" fmla="*/ 5 w 129"/>
                    <a:gd name="T1" fmla="*/ 9 h 146"/>
                    <a:gd name="T2" fmla="*/ 0 w 129"/>
                    <a:gd name="T3" fmla="*/ 1 h 146"/>
                    <a:gd name="T4" fmla="*/ 1 w 129"/>
                    <a:gd name="T5" fmla="*/ 1 h 146"/>
                    <a:gd name="T6" fmla="*/ 2 w 129"/>
                    <a:gd name="T7" fmla="*/ 1 h 146"/>
                    <a:gd name="T8" fmla="*/ 2 w 129"/>
                    <a:gd name="T9" fmla="*/ 0 h 146"/>
                    <a:gd name="T10" fmla="*/ 3 w 129"/>
                    <a:gd name="T11" fmla="*/ 0 h 146"/>
                    <a:gd name="T12" fmla="*/ 8 w 129"/>
                    <a:gd name="T13" fmla="*/ 7 h 146"/>
                    <a:gd name="T14" fmla="*/ 7 w 129"/>
                    <a:gd name="T15" fmla="*/ 8 h 146"/>
                    <a:gd name="T16" fmla="*/ 6 w 129"/>
                    <a:gd name="T17" fmla="*/ 8 h 146"/>
                    <a:gd name="T18" fmla="*/ 5 w 129"/>
                    <a:gd name="T19" fmla="*/ 8 h 146"/>
                    <a:gd name="T20" fmla="*/ 5 w 129"/>
                    <a:gd name="T21" fmla="*/ 9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46">
                      <a:moveTo>
                        <a:pt x="79" y="146"/>
                      </a:moveTo>
                      <a:lnTo>
                        <a:pt x="0" y="21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2" y="5"/>
                      </a:lnTo>
                      <a:lnTo>
                        <a:pt x="55" y="0"/>
                      </a:lnTo>
                      <a:lnTo>
                        <a:pt x="129" y="117"/>
                      </a:lnTo>
                      <a:lnTo>
                        <a:pt x="115" y="124"/>
                      </a:lnTo>
                      <a:lnTo>
                        <a:pt x="101" y="129"/>
                      </a:lnTo>
                      <a:lnTo>
                        <a:pt x="90" y="138"/>
                      </a:lnTo>
                      <a:lnTo>
                        <a:pt x="79" y="146"/>
                      </a:lnTo>
                      <a:close/>
                    </a:path>
                  </a:pathLst>
                </a:custGeom>
                <a:solidFill>
                  <a:srgbClr val="C477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1" name="Freeform 339"/>
                <p:cNvSpPr>
                  <a:spLocks/>
                </p:cNvSpPr>
                <p:nvPr/>
              </p:nvSpPr>
              <p:spPr bwMode="auto">
                <a:xfrm>
                  <a:off x="4926" y="1479"/>
                  <a:ext cx="32" cy="35"/>
                </a:xfrm>
                <a:custGeom>
                  <a:avLst/>
                  <a:gdLst>
                    <a:gd name="T0" fmla="*/ 5 w 125"/>
                    <a:gd name="T1" fmla="*/ 9 h 141"/>
                    <a:gd name="T2" fmla="*/ 0 w 125"/>
                    <a:gd name="T3" fmla="*/ 1 h 141"/>
                    <a:gd name="T4" fmla="*/ 1 w 125"/>
                    <a:gd name="T5" fmla="*/ 1 h 141"/>
                    <a:gd name="T6" fmla="*/ 2 w 125"/>
                    <a:gd name="T7" fmla="*/ 0 h 141"/>
                    <a:gd name="T8" fmla="*/ 3 w 125"/>
                    <a:gd name="T9" fmla="*/ 0 h 141"/>
                    <a:gd name="T10" fmla="*/ 4 w 125"/>
                    <a:gd name="T11" fmla="*/ 0 h 141"/>
                    <a:gd name="T12" fmla="*/ 8 w 125"/>
                    <a:gd name="T13" fmla="*/ 7 h 141"/>
                    <a:gd name="T14" fmla="*/ 7 w 125"/>
                    <a:gd name="T15" fmla="*/ 8 h 141"/>
                    <a:gd name="T16" fmla="*/ 7 w 125"/>
                    <a:gd name="T17" fmla="*/ 8 h 141"/>
                    <a:gd name="T18" fmla="*/ 6 w 125"/>
                    <a:gd name="T19" fmla="*/ 8 h 141"/>
                    <a:gd name="T20" fmla="*/ 5 w 125"/>
                    <a:gd name="T21" fmla="*/ 9 h 1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1">
                      <a:moveTo>
                        <a:pt x="73" y="141"/>
                      </a:moveTo>
                      <a:lnTo>
                        <a:pt x="0" y="19"/>
                      </a:lnTo>
                      <a:lnTo>
                        <a:pt x="14" y="14"/>
                      </a:lnTo>
                      <a:lnTo>
                        <a:pt x="27" y="9"/>
                      </a:lnTo>
                      <a:lnTo>
                        <a:pt x="41" y="3"/>
                      </a:lnTo>
                      <a:lnTo>
                        <a:pt x="55" y="0"/>
                      </a:lnTo>
                      <a:lnTo>
                        <a:pt x="125" y="118"/>
                      </a:lnTo>
                      <a:lnTo>
                        <a:pt x="111" y="123"/>
                      </a:lnTo>
                      <a:lnTo>
                        <a:pt x="101" y="129"/>
                      </a:lnTo>
                      <a:lnTo>
                        <a:pt x="87" y="136"/>
                      </a:lnTo>
                      <a:lnTo>
                        <a:pt x="73" y="141"/>
                      </a:lnTo>
                      <a:close/>
                    </a:path>
                  </a:pathLst>
                </a:custGeom>
                <a:solidFill>
                  <a:srgbClr val="C67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2" name="Freeform 340"/>
                <p:cNvSpPr>
                  <a:spLocks/>
                </p:cNvSpPr>
                <p:nvPr/>
              </p:nvSpPr>
              <p:spPr bwMode="auto">
                <a:xfrm>
                  <a:off x="4933" y="1476"/>
                  <a:ext cx="31" cy="35"/>
                </a:xfrm>
                <a:custGeom>
                  <a:avLst/>
                  <a:gdLst>
                    <a:gd name="T0" fmla="*/ 4 w 125"/>
                    <a:gd name="T1" fmla="*/ 9 h 140"/>
                    <a:gd name="T2" fmla="*/ 0 w 125"/>
                    <a:gd name="T3" fmla="*/ 2 h 140"/>
                    <a:gd name="T4" fmla="*/ 1 w 125"/>
                    <a:gd name="T5" fmla="*/ 1 h 140"/>
                    <a:gd name="T6" fmla="*/ 2 w 125"/>
                    <a:gd name="T7" fmla="*/ 1 h 140"/>
                    <a:gd name="T8" fmla="*/ 2 w 125"/>
                    <a:gd name="T9" fmla="*/ 1 h 140"/>
                    <a:gd name="T10" fmla="*/ 3 w 125"/>
                    <a:gd name="T11" fmla="*/ 0 h 140"/>
                    <a:gd name="T12" fmla="*/ 8 w 125"/>
                    <a:gd name="T13" fmla="*/ 7 h 140"/>
                    <a:gd name="T14" fmla="*/ 7 w 125"/>
                    <a:gd name="T15" fmla="*/ 8 h 140"/>
                    <a:gd name="T16" fmla="*/ 6 w 125"/>
                    <a:gd name="T17" fmla="*/ 8 h 140"/>
                    <a:gd name="T18" fmla="*/ 5 w 125"/>
                    <a:gd name="T19" fmla="*/ 9 h 140"/>
                    <a:gd name="T20" fmla="*/ 4 w 125"/>
                    <a:gd name="T21" fmla="*/ 9 h 1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0">
                      <a:moveTo>
                        <a:pt x="74" y="140"/>
                      </a:moveTo>
                      <a:lnTo>
                        <a:pt x="0" y="23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1" y="6"/>
                      </a:lnTo>
                      <a:lnTo>
                        <a:pt x="54" y="0"/>
                      </a:lnTo>
                      <a:lnTo>
                        <a:pt x="125" y="115"/>
                      </a:lnTo>
                      <a:lnTo>
                        <a:pt x="111" y="120"/>
                      </a:lnTo>
                      <a:lnTo>
                        <a:pt x="98" y="126"/>
                      </a:lnTo>
                      <a:lnTo>
                        <a:pt x="84" y="134"/>
                      </a:lnTo>
                      <a:lnTo>
                        <a:pt x="74" y="140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3" name="Freeform 341"/>
                <p:cNvSpPr>
                  <a:spLocks/>
                </p:cNvSpPr>
                <p:nvPr/>
              </p:nvSpPr>
              <p:spPr bwMode="auto">
                <a:xfrm>
                  <a:off x="4940" y="1474"/>
                  <a:ext cx="31" cy="34"/>
                </a:xfrm>
                <a:custGeom>
                  <a:avLst/>
                  <a:gdLst>
                    <a:gd name="T0" fmla="*/ 4 w 125"/>
                    <a:gd name="T1" fmla="*/ 9 h 136"/>
                    <a:gd name="T2" fmla="*/ 0 w 125"/>
                    <a:gd name="T3" fmla="*/ 1 h 136"/>
                    <a:gd name="T4" fmla="*/ 1 w 125"/>
                    <a:gd name="T5" fmla="*/ 1 h 136"/>
                    <a:gd name="T6" fmla="*/ 1 w 125"/>
                    <a:gd name="T7" fmla="*/ 1 h 136"/>
                    <a:gd name="T8" fmla="*/ 2 w 125"/>
                    <a:gd name="T9" fmla="*/ 0 h 136"/>
                    <a:gd name="T10" fmla="*/ 3 w 125"/>
                    <a:gd name="T11" fmla="*/ 0 h 136"/>
                    <a:gd name="T12" fmla="*/ 8 w 125"/>
                    <a:gd name="T13" fmla="*/ 7 h 136"/>
                    <a:gd name="T14" fmla="*/ 7 w 125"/>
                    <a:gd name="T15" fmla="*/ 8 h 136"/>
                    <a:gd name="T16" fmla="*/ 6 w 125"/>
                    <a:gd name="T17" fmla="*/ 8 h 136"/>
                    <a:gd name="T18" fmla="*/ 5 w 125"/>
                    <a:gd name="T19" fmla="*/ 8 h 136"/>
                    <a:gd name="T20" fmla="*/ 4 w 125"/>
                    <a:gd name="T21" fmla="*/ 9 h 1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36">
                      <a:moveTo>
                        <a:pt x="70" y="136"/>
                      </a:moveTo>
                      <a:lnTo>
                        <a:pt x="0" y="18"/>
                      </a:lnTo>
                      <a:lnTo>
                        <a:pt x="13" y="13"/>
                      </a:lnTo>
                      <a:lnTo>
                        <a:pt x="26" y="7"/>
                      </a:lnTo>
                      <a:lnTo>
                        <a:pt x="40" y="5"/>
                      </a:lnTo>
                      <a:lnTo>
                        <a:pt x="53" y="0"/>
                      </a:lnTo>
                      <a:lnTo>
                        <a:pt x="125" y="113"/>
                      </a:lnTo>
                      <a:lnTo>
                        <a:pt x="108" y="119"/>
                      </a:lnTo>
                      <a:lnTo>
                        <a:pt x="95" y="124"/>
                      </a:lnTo>
                      <a:lnTo>
                        <a:pt x="81" y="130"/>
                      </a:lnTo>
                      <a:lnTo>
                        <a:pt x="70" y="136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4" name="Freeform 342"/>
                <p:cNvSpPr>
                  <a:spLocks/>
                </p:cNvSpPr>
                <p:nvPr/>
              </p:nvSpPr>
              <p:spPr bwMode="auto">
                <a:xfrm>
                  <a:off x="4947" y="1472"/>
                  <a:ext cx="30" cy="33"/>
                </a:xfrm>
                <a:custGeom>
                  <a:avLst/>
                  <a:gdLst>
                    <a:gd name="T0" fmla="*/ 4 w 122"/>
                    <a:gd name="T1" fmla="*/ 8 h 131"/>
                    <a:gd name="T2" fmla="*/ 0 w 122"/>
                    <a:gd name="T3" fmla="*/ 1 h 131"/>
                    <a:gd name="T4" fmla="*/ 1 w 122"/>
                    <a:gd name="T5" fmla="*/ 1 h 131"/>
                    <a:gd name="T6" fmla="*/ 2 w 122"/>
                    <a:gd name="T7" fmla="*/ 1 h 131"/>
                    <a:gd name="T8" fmla="*/ 3 w 122"/>
                    <a:gd name="T9" fmla="*/ 1 h 131"/>
                    <a:gd name="T10" fmla="*/ 3 w 122"/>
                    <a:gd name="T11" fmla="*/ 0 h 131"/>
                    <a:gd name="T12" fmla="*/ 7 w 122"/>
                    <a:gd name="T13" fmla="*/ 7 h 131"/>
                    <a:gd name="T14" fmla="*/ 7 w 122"/>
                    <a:gd name="T15" fmla="*/ 7 h 131"/>
                    <a:gd name="T16" fmla="*/ 6 w 122"/>
                    <a:gd name="T17" fmla="*/ 8 h 131"/>
                    <a:gd name="T18" fmla="*/ 5 w 122"/>
                    <a:gd name="T19" fmla="*/ 8 h 131"/>
                    <a:gd name="T20" fmla="*/ 4 w 122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31">
                      <a:moveTo>
                        <a:pt x="71" y="131"/>
                      </a:moveTo>
                      <a:lnTo>
                        <a:pt x="0" y="16"/>
                      </a:lnTo>
                      <a:lnTo>
                        <a:pt x="14" y="14"/>
                      </a:lnTo>
                      <a:lnTo>
                        <a:pt x="30" y="9"/>
                      </a:lnTo>
                      <a:lnTo>
                        <a:pt x="44" y="6"/>
                      </a:lnTo>
                      <a:lnTo>
                        <a:pt x="57" y="0"/>
                      </a:lnTo>
                      <a:lnTo>
                        <a:pt x="122" y="115"/>
                      </a:lnTo>
                      <a:lnTo>
                        <a:pt x="110" y="117"/>
                      </a:lnTo>
                      <a:lnTo>
                        <a:pt x="96" y="120"/>
                      </a:lnTo>
                      <a:lnTo>
                        <a:pt x="82" y="126"/>
                      </a:lnTo>
                      <a:lnTo>
                        <a:pt x="71" y="131"/>
                      </a:lnTo>
                      <a:close/>
                    </a:path>
                  </a:pathLst>
                </a:custGeom>
                <a:solidFill>
                  <a:srgbClr val="CC84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5" name="Freeform 343"/>
                <p:cNvSpPr>
                  <a:spLocks/>
                </p:cNvSpPr>
                <p:nvPr/>
              </p:nvSpPr>
              <p:spPr bwMode="auto">
                <a:xfrm>
                  <a:off x="4953" y="1471"/>
                  <a:ext cx="31" cy="32"/>
                </a:xfrm>
                <a:custGeom>
                  <a:avLst/>
                  <a:gdLst>
                    <a:gd name="T0" fmla="*/ 5 w 123"/>
                    <a:gd name="T1" fmla="*/ 8 h 125"/>
                    <a:gd name="T2" fmla="*/ 0 w 123"/>
                    <a:gd name="T3" fmla="*/ 1 h 125"/>
                    <a:gd name="T4" fmla="*/ 1 w 123"/>
                    <a:gd name="T5" fmla="*/ 1 h 125"/>
                    <a:gd name="T6" fmla="*/ 2 w 123"/>
                    <a:gd name="T7" fmla="*/ 1 h 125"/>
                    <a:gd name="T8" fmla="*/ 3 w 123"/>
                    <a:gd name="T9" fmla="*/ 0 h 125"/>
                    <a:gd name="T10" fmla="*/ 4 w 123"/>
                    <a:gd name="T11" fmla="*/ 0 h 125"/>
                    <a:gd name="T12" fmla="*/ 8 w 123"/>
                    <a:gd name="T13" fmla="*/ 7 h 125"/>
                    <a:gd name="T14" fmla="*/ 7 w 123"/>
                    <a:gd name="T15" fmla="*/ 7 h 125"/>
                    <a:gd name="T16" fmla="*/ 6 w 123"/>
                    <a:gd name="T17" fmla="*/ 7 h 125"/>
                    <a:gd name="T18" fmla="*/ 5 w 123"/>
                    <a:gd name="T19" fmla="*/ 8 h 125"/>
                    <a:gd name="T20" fmla="*/ 5 w 123"/>
                    <a:gd name="T21" fmla="*/ 8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25">
                      <a:moveTo>
                        <a:pt x="72" y="125"/>
                      </a:moveTo>
                      <a:lnTo>
                        <a:pt x="0" y="12"/>
                      </a:lnTo>
                      <a:lnTo>
                        <a:pt x="17" y="9"/>
                      </a:lnTo>
                      <a:lnTo>
                        <a:pt x="33" y="7"/>
                      </a:lnTo>
                      <a:lnTo>
                        <a:pt x="47" y="3"/>
                      </a:lnTo>
                      <a:lnTo>
                        <a:pt x="63" y="0"/>
                      </a:lnTo>
                      <a:lnTo>
                        <a:pt x="123" y="109"/>
                      </a:lnTo>
                      <a:lnTo>
                        <a:pt x="109" y="113"/>
                      </a:lnTo>
                      <a:lnTo>
                        <a:pt x="95" y="115"/>
                      </a:lnTo>
                      <a:lnTo>
                        <a:pt x="83" y="120"/>
                      </a:lnTo>
                      <a:lnTo>
                        <a:pt x="72" y="125"/>
                      </a:lnTo>
                      <a:close/>
                    </a:path>
                  </a:pathLst>
                </a:custGeom>
                <a:solidFill>
                  <a:srgbClr val="CC84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6" name="Freeform 344"/>
                <p:cNvSpPr>
                  <a:spLocks/>
                </p:cNvSpPr>
                <p:nvPr/>
              </p:nvSpPr>
              <p:spPr bwMode="auto">
                <a:xfrm>
                  <a:off x="4961" y="1470"/>
                  <a:ext cx="31" cy="31"/>
                </a:xfrm>
                <a:custGeom>
                  <a:avLst/>
                  <a:gdLst>
                    <a:gd name="T0" fmla="*/ 4 w 125"/>
                    <a:gd name="T1" fmla="*/ 8 h 123"/>
                    <a:gd name="T2" fmla="*/ 0 w 125"/>
                    <a:gd name="T3" fmla="*/ 1 h 123"/>
                    <a:gd name="T4" fmla="*/ 1 w 125"/>
                    <a:gd name="T5" fmla="*/ 0 h 123"/>
                    <a:gd name="T6" fmla="*/ 2 w 125"/>
                    <a:gd name="T7" fmla="*/ 0 h 123"/>
                    <a:gd name="T8" fmla="*/ 3 w 125"/>
                    <a:gd name="T9" fmla="*/ 0 h 123"/>
                    <a:gd name="T10" fmla="*/ 4 w 125"/>
                    <a:gd name="T11" fmla="*/ 0 h 123"/>
                    <a:gd name="T12" fmla="*/ 8 w 125"/>
                    <a:gd name="T13" fmla="*/ 7 h 123"/>
                    <a:gd name="T14" fmla="*/ 7 w 125"/>
                    <a:gd name="T15" fmla="*/ 7 h 123"/>
                    <a:gd name="T16" fmla="*/ 6 w 125"/>
                    <a:gd name="T17" fmla="*/ 7 h 123"/>
                    <a:gd name="T18" fmla="*/ 5 w 125"/>
                    <a:gd name="T19" fmla="*/ 8 h 123"/>
                    <a:gd name="T20" fmla="*/ 4 w 125"/>
                    <a:gd name="T21" fmla="*/ 8 h 1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23">
                      <a:moveTo>
                        <a:pt x="65" y="123"/>
                      </a:moveTo>
                      <a:lnTo>
                        <a:pt x="0" y="8"/>
                      </a:lnTo>
                      <a:lnTo>
                        <a:pt x="17" y="5"/>
                      </a:lnTo>
                      <a:lnTo>
                        <a:pt x="33" y="3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125" y="106"/>
                      </a:lnTo>
                      <a:lnTo>
                        <a:pt x="112" y="109"/>
                      </a:lnTo>
                      <a:lnTo>
                        <a:pt x="95" y="112"/>
                      </a:lnTo>
                      <a:lnTo>
                        <a:pt x="82" y="118"/>
                      </a:lnTo>
                      <a:lnTo>
                        <a:pt x="65" y="123"/>
                      </a:lnTo>
                      <a:close/>
                    </a:path>
                  </a:pathLst>
                </a:custGeom>
                <a:solidFill>
                  <a:srgbClr val="CC8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7" name="Freeform 345"/>
                <p:cNvSpPr>
                  <a:spLocks/>
                </p:cNvSpPr>
                <p:nvPr/>
              </p:nvSpPr>
              <p:spPr bwMode="auto">
                <a:xfrm>
                  <a:off x="4969" y="1469"/>
                  <a:ext cx="31" cy="30"/>
                </a:xfrm>
                <a:custGeom>
                  <a:avLst/>
                  <a:gdLst>
                    <a:gd name="T0" fmla="*/ 4 w 122"/>
                    <a:gd name="T1" fmla="*/ 8 h 116"/>
                    <a:gd name="T2" fmla="*/ 0 w 122"/>
                    <a:gd name="T3" fmla="*/ 1 h 116"/>
                    <a:gd name="T4" fmla="*/ 1 w 122"/>
                    <a:gd name="T5" fmla="*/ 0 h 116"/>
                    <a:gd name="T6" fmla="*/ 2 w 122"/>
                    <a:gd name="T7" fmla="*/ 0 h 116"/>
                    <a:gd name="T8" fmla="*/ 3 w 122"/>
                    <a:gd name="T9" fmla="*/ 0 h 116"/>
                    <a:gd name="T10" fmla="*/ 4 w 122"/>
                    <a:gd name="T11" fmla="*/ 0 h 116"/>
                    <a:gd name="T12" fmla="*/ 8 w 122"/>
                    <a:gd name="T13" fmla="*/ 7 h 116"/>
                    <a:gd name="T14" fmla="*/ 7 w 122"/>
                    <a:gd name="T15" fmla="*/ 7 h 116"/>
                    <a:gd name="T16" fmla="*/ 6 w 122"/>
                    <a:gd name="T17" fmla="*/ 7 h 116"/>
                    <a:gd name="T18" fmla="*/ 5 w 122"/>
                    <a:gd name="T19" fmla="*/ 8 h 116"/>
                    <a:gd name="T20" fmla="*/ 4 w 122"/>
                    <a:gd name="T21" fmla="*/ 8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6">
                      <a:moveTo>
                        <a:pt x="60" y="116"/>
                      </a:moveTo>
                      <a:lnTo>
                        <a:pt x="0" y="7"/>
                      </a:lnTo>
                      <a:lnTo>
                        <a:pt x="14" y="5"/>
                      </a:lnTo>
                      <a:lnTo>
                        <a:pt x="30" y="2"/>
                      </a:lnTo>
                      <a:lnTo>
                        <a:pt x="44" y="2"/>
                      </a:lnTo>
                      <a:lnTo>
                        <a:pt x="57" y="0"/>
                      </a:lnTo>
                      <a:lnTo>
                        <a:pt x="122" y="102"/>
                      </a:lnTo>
                      <a:lnTo>
                        <a:pt x="109" y="102"/>
                      </a:lnTo>
                      <a:lnTo>
                        <a:pt x="92" y="106"/>
                      </a:lnTo>
                      <a:lnTo>
                        <a:pt x="76" y="111"/>
                      </a:lnTo>
                      <a:lnTo>
                        <a:pt x="60" y="116"/>
                      </a:lnTo>
                      <a:close/>
                    </a:path>
                  </a:pathLst>
                </a:custGeom>
                <a:solidFill>
                  <a:srgbClr val="D18C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8" name="Freeform 346"/>
                <p:cNvSpPr>
                  <a:spLocks/>
                </p:cNvSpPr>
                <p:nvPr/>
              </p:nvSpPr>
              <p:spPr bwMode="auto">
                <a:xfrm>
                  <a:off x="4977" y="1468"/>
                  <a:ext cx="30" cy="28"/>
                </a:xfrm>
                <a:custGeom>
                  <a:avLst/>
                  <a:gdLst>
                    <a:gd name="T0" fmla="*/ 4 w 122"/>
                    <a:gd name="T1" fmla="*/ 7 h 114"/>
                    <a:gd name="T2" fmla="*/ 0 w 122"/>
                    <a:gd name="T3" fmla="*/ 0 h 114"/>
                    <a:gd name="T4" fmla="*/ 1 w 122"/>
                    <a:gd name="T5" fmla="*/ 0 h 114"/>
                    <a:gd name="T6" fmla="*/ 2 w 122"/>
                    <a:gd name="T7" fmla="*/ 0 h 114"/>
                    <a:gd name="T8" fmla="*/ 3 w 122"/>
                    <a:gd name="T9" fmla="*/ 0 h 114"/>
                    <a:gd name="T10" fmla="*/ 4 w 122"/>
                    <a:gd name="T11" fmla="*/ 0 h 114"/>
                    <a:gd name="T12" fmla="*/ 7 w 122"/>
                    <a:gd name="T13" fmla="*/ 6 h 114"/>
                    <a:gd name="T14" fmla="*/ 6 w 122"/>
                    <a:gd name="T15" fmla="*/ 7 h 114"/>
                    <a:gd name="T16" fmla="*/ 6 w 122"/>
                    <a:gd name="T17" fmla="*/ 7 h 114"/>
                    <a:gd name="T18" fmla="*/ 5 w 122"/>
                    <a:gd name="T19" fmla="*/ 7 h 114"/>
                    <a:gd name="T20" fmla="*/ 4 w 122"/>
                    <a:gd name="T21" fmla="*/ 7 h 1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4">
                      <a:moveTo>
                        <a:pt x="62" y="114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2"/>
                      </a:lnTo>
                      <a:lnTo>
                        <a:pt x="46" y="0"/>
                      </a:lnTo>
                      <a:lnTo>
                        <a:pt x="62" y="0"/>
                      </a:lnTo>
                      <a:lnTo>
                        <a:pt x="122" y="106"/>
                      </a:lnTo>
                      <a:lnTo>
                        <a:pt x="106" y="108"/>
                      </a:lnTo>
                      <a:lnTo>
                        <a:pt x="92" y="108"/>
                      </a:lnTo>
                      <a:lnTo>
                        <a:pt x="76" y="112"/>
                      </a:lnTo>
                      <a:lnTo>
                        <a:pt x="62" y="114"/>
                      </a:lnTo>
                      <a:close/>
                    </a:path>
                  </a:pathLst>
                </a:custGeom>
                <a:solidFill>
                  <a:srgbClr val="D18E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9" name="Freeform 347"/>
                <p:cNvSpPr>
                  <a:spLocks/>
                </p:cNvSpPr>
                <p:nvPr/>
              </p:nvSpPr>
              <p:spPr bwMode="auto">
                <a:xfrm>
                  <a:off x="4983" y="1468"/>
                  <a:ext cx="32" cy="27"/>
                </a:xfrm>
                <a:custGeom>
                  <a:avLst/>
                  <a:gdLst>
                    <a:gd name="T0" fmla="*/ 4 w 128"/>
                    <a:gd name="T1" fmla="*/ 7 h 108"/>
                    <a:gd name="T2" fmla="*/ 0 w 128"/>
                    <a:gd name="T3" fmla="*/ 1 h 108"/>
                    <a:gd name="T4" fmla="*/ 1 w 128"/>
                    <a:gd name="T5" fmla="*/ 0 h 108"/>
                    <a:gd name="T6" fmla="*/ 2 w 128"/>
                    <a:gd name="T7" fmla="*/ 0 h 108"/>
                    <a:gd name="T8" fmla="*/ 3 w 128"/>
                    <a:gd name="T9" fmla="*/ 0 h 108"/>
                    <a:gd name="T10" fmla="*/ 4 w 128"/>
                    <a:gd name="T11" fmla="*/ 0 h 108"/>
                    <a:gd name="T12" fmla="*/ 8 w 128"/>
                    <a:gd name="T13" fmla="*/ 7 h 108"/>
                    <a:gd name="T14" fmla="*/ 7 w 128"/>
                    <a:gd name="T15" fmla="*/ 7 h 108"/>
                    <a:gd name="T16" fmla="*/ 6 w 128"/>
                    <a:gd name="T17" fmla="*/ 7 h 108"/>
                    <a:gd name="T18" fmla="*/ 5 w 128"/>
                    <a:gd name="T19" fmla="*/ 7 h 108"/>
                    <a:gd name="T20" fmla="*/ 4 w 128"/>
                    <a:gd name="T21" fmla="*/ 7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108">
                      <a:moveTo>
                        <a:pt x="65" y="108"/>
                      </a:moveTo>
                      <a:lnTo>
                        <a:pt x="0" y="6"/>
                      </a:lnTo>
                      <a:lnTo>
                        <a:pt x="19" y="2"/>
                      </a:lnTo>
                      <a:lnTo>
                        <a:pt x="35" y="0"/>
                      </a:lnTo>
                      <a:lnTo>
                        <a:pt x="52" y="0"/>
                      </a:lnTo>
                      <a:lnTo>
                        <a:pt x="65" y="0"/>
                      </a:lnTo>
                      <a:lnTo>
                        <a:pt x="128" y="106"/>
                      </a:lnTo>
                      <a:lnTo>
                        <a:pt x="111" y="106"/>
                      </a:lnTo>
                      <a:lnTo>
                        <a:pt x="98" y="106"/>
                      </a:lnTo>
                      <a:lnTo>
                        <a:pt x="81" y="106"/>
                      </a:lnTo>
                      <a:lnTo>
                        <a:pt x="65" y="108"/>
                      </a:lnTo>
                      <a:close/>
                    </a:path>
                  </a:pathLst>
                </a:custGeom>
                <a:solidFill>
                  <a:srgbClr val="D1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0" name="Freeform 348"/>
                <p:cNvSpPr>
                  <a:spLocks/>
                </p:cNvSpPr>
                <p:nvPr/>
              </p:nvSpPr>
              <p:spPr bwMode="auto">
                <a:xfrm>
                  <a:off x="4992" y="1467"/>
                  <a:ext cx="31" cy="28"/>
                </a:xfrm>
                <a:custGeom>
                  <a:avLst/>
                  <a:gdLst>
                    <a:gd name="T0" fmla="*/ 4 w 123"/>
                    <a:gd name="T1" fmla="*/ 7 h 109"/>
                    <a:gd name="T2" fmla="*/ 0 w 123"/>
                    <a:gd name="T3" fmla="*/ 0 h 109"/>
                    <a:gd name="T4" fmla="*/ 1 w 123"/>
                    <a:gd name="T5" fmla="*/ 0 h 109"/>
                    <a:gd name="T6" fmla="*/ 2 w 123"/>
                    <a:gd name="T7" fmla="*/ 0 h 109"/>
                    <a:gd name="T8" fmla="*/ 3 w 123"/>
                    <a:gd name="T9" fmla="*/ 0 h 109"/>
                    <a:gd name="T10" fmla="*/ 4 w 123"/>
                    <a:gd name="T11" fmla="*/ 0 h 109"/>
                    <a:gd name="T12" fmla="*/ 8 w 123"/>
                    <a:gd name="T13" fmla="*/ 7 h 109"/>
                    <a:gd name="T14" fmla="*/ 7 w 123"/>
                    <a:gd name="T15" fmla="*/ 7 h 109"/>
                    <a:gd name="T16" fmla="*/ 6 w 123"/>
                    <a:gd name="T17" fmla="*/ 7 h 109"/>
                    <a:gd name="T18" fmla="*/ 5 w 123"/>
                    <a:gd name="T19" fmla="*/ 7 h 109"/>
                    <a:gd name="T20" fmla="*/ 4 w 123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09">
                      <a:moveTo>
                        <a:pt x="60" y="109"/>
                      </a:moveTo>
                      <a:lnTo>
                        <a:pt x="0" y="3"/>
                      </a:lnTo>
                      <a:lnTo>
                        <a:pt x="14" y="3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60" y="0"/>
                      </a:lnTo>
                      <a:lnTo>
                        <a:pt x="123" y="109"/>
                      </a:lnTo>
                      <a:lnTo>
                        <a:pt x="109" y="106"/>
                      </a:lnTo>
                      <a:lnTo>
                        <a:pt x="93" y="106"/>
                      </a:lnTo>
                      <a:lnTo>
                        <a:pt x="76" y="109"/>
                      </a:lnTo>
                      <a:lnTo>
                        <a:pt x="60" y="109"/>
                      </a:lnTo>
                      <a:close/>
                    </a:path>
                  </a:pathLst>
                </a:custGeom>
                <a:solidFill>
                  <a:srgbClr val="D39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1" name="Freeform 349"/>
                <p:cNvSpPr>
                  <a:spLocks/>
                </p:cNvSpPr>
                <p:nvPr/>
              </p:nvSpPr>
              <p:spPr bwMode="auto">
                <a:xfrm>
                  <a:off x="5000" y="1467"/>
                  <a:ext cx="32" cy="28"/>
                </a:xfrm>
                <a:custGeom>
                  <a:avLst/>
                  <a:gdLst>
                    <a:gd name="T0" fmla="*/ 4 w 129"/>
                    <a:gd name="T1" fmla="*/ 7 h 109"/>
                    <a:gd name="T2" fmla="*/ 0 w 129"/>
                    <a:gd name="T3" fmla="*/ 0 h 109"/>
                    <a:gd name="T4" fmla="*/ 1 w 129"/>
                    <a:gd name="T5" fmla="*/ 0 h 109"/>
                    <a:gd name="T6" fmla="*/ 2 w 129"/>
                    <a:gd name="T7" fmla="*/ 0 h 109"/>
                    <a:gd name="T8" fmla="*/ 3 w 129"/>
                    <a:gd name="T9" fmla="*/ 0 h 109"/>
                    <a:gd name="T10" fmla="*/ 4 w 129"/>
                    <a:gd name="T11" fmla="*/ 0 h 109"/>
                    <a:gd name="T12" fmla="*/ 8 w 129"/>
                    <a:gd name="T13" fmla="*/ 7 h 109"/>
                    <a:gd name="T14" fmla="*/ 7 w 129"/>
                    <a:gd name="T15" fmla="*/ 7 h 109"/>
                    <a:gd name="T16" fmla="*/ 6 w 129"/>
                    <a:gd name="T17" fmla="*/ 7 h 109"/>
                    <a:gd name="T18" fmla="*/ 5 w 129"/>
                    <a:gd name="T19" fmla="*/ 7 h 109"/>
                    <a:gd name="T20" fmla="*/ 4 w 129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09">
                      <a:moveTo>
                        <a:pt x="63" y="109"/>
                      </a:moveTo>
                      <a:lnTo>
                        <a:pt x="0" y="3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46" y="0"/>
                      </a:lnTo>
                      <a:lnTo>
                        <a:pt x="63" y="0"/>
                      </a:lnTo>
                      <a:lnTo>
                        <a:pt x="129" y="109"/>
                      </a:lnTo>
                      <a:lnTo>
                        <a:pt x="111" y="109"/>
                      </a:lnTo>
                      <a:lnTo>
                        <a:pt x="95" y="106"/>
                      </a:lnTo>
                      <a:lnTo>
                        <a:pt x="79" y="106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396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2" name="Freeform 350"/>
                <p:cNvSpPr>
                  <a:spLocks/>
                </p:cNvSpPr>
                <p:nvPr/>
              </p:nvSpPr>
              <p:spPr bwMode="auto">
                <a:xfrm>
                  <a:off x="5007" y="1467"/>
                  <a:ext cx="34" cy="28"/>
                </a:xfrm>
                <a:custGeom>
                  <a:avLst/>
                  <a:gdLst>
                    <a:gd name="T0" fmla="*/ 4 w 136"/>
                    <a:gd name="T1" fmla="*/ 7 h 111"/>
                    <a:gd name="T2" fmla="*/ 0 w 136"/>
                    <a:gd name="T3" fmla="*/ 0 h 111"/>
                    <a:gd name="T4" fmla="*/ 1 w 136"/>
                    <a:gd name="T5" fmla="*/ 0 h 111"/>
                    <a:gd name="T6" fmla="*/ 2 w 136"/>
                    <a:gd name="T7" fmla="*/ 0 h 111"/>
                    <a:gd name="T8" fmla="*/ 4 w 136"/>
                    <a:gd name="T9" fmla="*/ 0 h 111"/>
                    <a:gd name="T10" fmla="*/ 5 w 136"/>
                    <a:gd name="T11" fmla="*/ 0 h 111"/>
                    <a:gd name="T12" fmla="*/ 9 w 136"/>
                    <a:gd name="T13" fmla="*/ 7 h 111"/>
                    <a:gd name="T14" fmla="*/ 8 w 136"/>
                    <a:gd name="T15" fmla="*/ 7 h 111"/>
                    <a:gd name="T16" fmla="*/ 6 w 136"/>
                    <a:gd name="T17" fmla="*/ 7 h 111"/>
                    <a:gd name="T18" fmla="*/ 5 w 136"/>
                    <a:gd name="T19" fmla="*/ 7 h 111"/>
                    <a:gd name="T20" fmla="*/ 4 w 136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6" h="111">
                      <a:moveTo>
                        <a:pt x="63" y="109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5" y="0"/>
                      </a:lnTo>
                      <a:lnTo>
                        <a:pt x="55" y="0"/>
                      </a:lnTo>
                      <a:lnTo>
                        <a:pt x="71" y="0"/>
                      </a:lnTo>
                      <a:lnTo>
                        <a:pt x="136" y="111"/>
                      </a:lnTo>
                      <a:lnTo>
                        <a:pt x="120" y="111"/>
                      </a:lnTo>
                      <a:lnTo>
                        <a:pt x="101" y="109"/>
                      </a:lnTo>
                      <a:lnTo>
                        <a:pt x="81" y="109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89B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3" name="Freeform 351"/>
                <p:cNvSpPr>
                  <a:spLocks/>
                </p:cNvSpPr>
                <p:nvPr/>
              </p:nvSpPr>
              <p:spPr bwMode="auto">
                <a:xfrm>
                  <a:off x="5015" y="1467"/>
                  <a:ext cx="35" cy="29"/>
                </a:xfrm>
                <a:custGeom>
                  <a:avLst/>
                  <a:gdLst>
                    <a:gd name="T0" fmla="*/ 4 w 138"/>
                    <a:gd name="T1" fmla="*/ 7 h 117"/>
                    <a:gd name="T2" fmla="*/ 0 w 138"/>
                    <a:gd name="T3" fmla="*/ 0 h 117"/>
                    <a:gd name="T4" fmla="*/ 1 w 138"/>
                    <a:gd name="T5" fmla="*/ 0 h 117"/>
                    <a:gd name="T6" fmla="*/ 2 w 138"/>
                    <a:gd name="T7" fmla="*/ 0 h 117"/>
                    <a:gd name="T8" fmla="*/ 3 w 138"/>
                    <a:gd name="T9" fmla="*/ 0 h 117"/>
                    <a:gd name="T10" fmla="*/ 4 w 138"/>
                    <a:gd name="T11" fmla="*/ 0 h 117"/>
                    <a:gd name="T12" fmla="*/ 9 w 138"/>
                    <a:gd name="T13" fmla="*/ 7 h 117"/>
                    <a:gd name="T14" fmla="*/ 8 w 138"/>
                    <a:gd name="T15" fmla="*/ 7 h 117"/>
                    <a:gd name="T16" fmla="*/ 7 w 138"/>
                    <a:gd name="T17" fmla="*/ 7 h 117"/>
                    <a:gd name="T18" fmla="*/ 5 w 138"/>
                    <a:gd name="T19" fmla="*/ 7 h 117"/>
                    <a:gd name="T20" fmla="*/ 4 w 138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117">
                      <a:moveTo>
                        <a:pt x="66" y="109"/>
                      </a:move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2" y="3"/>
                      </a:lnTo>
                      <a:lnTo>
                        <a:pt x="68" y="3"/>
                      </a:lnTo>
                      <a:lnTo>
                        <a:pt x="138" y="117"/>
                      </a:lnTo>
                      <a:lnTo>
                        <a:pt x="119" y="115"/>
                      </a:lnTo>
                      <a:lnTo>
                        <a:pt x="103" y="111"/>
                      </a:lnTo>
                      <a:lnTo>
                        <a:pt x="84" y="111"/>
                      </a:lnTo>
                      <a:lnTo>
                        <a:pt x="66" y="109"/>
                      </a:lnTo>
                      <a:close/>
                    </a:path>
                  </a:pathLst>
                </a:custGeom>
                <a:solidFill>
                  <a:srgbClr val="D8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4" name="Freeform 352"/>
                <p:cNvSpPr>
                  <a:spLocks/>
                </p:cNvSpPr>
                <p:nvPr/>
              </p:nvSpPr>
              <p:spPr bwMode="auto">
                <a:xfrm>
                  <a:off x="5025" y="1467"/>
                  <a:ext cx="34" cy="32"/>
                </a:xfrm>
                <a:custGeom>
                  <a:avLst/>
                  <a:gdLst>
                    <a:gd name="T0" fmla="*/ 4 w 139"/>
                    <a:gd name="T1" fmla="*/ 7 h 129"/>
                    <a:gd name="T2" fmla="*/ 0 w 139"/>
                    <a:gd name="T3" fmla="*/ 0 h 129"/>
                    <a:gd name="T4" fmla="*/ 1 w 139"/>
                    <a:gd name="T5" fmla="*/ 0 h 129"/>
                    <a:gd name="T6" fmla="*/ 2 w 139"/>
                    <a:gd name="T7" fmla="*/ 0 h 129"/>
                    <a:gd name="T8" fmla="*/ 3 w 139"/>
                    <a:gd name="T9" fmla="*/ 0 h 129"/>
                    <a:gd name="T10" fmla="*/ 4 w 139"/>
                    <a:gd name="T11" fmla="*/ 0 h 129"/>
                    <a:gd name="T12" fmla="*/ 8 w 139"/>
                    <a:gd name="T13" fmla="*/ 8 h 129"/>
                    <a:gd name="T14" fmla="*/ 7 w 139"/>
                    <a:gd name="T15" fmla="*/ 8 h 129"/>
                    <a:gd name="T16" fmla="*/ 6 w 139"/>
                    <a:gd name="T17" fmla="*/ 7 h 129"/>
                    <a:gd name="T18" fmla="*/ 5 w 139"/>
                    <a:gd name="T19" fmla="*/ 7 h 129"/>
                    <a:gd name="T20" fmla="*/ 4 w 139"/>
                    <a:gd name="T21" fmla="*/ 7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129">
                      <a:moveTo>
                        <a:pt x="65" y="111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3" y="3"/>
                      </a:lnTo>
                      <a:lnTo>
                        <a:pt x="49" y="3"/>
                      </a:lnTo>
                      <a:lnTo>
                        <a:pt x="65" y="3"/>
                      </a:lnTo>
                      <a:lnTo>
                        <a:pt x="139" y="129"/>
                      </a:lnTo>
                      <a:lnTo>
                        <a:pt x="122" y="123"/>
                      </a:lnTo>
                      <a:lnTo>
                        <a:pt x="103" y="120"/>
                      </a:lnTo>
                      <a:lnTo>
                        <a:pt x="84" y="115"/>
                      </a:lnTo>
                      <a:lnTo>
                        <a:pt x="65" y="111"/>
                      </a:lnTo>
                      <a:close/>
                    </a:path>
                  </a:pathLst>
                </a:custGeom>
                <a:solidFill>
                  <a:srgbClr val="D8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5" name="Freeform 353"/>
                <p:cNvSpPr>
                  <a:spLocks/>
                </p:cNvSpPr>
                <p:nvPr/>
              </p:nvSpPr>
              <p:spPr bwMode="auto">
                <a:xfrm>
                  <a:off x="5032" y="1468"/>
                  <a:ext cx="38" cy="35"/>
                </a:xfrm>
                <a:custGeom>
                  <a:avLst/>
                  <a:gdLst>
                    <a:gd name="T0" fmla="*/ 5 w 152"/>
                    <a:gd name="T1" fmla="*/ 7 h 138"/>
                    <a:gd name="T2" fmla="*/ 0 w 152"/>
                    <a:gd name="T3" fmla="*/ 0 h 138"/>
                    <a:gd name="T4" fmla="*/ 1 w 152"/>
                    <a:gd name="T5" fmla="*/ 0 h 138"/>
                    <a:gd name="T6" fmla="*/ 3 w 152"/>
                    <a:gd name="T7" fmla="*/ 0 h 138"/>
                    <a:gd name="T8" fmla="*/ 4 w 152"/>
                    <a:gd name="T9" fmla="*/ 1 h 138"/>
                    <a:gd name="T10" fmla="*/ 5 w 152"/>
                    <a:gd name="T11" fmla="*/ 1 h 138"/>
                    <a:gd name="T12" fmla="*/ 10 w 152"/>
                    <a:gd name="T13" fmla="*/ 9 h 138"/>
                    <a:gd name="T14" fmla="*/ 9 w 152"/>
                    <a:gd name="T15" fmla="*/ 9 h 138"/>
                    <a:gd name="T16" fmla="*/ 8 w 152"/>
                    <a:gd name="T17" fmla="*/ 9 h 138"/>
                    <a:gd name="T18" fmla="*/ 8 w 152"/>
                    <a:gd name="T19" fmla="*/ 8 h 138"/>
                    <a:gd name="T20" fmla="*/ 7 w 152"/>
                    <a:gd name="T21" fmla="*/ 8 h 138"/>
                    <a:gd name="T22" fmla="*/ 6 w 152"/>
                    <a:gd name="T23" fmla="*/ 8 h 138"/>
                    <a:gd name="T24" fmla="*/ 6 w 152"/>
                    <a:gd name="T25" fmla="*/ 8 h 138"/>
                    <a:gd name="T26" fmla="*/ 5 w 152"/>
                    <a:gd name="T27" fmla="*/ 8 h 138"/>
                    <a:gd name="T28" fmla="*/ 5 w 152"/>
                    <a:gd name="T29" fmla="*/ 7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2" h="138">
                      <a:moveTo>
                        <a:pt x="70" y="114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8" y="2"/>
                      </a:lnTo>
                      <a:lnTo>
                        <a:pt x="54" y="6"/>
                      </a:lnTo>
                      <a:lnTo>
                        <a:pt x="70" y="8"/>
                      </a:lnTo>
                      <a:lnTo>
                        <a:pt x="152" y="138"/>
                      </a:lnTo>
                      <a:lnTo>
                        <a:pt x="141" y="136"/>
                      </a:lnTo>
                      <a:lnTo>
                        <a:pt x="133" y="133"/>
                      </a:lnTo>
                      <a:lnTo>
                        <a:pt x="122" y="131"/>
                      </a:lnTo>
                      <a:lnTo>
                        <a:pt x="111" y="126"/>
                      </a:lnTo>
                      <a:lnTo>
                        <a:pt x="100" y="122"/>
                      </a:lnTo>
                      <a:lnTo>
                        <a:pt x="92" y="120"/>
                      </a:lnTo>
                      <a:lnTo>
                        <a:pt x="81" y="117"/>
                      </a:lnTo>
                      <a:lnTo>
                        <a:pt x="70" y="114"/>
                      </a:lnTo>
                      <a:close/>
                    </a:path>
                  </a:pathLst>
                </a:custGeom>
                <a:solidFill>
                  <a:srgbClr val="DBA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6" name="Freeform 354"/>
                <p:cNvSpPr>
                  <a:spLocks/>
                </p:cNvSpPr>
                <p:nvPr/>
              </p:nvSpPr>
              <p:spPr bwMode="auto">
                <a:xfrm>
                  <a:off x="5041" y="1468"/>
                  <a:ext cx="39" cy="40"/>
                </a:xfrm>
                <a:custGeom>
                  <a:avLst/>
                  <a:gdLst>
                    <a:gd name="T0" fmla="*/ 4 w 157"/>
                    <a:gd name="T1" fmla="*/ 8 h 161"/>
                    <a:gd name="T2" fmla="*/ 0 w 157"/>
                    <a:gd name="T3" fmla="*/ 0 h 161"/>
                    <a:gd name="T4" fmla="*/ 1 w 157"/>
                    <a:gd name="T5" fmla="*/ 0 h 161"/>
                    <a:gd name="T6" fmla="*/ 2 w 157"/>
                    <a:gd name="T7" fmla="*/ 0 h 161"/>
                    <a:gd name="T8" fmla="*/ 3 w 157"/>
                    <a:gd name="T9" fmla="*/ 1 h 161"/>
                    <a:gd name="T10" fmla="*/ 4 w 157"/>
                    <a:gd name="T11" fmla="*/ 1 h 161"/>
                    <a:gd name="T12" fmla="*/ 10 w 157"/>
                    <a:gd name="T13" fmla="*/ 10 h 161"/>
                    <a:gd name="T14" fmla="*/ 9 w 157"/>
                    <a:gd name="T15" fmla="*/ 10 h 161"/>
                    <a:gd name="T16" fmla="*/ 9 w 157"/>
                    <a:gd name="T17" fmla="*/ 9 h 161"/>
                    <a:gd name="T18" fmla="*/ 8 w 157"/>
                    <a:gd name="T19" fmla="*/ 9 h 161"/>
                    <a:gd name="T20" fmla="*/ 7 w 157"/>
                    <a:gd name="T21" fmla="*/ 9 h 161"/>
                    <a:gd name="T22" fmla="*/ 7 w 157"/>
                    <a:gd name="T23" fmla="*/ 8 h 161"/>
                    <a:gd name="T24" fmla="*/ 6 w 157"/>
                    <a:gd name="T25" fmla="*/ 8 h 161"/>
                    <a:gd name="T26" fmla="*/ 5 w 157"/>
                    <a:gd name="T27" fmla="*/ 8 h 161"/>
                    <a:gd name="T28" fmla="*/ 4 w 157"/>
                    <a:gd name="T29" fmla="*/ 8 h 1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161">
                      <a:moveTo>
                        <a:pt x="74" y="126"/>
                      </a:moveTo>
                      <a:lnTo>
                        <a:pt x="0" y="0"/>
                      </a:lnTo>
                      <a:lnTo>
                        <a:pt x="19" y="2"/>
                      </a:lnTo>
                      <a:lnTo>
                        <a:pt x="38" y="6"/>
                      </a:lnTo>
                      <a:lnTo>
                        <a:pt x="57" y="11"/>
                      </a:lnTo>
                      <a:lnTo>
                        <a:pt x="74" y="13"/>
                      </a:lnTo>
                      <a:lnTo>
                        <a:pt x="157" y="161"/>
                      </a:lnTo>
                      <a:lnTo>
                        <a:pt x="150" y="155"/>
                      </a:lnTo>
                      <a:lnTo>
                        <a:pt x="139" y="149"/>
                      </a:lnTo>
                      <a:lnTo>
                        <a:pt x="128" y="144"/>
                      </a:lnTo>
                      <a:lnTo>
                        <a:pt x="120" y="142"/>
                      </a:lnTo>
                      <a:lnTo>
                        <a:pt x="109" y="136"/>
                      </a:lnTo>
                      <a:lnTo>
                        <a:pt x="98" y="133"/>
                      </a:lnTo>
                      <a:lnTo>
                        <a:pt x="84" y="128"/>
                      </a:lnTo>
                      <a:lnTo>
                        <a:pt x="74" y="126"/>
                      </a:lnTo>
                      <a:close/>
                    </a:path>
                  </a:pathLst>
                </a:custGeom>
                <a:solidFill>
                  <a:srgbClr val="DBA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7" name="Freeform 355"/>
                <p:cNvSpPr>
                  <a:spLocks/>
                </p:cNvSpPr>
                <p:nvPr/>
              </p:nvSpPr>
              <p:spPr bwMode="auto">
                <a:xfrm>
                  <a:off x="5050" y="1470"/>
                  <a:ext cx="43" cy="44"/>
                </a:xfrm>
                <a:custGeom>
                  <a:avLst/>
                  <a:gdLst>
                    <a:gd name="T0" fmla="*/ 5 w 175"/>
                    <a:gd name="T1" fmla="*/ 8 h 176"/>
                    <a:gd name="T2" fmla="*/ 0 w 175"/>
                    <a:gd name="T3" fmla="*/ 0 h 176"/>
                    <a:gd name="T4" fmla="*/ 1 w 175"/>
                    <a:gd name="T5" fmla="*/ 0 h 176"/>
                    <a:gd name="T6" fmla="*/ 2 w 175"/>
                    <a:gd name="T7" fmla="*/ 0 h 176"/>
                    <a:gd name="T8" fmla="*/ 3 w 175"/>
                    <a:gd name="T9" fmla="*/ 0 h 176"/>
                    <a:gd name="T10" fmla="*/ 4 w 175"/>
                    <a:gd name="T11" fmla="*/ 1 h 176"/>
                    <a:gd name="T12" fmla="*/ 11 w 175"/>
                    <a:gd name="T13" fmla="*/ 11 h 176"/>
                    <a:gd name="T14" fmla="*/ 10 w 175"/>
                    <a:gd name="T15" fmla="*/ 11 h 176"/>
                    <a:gd name="T16" fmla="*/ 9 w 175"/>
                    <a:gd name="T17" fmla="*/ 11 h 176"/>
                    <a:gd name="T18" fmla="*/ 9 w 175"/>
                    <a:gd name="T19" fmla="*/ 10 h 176"/>
                    <a:gd name="T20" fmla="*/ 8 w 175"/>
                    <a:gd name="T21" fmla="*/ 10 h 176"/>
                    <a:gd name="T22" fmla="*/ 7 w 175"/>
                    <a:gd name="T23" fmla="*/ 9 h 176"/>
                    <a:gd name="T24" fmla="*/ 6 w 175"/>
                    <a:gd name="T25" fmla="*/ 9 h 176"/>
                    <a:gd name="T26" fmla="*/ 6 w 175"/>
                    <a:gd name="T27" fmla="*/ 9 h 176"/>
                    <a:gd name="T28" fmla="*/ 5 w 175"/>
                    <a:gd name="T29" fmla="*/ 8 h 1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5" h="176">
                      <a:moveTo>
                        <a:pt x="82" y="130"/>
                      </a:move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39" y="3"/>
                      </a:lnTo>
                      <a:lnTo>
                        <a:pt x="55" y="5"/>
                      </a:lnTo>
                      <a:lnTo>
                        <a:pt x="74" y="8"/>
                      </a:lnTo>
                      <a:lnTo>
                        <a:pt x="175" y="176"/>
                      </a:lnTo>
                      <a:lnTo>
                        <a:pt x="164" y="171"/>
                      </a:lnTo>
                      <a:lnTo>
                        <a:pt x="152" y="166"/>
                      </a:lnTo>
                      <a:lnTo>
                        <a:pt x="141" y="158"/>
                      </a:lnTo>
                      <a:lnTo>
                        <a:pt x="129" y="153"/>
                      </a:lnTo>
                      <a:lnTo>
                        <a:pt x="117" y="147"/>
                      </a:lnTo>
                      <a:lnTo>
                        <a:pt x="106" y="141"/>
                      </a:lnTo>
                      <a:lnTo>
                        <a:pt x="93" y="136"/>
                      </a:lnTo>
                      <a:lnTo>
                        <a:pt x="82" y="130"/>
                      </a:lnTo>
                      <a:close/>
                    </a:path>
                  </a:pathLst>
                </a:custGeom>
                <a:solidFill>
                  <a:srgbClr val="DBA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8" name="Freeform 356"/>
                <p:cNvSpPr>
                  <a:spLocks noEditPoints="1"/>
                </p:cNvSpPr>
                <p:nvPr/>
              </p:nvSpPr>
              <p:spPr bwMode="auto">
                <a:xfrm>
                  <a:off x="5059" y="1471"/>
                  <a:ext cx="85" cy="117"/>
                </a:xfrm>
                <a:custGeom>
                  <a:avLst/>
                  <a:gdLst>
                    <a:gd name="T0" fmla="*/ 5 w 339"/>
                    <a:gd name="T1" fmla="*/ 9 h 466"/>
                    <a:gd name="T2" fmla="*/ 0 w 339"/>
                    <a:gd name="T3" fmla="*/ 0 h 466"/>
                    <a:gd name="T4" fmla="*/ 1 w 339"/>
                    <a:gd name="T5" fmla="*/ 0 h 466"/>
                    <a:gd name="T6" fmla="*/ 2 w 339"/>
                    <a:gd name="T7" fmla="*/ 1 h 466"/>
                    <a:gd name="T8" fmla="*/ 4 w 339"/>
                    <a:gd name="T9" fmla="*/ 1 h 466"/>
                    <a:gd name="T10" fmla="*/ 5 w 339"/>
                    <a:gd name="T11" fmla="*/ 1 h 466"/>
                    <a:gd name="T12" fmla="*/ 12 w 339"/>
                    <a:gd name="T13" fmla="*/ 13 h 466"/>
                    <a:gd name="T14" fmla="*/ 11 w 339"/>
                    <a:gd name="T15" fmla="*/ 13 h 466"/>
                    <a:gd name="T16" fmla="*/ 11 w 339"/>
                    <a:gd name="T17" fmla="*/ 12 h 466"/>
                    <a:gd name="T18" fmla="*/ 10 w 339"/>
                    <a:gd name="T19" fmla="*/ 12 h 466"/>
                    <a:gd name="T20" fmla="*/ 9 w 339"/>
                    <a:gd name="T21" fmla="*/ 11 h 466"/>
                    <a:gd name="T22" fmla="*/ 8 w 339"/>
                    <a:gd name="T23" fmla="*/ 11 h 466"/>
                    <a:gd name="T24" fmla="*/ 7 w 339"/>
                    <a:gd name="T25" fmla="*/ 10 h 466"/>
                    <a:gd name="T26" fmla="*/ 6 w 339"/>
                    <a:gd name="T27" fmla="*/ 10 h 466"/>
                    <a:gd name="T28" fmla="*/ 5 w 339"/>
                    <a:gd name="T29" fmla="*/ 9 h 466"/>
                    <a:gd name="T30" fmla="*/ 21 w 339"/>
                    <a:gd name="T31" fmla="*/ 27 h 466"/>
                    <a:gd name="T32" fmla="*/ 21 w 339"/>
                    <a:gd name="T33" fmla="*/ 29 h 466"/>
                    <a:gd name="T34" fmla="*/ 21 w 339"/>
                    <a:gd name="T35" fmla="*/ 29 h 466"/>
                    <a:gd name="T36" fmla="*/ 21 w 339"/>
                    <a:gd name="T37" fmla="*/ 29 h 466"/>
                    <a:gd name="T38" fmla="*/ 21 w 339"/>
                    <a:gd name="T39" fmla="*/ 29 h 466"/>
                    <a:gd name="T40" fmla="*/ 21 w 339"/>
                    <a:gd name="T41" fmla="*/ 29 h 466"/>
                    <a:gd name="T42" fmla="*/ 21 w 339"/>
                    <a:gd name="T43" fmla="*/ 29 h 466"/>
                    <a:gd name="T44" fmla="*/ 21 w 339"/>
                    <a:gd name="T45" fmla="*/ 28 h 466"/>
                    <a:gd name="T46" fmla="*/ 21 w 339"/>
                    <a:gd name="T47" fmla="*/ 28 h 466"/>
                    <a:gd name="T48" fmla="*/ 21 w 339"/>
                    <a:gd name="T49" fmla="*/ 27 h 4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9" h="466">
                      <a:moveTo>
                        <a:pt x="83" y="148"/>
                      </a:moveTo>
                      <a:lnTo>
                        <a:pt x="0" y="0"/>
                      </a:lnTo>
                      <a:lnTo>
                        <a:pt x="19" y="3"/>
                      </a:lnTo>
                      <a:lnTo>
                        <a:pt x="37" y="7"/>
                      </a:lnTo>
                      <a:lnTo>
                        <a:pt x="56" y="12"/>
                      </a:lnTo>
                      <a:lnTo>
                        <a:pt x="73" y="17"/>
                      </a:lnTo>
                      <a:lnTo>
                        <a:pt x="190" y="213"/>
                      </a:lnTo>
                      <a:lnTo>
                        <a:pt x="178" y="205"/>
                      </a:lnTo>
                      <a:lnTo>
                        <a:pt x="168" y="194"/>
                      </a:lnTo>
                      <a:lnTo>
                        <a:pt x="155" y="185"/>
                      </a:lnTo>
                      <a:lnTo>
                        <a:pt x="143" y="178"/>
                      </a:lnTo>
                      <a:lnTo>
                        <a:pt x="130" y="169"/>
                      </a:lnTo>
                      <a:lnTo>
                        <a:pt x="113" y="161"/>
                      </a:lnTo>
                      <a:lnTo>
                        <a:pt x="100" y="153"/>
                      </a:lnTo>
                      <a:lnTo>
                        <a:pt x="83" y="148"/>
                      </a:lnTo>
                      <a:close/>
                      <a:moveTo>
                        <a:pt x="326" y="436"/>
                      </a:moveTo>
                      <a:lnTo>
                        <a:pt x="339" y="466"/>
                      </a:lnTo>
                      <a:lnTo>
                        <a:pt x="337" y="466"/>
                      </a:lnTo>
                      <a:lnTo>
                        <a:pt x="333" y="466"/>
                      </a:lnTo>
                      <a:lnTo>
                        <a:pt x="331" y="466"/>
                      </a:lnTo>
                      <a:lnTo>
                        <a:pt x="328" y="466"/>
                      </a:lnTo>
                      <a:lnTo>
                        <a:pt x="328" y="457"/>
                      </a:lnTo>
                      <a:lnTo>
                        <a:pt x="328" y="450"/>
                      </a:lnTo>
                      <a:lnTo>
                        <a:pt x="328" y="441"/>
                      </a:lnTo>
                      <a:lnTo>
                        <a:pt x="326" y="436"/>
                      </a:lnTo>
                      <a:close/>
                    </a:path>
                  </a:pathLst>
                </a:custGeom>
                <a:solidFill>
                  <a:srgbClr val="DDAA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9" name="Freeform 357"/>
                <p:cNvSpPr>
                  <a:spLocks/>
                </p:cNvSpPr>
                <p:nvPr/>
              </p:nvSpPr>
              <p:spPr bwMode="auto">
                <a:xfrm>
                  <a:off x="5068" y="1472"/>
                  <a:ext cx="85" cy="116"/>
                </a:xfrm>
                <a:custGeom>
                  <a:avLst/>
                  <a:gdLst>
                    <a:gd name="T0" fmla="*/ 6 w 339"/>
                    <a:gd name="T1" fmla="*/ 11 h 463"/>
                    <a:gd name="T2" fmla="*/ 0 w 339"/>
                    <a:gd name="T3" fmla="*/ 0 h 463"/>
                    <a:gd name="T4" fmla="*/ 1 w 339"/>
                    <a:gd name="T5" fmla="*/ 0 h 463"/>
                    <a:gd name="T6" fmla="*/ 1 w 339"/>
                    <a:gd name="T7" fmla="*/ 1 h 463"/>
                    <a:gd name="T8" fmla="*/ 2 w 339"/>
                    <a:gd name="T9" fmla="*/ 1 h 463"/>
                    <a:gd name="T10" fmla="*/ 3 w 339"/>
                    <a:gd name="T11" fmla="*/ 1 h 463"/>
                    <a:gd name="T12" fmla="*/ 3 w 339"/>
                    <a:gd name="T13" fmla="*/ 1 h 463"/>
                    <a:gd name="T14" fmla="*/ 4 w 339"/>
                    <a:gd name="T15" fmla="*/ 1 h 463"/>
                    <a:gd name="T16" fmla="*/ 5 w 339"/>
                    <a:gd name="T17" fmla="*/ 1 h 463"/>
                    <a:gd name="T18" fmla="*/ 5 w 339"/>
                    <a:gd name="T19" fmla="*/ 2 h 463"/>
                    <a:gd name="T20" fmla="*/ 21 w 339"/>
                    <a:gd name="T21" fmla="*/ 29 h 463"/>
                    <a:gd name="T22" fmla="*/ 21 w 339"/>
                    <a:gd name="T23" fmla="*/ 29 h 463"/>
                    <a:gd name="T24" fmla="*/ 20 w 339"/>
                    <a:gd name="T25" fmla="*/ 29 h 463"/>
                    <a:gd name="T26" fmla="*/ 19 w 339"/>
                    <a:gd name="T27" fmla="*/ 29 h 463"/>
                    <a:gd name="T28" fmla="*/ 18 w 339"/>
                    <a:gd name="T29" fmla="*/ 29 h 463"/>
                    <a:gd name="T30" fmla="*/ 18 w 339"/>
                    <a:gd name="T31" fmla="*/ 26 h 463"/>
                    <a:gd name="T32" fmla="*/ 17 w 339"/>
                    <a:gd name="T33" fmla="*/ 23 h 463"/>
                    <a:gd name="T34" fmla="*/ 16 w 339"/>
                    <a:gd name="T35" fmla="*/ 21 h 463"/>
                    <a:gd name="T36" fmla="*/ 15 w 339"/>
                    <a:gd name="T37" fmla="*/ 18 h 463"/>
                    <a:gd name="T38" fmla="*/ 13 w 339"/>
                    <a:gd name="T39" fmla="*/ 16 h 463"/>
                    <a:gd name="T40" fmla="*/ 11 w 339"/>
                    <a:gd name="T41" fmla="*/ 14 h 463"/>
                    <a:gd name="T42" fmla="*/ 9 w 339"/>
                    <a:gd name="T43" fmla="*/ 12 h 463"/>
                    <a:gd name="T44" fmla="*/ 6 w 339"/>
                    <a:gd name="T45" fmla="*/ 11 h 46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39" h="463">
                      <a:moveTo>
                        <a:pt x="101" y="168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1" y="11"/>
                      </a:lnTo>
                      <a:lnTo>
                        <a:pt x="51" y="14"/>
                      </a:lnTo>
                      <a:lnTo>
                        <a:pt x="62" y="16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339" y="463"/>
                      </a:lnTo>
                      <a:lnTo>
                        <a:pt x="328" y="463"/>
                      </a:lnTo>
                      <a:lnTo>
                        <a:pt x="318" y="459"/>
                      </a:lnTo>
                      <a:lnTo>
                        <a:pt x="307" y="459"/>
                      </a:lnTo>
                      <a:lnTo>
                        <a:pt x="293" y="463"/>
                      </a:lnTo>
                      <a:lnTo>
                        <a:pt x="285" y="417"/>
                      </a:lnTo>
                      <a:lnTo>
                        <a:pt x="274" y="370"/>
                      </a:lnTo>
                      <a:lnTo>
                        <a:pt x="256" y="329"/>
                      </a:lnTo>
                      <a:lnTo>
                        <a:pt x="231" y="291"/>
                      </a:lnTo>
                      <a:lnTo>
                        <a:pt x="203" y="256"/>
                      </a:lnTo>
                      <a:lnTo>
                        <a:pt x="173" y="223"/>
                      </a:lnTo>
                      <a:lnTo>
                        <a:pt x="138" y="193"/>
                      </a:lnTo>
                      <a:lnTo>
                        <a:pt x="101" y="168"/>
                      </a:lnTo>
                      <a:close/>
                    </a:path>
                  </a:pathLst>
                </a:custGeom>
                <a:solidFill>
                  <a:srgbClr val="E0A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0" name="Freeform 358"/>
                <p:cNvSpPr>
                  <a:spLocks/>
                </p:cNvSpPr>
                <p:nvPr/>
              </p:nvSpPr>
              <p:spPr bwMode="auto">
                <a:xfrm>
                  <a:off x="5078" y="1476"/>
                  <a:ext cx="84" cy="112"/>
                </a:xfrm>
                <a:custGeom>
                  <a:avLst/>
                  <a:gdLst>
                    <a:gd name="T0" fmla="*/ 17 w 336"/>
                    <a:gd name="T1" fmla="*/ 28 h 449"/>
                    <a:gd name="T2" fmla="*/ 16 w 336"/>
                    <a:gd name="T3" fmla="*/ 26 h 449"/>
                    <a:gd name="T4" fmla="*/ 15 w 336"/>
                    <a:gd name="T5" fmla="*/ 24 h 449"/>
                    <a:gd name="T6" fmla="*/ 15 w 336"/>
                    <a:gd name="T7" fmla="*/ 22 h 449"/>
                    <a:gd name="T8" fmla="*/ 14 w 336"/>
                    <a:gd name="T9" fmla="*/ 20 h 449"/>
                    <a:gd name="T10" fmla="*/ 13 w 336"/>
                    <a:gd name="T11" fmla="*/ 18 h 449"/>
                    <a:gd name="T12" fmla="*/ 12 w 336"/>
                    <a:gd name="T13" fmla="*/ 17 h 449"/>
                    <a:gd name="T14" fmla="*/ 10 w 336"/>
                    <a:gd name="T15" fmla="*/ 15 h 449"/>
                    <a:gd name="T16" fmla="*/ 9 w 336"/>
                    <a:gd name="T17" fmla="*/ 14 h 449"/>
                    <a:gd name="T18" fmla="*/ 7 w 336"/>
                    <a:gd name="T19" fmla="*/ 12 h 449"/>
                    <a:gd name="T20" fmla="*/ 0 w 336"/>
                    <a:gd name="T21" fmla="*/ 0 h 449"/>
                    <a:gd name="T22" fmla="*/ 1 w 336"/>
                    <a:gd name="T23" fmla="*/ 0 h 449"/>
                    <a:gd name="T24" fmla="*/ 2 w 336"/>
                    <a:gd name="T25" fmla="*/ 0 h 449"/>
                    <a:gd name="T26" fmla="*/ 2 w 336"/>
                    <a:gd name="T27" fmla="*/ 0 h 449"/>
                    <a:gd name="T28" fmla="*/ 3 w 336"/>
                    <a:gd name="T29" fmla="*/ 0 h 449"/>
                    <a:gd name="T30" fmla="*/ 3 w 336"/>
                    <a:gd name="T31" fmla="*/ 1 h 449"/>
                    <a:gd name="T32" fmla="*/ 4 w 336"/>
                    <a:gd name="T33" fmla="*/ 1 h 449"/>
                    <a:gd name="T34" fmla="*/ 5 w 336"/>
                    <a:gd name="T35" fmla="*/ 1 h 449"/>
                    <a:gd name="T36" fmla="*/ 5 w 336"/>
                    <a:gd name="T37" fmla="*/ 1 h 449"/>
                    <a:gd name="T38" fmla="*/ 21 w 336"/>
                    <a:gd name="T39" fmla="*/ 28 h 449"/>
                    <a:gd name="T40" fmla="*/ 20 w 336"/>
                    <a:gd name="T41" fmla="*/ 28 h 449"/>
                    <a:gd name="T42" fmla="*/ 19 w 336"/>
                    <a:gd name="T43" fmla="*/ 28 h 449"/>
                    <a:gd name="T44" fmla="*/ 18 w 336"/>
                    <a:gd name="T45" fmla="*/ 28 h 449"/>
                    <a:gd name="T46" fmla="*/ 17 w 336"/>
                    <a:gd name="T47" fmla="*/ 28 h 44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36" h="449">
                      <a:moveTo>
                        <a:pt x="266" y="449"/>
                      </a:moveTo>
                      <a:lnTo>
                        <a:pt x="253" y="419"/>
                      </a:lnTo>
                      <a:lnTo>
                        <a:pt x="244" y="385"/>
                      </a:lnTo>
                      <a:lnTo>
                        <a:pt x="234" y="356"/>
                      </a:lnTo>
                      <a:lnTo>
                        <a:pt x="220" y="326"/>
                      </a:lnTo>
                      <a:lnTo>
                        <a:pt x="204" y="297"/>
                      </a:lnTo>
                      <a:lnTo>
                        <a:pt x="185" y="269"/>
                      </a:lnTo>
                      <a:lnTo>
                        <a:pt x="165" y="244"/>
                      </a:lnTo>
                      <a:lnTo>
                        <a:pt x="141" y="220"/>
                      </a:lnTo>
                      <a:lnTo>
                        <a:pt x="117" y="19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2"/>
                      </a:lnTo>
                      <a:lnTo>
                        <a:pt x="29" y="6"/>
                      </a:lnTo>
                      <a:lnTo>
                        <a:pt x="40" y="8"/>
                      </a:lnTo>
                      <a:lnTo>
                        <a:pt x="52" y="11"/>
                      </a:lnTo>
                      <a:lnTo>
                        <a:pt x="63" y="16"/>
                      </a:lnTo>
                      <a:lnTo>
                        <a:pt x="70" y="18"/>
                      </a:lnTo>
                      <a:lnTo>
                        <a:pt x="82" y="22"/>
                      </a:lnTo>
                      <a:lnTo>
                        <a:pt x="336" y="449"/>
                      </a:lnTo>
                      <a:lnTo>
                        <a:pt x="320" y="449"/>
                      </a:lnTo>
                      <a:lnTo>
                        <a:pt x="301" y="445"/>
                      </a:lnTo>
                      <a:lnTo>
                        <a:pt x="285" y="445"/>
                      </a:lnTo>
                      <a:lnTo>
                        <a:pt x="266" y="449"/>
                      </a:lnTo>
                      <a:close/>
                    </a:path>
                  </a:pathLst>
                </a:custGeom>
                <a:solidFill>
                  <a:srgbClr val="E2B5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1" name="Freeform 359"/>
                <p:cNvSpPr>
                  <a:spLocks/>
                </p:cNvSpPr>
                <p:nvPr/>
              </p:nvSpPr>
              <p:spPr bwMode="auto">
                <a:xfrm>
                  <a:off x="5089" y="1477"/>
                  <a:ext cx="82" cy="112"/>
                </a:xfrm>
                <a:custGeom>
                  <a:avLst/>
                  <a:gdLst>
                    <a:gd name="T0" fmla="*/ 16 w 329"/>
                    <a:gd name="T1" fmla="*/ 28 h 446"/>
                    <a:gd name="T2" fmla="*/ 0 w 329"/>
                    <a:gd name="T3" fmla="*/ 0 h 446"/>
                    <a:gd name="T4" fmla="*/ 1 w 329"/>
                    <a:gd name="T5" fmla="*/ 0 h 446"/>
                    <a:gd name="T6" fmla="*/ 1 w 329"/>
                    <a:gd name="T7" fmla="*/ 0 h 446"/>
                    <a:gd name="T8" fmla="*/ 2 w 329"/>
                    <a:gd name="T9" fmla="*/ 1 h 446"/>
                    <a:gd name="T10" fmla="*/ 2 w 329"/>
                    <a:gd name="T11" fmla="*/ 1 h 446"/>
                    <a:gd name="T12" fmla="*/ 3 w 329"/>
                    <a:gd name="T13" fmla="*/ 1 h 446"/>
                    <a:gd name="T14" fmla="*/ 4 w 329"/>
                    <a:gd name="T15" fmla="*/ 2 h 446"/>
                    <a:gd name="T16" fmla="*/ 4 w 329"/>
                    <a:gd name="T17" fmla="*/ 2 h 446"/>
                    <a:gd name="T18" fmla="*/ 5 w 329"/>
                    <a:gd name="T19" fmla="*/ 2 h 446"/>
                    <a:gd name="T20" fmla="*/ 20 w 329"/>
                    <a:gd name="T21" fmla="*/ 28 h 446"/>
                    <a:gd name="T22" fmla="*/ 19 w 329"/>
                    <a:gd name="T23" fmla="*/ 28 h 446"/>
                    <a:gd name="T24" fmla="*/ 18 w 329"/>
                    <a:gd name="T25" fmla="*/ 28 h 446"/>
                    <a:gd name="T26" fmla="*/ 17 w 329"/>
                    <a:gd name="T27" fmla="*/ 28 h 446"/>
                    <a:gd name="T28" fmla="*/ 16 w 329"/>
                    <a:gd name="T29" fmla="*/ 28 h 44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9" h="446">
                      <a:moveTo>
                        <a:pt x="258" y="441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5"/>
                      </a:lnTo>
                      <a:lnTo>
                        <a:pt x="32" y="8"/>
                      </a:lnTo>
                      <a:lnTo>
                        <a:pt x="41" y="14"/>
                      </a:lnTo>
                      <a:lnTo>
                        <a:pt x="52" y="17"/>
                      </a:lnTo>
                      <a:lnTo>
                        <a:pt x="62" y="22"/>
                      </a:lnTo>
                      <a:lnTo>
                        <a:pt x="74" y="24"/>
                      </a:lnTo>
                      <a:lnTo>
                        <a:pt x="82" y="30"/>
                      </a:lnTo>
                      <a:lnTo>
                        <a:pt x="329" y="446"/>
                      </a:lnTo>
                      <a:lnTo>
                        <a:pt x="311" y="443"/>
                      </a:lnTo>
                      <a:lnTo>
                        <a:pt x="293" y="441"/>
                      </a:lnTo>
                      <a:lnTo>
                        <a:pt x="277" y="441"/>
                      </a:lnTo>
                      <a:lnTo>
                        <a:pt x="258" y="441"/>
                      </a:lnTo>
                      <a:close/>
                    </a:path>
                  </a:pathLst>
                </a:custGeom>
                <a:solidFill>
                  <a:srgbClr val="E2B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2" name="Freeform 360"/>
                <p:cNvSpPr>
                  <a:spLocks/>
                </p:cNvSpPr>
                <p:nvPr/>
              </p:nvSpPr>
              <p:spPr bwMode="auto">
                <a:xfrm>
                  <a:off x="5098" y="1481"/>
                  <a:ext cx="80" cy="109"/>
                </a:xfrm>
                <a:custGeom>
                  <a:avLst/>
                  <a:gdLst>
                    <a:gd name="T0" fmla="*/ 16 w 320"/>
                    <a:gd name="T1" fmla="*/ 27 h 434"/>
                    <a:gd name="T2" fmla="*/ 0 w 320"/>
                    <a:gd name="T3" fmla="*/ 0 h 434"/>
                    <a:gd name="T4" fmla="*/ 1 w 320"/>
                    <a:gd name="T5" fmla="*/ 0 h 434"/>
                    <a:gd name="T6" fmla="*/ 1 w 320"/>
                    <a:gd name="T7" fmla="*/ 1 h 434"/>
                    <a:gd name="T8" fmla="*/ 2 w 320"/>
                    <a:gd name="T9" fmla="*/ 1 h 434"/>
                    <a:gd name="T10" fmla="*/ 3 w 320"/>
                    <a:gd name="T11" fmla="*/ 1 h 434"/>
                    <a:gd name="T12" fmla="*/ 4 w 320"/>
                    <a:gd name="T13" fmla="*/ 1 h 434"/>
                    <a:gd name="T14" fmla="*/ 4 w 320"/>
                    <a:gd name="T15" fmla="*/ 2 h 434"/>
                    <a:gd name="T16" fmla="*/ 5 w 320"/>
                    <a:gd name="T17" fmla="*/ 2 h 434"/>
                    <a:gd name="T18" fmla="*/ 6 w 320"/>
                    <a:gd name="T19" fmla="*/ 2 h 434"/>
                    <a:gd name="T20" fmla="*/ 20 w 320"/>
                    <a:gd name="T21" fmla="*/ 27 h 434"/>
                    <a:gd name="T22" fmla="*/ 19 w 320"/>
                    <a:gd name="T23" fmla="*/ 27 h 434"/>
                    <a:gd name="T24" fmla="*/ 18 w 320"/>
                    <a:gd name="T25" fmla="*/ 27 h 434"/>
                    <a:gd name="T26" fmla="*/ 17 w 320"/>
                    <a:gd name="T27" fmla="*/ 27 h 434"/>
                    <a:gd name="T28" fmla="*/ 16 w 320"/>
                    <a:gd name="T29" fmla="*/ 27 h 43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0" h="434">
                      <a:moveTo>
                        <a:pt x="254" y="427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1" y="8"/>
                      </a:lnTo>
                      <a:lnTo>
                        <a:pt x="35" y="10"/>
                      </a:lnTo>
                      <a:lnTo>
                        <a:pt x="46" y="16"/>
                      </a:lnTo>
                      <a:lnTo>
                        <a:pt x="57" y="19"/>
                      </a:lnTo>
                      <a:lnTo>
                        <a:pt x="67" y="24"/>
                      </a:lnTo>
                      <a:lnTo>
                        <a:pt x="78" y="26"/>
                      </a:lnTo>
                      <a:lnTo>
                        <a:pt x="89" y="32"/>
                      </a:lnTo>
                      <a:lnTo>
                        <a:pt x="320" y="434"/>
                      </a:lnTo>
                      <a:lnTo>
                        <a:pt x="300" y="432"/>
                      </a:lnTo>
                      <a:lnTo>
                        <a:pt x="284" y="429"/>
                      </a:lnTo>
                      <a:lnTo>
                        <a:pt x="268" y="427"/>
                      </a:lnTo>
                      <a:lnTo>
                        <a:pt x="254" y="427"/>
                      </a:lnTo>
                      <a:close/>
                    </a:path>
                  </a:pathLst>
                </a:custGeom>
                <a:solidFill>
                  <a:srgbClr val="E5BC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3" name="Freeform 361"/>
                <p:cNvSpPr>
                  <a:spLocks/>
                </p:cNvSpPr>
                <p:nvPr/>
              </p:nvSpPr>
              <p:spPr bwMode="auto">
                <a:xfrm>
                  <a:off x="5109" y="1485"/>
                  <a:ext cx="78" cy="104"/>
                </a:xfrm>
                <a:custGeom>
                  <a:avLst/>
                  <a:gdLst>
                    <a:gd name="T0" fmla="*/ 16 w 312"/>
                    <a:gd name="T1" fmla="*/ 26 h 416"/>
                    <a:gd name="T2" fmla="*/ 0 w 312"/>
                    <a:gd name="T3" fmla="*/ 0 h 416"/>
                    <a:gd name="T4" fmla="*/ 1 w 312"/>
                    <a:gd name="T5" fmla="*/ 0 h 416"/>
                    <a:gd name="T6" fmla="*/ 2 w 312"/>
                    <a:gd name="T7" fmla="*/ 1 h 416"/>
                    <a:gd name="T8" fmla="*/ 2 w 312"/>
                    <a:gd name="T9" fmla="*/ 1 h 416"/>
                    <a:gd name="T10" fmla="*/ 3 w 312"/>
                    <a:gd name="T11" fmla="*/ 1 h 416"/>
                    <a:gd name="T12" fmla="*/ 4 w 312"/>
                    <a:gd name="T13" fmla="*/ 2 h 416"/>
                    <a:gd name="T14" fmla="*/ 5 w 312"/>
                    <a:gd name="T15" fmla="*/ 2 h 416"/>
                    <a:gd name="T16" fmla="*/ 5 w 312"/>
                    <a:gd name="T17" fmla="*/ 2 h 416"/>
                    <a:gd name="T18" fmla="*/ 6 w 312"/>
                    <a:gd name="T19" fmla="*/ 3 h 416"/>
                    <a:gd name="T20" fmla="*/ 20 w 312"/>
                    <a:gd name="T21" fmla="*/ 26 h 416"/>
                    <a:gd name="T22" fmla="*/ 18 w 312"/>
                    <a:gd name="T23" fmla="*/ 26 h 416"/>
                    <a:gd name="T24" fmla="*/ 17 w 312"/>
                    <a:gd name="T25" fmla="*/ 26 h 416"/>
                    <a:gd name="T26" fmla="*/ 16 w 312"/>
                    <a:gd name="T27" fmla="*/ 26 h 416"/>
                    <a:gd name="T28" fmla="*/ 16 w 312"/>
                    <a:gd name="T29" fmla="*/ 26 h 4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12" h="416">
                      <a:moveTo>
                        <a:pt x="247" y="416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24" y="8"/>
                      </a:lnTo>
                      <a:lnTo>
                        <a:pt x="35" y="14"/>
                      </a:lnTo>
                      <a:lnTo>
                        <a:pt x="46" y="19"/>
                      </a:lnTo>
                      <a:lnTo>
                        <a:pt x="60" y="24"/>
                      </a:lnTo>
                      <a:lnTo>
                        <a:pt x="70" y="30"/>
                      </a:lnTo>
                      <a:lnTo>
                        <a:pt x="81" y="35"/>
                      </a:lnTo>
                      <a:lnTo>
                        <a:pt x="93" y="40"/>
                      </a:lnTo>
                      <a:lnTo>
                        <a:pt x="312" y="416"/>
                      </a:lnTo>
                      <a:lnTo>
                        <a:pt x="293" y="416"/>
                      </a:lnTo>
                      <a:lnTo>
                        <a:pt x="277" y="416"/>
                      </a:lnTo>
                      <a:lnTo>
                        <a:pt x="261" y="416"/>
                      </a:lnTo>
                      <a:lnTo>
                        <a:pt x="247" y="416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4" name="Freeform 362"/>
                <p:cNvSpPr>
                  <a:spLocks/>
                </p:cNvSpPr>
                <p:nvPr/>
              </p:nvSpPr>
              <p:spPr bwMode="auto">
                <a:xfrm>
                  <a:off x="5120" y="1489"/>
                  <a:ext cx="72" cy="101"/>
                </a:xfrm>
                <a:custGeom>
                  <a:avLst/>
                  <a:gdLst>
                    <a:gd name="T0" fmla="*/ 15 w 285"/>
                    <a:gd name="T1" fmla="*/ 25 h 402"/>
                    <a:gd name="T2" fmla="*/ 0 w 285"/>
                    <a:gd name="T3" fmla="*/ 0 h 402"/>
                    <a:gd name="T4" fmla="*/ 1 w 285"/>
                    <a:gd name="T5" fmla="*/ 1 h 402"/>
                    <a:gd name="T6" fmla="*/ 2 w 285"/>
                    <a:gd name="T7" fmla="*/ 1 h 402"/>
                    <a:gd name="T8" fmla="*/ 3 w 285"/>
                    <a:gd name="T9" fmla="*/ 2 h 402"/>
                    <a:gd name="T10" fmla="*/ 3 w 285"/>
                    <a:gd name="T11" fmla="*/ 2 h 402"/>
                    <a:gd name="T12" fmla="*/ 4 w 285"/>
                    <a:gd name="T13" fmla="*/ 3 h 402"/>
                    <a:gd name="T14" fmla="*/ 5 w 285"/>
                    <a:gd name="T15" fmla="*/ 3 h 402"/>
                    <a:gd name="T16" fmla="*/ 6 w 285"/>
                    <a:gd name="T17" fmla="*/ 3 h 402"/>
                    <a:gd name="T18" fmla="*/ 6 w 285"/>
                    <a:gd name="T19" fmla="*/ 4 h 402"/>
                    <a:gd name="T20" fmla="*/ 18 w 285"/>
                    <a:gd name="T21" fmla="*/ 23 h 402"/>
                    <a:gd name="T22" fmla="*/ 18 w 285"/>
                    <a:gd name="T23" fmla="*/ 24 h 402"/>
                    <a:gd name="T24" fmla="*/ 18 w 285"/>
                    <a:gd name="T25" fmla="*/ 24 h 402"/>
                    <a:gd name="T26" fmla="*/ 18 w 285"/>
                    <a:gd name="T27" fmla="*/ 25 h 402"/>
                    <a:gd name="T28" fmla="*/ 18 w 285"/>
                    <a:gd name="T29" fmla="*/ 25 h 402"/>
                    <a:gd name="T30" fmla="*/ 17 w 285"/>
                    <a:gd name="T31" fmla="*/ 25 h 402"/>
                    <a:gd name="T32" fmla="*/ 16 w 285"/>
                    <a:gd name="T33" fmla="*/ 25 h 402"/>
                    <a:gd name="T34" fmla="*/ 16 w 285"/>
                    <a:gd name="T35" fmla="*/ 25 h 402"/>
                    <a:gd name="T36" fmla="*/ 15 w 285"/>
                    <a:gd name="T37" fmla="*/ 25 h 4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5" h="402">
                      <a:moveTo>
                        <a:pt x="231" y="402"/>
                      </a:moveTo>
                      <a:lnTo>
                        <a:pt x="0" y="0"/>
                      </a:lnTo>
                      <a:lnTo>
                        <a:pt x="14" y="8"/>
                      </a:lnTo>
                      <a:lnTo>
                        <a:pt x="24" y="17"/>
                      </a:lnTo>
                      <a:lnTo>
                        <a:pt x="38" y="22"/>
                      </a:lnTo>
                      <a:lnTo>
                        <a:pt x="49" y="30"/>
                      </a:lnTo>
                      <a:lnTo>
                        <a:pt x="63" y="38"/>
                      </a:lnTo>
                      <a:lnTo>
                        <a:pt x="73" y="44"/>
                      </a:lnTo>
                      <a:lnTo>
                        <a:pt x="87" y="52"/>
                      </a:lnTo>
                      <a:lnTo>
                        <a:pt x="100" y="60"/>
                      </a:lnTo>
                      <a:lnTo>
                        <a:pt x="285" y="370"/>
                      </a:lnTo>
                      <a:lnTo>
                        <a:pt x="285" y="379"/>
                      </a:lnTo>
                      <a:lnTo>
                        <a:pt x="283" y="384"/>
                      </a:lnTo>
                      <a:lnTo>
                        <a:pt x="280" y="391"/>
                      </a:lnTo>
                      <a:lnTo>
                        <a:pt x="280" y="400"/>
                      </a:lnTo>
                      <a:lnTo>
                        <a:pt x="269" y="402"/>
                      </a:lnTo>
                      <a:lnTo>
                        <a:pt x="258" y="402"/>
                      </a:lnTo>
                      <a:lnTo>
                        <a:pt x="245" y="402"/>
                      </a:lnTo>
                      <a:lnTo>
                        <a:pt x="231" y="402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5" name="Freeform 363"/>
                <p:cNvSpPr>
                  <a:spLocks/>
                </p:cNvSpPr>
                <p:nvPr/>
              </p:nvSpPr>
              <p:spPr bwMode="auto">
                <a:xfrm>
                  <a:off x="5132" y="1495"/>
                  <a:ext cx="59" cy="94"/>
                </a:xfrm>
                <a:custGeom>
                  <a:avLst/>
                  <a:gdLst>
                    <a:gd name="T0" fmla="*/ 14 w 236"/>
                    <a:gd name="T1" fmla="*/ 24 h 376"/>
                    <a:gd name="T2" fmla="*/ 0 w 236"/>
                    <a:gd name="T3" fmla="*/ 0 h 376"/>
                    <a:gd name="T4" fmla="*/ 1 w 236"/>
                    <a:gd name="T5" fmla="*/ 1 h 376"/>
                    <a:gd name="T6" fmla="*/ 2 w 236"/>
                    <a:gd name="T7" fmla="*/ 1 h 376"/>
                    <a:gd name="T8" fmla="*/ 3 w 236"/>
                    <a:gd name="T9" fmla="*/ 2 h 376"/>
                    <a:gd name="T10" fmla="*/ 4 w 236"/>
                    <a:gd name="T11" fmla="*/ 3 h 376"/>
                    <a:gd name="T12" fmla="*/ 5 w 236"/>
                    <a:gd name="T13" fmla="*/ 3 h 376"/>
                    <a:gd name="T14" fmla="*/ 6 w 236"/>
                    <a:gd name="T15" fmla="*/ 4 h 376"/>
                    <a:gd name="T16" fmla="*/ 7 w 236"/>
                    <a:gd name="T17" fmla="*/ 5 h 376"/>
                    <a:gd name="T18" fmla="*/ 7 w 236"/>
                    <a:gd name="T19" fmla="*/ 5 h 376"/>
                    <a:gd name="T20" fmla="*/ 15 w 236"/>
                    <a:gd name="T21" fmla="*/ 18 h 376"/>
                    <a:gd name="T22" fmla="*/ 15 w 236"/>
                    <a:gd name="T23" fmla="*/ 19 h 376"/>
                    <a:gd name="T24" fmla="*/ 15 w 236"/>
                    <a:gd name="T25" fmla="*/ 20 h 376"/>
                    <a:gd name="T26" fmla="*/ 15 w 236"/>
                    <a:gd name="T27" fmla="*/ 22 h 376"/>
                    <a:gd name="T28" fmla="*/ 15 w 236"/>
                    <a:gd name="T29" fmla="*/ 24 h 376"/>
                    <a:gd name="T30" fmla="*/ 15 w 236"/>
                    <a:gd name="T31" fmla="*/ 24 h 376"/>
                    <a:gd name="T32" fmla="*/ 14 w 236"/>
                    <a:gd name="T33" fmla="*/ 24 h 376"/>
                    <a:gd name="T34" fmla="*/ 14 w 236"/>
                    <a:gd name="T35" fmla="*/ 24 h 376"/>
                    <a:gd name="T36" fmla="*/ 14 w 236"/>
                    <a:gd name="T37" fmla="*/ 24 h 37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6" h="376">
                      <a:moveTo>
                        <a:pt x="219" y="376"/>
                      </a:moveTo>
                      <a:lnTo>
                        <a:pt x="0" y="0"/>
                      </a:lnTo>
                      <a:lnTo>
                        <a:pt x="16" y="9"/>
                      </a:lnTo>
                      <a:lnTo>
                        <a:pt x="29" y="20"/>
                      </a:lnTo>
                      <a:lnTo>
                        <a:pt x="46" y="30"/>
                      </a:lnTo>
                      <a:lnTo>
                        <a:pt x="62" y="41"/>
                      </a:lnTo>
                      <a:lnTo>
                        <a:pt x="76" y="53"/>
                      </a:lnTo>
                      <a:lnTo>
                        <a:pt x="88" y="64"/>
                      </a:lnTo>
                      <a:lnTo>
                        <a:pt x="102" y="74"/>
                      </a:lnTo>
                      <a:lnTo>
                        <a:pt x="113" y="85"/>
                      </a:lnTo>
                      <a:lnTo>
                        <a:pt x="230" y="278"/>
                      </a:lnTo>
                      <a:lnTo>
                        <a:pt x="233" y="300"/>
                      </a:lnTo>
                      <a:lnTo>
                        <a:pt x="236" y="325"/>
                      </a:lnTo>
                      <a:lnTo>
                        <a:pt x="236" y="348"/>
                      </a:lnTo>
                      <a:lnTo>
                        <a:pt x="233" y="376"/>
                      </a:lnTo>
                      <a:lnTo>
                        <a:pt x="230" y="376"/>
                      </a:lnTo>
                      <a:lnTo>
                        <a:pt x="228" y="376"/>
                      </a:lnTo>
                      <a:lnTo>
                        <a:pt x="222" y="376"/>
                      </a:lnTo>
                      <a:lnTo>
                        <a:pt x="219" y="376"/>
                      </a:lnTo>
                      <a:close/>
                    </a:path>
                  </a:pathLst>
                </a:custGeom>
                <a:solidFill>
                  <a:srgbClr val="E8C4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6" name="Freeform 364"/>
                <p:cNvSpPr>
                  <a:spLocks/>
                </p:cNvSpPr>
                <p:nvPr/>
              </p:nvSpPr>
              <p:spPr bwMode="auto">
                <a:xfrm>
                  <a:off x="5146" y="1504"/>
                  <a:ext cx="46" cy="77"/>
                </a:xfrm>
                <a:custGeom>
                  <a:avLst/>
                  <a:gdLst>
                    <a:gd name="T0" fmla="*/ 11 w 185"/>
                    <a:gd name="T1" fmla="*/ 19 h 310"/>
                    <a:gd name="T2" fmla="*/ 0 w 185"/>
                    <a:gd name="T3" fmla="*/ 0 h 310"/>
                    <a:gd name="T4" fmla="*/ 2 w 185"/>
                    <a:gd name="T5" fmla="*/ 2 h 310"/>
                    <a:gd name="T6" fmla="*/ 5 w 185"/>
                    <a:gd name="T7" fmla="*/ 4 h 310"/>
                    <a:gd name="T8" fmla="*/ 7 w 185"/>
                    <a:gd name="T9" fmla="*/ 6 h 310"/>
                    <a:gd name="T10" fmla="*/ 8 w 185"/>
                    <a:gd name="T11" fmla="*/ 8 h 310"/>
                    <a:gd name="T12" fmla="*/ 10 w 185"/>
                    <a:gd name="T13" fmla="*/ 11 h 310"/>
                    <a:gd name="T14" fmla="*/ 11 w 185"/>
                    <a:gd name="T15" fmla="*/ 13 h 310"/>
                    <a:gd name="T16" fmla="*/ 11 w 185"/>
                    <a:gd name="T17" fmla="*/ 16 h 310"/>
                    <a:gd name="T18" fmla="*/ 11 w 185"/>
                    <a:gd name="T19" fmla="*/ 19 h 3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5" h="310">
                      <a:moveTo>
                        <a:pt x="185" y="310"/>
                      </a:moveTo>
                      <a:lnTo>
                        <a:pt x="0" y="0"/>
                      </a:lnTo>
                      <a:lnTo>
                        <a:pt x="41" y="30"/>
                      </a:lnTo>
                      <a:lnTo>
                        <a:pt x="76" y="63"/>
                      </a:lnTo>
                      <a:lnTo>
                        <a:pt x="109" y="98"/>
                      </a:lnTo>
                      <a:lnTo>
                        <a:pt x="134" y="136"/>
                      </a:lnTo>
                      <a:lnTo>
                        <a:pt x="155" y="176"/>
                      </a:lnTo>
                      <a:lnTo>
                        <a:pt x="171" y="218"/>
                      </a:lnTo>
                      <a:lnTo>
                        <a:pt x="183" y="264"/>
                      </a:lnTo>
                      <a:lnTo>
                        <a:pt x="185" y="310"/>
                      </a:lnTo>
                      <a:close/>
                    </a:path>
                  </a:pathLst>
                </a:custGeom>
                <a:solidFill>
                  <a:srgbClr val="EDC9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7" name="Freeform 365"/>
                <p:cNvSpPr>
                  <a:spLocks/>
                </p:cNvSpPr>
                <p:nvPr/>
              </p:nvSpPr>
              <p:spPr bwMode="auto">
                <a:xfrm>
                  <a:off x="5161" y="1516"/>
                  <a:ext cx="29" cy="48"/>
                </a:xfrm>
                <a:custGeom>
                  <a:avLst/>
                  <a:gdLst>
                    <a:gd name="T0" fmla="*/ 7 w 117"/>
                    <a:gd name="T1" fmla="*/ 12 h 193"/>
                    <a:gd name="T2" fmla="*/ 0 w 117"/>
                    <a:gd name="T3" fmla="*/ 0 h 193"/>
                    <a:gd name="T4" fmla="*/ 1 w 117"/>
                    <a:gd name="T5" fmla="*/ 1 h 193"/>
                    <a:gd name="T6" fmla="*/ 2 w 117"/>
                    <a:gd name="T7" fmla="*/ 3 h 193"/>
                    <a:gd name="T8" fmla="*/ 3 w 117"/>
                    <a:gd name="T9" fmla="*/ 4 h 193"/>
                    <a:gd name="T10" fmla="*/ 4 w 117"/>
                    <a:gd name="T11" fmla="*/ 5 h 193"/>
                    <a:gd name="T12" fmla="*/ 5 w 117"/>
                    <a:gd name="T13" fmla="*/ 7 h 193"/>
                    <a:gd name="T14" fmla="*/ 6 w 117"/>
                    <a:gd name="T15" fmla="*/ 9 h 193"/>
                    <a:gd name="T16" fmla="*/ 7 w 117"/>
                    <a:gd name="T17" fmla="*/ 10 h 193"/>
                    <a:gd name="T18" fmla="*/ 7 w 117"/>
                    <a:gd name="T19" fmla="*/ 12 h 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193">
                      <a:moveTo>
                        <a:pt x="117" y="193"/>
                      </a:moveTo>
                      <a:lnTo>
                        <a:pt x="0" y="0"/>
                      </a:lnTo>
                      <a:lnTo>
                        <a:pt x="23" y="21"/>
                      </a:lnTo>
                      <a:lnTo>
                        <a:pt x="41" y="44"/>
                      </a:lnTo>
                      <a:lnTo>
                        <a:pt x="58" y="65"/>
                      </a:lnTo>
                      <a:lnTo>
                        <a:pt x="74" y="90"/>
                      </a:lnTo>
                      <a:lnTo>
                        <a:pt x="87" y="114"/>
                      </a:lnTo>
                      <a:lnTo>
                        <a:pt x="98" y="141"/>
                      </a:lnTo>
                      <a:lnTo>
                        <a:pt x="109" y="166"/>
                      </a:lnTo>
                      <a:lnTo>
                        <a:pt x="117" y="193"/>
                      </a:lnTo>
                      <a:close/>
                    </a:path>
                  </a:pathLst>
                </a:custGeom>
                <a:solidFill>
                  <a:srgbClr val="EDCE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8" name="Freeform 366"/>
                <p:cNvSpPr>
                  <a:spLocks/>
                </p:cNvSpPr>
                <p:nvPr/>
              </p:nvSpPr>
              <p:spPr bwMode="auto">
                <a:xfrm>
                  <a:off x="5304" y="1526"/>
                  <a:ext cx="36" cy="50"/>
                </a:xfrm>
                <a:custGeom>
                  <a:avLst/>
                  <a:gdLst>
                    <a:gd name="T0" fmla="*/ 4 w 147"/>
                    <a:gd name="T1" fmla="*/ 12 h 202"/>
                    <a:gd name="T2" fmla="*/ 3 w 147"/>
                    <a:gd name="T3" fmla="*/ 9 h 202"/>
                    <a:gd name="T4" fmla="*/ 2 w 147"/>
                    <a:gd name="T5" fmla="*/ 6 h 202"/>
                    <a:gd name="T6" fmla="*/ 1 w 147"/>
                    <a:gd name="T7" fmla="*/ 3 h 202"/>
                    <a:gd name="T8" fmla="*/ 0 w 147"/>
                    <a:gd name="T9" fmla="*/ 0 h 202"/>
                    <a:gd name="T10" fmla="*/ 3 w 147"/>
                    <a:gd name="T11" fmla="*/ 0 h 202"/>
                    <a:gd name="T12" fmla="*/ 6 w 147"/>
                    <a:gd name="T13" fmla="*/ 1 h 202"/>
                    <a:gd name="T14" fmla="*/ 8 w 147"/>
                    <a:gd name="T15" fmla="*/ 3 h 202"/>
                    <a:gd name="T16" fmla="*/ 9 w 147"/>
                    <a:gd name="T17" fmla="*/ 5 h 202"/>
                    <a:gd name="T18" fmla="*/ 9 w 147"/>
                    <a:gd name="T19" fmla="*/ 7 h 202"/>
                    <a:gd name="T20" fmla="*/ 8 w 147"/>
                    <a:gd name="T21" fmla="*/ 9 h 202"/>
                    <a:gd name="T22" fmla="*/ 7 w 147"/>
                    <a:gd name="T23" fmla="*/ 11 h 202"/>
                    <a:gd name="T24" fmla="*/ 4 w 147"/>
                    <a:gd name="T25" fmla="*/ 12 h 2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7" h="202">
                      <a:moveTo>
                        <a:pt x="69" y="202"/>
                      </a:moveTo>
                      <a:lnTo>
                        <a:pt x="55" y="147"/>
                      </a:lnTo>
                      <a:lnTo>
                        <a:pt x="39" y="98"/>
                      </a:lnTo>
                      <a:lnTo>
                        <a:pt x="22" y="49"/>
                      </a:lnTo>
                      <a:lnTo>
                        <a:pt x="0" y="0"/>
                      </a:lnTo>
                      <a:lnTo>
                        <a:pt x="55" y="3"/>
                      </a:lnTo>
                      <a:lnTo>
                        <a:pt x="96" y="19"/>
                      </a:lnTo>
                      <a:lnTo>
                        <a:pt x="129" y="46"/>
                      </a:lnTo>
                      <a:lnTo>
                        <a:pt x="145" y="79"/>
                      </a:lnTo>
                      <a:lnTo>
                        <a:pt x="147" y="117"/>
                      </a:lnTo>
                      <a:lnTo>
                        <a:pt x="136" y="152"/>
                      </a:lnTo>
                      <a:lnTo>
                        <a:pt x="112" y="182"/>
                      </a:lnTo>
                      <a:lnTo>
                        <a:pt x="69" y="202"/>
                      </a:lnTo>
                      <a:close/>
                    </a:path>
                  </a:pathLst>
                </a:custGeom>
                <a:solidFill>
                  <a:srgbClr val="F9EA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9" name="Freeform 367"/>
                <p:cNvSpPr>
                  <a:spLocks/>
                </p:cNvSpPr>
                <p:nvPr/>
              </p:nvSpPr>
              <p:spPr bwMode="auto">
                <a:xfrm>
                  <a:off x="5208" y="1545"/>
                  <a:ext cx="90" cy="25"/>
                </a:xfrm>
                <a:custGeom>
                  <a:avLst/>
                  <a:gdLst>
                    <a:gd name="T0" fmla="*/ 23 w 359"/>
                    <a:gd name="T1" fmla="*/ 6 h 98"/>
                    <a:gd name="T2" fmla="*/ 2 w 359"/>
                    <a:gd name="T3" fmla="*/ 6 h 98"/>
                    <a:gd name="T4" fmla="*/ 0 w 359"/>
                    <a:gd name="T5" fmla="*/ 0 h 98"/>
                    <a:gd name="T6" fmla="*/ 21 w 359"/>
                    <a:gd name="T7" fmla="*/ 0 h 98"/>
                    <a:gd name="T8" fmla="*/ 21 w 359"/>
                    <a:gd name="T9" fmla="*/ 1 h 98"/>
                    <a:gd name="T10" fmla="*/ 23 w 359"/>
                    <a:gd name="T11" fmla="*/ 6 h 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9" h="98">
                      <a:moveTo>
                        <a:pt x="359" y="89"/>
                      </a:moveTo>
                      <a:lnTo>
                        <a:pt x="36" y="98"/>
                      </a:lnTo>
                      <a:lnTo>
                        <a:pt x="0" y="0"/>
                      </a:lnTo>
                      <a:lnTo>
                        <a:pt x="341" y="0"/>
                      </a:lnTo>
                      <a:lnTo>
                        <a:pt x="341" y="17"/>
                      </a:lnTo>
                      <a:lnTo>
                        <a:pt x="359" y="8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0" name="Freeform 368"/>
                <p:cNvSpPr>
                  <a:spLocks/>
                </p:cNvSpPr>
                <p:nvPr/>
              </p:nvSpPr>
              <p:spPr bwMode="auto">
                <a:xfrm>
                  <a:off x="4250" y="1489"/>
                  <a:ext cx="227" cy="190"/>
                </a:xfrm>
                <a:custGeom>
                  <a:avLst/>
                  <a:gdLst>
                    <a:gd name="T0" fmla="*/ 32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7 w 907"/>
                    <a:gd name="T7" fmla="*/ 6 h 758"/>
                    <a:gd name="T8" fmla="*/ 50 w 907"/>
                    <a:gd name="T9" fmla="*/ 9 h 758"/>
                    <a:gd name="T10" fmla="*/ 54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4 w 907"/>
                    <a:gd name="T21" fmla="*/ 35 h 758"/>
                    <a:gd name="T22" fmla="*/ 50 w 907"/>
                    <a:gd name="T23" fmla="*/ 39 h 758"/>
                    <a:gd name="T24" fmla="*/ 47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2 w 907"/>
                    <a:gd name="T31" fmla="*/ 47 h 758"/>
                    <a:gd name="T32" fmla="*/ 26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1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2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2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1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6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7" y="0"/>
                      </a:moveTo>
                      <a:lnTo>
                        <a:pt x="503" y="3"/>
                      </a:lnTo>
                      <a:lnTo>
                        <a:pt x="549" y="8"/>
                      </a:lnTo>
                      <a:lnTo>
                        <a:pt x="589" y="17"/>
                      </a:lnTo>
                      <a:lnTo>
                        <a:pt x="633" y="30"/>
                      </a:lnTo>
                      <a:lnTo>
                        <a:pt x="671" y="47"/>
                      </a:lnTo>
                      <a:lnTo>
                        <a:pt x="709" y="65"/>
                      </a:lnTo>
                      <a:lnTo>
                        <a:pt x="745" y="88"/>
                      </a:lnTo>
                      <a:lnTo>
                        <a:pt x="777" y="112"/>
                      </a:lnTo>
                      <a:lnTo>
                        <a:pt x="804" y="139"/>
                      </a:lnTo>
                      <a:lnTo>
                        <a:pt x="831" y="169"/>
                      </a:lnTo>
                      <a:lnTo>
                        <a:pt x="854" y="199"/>
                      </a:lnTo>
                      <a:lnTo>
                        <a:pt x="872" y="231"/>
                      </a:lnTo>
                      <a:lnTo>
                        <a:pt x="889" y="266"/>
                      </a:lnTo>
                      <a:lnTo>
                        <a:pt x="900" y="302"/>
                      </a:lnTo>
                      <a:lnTo>
                        <a:pt x="905" y="340"/>
                      </a:lnTo>
                      <a:lnTo>
                        <a:pt x="907" y="379"/>
                      </a:lnTo>
                      <a:lnTo>
                        <a:pt x="905" y="416"/>
                      </a:lnTo>
                      <a:lnTo>
                        <a:pt x="900" y="455"/>
                      </a:lnTo>
                      <a:lnTo>
                        <a:pt x="889" y="492"/>
                      </a:lnTo>
                      <a:lnTo>
                        <a:pt x="872" y="525"/>
                      </a:lnTo>
                      <a:lnTo>
                        <a:pt x="854" y="560"/>
                      </a:lnTo>
                      <a:lnTo>
                        <a:pt x="831" y="590"/>
                      </a:lnTo>
                      <a:lnTo>
                        <a:pt x="804" y="620"/>
                      </a:lnTo>
                      <a:lnTo>
                        <a:pt x="777" y="647"/>
                      </a:lnTo>
                      <a:lnTo>
                        <a:pt x="745" y="672"/>
                      </a:lnTo>
                      <a:lnTo>
                        <a:pt x="709" y="693"/>
                      </a:lnTo>
                      <a:lnTo>
                        <a:pt x="671" y="712"/>
                      </a:lnTo>
                      <a:lnTo>
                        <a:pt x="633" y="728"/>
                      </a:lnTo>
                      <a:lnTo>
                        <a:pt x="589" y="742"/>
                      </a:lnTo>
                      <a:lnTo>
                        <a:pt x="549" y="750"/>
                      </a:lnTo>
                      <a:lnTo>
                        <a:pt x="503" y="756"/>
                      </a:lnTo>
                      <a:lnTo>
                        <a:pt x="457" y="758"/>
                      </a:lnTo>
                      <a:lnTo>
                        <a:pt x="411" y="756"/>
                      </a:lnTo>
                      <a:lnTo>
                        <a:pt x="364" y="750"/>
                      </a:lnTo>
                      <a:lnTo>
                        <a:pt x="321" y="742"/>
                      </a:lnTo>
                      <a:lnTo>
                        <a:pt x="280" y="728"/>
                      </a:lnTo>
                      <a:lnTo>
                        <a:pt x="240" y="712"/>
                      </a:lnTo>
                      <a:lnTo>
                        <a:pt x="201" y="693"/>
                      </a:lnTo>
                      <a:lnTo>
                        <a:pt x="166" y="672"/>
                      </a:lnTo>
                      <a:lnTo>
                        <a:pt x="133" y="647"/>
                      </a:lnTo>
                      <a:lnTo>
                        <a:pt x="104" y="620"/>
                      </a:lnTo>
                      <a:lnTo>
                        <a:pt x="79" y="590"/>
                      </a:lnTo>
                      <a:lnTo>
                        <a:pt x="55" y="560"/>
                      </a:lnTo>
                      <a:lnTo>
                        <a:pt x="35" y="525"/>
                      </a:lnTo>
                      <a:lnTo>
                        <a:pt x="22" y="492"/>
                      </a:lnTo>
                      <a:lnTo>
                        <a:pt x="9" y="455"/>
                      </a:lnTo>
                      <a:lnTo>
                        <a:pt x="3" y="416"/>
                      </a:lnTo>
                      <a:lnTo>
                        <a:pt x="0" y="379"/>
                      </a:lnTo>
                      <a:lnTo>
                        <a:pt x="3" y="340"/>
                      </a:lnTo>
                      <a:lnTo>
                        <a:pt x="9" y="302"/>
                      </a:lnTo>
                      <a:lnTo>
                        <a:pt x="22" y="266"/>
                      </a:lnTo>
                      <a:lnTo>
                        <a:pt x="35" y="231"/>
                      </a:lnTo>
                      <a:lnTo>
                        <a:pt x="55" y="199"/>
                      </a:lnTo>
                      <a:lnTo>
                        <a:pt x="79" y="169"/>
                      </a:lnTo>
                      <a:lnTo>
                        <a:pt x="104" y="139"/>
                      </a:lnTo>
                      <a:lnTo>
                        <a:pt x="133" y="112"/>
                      </a:lnTo>
                      <a:lnTo>
                        <a:pt x="166" y="88"/>
                      </a:lnTo>
                      <a:lnTo>
                        <a:pt x="201" y="65"/>
                      </a:lnTo>
                      <a:lnTo>
                        <a:pt x="240" y="47"/>
                      </a:lnTo>
                      <a:lnTo>
                        <a:pt x="280" y="30"/>
                      </a:lnTo>
                      <a:lnTo>
                        <a:pt x="321" y="17"/>
                      </a:lnTo>
                      <a:lnTo>
                        <a:pt x="364" y="8"/>
                      </a:lnTo>
                      <a:lnTo>
                        <a:pt x="411" y="3"/>
                      </a:lnTo>
                      <a:lnTo>
                        <a:pt x="457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1" name="Freeform 369"/>
                <p:cNvSpPr>
                  <a:spLocks/>
                </p:cNvSpPr>
                <p:nvPr/>
              </p:nvSpPr>
              <p:spPr bwMode="auto">
                <a:xfrm>
                  <a:off x="4272" y="1507"/>
                  <a:ext cx="184" cy="154"/>
                </a:xfrm>
                <a:custGeom>
                  <a:avLst/>
                  <a:gdLst>
                    <a:gd name="T0" fmla="*/ 23 w 734"/>
                    <a:gd name="T1" fmla="*/ 0 h 617"/>
                    <a:gd name="T2" fmla="*/ 28 w 734"/>
                    <a:gd name="T3" fmla="*/ 0 h 617"/>
                    <a:gd name="T4" fmla="*/ 32 w 734"/>
                    <a:gd name="T5" fmla="*/ 1 h 617"/>
                    <a:gd name="T6" fmla="*/ 36 w 734"/>
                    <a:gd name="T7" fmla="*/ 3 h 617"/>
                    <a:gd name="T8" fmla="*/ 39 w 734"/>
                    <a:gd name="T9" fmla="*/ 5 h 617"/>
                    <a:gd name="T10" fmla="*/ 42 w 734"/>
                    <a:gd name="T11" fmla="*/ 8 h 617"/>
                    <a:gd name="T12" fmla="*/ 44 w 734"/>
                    <a:gd name="T13" fmla="*/ 12 h 617"/>
                    <a:gd name="T14" fmla="*/ 46 w 734"/>
                    <a:gd name="T15" fmla="*/ 15 h 617"/>
                    <a:gd name="T16" fmla="*/ 46 w 734"/>
                    <a:gd name="T17" fmla="*/ 19 h 617"/>
                    <a:gd name="T18" fmla="*/ 46 w 734"/>
                    <a:gd name="T19" fmla="*/ 23 h 617"/>
                    <a:gd name="T20" fmla="*/ 44 w 734"/>
                    <a:gd name="T21" fmla="*/ 26 h 617"/>
                    <a:gd name="T22" fmla="*/ 42 w 734"/>
                    <a:gd name="T23" fmla="*/ 30 h 617"/>
                    <a:gd name="T24" fmla="*/ 39 w 734"/>
                    <a:gd name="T25" fmla="*/ 33 h 617"/>
                    <a:gd name="T26" fmla="*/ 36 w 734"/>
                    <a:gd name="T27" fmla="*/ 35 h 617"/>
                    <a:gd name="T28" fmla="*/ 32 w 734"/>
                    <a:gd name="T29" fmla="*/ 37 h 617"/>
                    <a:gd name="T30" fmla="*/ 28 w 734"/>
                    <a:gd name="T31" fmla="*/ 38 h 617"/>
                    <a:gd name="T32" fmla="*/ 23 w 734"/>
                    <a:gd name="T33" fmla="*/ 38 h 617"/>
                    <a:gd name="T34" fmla="*/ 18 w 734"/>
                    <a:gd name="T35" fmla="*/ 38 h 617"/>
                    <a:gd name="T36" fmla="*/ 14 w 734"/>
                    <a:gd name="T37" fmla="*/ 37 h 617"/>
                    <a:gd name="T38" fmla="*/ 10 w 734"/>
                    <a:gd name="T39" fmla="*/ 35 h 617"/>
                    <a:gd name="T40" fmla="*/ 7 w 734"/>
                    <a:gd name="T41" fmla="*/ 33 h 617"/>
                    <a:gd name="T42" fmla="*/ 4 w 734"/>
                    <a:gd name="T43" fmla="*/ 30 h 617"/>
                    <a:gd name="T44" fmla="*/ 2 w 734"/>
                    <a:gd name="T45" fmla="*/ 26 h 617"/>
                    <a:gd name="T46" fmla="*/ 1 w 734"/>
                    <a:gd name="T47" fmla="*/ 23 h 617"/>
                    <a:gd name="T48" fmla="*/ 0 w 734"/>
                    <a:gd name="T49" fmla="*/ 19 h 617"/>
                    <a:gd name="T50" fmla="*/ 1 w 734"/>
                    <a:gd name="T51" fmla="*/ 15 h 617"/>
                    <a:gd name="T52" fmla="*/ 2 w 734"/>
                    <a:gd name="T53" fmla="*/ 12 h 617"/>
                    <a:gd name="T54" fmla="*/ 4 w 734"/>
                    <a:gd name="T55" fmla="*/ 8 h 617"/>
                    <a:gd name="T56" fmla="*/ 7 w 734"/>
                    <a:gd name="T57" fmla="*/ 5 h 617"/>
                    <a:gd name="T58" fmla="*/ 10 w 734"/>
                    <a:gd name="T59" fmla="*/ 3 h 617"/>
                    <a:gd name="T60" fmla="*/ 14 w 734"/>
                    <a:gd name="T61" fmla="*/ 1 h 617"/>
                    <a:gd name="T62" fmla="*/ 18 w 734"/>
                    <a:gd name="T63" fmla="*/ 0 h 617"/>
                    <a:gd name="T64" fmla="*/ 23 w 734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4" h="617">
                      <a:moveTo>
                        <a:pt x="367" y="0"/>
                      </a:moveTo>
                      <a:lnTo>
                        <a:pt x="440" y="6"/>
                      </a:lnTo>
                      <a:lnTo>
                        <a:pt x="508" y="24"/>
                      </a:lnTo>
                      <a:lnTo>
                        <a:pt x="570" y="52"/>
                      </a:lnTo>
                      <a:lnTo>
                        <a:pt x="625" y="89"/>
                      </a:lnTo>
                      <a:lnTo>
                        <a:pt x="671" y="136"/>
                      </a:lnTo>
                      <a:lnTo>
                        <a:pt x="704" y="188"/>
                      </a:lnTo>
                      <a:lnTo>
                        <a:pt x="725" y="244"/>
                      </a:lnTo>
                      <a:lnTo>
                        <a:pt x="734" y="308"/>
                      </a:lnTo>
                      <a:lnTo>
                        <a:pt x="725" y="370"/>
                      </a:lnTo>
                      <a:lnTo>
                        <a:pt x="704" y="426"/>
                      </a:lnTo>
                      <a:lnTo>
                        <a:pt x="671" y="481"/>
                      </a:lnTo>
                      <a:lnTo>
                        <a:pt x="625" y="527"/>
                      </a:lnTo>
                      <a:lnTo>
                        <a:pt x="570" y="565"/>
                      </a:lnTo>
                      <a:lnTo>
                        <a:pt x="508" y="592"/>
                      </a:lnTo>
                      <a:lnTo>
                        <a:pt x="440" y="611"/>
                      </a:lnTo>
                      <a:lnTo>
                        <a:pt x="367" y="617"/>
                      </a:lnTo>
                      <a:lnTo>
                        <a:pt x="291" y="611"/>
                      </a:lnTo>
                      <a:lnTo>
                        <a:pt x="222" y="592"/>
                      </a:lnTo>
                      <a:lnTo>
                        <a:pt x="160" y="565"/>
                      </a:lnTo>
                      <a:lnTo>
                        <a:pt x="106" y="527"/>
                      </a:lnTo>
                      <a:lnTo>
                        <a:pt x="62" y="481"/>
                      </a:lnTo>
                      <a:lnTo>
                        <a:pt x="27" y="426"/>
                      </a:lnTo>
                      <a:lnTo>
                        <a:pt x="7" y="370"/>
                      </a:lnTo>
                      <a:lnTo>
                        <a:pt x="0" y="308"/>
                      </a:lnTo>
                      <a:lnTo>
                        <a:pt x="7" y="244"/>
                      </a:lnTo>
                      <a:lnTo>
                        <a:pt x="27" y="188"/>
                      </a:lnTo>
                      <a:lnTo>
                        <a:pt x="62" y="136"/>
                      </a:lnTo>
                      <a:lnTo>
                        <a:pt x="106" y="89"/>
                      </a:lnTo>
                      <a:lnTo>
                        <a:pt x="160" y="52"/>
                      </a:lnTo>
                      <a:lnTo>
                        <a:pt x="222" y="24"/>
                      </a:lnTo>
                      <a:lnTo>
                        <a:pt x="291" y="6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2" name="Freeform 370"/>
                <p:cNvSpPr>
                  <a:spLocks/>
                </p:cNvSpPr>
                <p:nvPr/>
              </p:nvSpPr>
              <p:spPr bwMode="auto">
                <a:xfrm>
                  <a:off x="4298" y="1529"/>
                  <a:ext cx="131" cy="110"/>
                </a:xfrm>
                <a:custGeom>
                  <a:avLst/>
                  <a:gdLst>
                    <a:gd name="T0" fmla="*/ 16 w 525"/>
                    <a:gd name="T1" fmla="*/ 0 h 441"/>
                    <a:gd name="T2" fmla="*/ 20 w 525"/>
                    <a:gd name="T3" fmla="*/ 0 h 441"/>
                    <a:gd name="T4" fmla="*/ 23 w 525"/>
                    <a:gd name="T5" fmla="*/ 1 h 441"/>
                    <a:gd name="T6" fmla="*/ 25 w 525"/>
                    <a:gd name="T7" fmla="*/ 2 h 441"/>
                    <a:gd name="T8" fmla="*/ 28 w 525"/>
                    <a:gd name="T9" fmla="*/ 4 h 441"/>
                    <a:gd name="T10" fmla="*/ 30 w 525"/>
                    <a:gd name="T11" fmla="*/ 6 h 441"/>
                    <a:gd name="T12" fmla="*/ 31 w 525"/>
                    <a:gd name="T13" fmla="*/ 8 h 441"/>
                    <a:gd name="T14" fmla="*/ 32 w 525"/>
                    <a:gd name="T15" fmla="*/ 11 h 441"/>
                    <a:gd name="T16" fmla="*/ 33 w 525"/>
                    <a:gd name="T17" fmla="*/ 14 h 441"/>
                    <a:gd name="T18" fmla="*/ 32 w 525"/>
                    <a:gd name="T19" fmla="*/ 16 h 441"/>
                    <a:gd name="T20" fmla="*/ 31 w 525"/>
                    <a:gd name="T21" fmla="*/ 19 h 441"/>
                    <a:gd name="T22" fmla="*/ 30 w 525"/>
                    <a:gd name="T23" fmla="*/ 21 h 441"/>
                    <a:gd name="T24" fmla="*/ 28 w 525"/>
                    <a:gd name="T25" fmla="*/ 23 h 441"/>
                    <a:gd name="T26" fmla="*/ 25 w 525"/>
                    <a:gd name="T27" fmla="*/ 25 h 441"/>
                    <a:gd name="T28" fmla="*/ 23 w 525"/>
                    <a:gd name="T29" fmla="*/ 26 h 441"/>
                    <a:gd name="T30" fmla="*/ 20 w 525"/>
                    <a:gd name="T31" fmla="*/ 27 h 441"/>
                    <a:gd name="T32" fmla="*/ 16 w 525"/>
                    <a:gd name="T33" fmla="*/ 27 h 441"/>
                    <a:gd name="T34" fmla="*/ 13 w 525"/>
                    <a:gd name="T35" fmla="*/ 27 h 441"/>
                    <a:gd name="T36" fmla="*/ 10 w 525"/>
                    <a:gd name="T37" fmla="*/ 26 h 441"/>
                    <a:gd name="T38" fmla="*/ 7 w 525"/>
                    <a:gd name="T39" fmla="*/ 25 h 441"/>
                    <a:gd name="T40" fmla="*/ 5 w 525"/>
                    <a:gd name="T41" fmla="*/ 23 h 441"/>
                    <a:gd name="T42" fmla="*/ 3 w 525"/>
                    <a:gd name="T43" fmla="*/ 21 h 441"/>
                    <a:gd name="T44" fmla="*/ 1 w 525"/>
                    <a:gd name="T45" fmla="*/ 19 h 441"/>
                    <a:gd name="T46" fmla="*/ 0 w 525"/>
                    <a:gd name="T47" fmla="*/ 16 h 441"/>
                    <a:gd name="T48" fmla="*/ 0 w 525"/>
                    <a:gd name="T49" fmla="*/ 14 h 441"/>
                    <a:gd name="T50" fmla="*/ 0 w 525"/>
                    <a:gd name="T51" fmla="*/ 11 h 441"/>
                    <a:gd name="T52" fmla="*/ 1 w 525"/>
                    <a:gd name="T53" fmla="*/ 8 h 441"/>
                    <a:gd name="T54" fmla="*/ 3 w 525"/>
                    <a:gd name="T55" fmla="*/ 6 h 441"/>
                    <a:gd name="T56" fmla="*/ 5 w 525"/>
                    <a:gd name="T57" fmla="*/ 4 h 441"/>
                    <a:gd name="T58" fmla="*/ 7 w 525"/>
                    <a:gd name="T59" fmla="*/ 2 h 441"/>
                    <a:gd name="T60" fmla="*/ 10 w 525"/>
                    <a:gd name="T61" fmla="*/ 1 h 441"/>
                    <a:gd name="T62" fmla="*/ 13 w 525"/>
                    <a:gd name="T63" fmla="*/ 0 h 441"/>
                    <a:gd name="T64" fmla="*/ 16 w 525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5" h="441">
                      <a:moveTo>
                        <a:pt x="264" y="0"/>
                      </a:moveTo>
                      <a:lnTo>
                        <a:pt x="315" y="6"/>
                      </a:lnTo>
                      <a:lnTo>
                        <a:pt x="364" y="17"/>
                      </a:lnTo>
                      <a:lnTo>
                        <a:pt x="407" y="36"/>
                      </a:lnTo>
                      <a:lnTo>
                        <a:pt x="448" y="63"/>
                      </a:lnTo>
                      <a:lnTo>
                        <a:pt x="478" y="96"/>
                      </a:lnTo>
                      <a:lnTo>
                        <a:pt x="502" y="134"/>
                      </a:lnTo>
                      <a:lnTo>
                        <a:pt x="519" y="175"/>
                      </a:lnTo>
                      <a:lnTo>
                        <a:pt x="525" y="219"/>
                      </a:lnTo>
                      <a:lnTo>
                        <a:pt x="519" y="265"/>
                      </a:lnTo>
                      <a:lnTo>
                        <a:pt x="502" y="305"/>
                      </a:lnTo>
                      <a:lnTo>
                        <a:pt x="478" y="343"/>
                      </a:lnTo>
                      <a:lnTo>
                        <a:pt x="448" y="376"/>
                      </a:lnTo>
                      <a:lnTo>
                        <a:pt x="407" y="403"/>
                      </a:lnTo>
                      <a:lnTo>
                        <a:pt x="364" y="425"/>
                      </a:lnTo>
                      <a:lnTo>
                        <a:pt x="315" y="436"/>
                      </a:lnTo>
                      <a:lnTo>
                        <a:pt x="264" y="441"/>
                      </a:lnTo>
                      <a:lnTo>
                        <a:pt x="211" y="436"/>
                      </a:lnTo>
                      <a:lnTo>
                        <a:pt x="160" y="425"/>
                      </a:lnTo>
                      <a:lnTo>
                        <a:pt x="117" y="403"/>
                      </a:lnTo>
                      <a:lnTo>
                        <a:pt x="79" y="376"/>
                      </a:lnTo>
                      <a:lnTo>
                        <a:pt x="47" y="343"/>
                      </a:lnTo>
                      <a:lnTo>
                        <a:pt x="22" y="305"/>
                      </a:lnTo>
                      <a:lnTo>
                        <a:pt x="5" y="265"/>
                      </a:lnTo>
                      <a:lnTo>
                        <a:pt x="0" y="219"/>
                      </a:lnTo>
                      <a:lnTo>
                        <a:pt x="5" y="175"/>
                      </a:lnTo>
                      <a:lnTo>
                        <a:pt x="22" y="134"/>
                      </a:lnTo>
                      <a:lnTo>
                        <a:pt x="47" y="96"/>
                      </a:lnTo>
                      <a:lnTo>
                        <a:pt x="79" y="63"/>
                      </a:lnTo>
                      <a:lnTo>
                        <a:pt x="117" y="36"/>
                      </a:lnTo>
                      <a:lnTo>
                        <a:pt x="160" y="17"/>
                      </a:lnTo>
                      <a:lnTo>
                        <a:pt x="211" y="6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3" name="Freeform 371"/>
                <p:cNvSpPr>
                  <a:spLocks/>
                </p:cNvSpPr>
                <p:nvPr/>
              </p:nvSpPr>
              <p:spPr bwMode="auto">
                <a:xfrm>
                  <a:off x="4331" y="1556"/>
                  <a:ext cx="66" cy="56"/>
                </a:xfrm>
                <a:custGeom>
                  <a:avLst/>
                  <a:gdLst>
                    <a:gd name="T0" fmla="*/ 9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9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9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4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4" y="33"/>
                      </a:lnTo>
                      <a:lnTo>
                        <a:pt x="240" y="50"/>
                      </a:lnTo>
                      <a:lnTo>
                        <a:pt x="253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3" y="152"/>
                      </a:lnTo>
                      <a:lnTo>
                        <a:pt x="240" y="172"/>
                      </a:lnTo>
                      <a:lnTo>
                        <a:pt x="224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4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39" y="191"/>
                      </a:lnTo>
                      <a:lnTo>
                        <a:pt x="23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3" y="50"/>
                      </a:lnTo>
                      <a:lnTo>
                        <a:pt x="39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4" name="Freeform 372"/>
                <p:cNvSpPr>
                  <a:spLocks/>
                </p:cNvSpPr>
                <p:nvPr/>
              </p:nvSpPr>
              <p:spPr bwMode="auto">
                <a:xfrm>
                  <a:off x="4346" y="1570"/>
                  <a:ext cx="35" cy="28"/>
                </a:xfrm>
                <a:custGeom>
                  <a:avLst/>
                  <a:gdLst>
                    <a:gd name="T0" fmla="*/ 5 w 138"/>
                    <a:gd name="T1" fmla="*/ 0 h 111"/>
                    <a:gd name="T2" fmla="*/ 6 w 138"/>
                    <a:gd name="T3" fmla="*/ 0 h 111"/>
                    <a:gd name="T4" fmla="*/ 8 w 138"/>
                    <a:gd name="T5" fmla="*/ 1 h 111"/>
                    <a:gd name="T6" fmla="*/ 9 w 138"/>
                    <a:gd name="T7" fmla="*/ 2 h 111"/>
                    <a:gd name="T8" fmla="*/ 9 w 138"/>
                    <a:gd name="T9" fmla="*/ 4 h 111"/>
                    <a:gd name="T10" fmla="*/ 9 w 138"/>
                    <a:gd name="T11" fmla="*/ 5 h 111"/>
                    <a:gd name="T12" fmla="*/ 8 w 138"/>
                    <a:gd name="T13" fmla="*/ 6 h 111"/>
                    <a:gd name="T14" fmla="*/ 6 w 138"/>
                    <a:gd name="T15" fmla="*/ 7 h 111"/>
                    <a:gd name="T16" fmla="*/ 5 w 138"/>
                    <a:gd name="T17" fmla="*/ 7 h 111"/>
                    <a:gd name="T18" fmla="*/ 3 w 138"/>
                    <a:gd name="T19" fmla="*/ 7 h 111"/>
                    <a:gd name="T20" fmla="*/ 1 w 138"/>
                    <a:gd name="T21" fmla="*/ 6 h 111"/>
                    <a:gd name="T22" fmla="*/ 1 w 138"/>
                    <a:gd name="T23" fmla="*/ 5 h 111"/>
                    <a:gd name="T24" fmla="*/ 0 w 138"/>
                    <a:gd name="T25" fmla="*/ 4 h 111"/>
                    <a:gd name="T26" fmla="*/ 1 w 138"/>
                    <a:gd name="T27" fmla="*/ 2 h 111"/>
                    <a:gd name="T28" fmla="*/ 1 w 138"/>
                    <a:gd name="T29" fmla="*/ 1 h 111"/>
                    <a:gd name="T30" fmla="*/ 3 w 138"/>
                    <a:gd name="T31" fmla="*/ 0 h 111"/>
                    <a:gd name="T32" fmla="*/ 5 w 138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8" h="111">
                      <a:moveTo>
                        <a:pt x="71" y="0"/>
                      </a:moveTo>
                      <a:lnTo>
                        <a:pt x="95" y="5"/>
                      </a:lnTo>
                      <a:lnTo>
                        <a:pt x="117" y="16"/>
                      </a:lnTo>
                      <a:lnTo>
                        <a:pt x="133" y="32"/>
                      </a:lnTo>
                      <a:lnTo>
                        <a:pt x="138" y="55"/>
                      </a:lnTo>
                      <a:lnTo>
                        <a:pt x="133" y="76"/>
                      </a:lnTo>
                      <a:lnTo>
                        <a:pt x="117" y="95"/>
                      </a:lnTo>
                      <a:lnTo>
                        <a:pt x="95" y="106"/>
                      </a:lnTo>
                      <a:lnTo>
                        <a:pt x="71" y="111"/>
                      </a:lnTo>
                      <a:lnTo>
                        <a:pt x="43" y="106"/>
                      </a:lnTo>
                      <a:lnTo>
                        <a:pt x="18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8" y="16"/>
                      </a:lnTo>
                      <a:lnTo>
                        <a:pt x="43" y="5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5" name="Freeform 373"/>
                <p:cNvSpPr>
                  <a:spLocks/>
                </p:cNvSpPr>
                <p:nvPr/>
              </p:nvSpPr>
              <p:spPr bwMode="auto">
                <a:xfrm>
                  <a:off x="4903" y="1489"/>
                  <a:ext cx="227" cy="190"/>
                </a:xfrm>
                <a:custGeom>
                  <a:avLst/>
                  <a:gdLst>
                    <a:gd name="T0" fmla="*/ 31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6 w 907"/>
                    <a:gd name="T7" fmla="*/ 6 h 758"/>
                    <a:gd name="T8" fmla="*/ 50 w 907"/>
                    <a:gd name="T9" fmla="*/ 9 h 758"/>
                    <a:gd name="T10" fmla="*/ 53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3 w 907"/>
                    <a:gd name="T21" fmla="*/ 35 h 758"/>
                    <a:gd name="T22" fmla="*/ 50 w 907"/>
                    <a:gd name="T23" fmla="*/ 39 h 758"/>
                    <a:gd name="T24" fmla="*/ 46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1 w 907"/>
                    <a:gd name="T31" fmla="*/ 47 h 758"/>
                    <a:gd name="T32" fmla="*/ 25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0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1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1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0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5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0" y="0"/>
                      </a:moveTo>
                      <a:lnTo>
                        <a:pt x="496" y="3"/>
                      </a:lnTo>
                      <a:lnTo>
                        <a:pt x="543" y="8"/>
                      </a:lnTo>
                      <a:lnTo>
                        <a:pt x="586" y="17"/>
                      </a:lnTo>
                      <a:lnTo>
                        <a:pt x="627" y="30"/>
                      </a:lnTo>
                      <a:lnTo>
                        <a:pt x="668" y="47"/>
                      </a:lnTo>
                      <a:lnTo>
                        <a:pt x="706" y="65"/>
                      </a:lnTo>
                      <a:lnTo>
                        <a:pt x="741" y="88"/>
                      </a:lnTo>
                      <a:lnTo>
                        <a:pt x="773" y="112"/>
                      </a:lnTo>
                      <a:lnTo>
                        <a:pt x="803" y="139"/>
                      </a:lnTo>
                      <a:lnTo>
                        <a:pt x="828" y="169"/>
                      </a:lnTo>
                      <a:lnTo>
                        <a:pt x="853" y="199"/>
                      </a:lnTo>
                      <a:lnTo>
                        <a:pt x="872" y="231"/>
                      </a:lnTo>
                      <a:lnTo>
                        <a:pt x="886" y="266"/>
                      </a:lnTo>
                      <a:lnTo>
                        <a:pt x="899" y="302"/>
                      </a:lnTo>
                      <a:lnTo>
                        <a:pt x="904" y="340"/>
                      </a:lnTo>
                      <a:lnTo>
                        <a:pt x="907" y="379"/>
                      </a:lnTo>
                      <a:lnTo>
                        <a:pt x="904" y="416"/>
                      </a:lnTo>
                      <a:lnTo>
                        <a:pt x="899" y="455"/>
                      </a:lnTo>
                      <a:lnTo>
                        <a:pt x="886" y="492"/>
                      </a:lnTo>
                      <a:lnTo>
                        <a:pt x="872" y="525"/>
                      </a:lnTo>
                      <a:lnTo>
                        <a:pt x="853" y="560"/>
                      </a:lnTo>
                      <a:lnTo>
                        <a:pt x="828" y="590"/>
                      </a:lnTo>
                      <a:lnTo>
                        <a:pt x="803" y="620"/>
                      </a:lnTo>
                      <a:lnTo>
                        <a:pt x="773" y="647"/>
                      </a:lnTo>
                      <a:lnTo>
                        <a:pt x="741" y="672"/>
                      </a:lnTo>
                      <a:lnTo>
                        <a:pt x="706" y="693"/>
                      </a:lnTo>
                      <a:lnTo>
                        <a:pt x="668" y="712"/>
                      </a:lnTo>
                      <a:lnTo>
                        <a:pt x="627" y="728"/>
                      </a:lnTo>
                      <a:lnTo>
                        <a:pt x="586" y="742"/>
                      </a:lnTo>
                      <a:lnTo>
                        <a:pt x="543" y="750"/>
                      </a:lnTo>
                      <a:lnTo>
                        <a:pt x="496" y="756"/>
                      </a:lnTo>
                      <a:lnTo>
                        <a:pt x="450" y="758"/>
                      </a:lnTo>
                      <a:lnTo>
                        <a:pt x="404" y="756"/>
                      </a:lnTo>
                      <a:lnTo>
                        <a:pt x="358" y="750"/>
                      </a:lnTo>
                      <a:lnTo>
                        <a:pt x="318" y="742"/>
                      </a:lnTo>
                      <a:lnTo>
                        <a:pt x="274" y="728"/>
                      </a:lnTo>
                      <a:lnTo>
                        <a:pt x="237" y="712"/>
                      </a:lnTo>
                      <a:lnTo>
                        <a:pt x="198" y="693"/>
                      </a:lnTo>
                      <a:lnTo>
                        <a:pt x="163" y="672"/>
                      </a:lnTo>
                      <a:lnTo>
                        <a:pt x="133" y="647"/>
                      </a:lnTo>
                      <a:lnTo>
                        <a:pt x="103" y="620"/>
                      </a:lnTo>
                      <a:lnTo>
                        <a:pt x="76" y="590"/>
                      </a:lnTo>
                      <a:lnTo>
                        <a:pt x="54" y="560"/>
                      </a:lnTo>
                      <a:lnTo>
                        <a:pt x="35" y="525"/>
                      </a:lnTo>
                      <a:lnTo>
                        <a:pt x="18" y="492"/>
                      </a:lnTo>
                      <a:lnTo>
                        <a:pt x="8" y="455"/>
                      </a:lnTo>
                      <a:lnTo>
                        <a:pt x="2" y="416"/>
                      </a:lnTo>
                      <a:lnTo>
                        <a:pt x="0" y="379"/>
                      </a:lnTo>
                      <a:lnTo>
                        <a:pt x="2" y="340"/>
                      </a:lnTo>
                      <a:lnTo>
                        <a:pt x="8" y="302"/>
                      </a:lnTo>
                      <a:lnTo>
                        <a:pt x="18" y="266"/>
                      </a:lnTo>
                      <a:lnTo>
                        <a:pt x="35" y="231"/>
                      </a:lnTo>
                      <a:lnTo>
                        <a:pt x="54" y="199"/>
                      </a:lnTo>
                      <a:lnTo>
                        <a:pt x="76" y="169"/>
                      </a:lnTo>
                      <a:lnTo>
                        <a:pt x="103" y="139"/>
                      </a:lnTo>
                      <a:lnTo>
                        <a:pt x="133" y="112"/>
                      </a:lnTo>
                      <a:lnTo>
                        <a:pt x="163" y="88"/>
                      </a:lnTo>
                      <a:lnTo>
                        <a:pt x="198" y="65"/>
                      </a:lnTo>
                      <a:lnTo>
                        <a:pt x="237" y="47"/>
                      </a:lnTo>
                      <a:lnTo>
                        <a:pt x="274" y="30"/>
                      </a:lnTo>
                      <a:lnTo>
                        <a:pt x="318" y="17"/>
                      </a:lnTo>
                      <a:lnTo>
                        <a:pt x="358" y="8"/>
                      </a:lnTo>
                      <a:lnTo>
                        <a:pt x="404" y="3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6" name="Freeform 374"/>
                <p:cNvSpPr>
                  <a:spLocks/>
                </p:cNvSpPr>
                <p:nvPr/>
              </p:nvSpPr>
              <p:spPr bwMode="auto">
                <a:xfrm>
                  <a:off x="4924" y="1507"/>
                  <a:ext cx="184" cy="154"/>
                </a:xfrm>
                <a:custGeom>
                  <a:avLst/>
                  <a:gdLst>
                    <a:gd name="T0" fmla="*/ 23 w 733"/>
                    <a:gd name="T1" fmla="*/ 0 h 617"/>
                    <a:gd name="T2" fmla="*/ 28 w 733"/>
                    <a:gd name="T3" fmla="*/ 0 h 617"/>
                    <a:gd name="T4" fmla="*/ 32 w 733"/>
                    <a:gd name="T5" fmla="*/ 1 h 617"/>
                    <a:gd name="T6" fmla="*/ 36 w 733"/>
                    <a:gd name="T7" fmla="*/ 3 h 617"/>
                    <a:gd name="T8" fmla="*/ 39 w 733"/>
                    <a:gd name="T9" fmla="*/ 5 h 617"/>
                    <a:gd name="T10" fmla="*/ 42 w 733"/>
                    <a:gd name="T11" fmla="*/ 8 h 617"/>
                    <a:gd name="T12" fmla="*/ 44 w 733"/>
                    <a:gd name="T13" fmla="*/ 12 h 617"/>
                    <a:gd name="T14" fmla="*/ 46 w 733"/>
                    <a:gd name="T15" fmla="*/ 15 h 617"/>
                    <a:gd name="T16" fmla="*/ 46 w 733"/>
                    <a:gd name="T17" fmla="*/ 19 h 617"/>
                    <a:gd name="T18" fmla="*/ 46 w 733"/>
                    <a:gd name="T19" fmla="*/ 23 h 617"/>
                    <a:gd name="T20" fmla="*/ 44 w 733"/>
                    <a:gd name="T21" fmla="*/ 26 h 617"/>
                    <a:gd name="T22" fmla="*/ 42 w 733"/>
                    <a:gd name="T23" fmla="*/ 30 h 617"/>
                    <a:gd name="T24" fmla="*/ 39 w 733"/>
                    <a:gd name="T25" fmla="*/ 33 h 617"/>
                    <a:gd name="T26" fmla="*/ 36 w 733"/>
                    <a:gd name="T27" fmla="*/ 35 h 617"/>
                    <a:gd name="T28" fmla="*/ 32 w 733"/>
                    <a:gd name="T29" fmla="*/ 37 h 617"/>
                    <a:gd name="T30" fmla="*/ 28 w 733"/>
                    <a:gd name="T31" fmla="*/ 38 h 617"/>
                    <a:gd name="T32" fmla="*/ 23 w 733"/>
                    <a:gd name="T33" fmla="*/ 38 h 617"/>
                    <a:gd name="T34" fmla="*/ 19 w 733"/>
                    <a:gd name="T35" fmla="*/ 38 h 617"/>
                    <a:gd name="T36" fmla="*/ 14 w 733"/>
                    <a:gd name="T37" fmla="*/ 37 h 617"/>
                    <a:gd name="T38" fmla="*/ 10 w 733"/>
                    <a:gd name="T39" fmla="*/ 35 h 617"/>
                    <a:gd name="T40" fmla="*/ 7 w 733"/>
                    <a:gd name="T41" fmla="*/ 33 h 617"/>
                    <a:gd name="T42" fmla="*/ 4 w 733"/>
                    <a:gd name="T43" fmla="*/ 30 h 617"/>
                    <a:gd name="T44" fmla="*/ 2 w 733"/>
                    <a:gd name="T45" fmla="*/ 26 h 617"/>
                    <a:gd name="T46" fmla="*/ 1 w 733"/>
                    <a:gd name="T47" fmla="*/ 23 h 617"/>
                    <a:gd name="T48" fmla="*/ 0 w 733"/>
                    <a:gd name="T49" fmla="*/ 19 h 617"/>
                    <a:gd name="T50" fmla="*/ 1 w 733"/>
                    <a:gd name="T51" fmla="*/ 15 h 617"/>
                    <a:gd name="T52" fmla="*/ 2 w 733"/>
                    <a:gd name="T53" fmla="*/ 12 h 617"/>
                    <a:gd name="T54" fmla="*/ 4 w 733"/>
                    <a:gd name="T55" fmla="*/ 8 h 617"/>
                    <a:gd name="T56" fmla="*/ 7 w 733"/>
                    <a:gd name="T57" fmla="*/ 5 h 617"/>
                    <a:gd name="T58" fmla="*/ 10 w 733"/>
                    <a:gd name="T59" fmla="*/ 3 h 617"/>
                    <a:gd name="T60" fmla="*/ 14 w 733"/>
                    <a:gd name="T61" fmla="*/ 1 h 617"/>
                    <a:gd name="T62" fmla="*/ 19 w 733"/>
                    <a:gd name="T63" fmla="*/ 0 h 617"/>
                    <a:gd name="T64" fmla="*/ 23 w 733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3" h="617">
                      <a:moveTo>
                        <a:pt x="366" y="0"/>
                      </a:moveTo>
                      <a:lnTo>
                        <a:pt x="442" y="6"/>
                      </a:lnTo>
                      <a:lnTo>
                        <a:pt x="511" y="24"/>
                      </a:lnTo>
                      <a:lnTo>
                        <a:pt x="573" y="52"/>
                      </a:lnTo>
                      <a:lnTo>
                        <a:pt x="627" y="89"/>
                      </a:lnTo>
                      <a:lnTo>
                        <a:pt x="671" y="136"/>
                      </a:lnTo>
                      <a:lnTo>
                        <a:pt x="707" y="188"/>
                      </a:lnTo>
                      <a:lnTo>
                        <a:pt x="725" y="244"/>
                      </a:lnTo>
                      <a:lnTo>
                        <a:pt x="733" y="308"/>
                      </a:lnTo>
                      <a:lnTo>
                        <a:pt x="725" y="370"/>
                      </a:lnTo>
                      <a:lnTo>
                        <a:pt x="707" y="426"/>
                      </a:lnTo>
                      <a:lnTo>
                        <a:pt x="671" y="481"/>
                      </a:lnTo>
                      <a:lnTo>
                        <a:pt x="627" y="527"/>
                      </a:lnTo>
                      <a:lnTo>
                        <a:pt x="573" y="565"/>
                      </a:lnTo>
                      <a:lnTo>
                        <a:pt x="511" y="592"/>
                      </a:lnTo>
                      <a:lnTo>
                        <a:pt x="442" y="611"/>
                      </a:lnTo>
                      <a:lnTo>
                        <a:pt x="366" y="617"/>
                      </a:lnTo>
                      <a:lnTo>
                        <a:pt x="294" y="611"/>
                      </a:lnTo>
                      <a:lnTo>
                        <a:pt x="225" y="592"/>
                      </a:lnTo>
                      <a:lnTo>
                        <a:pt x="163" y="565"/>
                      </a:lnTo>
                      <a:lnTo>
                        <a:pt x="109" y="527"/>
                      </a:lnTo>
                      <a:lnTo>
                        <a:pt x="63" y="481"/>
                      </a:lnTo>
                      <a:lnTo>
                        <a:pt x="30" y="426"/>
                      </a:lnTo>
                      <a:lnTo>
                        <a:pt x="8" y="370"/>
                      </a:lnTo>
                      <a:lnTo>
                        <a:pt x="0" y="308"/>
                      </a:lnTo>
                      <a:lnTo>
                        <a:pt x="8" y="244"/>
                      </a:lnTo>
                      <a:lnTo>
                        <a:pt x="30" y="188"/>
                      </a:lnTo>
                      <a:lnTo>
                        <a:pt x="63" y="136"/>
                      </a:lnTo>
                      <a:lnTo>
                        <a:pt x="109" y="89"/>
                      </a:lnTo>
                      <a:lnTo>
                        <a:pt x="163" y="52"/>
                      </a:lnTo>
                      <a:lnTo>
                        <a:pt x="225" y="24"/>
                      </a:lnTo>
                      <a:lnTo>
                        <a:pt x="294" y="6"/>
                      </a:lnTo>
                      <a:lnTo>
                        <a:pt x="366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7" name="Freeform 375"/>
                <p:cNvSpPr>
                  <a:spLocks/>
                </p:cNvSpPr>
                <p:nvPr/>
              </p:nvSpPr>
              <p:spPr bwMode="auto">
                <a:xfrm>
                  <a:off x="4951" y="1529"/>
                  <a:ext cx="131" cy="110"/>
                </a:xfrm>
                <a:custGeom>
                  <a:avLst/>
                  <a:gdLst>
                    <a:gd name="T0" fmla="*/ 16 w 526"/>
                    <a:gd name="T1" fmla="*/ 0 h 441"/>
                    <a:gd name="T2" fmla="*/ 19 w 526"/>
                    <a:gd name="T3" fmla="*/ 0 h 441"/>
                    <a:gd name="T4" fmla="*/ 23 w 526"/>
                    <a:gd name="T5" fmla="*/ 1 h 441"/>
                    <a:gd name="T6" fmla="*/ 25 w 526"/>
                    <a:gd name="T7" fmla="*/ 2 h 441"/>
                    <a:gd name="T8" fmla="*/ 28 w 526"/>
                    <a:gd name="T9" fmla="*/ 4 h 441"/>
                    <a:gd name="T10" fmla="*/ 30 w 526"/>
                    <a:gd name="T11" fmla="*/ 6 h 441"/>
                    <a:gd name="T12" fmla="*/ 31 w 526"/>
                    <a:gd name="T13" fmla="*/ 8 h 441"/>
                    <a:gd name="T14" fmla="*/ 32 w 526"/>
                    <a:gd name="T15" fmla="*/ 11 h 441"/>
                    <a:gd name="T16" fmla="*/ 33 w 526"/>
                    <a:gd name="T17" fmla="*/ 14 h 441"/>
                    <a:gd name="T18" fmla="*/ 32 w 526"/>
                    <a:gd name="T19" fmla="*/ 16 h 441"/>
                    <a:gd name="T20" fmla="*/ 31 w 526"/>
                    <a:gd name="T21" fmla="*/ 19 h 441"/>
                    <a:gd name="T22" fmla="*/ 30 w 526"/>
                    <a:gd name="T23" fmla="*/ 21 h 441"/>
                    <a:gd name="T24" fmla="*/ 28 w 526"/>
                    <a:gd name="T25" fmla="*/ 23 h 441"/>
                    <a:gd name="T26" fmla="*/ 25 w 526"/>
                    <a:gd name="T27" fmla="*/ 25 h 441"/>
                    <a:gd name="T28" fmla="*/ 23 w 526"/>
                    <a:gd name="T29" fmla="*/ 26 h 441"/>
                    <a:gd name="T30" fmla="*/ 19 w 526"/>
                    <a:gd name="T31" fmla="*/ 27 h 441"/>
                    <a:gd name="T32" fmla="*/ 16 w 526"/>
                    <a:gd name="T33" fmla="*/ 27 h 441"/>
                    <a:gd name="T34" fmla="*/ 13 w 526"/>
                    <a:gd name="T35" fmla="*/ 27 h 441"/>
                    <a:gd name="T36" fmla="*/ 10 w 526"/>
                    <a:gd name="T37" fmla="*/ 26 h 441"/>
                    <a:gd name="T38" fmla="*/ 7 w 526"/>
                    <a:gd name="T39" fmla="*/ 25 h 441"/>
                    <a:gd name="T40" fmla="*/ 5 w 526"/>
                    <a:gd name="T41" fmla="*/ 23 h 441"/>
                    <a:gd name="T42" fmla="*/ 3 w 526"/>
                    <a:gd name="T43" fmla="*/ 21 h 441"/>
                    <a:gd name="T44" fmla="*/ 1 w 526"/>
                    <a:gd name="T45" fmla="*/ 19 h 441"/>
                    <a:gd name="T46" fmla="*/ 0 w 526"/>
                    <a:gd name="T47" fmla="*/ 16 h 441"/>
                    <a:gd name="T48" fmla="*/ 0 w 526"/>
                    <a:gd name="T49" fmla="*/ 14 h 441"/>
                    <a:gd name="T50" fmla="*/ 0 w 526"/>
                    <a:gd name="T51" fmla="*/ 11 h 441"/>
                    <a:gd name="T52" fmla="*/ 1 w 526"/>
                    <a:gd name="T53" fmla="*/ 8 h 441"/>
                    <a:gd name="T54" fmla="*/ 3 w 526"/>
                    <a:gd name="T55" fmla="*/ 6 h 441"/>
                    <a:gd name="T56" fmla="*/ 5 w 526"/>
                    <a:gd name="T57" fmla="*/ 4 h 441"/>
                    <a:gd name="T58" fmla="*/ 7 w 526"/>
                    <a:gd name="T59" fmla="*/ 2 h 441"/>
                    <a:gd name="T60" fmla="*/ 10 w 526"/>
                    <a:gd name="T61" fmla="*/ 1 h 441"/>
                    <a:gd name="T62" fmla="*/ 13 w 526"/>
                    <a:gd name="T63" fmla="*/ 0 h 441"/>
                    <a:gd name="T64" fmla="*/ 16 w 526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6" h="441">
                      <a:moveTo>
                        <a:pt x="261" y="0"/>
                      </a:moveTo>
                      <a:lnTo>
                        <a:pt x="313" y="6"/>
                      </a:lnTo>
                      <a:lnTo>
                        <a:pt x="365" y="17"/>
                      </a:lnTo>
                      <a:lnTo>
                        <a:pt x="408" y="39"/>
                      </a:lnTo>
                      <a:lnTo>
                        <a:pt x="446" y="66"/>
                      </a:lnTo>
                      <a:lnTo>
                        <a:pt x="479" y="99"/>
                      </a:lnTo>
                      <a:lnTo>
                        <a:pt x="503" y="134"/>
                      </a:lnTo>
                      <a:lnTo>
                        <a:pt x="519" y="175"/>
                      </a:lnTo>
                      <a:lnTo>
                        <a:pt x="526" y="219"/>
                      </a:lnTo>
                      <a:lnTo>
                        <a:pt x="519" y="265"/>
                      </a:lnTo>
                      <a:lnTo>
                        <a:pt x="503" y="305"/>
                      </a:lnTo>
                      <a:lnTo>
                        <a:pt x="479" y="343"/>
                      </a:lnTo>
                      <a:lnTo>
                        <a:pt x="446" y="376"/>
                      </a:lnTo>
                      <a:lnTo>
                        <a:pt x="408" y="403"/>
                      </a:lnTo>
                      <a:lnTo>
                        <a:pt x="365" y="425"/>
                      </a:lnTo>
                      <a:lnTo>
                        <a:pt x="313" y="436"/>
                      </a:lnTo>
                      <a:lnTo>
                        <a:pt x="261" y="441"/>
                      </a:lnTo>
                      <a:lnTo>
                        <a:pt x="210" y="436"/>
                      </a:lnTo>
                      <a:lnTo>
                        <a:pt x="161" y="425"/>
                      </a:lnTo>
                      <a:lnTo>
                        <a:pt x="118" y="403"/>
                      </a:lnTo>
                      <a:lnTo>
                        <a:pt x="80" y="376"/>
                      </a:lnTo>
                      <a:lnTo>
                        <a:pt x="48" y="343"/>
                      </a:lnTo>
                      <a:lnTo>
                        <a:pt x="23" y="305"/>
                      </a:lnTo>
                      <a:lnTo>
                        <a:pt x="6" y="265"/>
                      </a:lnTo>
                      <a:lnTo>
                        <a:pt x="0" y="219"/>
                      </a:lnTo>
                      <a:lnTo>
                        <a:pt x="6" y="175"/>
                      </a:lnTo>
                      <a:lnTo>
                        <a:pt x="23" y="134"/>
                      </a:lnTo>
                      <a:lnTo>
                        <a:pt x="48" y="99"/>
                      </a:lnTo>
                      <a:lnTo>
                        <a:pt x="80" y="66"/>
                      </a:lnTo>
                      <a:lnTo>
                        <a:pt x="118" y="39"/>
                      </a:lnTo>
                      <a:lnTo>
                        <a:pt x="161" y="17"/>
                      </a:lnTo>
                      <a:lnTo>
                        <a:pt x="210" y="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8" name="Freeform 376"/>
                <p:cNvSpPr>
                  <a:spLocks/>
                </p:cNvSpPr>
                <p:nvPr/>
              </p:nvSpPr>
              <p:spPr bwMode="auto">
                <a:xfrm>
                  <a:off x="4983" y="1556"/>
                  <a:ext cx="66" cy="56"/>
                </a:xfrm>
                <a:custGeom>
                  <a:avLst/>
                  <a:gdLst>
                    <a:gd name="T0" fmla="*/ 8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8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8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0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6" y="33"/>
                      </a:lnTo>
                      <a:lnTo>
                        <a:pt x="242" y="50"/>
                      </a:lnTo>
                      <a:lnTo>
                        <a:pt x="252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2" y="152"/>
                      </a:lnTo>
                      <a:lnTo>
                        <a:pt x="242" y="172"/>
                      </a:lnTo>
                      <a:lnTo>
                        <a:pt x="226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0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41" y="191"/>
                      </a:lnTo>
                      <a:lnTo>
                        <a:pt x="25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5" y="50"/>
                      </a:lnTo>
                      <a:lnTo>
                        <a:pt x="41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9" name="Freeform 377"/>
                <p:cNvSpPr>
                  <a:spLocks/>
                </p:cNvSpPr>
                <p:nvPr/>
              </p:nvSpPr>
              <p:spPr bwMode="auto">
                <a:xfrm>
                  <a:off x="5000" y="1570"/>
                  <a:ext cx="34" cy="28"/>
                </a:xfrm>
                <a:custGeom>
                  <a:avLst/>
                  <a:gdLst>
                    <a:gd name="T0" fmla="*/ 4 w 136"/>
                    <a:gd name="T1" fmla="*/ 0 h 111"/>
                    <a:gd name="T2" fmla="*/ 6 w 136"/>
                    <a:gd name="T3" fmla="*/ 0 h 111"/>
                    <a:gd name="T4" fmla="*/ 7 w 136"/>
                    <a:gd name="T5" fmla="*/ 1 h 111"/>
                    <a:gd name="T6" fmla="*/ 8 w 136"/>
                    <a:gd name="T7" fmla="*/ 2 h 111"/>
                    <a:gd name="T8" fmla="*/ 9 w 136"/>
                    <a:gd name="T9" fmla="*/ 4 h 111"/>
                    <a:gd name="T10" fmla="*/ 8 w 136"/>
                    <a:gd name="T11" fmla="*/ 5 h 111"/>
                    <a:gd name="T12" fmla="*/ 7 w 136"/>
                    <a:gd name="T13" fmla="*/ 6 h 111"/>
                    <a:gd name="T14" fmla="*/ 6 w 136"/>
                    <a:gd name="T15" fmla="*/ 7 h 111"/>
                    <a:gd name="T16" fmla="*/ 4 w 136"/>
                    <a:gd name="T17" fmla="*/ 7 h 111"/>
                    <a:gd name="T18" fmla="*/ 3 w 136"/>
                    <a:gd name="T19" fmla="*/ 7 h 111"/>
                    <a:gd name="T20" fmla="*/ 1 w 136"/>
                    <a:gd name="T21" fmla="*/ 6 h 111"/>
                    <a:gd name="T22" fmla="*/ 1 w 136"/>
                    <a:gd name="T23" fmla="*/ 5 h 111"/>
                    <a:gd name="T24" fmla="*/ 0 w 136"/>
                    <a:gd name="T25" fmla="*/ 4 h 111"/>
                    <a:gd name="T26" fmla="*/ 1 w 136"/>
                    <a:gd name="T27" fmla="*/ 2 h 111"/>
                    <a:gd name="T28" fmla="*/ 1 w 136"/>
                    <a:gd name="T29" fmla="*/ 1 h 111"/>
                    <a:gd name="T30" fmla="*/ 3 w 136"/>
                    <a:gd name="T31" fmla="*/ 0 h 111"/>
                    <a:gd name="T32" fmla="*/ 4 w 136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6" h="111">
                      <a:moveTo>
                        <a:pt x="65" y="0"/>
                      </a:moveTo>
                      <a:lnTo>
                        <a:pt x="93" y="5"/>
                      </a:lnTo>
                      <a:lnTo>
                        <a:pt x="115" y="16"/>
                      </a:lnTo>
                      <a:lnTo>
                        <a:pt x="131" y="32"/>
                      </a:lnTo>
                      <a:lnTo>
                        <a:pt x="136" y="55"/>
                      </a:lnTo>
                      <a:lnTo>
                        <a:pt x="131" y="76"/>
                      </a:lnTo>
                      <a:lnTo>
                        <a:pt x="115" y="95"/>
                      </a:lnTo>
                      <a:lnTo>
                        <a:pt x="93" y="106"/>
                      </a:lnTo>
                      <a:lnTo>
                        <a:pt x="65" y="111"/>
                      </a:lnTo>
                      <a:lnTo>
                        <a:pt x="39" y="106"/>
                      </a:lnTo>
                      <a:lnTo>
                        <a:pt x="19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9" y="16"/>
                      </a:lnTo>
                      <a:lnTo>
                        <a:pt x="39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0" name="Freeform 378"/>
                <p:cNvSpPr>
                  <a:spLocks/>
                </p:cNvSpPr>
                <p:nvPr/>
              </p:nvSpPr>
              <p:spPr bwMode="auto">
                <a:xfrm>
                  <a:off x="4705" y="1334"/>
                  <a:ext cx="54" cy="71"/>
                </a:xfrm>
                <a:custGeom>
                  <a:avLst/>
                  <a:gdLst>
                    <a:gd name="T0" fmla="*/ 6 w 213"/>
                    <a:gd name="T1" fmla="*/ 2 h 288"/>
                    <a:gd name="T2" fmla="*/ 14 w 213"/>
                    <a:gd name="T3" fmla="*/ 18 h 288"/>
                    <a:gd name="T4" fmla="*/ 8 w 213"/>
                    <a:gd name="T5" fmla="*/ 17 h 288"/>
                    <a:gd name="T6" fmla="*/ 7 w 213"/>
                    <a:gd name="T7" fmla="*/ 17 h 288"/>
                    <a:gd name="T8" fmla="*/ 0 w 213"/>
                    <a:gd name="T9" fmla="*/ 4 h 288"/>
                    <a:gd name="T10" fmla="*/ 0 w 213"/>
                    <a:gd name="T11" fmla="*/ 3 h 288"/>
                    <a:gd name="T12" fmla="*/ 0 w 213"/>
                    <a:gd name="T13" fmla="*/ 2 h 288"/>
                    <a:gd name="T14" fmla="*/ 1 w 213"/>
                    <a:gd name="T15" fmla="*/ 1 h 288"/>
                    <a:gd name="T16" fmla="*/ 1 w 213"/>
                    <a:gd name="T17" fmla="*/ 0 h 288"/>
                    <a:gd name="T18" fmla="*/ 2 w 213"/>
                    <a:gd name="T19" fmla="*/ 0 h 288"/>
                    <a:gd name="T20" fmla="*/ 3 w 213"/>
                    <a:gd name="T21" fmla="*/ 0 h 288"/>
                    <a:gd name="T22" fmla="*/ 4 w 213"/>
                    <a:gd name="T23" fmla="*/ 1 h 288"/>
                    <a:gd name="T24" fmla="*/ 6 w 213"/>
                    <a:gd name="T25" fmla="*/ 2 h 2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3" h="288">
                      <a:moveTo>
                        <a:pt x="90" y="27"/>
                      </a:moveTo>
                      <a:lnTo>
                        <a:pt x="213" y="288"/>
                      </a:lnTo>
                      <a:lnTo>
                        <a:pt x="119" y="283"/>
                      </a:lnTo>
                      <a:lnTo>
                        <a:pt x="103" y="283"/>
                      </a:lnTo>
                      <a:lnTo>
                        <a:pt x="3" y="65"/>
                      </a:lnTo>
                      <a:lnTo>
                        <a:pt x="0" y="46"/>
                      </a:lnTo>
                      <a:lnTo>
                        <a:pt x="3" y="30"/>
                      </a:lnTo>
                      <a:lnTo>
                        <a:pt x="8" y="14"/>
                      </a:lnTo>
                      <a:lnTo>
                        <a:pt x="19" y="5"/>
                      </a:lnTo>
                      <a:lnTo>
                        <a:pt x="30" y="0"/>
                      </a:lnTo>
                      <a:lnTo>
                        <a:pt x="47" y="0"/>
                      </a:lnTo>
                      <a:lnTo>
                        <a:pt x="65" y="11"/>
                      </a:lnTo>
                      <a:lnTo>
                        <a:pt x="90" y="27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1" name="Freeform 379"/>
                <p:cNvSpPr>
                  <a:spLocks/>
                </p:cNvSpPr>
                <p:nvPr/>
              </p:nvSpPr>
              <p:spPr bwMode="auto">
                <a:xfrm>
                  <a:off x="5026" y="1272"/>
                  <a:ext cx="118" cy="144"/>
                </a:xfrm>
                <a:custGeom>
                  <a:avLst/>
                  <a:gdLst>
                    <a:gd name="T0" fmla="*/ 30 w 471"/>
                    <a:gd name="T1" fmla="*/ 36 h 574"/>
                    <a:gd name="T2" fmla="*/ 22 w 471"/>
                    <a:gd name="T3" fmla="*/ 35 h 574"/>
                    <a:gd name="T4" fmla="*/ 3 w 471"/>
                    <a:gd name="T5" fmla="*/ 10 h 574"/>
                    <a:gd name="T6" fmla="*/ 1 w 471"/>
                    <a:gd name="T7" fmla="*/ 7 h 574"/>
                    <a:gd name="T8" fmla="*/ 0 w 471"/>
                    <a:gd name="T9" fmla="*/ 4 h 574"/>
                    <a:gd name="T10" fmla="*/ 1 w 471"/>
                    <a:gd name="T11" fmla="*/ 2 h 574"/>
                    <a:gd name="T12" fmla="*/ 2 w 471"/>
                    <a:gd name="T13" fmla="*/ 0 h 574"/>
                    <a:gd name="T14" fmla="*/ 2 w 471"/>
                    <a:gd name="T15" fmla="*/ 0 h 574"/>
                    <a:gd name="T16" fmla="*/ 3 w 471"/>
                    <a:gd name="T17" fmla="*/ 0 h 574"/>
                    <a:gd name="T18" fmla="*/ 3 w 471"/>
                    <a:gd name="T19" fmla="*/ 1 h 574"/>
                    <a:gd name="T20" fmla="*/ 4 w 471"/>
                    <a:gd name="T21" fmla="*/ 2 h 574"/>
                    <a:gd name="T22" fmla="*/ 4 w 471"/>
                    <a:gd name="T23" fmla="*/ 2 h 574"/>
                    <a:gd name="T24" fmla="*/ 5 w 471"/>
                    <a:gd name="T25" fmla="*/ 4 h 574"/>
                    <a:gd name="T26" fmla="*/ 6 w 471"/>
                    <a:gd name="T27" fmla="*/ 5 h 574"/>
                    <a:gd name="T28" fmla="*/ 8 w 471"/>
                    <a:gd name="T29" fmla="*/ 7 h 574"/>
                    <a:gd name="T30" fmla="*/ 9 w 471"/>
                    <a:gd name="T31" fmla="*/ 9 h 574"/>
                    <a:gd name="T32" fmla="*/ 11 w 471"/>
                    <a:gd name="T33" fmla="*/ 12 h 574"/>
                    <a:gd name="T34" fmla="*/ 13 w 471"/>
                    <a:gd name="T35" fmla="*/ 15 h 574"/>
                    <a:gd name="T36" fmla="*/ 16 w 471"/>
                    <a:gd name="T37" fmla="*/ 18 h 574"/>
                    <a:gd name="T38" fmla="*/ 19 w 471"/>
                    <a:gd name="T39" fmla="*/ 22 h 574"/>
                    <a:gd name="T40" fmla="*/ 22 w 471"/>
                    <a:gd name="T41" fmla="*/ 26 h 574"/>
                    <a:gd name="T42" fmla="*/ 26 w 471"/>
                    <a:gd name="T43" fmla="*/ 31 h 574"/>
                    <a:gd name="T44" fmla="*/ 30 w 471"/>
                    <a:gd name="T45" fmla="*/ 36 h 5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71" h="574">
                      <a:moveTo>
                        <a:pt x="471" y="574"/>
                      </a:moveTo>
                      <a:lnTo>
                        <a:pt x="351" y="560"/>
                      </a:lnTo>
                      <a:lnTo>
                        <a:pt x="41" y="158"/>
                      </a:lnTo>
                      <a:lnTo>
                        <a:pt x="11" y="104"/>
                      </a:lnTo>
                      <a:lnTo>
                        <a:pt x="0" y="63"/>
                      </a:lnTo>
                      <a:lnTo>
                        <a:pt x="11" y="28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9" y="3"/>
                      </a:lnTo>
                      <a:lnTo>
                        <a:pt x="46" y="11"/>
                      </a:lnTo>
                      <a:lnTo>
                        <a:pt x="55" y="23"/>
                      </a:lnTo>
                      <a:lnTo>
                        <a:pt x="65" y="35"/>
                      </a:lnTo>
                      <a:lnTo>
                        <a:pt x="81" y="55"/>
                      </a:lnTo>
                      <a:lnTo>
                        <a:pt x="98" y="79"/>
                      </a:lnTo>
                      <a:lnTo>
                        <a:pt x="123" y="109"/>
                      </a:lnTo>
                      <a:lnTo>
                        <a:pt x="147" y="145"/>
                      </a:lnTo>
                      <a:lnTo>
                        <a:pt x="177" y="185"/>
                      </a:lnTo>
                      <a:lnTo>
                        <a:pt x="212" y="231"/>
                      </a:lnTo>
                      <a:lnTo>
                        <a:pt x="253" y="286"/>
                      </a:lnTo>
                      <a:lnTo>
                        <a:pt x="300" y="346"/>
                      </a:lnTo>
                      <a:lnTo>
                        <a:pt x="351" y="413"/>
                      </a:lnTo>
                      <a:lnTo>
                        <a:pt x="408" y="489"/>
                      </a:lnTo>
                      <a:lnTo>
                        <a:pt x="471" y="574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2" name="Freeform 380"/>
                <p:cNvSpPr>
                  <a:spLocks/>
                </p:cNvSpPr>
                <p:nvPr/>
              </p:nvSpPr>
              <p:spPr bwMode="auto">
                <a:xfrm>
                  <a:off x="5040" y="1281"/>
                  <a:ext cx="104" cy="135"/>
                </a:xfrm>
                <a:custGeom>
                  <a:avLst/>
                  <a:gdLst>
                    <a:gd name="T0" fmla="*/ 22 w 413"/>
                    <a:gd name="T1" fmla="*/ 33 h 539"/>
                    <a:gd name="T2" fmla="*/ 2 w 413"/>
                    <a:gd name="T3" fmla="*/ 9 h 539"/>
                    <a:gd name="T4" fmla="*/ 1 w 413"/>
                    <a:gd name="T5" fmla="*/ 6 h 539"/>
                    <a:gd name="T6" fmla="*/ 0 w 413"/>
                    <a:gd name="T7" fmla="*/ 4 h 539"/>
                    <a:gd name="T8" fmla="*/ 0 w 413"/>
                    <a:gd name="T9" fmla="*/ 2 h 539"/>
                    <a:gd name="T10" fmla="*/ 1 w 413"/>
                    <a:gd name="T11" fmla="*/ 0 h 539"/>
                    <a:gd name="T12" fmla="*/ 2 w 413"/>
                    <a:gd name="T13" fmla="*/ 2 h 539"/>
                    <a:gd name="T14" fmla="*/ 4 w 413"/>
                    <a:gd name="T15" fmla="*/ 4 h 539"/>
                    <a:gd name="T16" fmla="*/ 6 w 413"/>
                    <a:gd name="T17" fmla="*/ 7 h 539"/>
                    <a:gd name="T18" fmla="*/ 9 w 413"/>
                    <a:gd name="T19" fmla="*/ 11 h 539"/>
                    <a:gd name="T20" fmla="*/ 12 w 413"/>
                    <a:gd name="T21" fmla="*/ 15 h 539"/>
                    <a:gd name="T22" fmla="*/ 16 w 413"/>
                    <a:gd name="T23" fmla="*/ 21 h 539"/>
                    <a:gd name="T24" fmla="*/ 21 w 413"/>
                    <a:gd name="T25" fmla="*/ 27 h 539"/>
                    <a:gd name="T26" fmla="*/ 26 w 413"/>
                    <a:gd name="T27" fmla="*/ 34 h 539"/>
                    <a:gd name="T28" fmla="*/ 22 w 413"/>
                    <a:gd name="T29" fmla="*/ 33 h 5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3" h="539">
                      <a:moveTo>
                        <a:pt x="342" y="531"/>
                      </a:moveTo>
                      <a:lnTo>
                        <a:pt x="37" y="136"/>
                      </a:lnTo>
                      <a:lnTo>
                        <a:pt x="13" y="94"/>
                      </a:lnTo>
                      <a:lnTo>
                        <a:pt x="0" y="55"/>
                      </a:lnTo>
                      <a:lnTo>
                        <a:pt x="0" y="25"/>
                      </a:lnTo>
                      <a:lnTo>
                        <a:pt x="11" y="0"/>
                      </a:lnTo>
                      <a:lnTo>
                        <a:pt x="32" y="30"/>
                      </a:lnTo>
                      <a:lnTo>
                        <a:pt x="59" y="66"/>
                      </a:lnTo>
                      <a:lnTo>
                        <a:pt x="95" y="115"/>
                      </a:lnTo>
                      <a:lnTo>
                        <a:pt x="138" y="172"/>
                      </a:lnTo>
                      <a:lnTo>
                        <a:pt x="189" y="242"/>
                      </a:lnTo>
                      <a:lnTo>
                        <a:pt x="252" y="327"/>
                      </a:lnTo>
                      <a:lnTo>
                        <a:pt x="325" y="425"/>
                      </a:lnTo>
                      <a:lnTo>
                        <a:pt x="413" y="539"/>
                      </a:lnTo>
                      <a:lnTo>
                        <a:pt x="342" y="531"/>
                      </a:lnTo>
                      <a:close/>
                    </a:path>
                  </a:pathLst>
                </a:custGeom>
                <a:solidFill>
                  <a:srgbClr val="A8B2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3" name="Freeform 381"/>
                <p:cNvSpPr>
                  <a:spLocks/>
                </p:cNvSpPr>
                <p:nvPr/>
              </p:nvSpPr>
              <p:spPr bwMode="auto">
                <a:xfrm>
                  <a:off x="4722" y="1177"/>
                  <a:ext cx="291" cy="288"/>
                </a:xfrm>
                <a:custGeom>
                  <a:avLst/>
                  <a:gdLst>
                    <a:gd name="T0" fmla="*/ 70 w 1166"/>
                    <a:gd name="T1" fmla="*/ 40 h 1153"/>
                    <a:gd name="T2" fmla="*/ 67 w 1166"/>
                    <a:gd name="T3" fmla="*/ 42 h 1153"/>
                    <a:gd name="T4" fmla="*/ 63 w 1166"/>
                    <a:gd name="T5" fmla="*/ 43 h 1153"/>
                    <a:gd name="T6" fmla="*/ 60 w 1166"/>
                    <a:gd name="T7" fmla="*/ 44 h 1153"/>
                    <a:gd name="T8" fmla="*/ 57 w 1166"/>
                    <a:gd name="T9" fmla="*/ 44 h 1153"/>
                    <a:gd name="T10" fmla="*/ 54 w 1166"/>
                    <a:gd name="T11" fmla="*/ 44 h 1153"/>
                    <a:gd name="T12" fmla="*/ 51 w 1166"/>
                    <a:gd name="T13" fmla="*/ 43 h 1153"/>
                    <a:gd name="T14" fmla="*/ 47 w 1166"/>
                    <a:gd name="T15" fmla="*/ 41 h 1153"/>
                    <a:gd name="T16" fmla="*/ 46 w 1166"/>
                    <a:gd name="T17" fmla="*/ 33 h 1153"/>
                    <a:gd name="T18" fmla="*/ 35 w 1166"/>
                    <a:gd name="T19" fmla="*/ 24 h 1153"/>
                    <a:gd name="T20" fmla="*/ 34 w 1166"/>
                    <a:gd name="T21" fmla="*/ 13 h 1153"/>
                    <a:gd name="T22" fmla="*/ 31 w 1166"/>
                    <a:gd name="T23" fmla="*/ 5 h 1153"/>
                    <a:gd name="T24" fmla="*/ 26 w 1166"/>
                    <a:gd name="T25" fmla="*/ 2 h 1153"/>
                    <a:gd name="T26" fmla="*/ 20 w 1166"/>
                    <a:gd name="T27" fmla="*/ 0 h 1153"/>
                    <a:gd name="T28" fmla="*/ 14 w 1166"/>
                    <a:gd name="T29" fmla="*/ 0 h 1153"/>
                    <a:gd name="T30" fmla="*/ 8 w 1166"/>
                    <a:gd name="T31" fmla="*/ 3 h 1153"/>
                    <a:gd name="T32" fmla="*/ 3 w 1166"/>
                    <a:gd name="T33" fmla="*/ 9 h 1153"/>
                    <a:gd name="T34" fmla="*/ 0 w 1166"/>
                    <a:gd name="T35" fmla="*/ 15 h 1153"/>
                    <a:gd name="T36" fmla="*/ 0 w 1166"/>
                    <a:gd name="T37" fmla="*/ 23 h 1153"/>
                    <a:gd name="T38" fmla="*/ 9 w 1166"/>
                    <a:gd name="T39" fmla="*/ 34 h 1153"/>
                    <a:gd name="T40" fmla="*/ 8 w 1166"/>
                    <a:gd name="T41" fmla="*/ 44 h 1153"/>
                    <a:gd name="T42" fmla="*/ 13 w 1166"/>
                    <a:gd name="T43" fmla="*/ 53 h 1153"/>
                    <a:gd name="T44" fmla="*/ 20 w 1166"/>
                    <a:gd name="T45" fmla="*/ 62 h 1153"/>
                    <a:gd name="T46" fmla="*/ 28 w 1166"/>
                    <a:gd name="T47" fmla="*/ 68 h 1153"/>
                    <a:gd name="T48" fmla="*/ 36 w 1166"/>
                    <a:gd name="T49" fmla="*/ 72 h 1153"/>
                    <a:gd name="T50" fmla="*/ 43 w 1166"/>
                    <a:gd name="T51" fmla="*/ 71 h 1153"/>
                    <a:gd name="T52" fmla="*/ 47 w 1166"/>
                    <a:gd name="T53" fmla="*/ 67 h 1153"/>
                    <a:gd name="T54" fmla="*/ 48 w 1166"/>
                    <a:gd name="T55" fmla="*/ 58 h 1153"/>
                    <a:gd name="T56" fmla="*/ 57 w 1166"/>
                    <a:gd name="T57" fmla="*/ 55 h 1153"/>
                    <a:gd name="T58" fmla="*/ 64 w 1166"/>
                    <a:gd name="T59" fmla="*/ 52 h 1153"/>
                    <a:gd name="T60" fmla="*/ 69 w 1166"/>
                    <a:gd name="T61" fmla="*/ 47 h 1153"/>
                    <a:gd name="T62" fmla="*/ 73 w 1166"/>
                    <a:gd name="T63" fmla="*/ 39 h 1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166" h="1153">
                      <a:moveTo>
                        <a:pt x="1166" y="627"/>
                      </a:moveTo>
                      <a:lnTo>
                        <a:pt x="1130" y="647"/>
                      </a:lnTo>
                      <a:lnTo>
                        <a:pt x="1101" y="663"/>
                      </a:lnTo>
                      <a:lnTo>
                        <a:pt x="1071" y="676"/>
                      </a:lnTo>
                      <a:lnTo>
                        <a:pt x="1044" y="687"/>
                      </a:lnTo>
                      <a:lnTo>
                        <a:pt x="1016" y="698"/>
                      </a:lnTo>
                      <a:lnTo>
                        <a:pt x="991" y="704"/>
                      </a:lnTo>
                      <a:lnTo>
                        <a:pt x="968" y="706"/>
                      </a:lnTo>
                      <a:lnTo>
                        <a:pt x="943" y="710"/>
                      </a:lnTo>
                      <a:lnTo>
                        <a:pt x="919" y="710"/>
                      </a:lnTo>
                      <a:lnTo>
                        <a:pt x="894" y="706"/>
                      </a:lnTo>
                      <a:lnTo>
                        <a:pt x="869" y="701"/>
                      </a:lnTo>
                      <a:lnTo>
                        <a:pt x="843" y="693"/>
                      </a:lnTo>
                      <a:lnTo>
                        <a:pt x="815" y="685"/>
                      </a:lnTo>
                      <a:lnTo>
                        <a:pt x="783" y="674"/>
                      </a:lnTo>
                      <a:lnTo>
                        <a:pt x="750" y="660"/>
                      </a:lnTo>
                      <a:lnTo>
                        <a:pt x="714" y="644"/>
                      </a:lnTo>
                      <a:lnTo>
                        <a:pt x="734" y="527"/>
                      </a:lnTo>
                      <a:lnTo>
                        <a:pt x="563" y="470"/>
                      </a:lnTo>
                      <a:lnTo>
                        <a:pt x="563" y="383"/>
                      </a:lnTo>
                      <a:lnTo>
                        <a:pt x="560" y="299"/>
                      </a:lnTo>
                      <a:lnTo>
                        <a:pt x="552" y="214"/>
                      </a:lnTo>
                      <a:lnTo>
                        <a:pt x="533" y="128"/>
                      </a:lnTo>
                      <a:lnTo>
                        <a:pt x="497" y="87"/>
                      </a:lnTo>
                      <a:lnTo>
                        <a:pt x="457" y="52"/>
                      </a:lnTo>
                      <a:lnTo>
                        <a:pt x="416" y="30"/>
                      </a:lnTo>
                      <a:lnTo>
                        <a:pt x="375" y="13"/>
                      </a:lnTo>
                      <a:lnTo>
                        <a:pt x="329" y="2"/>
                      </a:lnTo>
                      <a:lnTo>
                        <a:pt x="280" y="0"/>
                      </a:lnTo>
                      <a:lnTo>
                        <a:pt x="231" y="6"/>
                      </a:lnTo>
                      <a:lnTo>
                        <a:pt x="176" y="13"/>
                      </a:lnTo>
                      <a:lnTo>
                        <a:pt x="123" y="55"/>
                      </a:lnTo>
                      <a:lnTo>
                        <a:pt x="79" y="98"/>
                      </a:lnTo>
                      <a:lnTo>
                        <a:pt x="47" y="144"/>
                      </a:lnTo>
                      <a:lnTo>
                        <a:pt x="22" y="196"/>
                      </a:lnTo>
                      <a:lnTo>
                        <a:pt x="8" y="247"/>
                      </a:lnTo>
                      <a:lnTo>
                        <a:pt x="0" y="307"/>
                      </a:lnTo>
                      <a:lnTo>
                        <a:pt x="0" y="373"/>
                      </a:lnTo>
                      <a:lnTo>
                        <a:pt x="8" y="443"/>
                      </a:lnTo>
                      <a:lnTo>
                        <a:pt x="148" y="546"/>
                      </a:lnTo>
                      <a:lnTo>
                        <a:pt x="125" y="622"/>
                      </a:lnTo>
                      <a:lnTo>
                        <a:pt x="130" y="701"/>
                      </a:lnTo>
                      <a:lnTo>
                        <a:pt x="158" y="777"/>
                      </a:lnTo>
                      <a:lnTo>
                        <a:pt x="204" y="853"/>
                      </a:lnTo>
                      <a:lnTo>
                        <a:pt x="264" y="924"/>
                      </a:lnTo>
                      <a:lnTo>
                        <a:pt x="326" y="989"/>
                      </a:lnTo>
                      <a:lnTo>
                        <a:pt x="389" y="1047"/>
                      </a:lnTo>
                      <a:lnTo>
                        <a:pt x="448" y="1093"/>
                      </a:lnTo>
                      <a:lnTo>
                        <a:pt x="522" y="1125"/>
                      </a:lnTo>
                      <a:lnTo>
                        <a:pt x="587" y="1147"/>
                      </a:lnTo>
                      <a:lnTo>
                        <a:pt x="642" y="1153"/>
                      </a:lnTo>
                      <a:lnTo>
                        <a:pt x="684" y="1144"/>
                      </a:lnTo>
                      <a:lnTo>
                        <a:pt x="720" y="1119"/>
                      </a:lnTo>
                      <a:lnTo>
                        <a:pt x="748" y="1076"/>
                      </a:lnTo>
                      <a:lnTo>
                        <a:pt x="767" y="1011"/>
                      </a:lnTo>
                      <a:lnTo>
                        <a:pt x="778" y="924"/>
                      </a:lnTo>
                      <a:lnTo>
                        <a:pt x="848" y="904"/>
                      </a:lnTo>
                      <a:lnTo>
                        <a:pt x="910" y="883"/>
                      </a:lnTo>
                      <a:lnTo>
                        <a:pt x="968" y="858"/>
                      </a:lnTo>
                      <a:lnTo>
                        <a:pt x="1021" y="828"/>
                      </a:lnTo>
                      <a:lnTo>
                        <a:pt x="1065" y="793"/>
                      </a:lnTo>
                      <a:lnTo>
                        <a:pt x="1106" y="750"/>
                      </a:lnTo>
                      <a:lnTo>
                        <a:pt x="1139" y="696"/>
                      </a:lnTo>
                      <a:lnTo>
                        <a:pt x="1166" y="627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4" name="Freeform 382"/>
                <p:cNvSpPr>
                  <a:spLocks/>
                </p:cNvSpPr>
                <p:nvPr/>
              </p:nvSpPr>
              <p:spPr bwMode="auto">
                <a:xfrm>
                  <a:off x="4731" y="1187"/>
                  <a:ext cx="115" cy="124"/>
                </a:xfrm>
                <a:custGeom>
                  <a:avLst/>
                  <a:gdLst>
                    <a:gd name="T0" fmla="*/ 1 w 460"/>
                    <a:gd name="T1" fmla="*/ 23 h 492"/>
                    <a:gd name="T2" fmla="*/ 2 w 460"/>
                    <a:gd name="T3" fmla="*/ 24 h 492"/>
                    <a:gd name="T4" fmla="*/ 4 w 460"/>
                    <a:gd name="T5" fmla="*/ 26 h 492"/>
                    <a:gd name="T6" fmla="*/ 6 w 460"/>
                    <a:gd name="T7" fmla="*/ 28 h 492"/>
                    <a:gd name="T8" fmla="*/ 9 w 460"/>
                    <a:gd name="T9" fmla="*/ 30 h 492"/>
                    <a:gd name="T10" fmla="*/ 12 w 460"/>
                    <a:gd name="T11" fmla="*/ 31 h 492"/>
                    <a:gd name="T12" fmla="*/ 14 w 460"/>
                    <a:gd name="T13" fmla="*/ 31 h 492"/>
                    <a:gd name="T14" fmla="*/ 15 w 460"/>
                    <a:gd name="T15" fmla="*/ 31 h 492"/>
                    <a:gd name="T16" fmla="*/ 16 w 460"/>
                    <a:gd name="T17" fmla="*/ 30 h 492"/>
                    <a:gd name="T18" fmla="*/ 15 w 460"/>
                    <a:gd name="T19" fmla="*/ 29 h 492"/>
                    <a:gd name="T20" fmla="*/ 13 w 460"/>
                    <a:gd name="T21" fmla="*/ 27 h 492"/>
                    <a:gd name="T22" fmla="*/ 11 w 460"/>
                    <a:gd name="T23" fmla="*/ 26 h 492"/>
                    <a:gd name="T24" fmla="*/ 9 w 460"/>
                    <a:gd name="T25" fmla="*/ 24 h 492"/>
                    <a:gd name="T26" fmla="*/ 7 w 460"/>
                    <a:gd name="T27" fmla="*/ 23 h 492"/>
                    <a:gd name="T28" fmla="*/ 6 w 460"/>
                    <a:gd name="T29" fmla="*/ 21 h 492"/>
                    <a:gd name="T30" fmla="*/ 5 w 460"/>
                    <a:gd name="T31" fmla="*/ 20 h 492"/>
                    <a:gd name="T32" fmla="*/ 4 w 460"/>
                    <a:gd name="T33" fmla="*/ 19 h 492"/>
                    <a:gd name="T34" fmla="*/ 4 w 460"/>
                    <a:gd name="T35" fmla="*/ 18 h 492"/>
                    <a:gd name="T36" fmla="*/ 5 w 460"/>
                    <a:gd name="T37" fmla="*/ 18 h 492"/>
                    <a:gd name="T38" fmla="*/ 5 w 460"/>
                    <a:gd name="T39" fmla="*/ 18 h 492"/>
                    <a:gd name="T40" fmla="*/ 6 w 460"/>
                    <a:gd name="T41" fmla="*/ 18 h 492"/>
                    <a:gd name="T42" fmla="*/ 16 w 460"/>
                    <a:gd name="T43" fmla="*/ 26 h 492"/>
                    <a:gd name="T44" fmla="*/ 17 w 460"/>
                    <a:gd name="T45" fmla="*/ 25 h 492"/>
                    <a:gd name="T46" fmla="*/ 17 w 460"/>
                    <a:gd name="T47" fmla="*/ 24 h 492"/>
                    <a:gd name="T48" fmla="*/ 19 w 460"/>
                    <a:gd name="T49" fmla="*/ 23 h 492"/>
                    <a:gd name="T50" fmla="*/ 20 w 460"/>
                    <a:gd name="T51" fmla="*/ 22 h 492"/>
                    <a:gd name="T52" fmla="*/ 20 w 460"/>
                    <a:gd name="T53" fmla="*/ 19 h 492"/>
                    <a:gd name="T54" fmla="*/ 20 w 460"/>
                    <a:gd name="T55" fmla="*/ 17 h 492"/>
                    <a:gd name="T56" fmla="*/ 21 w 460"/>
                    <a:gd name="T57" fmla="*/ 15 h 492"/>
                    <a:gd name="T58" fmla="*/ 22 w 460"/>
                    <a:gd name="T59" fmla="*/ 13 h 492"/>
                    <a:gd name="T60" fmla="*/ 23 w 460"/>
                    <a:gd name="T61" fmla="*/ 11 h 492"/>
                    <a:gd name="T62" fmla="*/ 25 w 460"/>
                    <a:gd name="T63" fmla="*/ 10 h 492"/>
                    <a:gd name="T64" fmla="*/ 27 w 460"/>
                    <a:gd name="T65" fmla="*/ 8 h 492"/>
                    <a:gd name="T66" fmla="*/ 29 w 460"/>
                    <a:gd name="T67" fmla="*/ 7 h 492"/>
                    <a:gd name="T68" fmla="*/ 29 w 460"/>
                    <a:gd name="T69" fmla="*/ 6 h 492"/>
                    <a:gd name="T70" fmla="*/ 28 w 460"/>
                    <a:gd name="T71" fmla="*/ 5 h 492"/>
                    <a:gd name="T72" fmla="*/ 27 w 460"/>
                    <a:gd name="T73" fmla="*/ 4 h 492"/>
                    <a:gd name="T74" fmla="*/ 25 w 460"/>
                    <a:gd name="T75" fmla="*/ 3 h 492"/>
                    <a:gd name="T76" fmla="*/ 23 w 460"/>
                    <a:gd name="T77" fmla="*/ 2 h 492"/>
                    <a:gd name="T78" fmla="*/ 20 w 460"/>
                    <a:gd name="T79" fmla="*/ 1 h 492"/>
                    <a:gd name="T80" fmla="*/ 18 w 460"/>
                    <a:gd name="T81" fmla="*/ 0 h 492"/>
                    <a:gd name="T82" fmla="*/ 15 w 460"/>
                    <a:gd name="T83" fmla="*/ 0 h 492"/>
                    <a:gd name="T84" fmla="*/ 13 w 460"/>
                    <a:gd name="T85" fmla="*/ 0 h 492"/>
                    <a:gd name="T86" fmla="*/ 11 w 460"/>
                    <a:gd name="T87" fmla="*/ 1 h 492"/>
                    <a:gd name="T88" fmla="*/ 8 w 460"/>
                    <a:gd name="T89" fmla="*/ 2 h 492"/>
                    <a:gd name="T90" fmla="*/ 6 w 460"/>
                    <a:gd name="T91" fmla="*/ 4 h 492"/>
                    <a:gd name="T92" fmla="*/ 5 w 460"/>
                    <a:gd name="T93" fmla="*/ 6 h 492"/>
                    <a:gd name="T94" fmla="*/ 3 w 460"/>
                    <a:gd name="T95" fmla="*/ 7 h 492"/>
                    <a:gd name="T96" fmla="*/ 2 w 460"/>
                    <a:gd name="T97" fmla="*/ 10 h 492"/>
                    <a:gd name="T98" fmla="*/ 1 w 460"/>
                    <a:gd name="T99" fmla="*/ 12 h 492"/>
                    <a:gd name="T100" fmla="*/ 1 w 460"/>
                    <a:gd name="T101" fmla="*/ 14 h 492"/>
                    <a:gd name="T102" fmla="*/ 0 w 460"/>
                    <a:gd name="T103" fmla="*/ 17 h 492"/>
                    <a:gd name="T104" fmla="*/ 0 w 460"/>
                    <a:gd name="T105" fmla="*/ 20 h 492"/>
                    <a:gd name="T106" fmla="*/ 1 w 460"/>
                    <a:gd name="T107" fmla="*/ 23 h 49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60" h="492">
                      <a:moveTo>
                        <a:pt x="12" y="356"/>
                      </a:moveTo>
                      <a:lnTo>
                        <a:pt x="30" y="385"/>
                      </a:lnTo>
                      <a:lnTo>
                        <a:pt x="60" y="418"/>
                      </a:lnTo>
                      <a:lnTo>
                        <a:pt x="101" y="445"/>
                      </a:lnTo>
                      <a:lnTo>
                        <a:pt x="145" y="470"/>
                      </a:lnTo>
                      <a:lnTo>
                        <a:pt x="185" y="486"/>
                      </a:lnTo>
                      <a:lnTo>
                        <a:pt x="221" y="492"/>
                      </a:lnTo>
                      <a:lnTo>
                        <a:pt x="242" y="486"/>
                      </a:lnTo>
                      <a:lnTo>
                        <a:pt x="251" y="468"/>
                      </a:lnTo>
                      <a:lnTo>
                        <a:pt x="234" y="454"/>
                      </a:lnTo>
                      <a:lnTo>
                        <a:pt x="207" y="432"/>
                      </a:lnTo>
                      <a:lnTo>
                        <a:pt x="177" y="410"/>
                      </a:lnTo>
                      <a:lnTo>
                        <a:pt x="145" y="385"/>
                      </a:lnTo>
                      <a:lnTo>
                        <a:pt x="113" y="362"/>
                      </a:lnTo>
                      <a:lnTo>
                        <a:pt x="88" y="337"/>
                      </a:lnTo>
                      <a:lnTo>
                        <a:pt x="71" y="315"/>
                      </a:lnTo>
                      <a:lnTo>
                        <a:pt x="65" y="296"/>
                      </a:lnTo>
                      <a:lnTo>
                        <a:pt x="69" y="291"/>
                      </a:lnTo>
                      <a:lnTo>
                        <a:pt x="74" y="288"/>
                      </a:lnTo>
                      <a:lnTo>
                        <a:pt x="83" y="288"/>
                      </a:lnTo>
                      <a:lnTo>
                        <a:pt x="88" y="288"/>
                      </a:lnTo>
                      <a:lnTo>
                        <a:pt x="259" y="418"/>
                      </a:lnTo>
                      <a:lnTo>
                        <a:pt x="267" y="397"/>
                      </a:lnTo>
                      <a:lnTo>
                        <a:pt x="277" y="378"/>
                      </a:lnTo>
                      <a:lnTo>
                        <a:pt x="294" y="358"/>
                      </a:lnTo>
                      <a:lnTo>
                        <a:pt x="313" y="342"/>
                      </a:lnTo>
                      <a:lnTo>
                        <a:pt x="316" y="304"/>
                      </a:lnTo>
                      <a:lnTo>
                        <a:pt x="321" y="268"/>
                      </a:lnTo>
                      <a:lnTo>
                        <a:pt x="332" y="236"/>
                      </a:lnTo>
                      <a:lnTo>
                        <a:pt x="348" y="203"/>
                      </a:lnTo>
                      <a:lnTo>
                        <a:pt x="370" y="176"/>
                      </a:lnTo>
                      <a:lnTo>
                        <a:pt x="395" y="152"/>
                      </a:lnTo>
                      <a:lnTo>
                        <a:pt x="425" y="130"/>
                      </a:lnTo>
                      <a:lnTo>
                        <a:pt x="460" y="117"/>
                      </a:lnTo>
                      <a:lnTo>
                        <a:pt x="455" y="95"/>
                      </a:lnTo>
                      <a:lnTo>
                        <a:pt x="441" y="78"/>
                      </a:lnTo>
                      <a:lnTo>
                        <a:pt x="422" y="62"/>
                      </a:lnTo>
                      <a:lnTo>
                        <a:pt x="402" y="49"/>
                      </a:lnTo>
                      <a:lnTo>
                        <a:pt x="362" y="25"/>
                      </a:lnTo>
                      <a:lnTo>
                        <a:pt x="321" y="7"/>
                      </a:lnTo>
                      <a:lnTo>
                        <a:pt x="280" y="0"/>
                      </a:lnTo>
                      <a:lnTo>
                        <a:pt x="240" y="0"/>
                      </a:lnTo>
                      <a:lnTo>
                        <a:pt x="201" y="5"/>
                      </a:lnTo>
                      <a:lnTo>
                        <a:pt x="166" y="19"/>
                      </a:lnTo>
                      <a:lnTo>
                        <a:pt x="131" y="35"/>
                      </a:lnTo>
                      <a:lnTo>
                        <a:pt x="101" y="60"/>
                      </a:lnTo>
                      <a:lnTo>
                        <a:pt x="74" y="87"/>
                      </a:lnTo>
                      <a:lnTo>
                        <a:pt x="49" y="117"/>
                      </a:lnTo>
                      <a:lnTo>
                        <a:pt x="30" y="152"/>
                      </a:lnTo>
                      <a:lnTo>
                        <a:pt x="14" y="190"/>
                      </a:lnTo>
                      <a:lnTo>
                        <a:pt x="6" y="228"/>
                      </a:lnTo>
                      <a:lnTo>
                        <a:pt x="0" y="272"/>
                      </a:lnTo>
                      <a:lnTo>
                        <a:pt x="3" y="312"/>
                      </a:lnTo>
                      <a:lnTo>
                        <a:pt x="12" y="356"/>
                      </a:lnTo>
                      <a:close/>
                    </a:path>
                  </a:pathLst>
                </a:custGeom>
                <a:solidFill>
                  <a:srgbClr val="996B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5" name="Freeform 383"/>
                <p:cNvSpPr>
                  <a:spLocks/>
                </p:cNvSpPr>
                <p:nvPr/>
              </p:nvSpPr>
              <p:spPr bwMode="auto">
                <a:xfrm>
                  <a:off x="4777" y="1297"/>
                  <a:ext cx="16" cy="9"/>
                </a:xfrm>
                <a:custGeom>
                  <a:avLst/>
                  <a:gdLst>
                    <a:gd name="T0" fmla="*/ 0 w 66"/>
                    <a:gd name="T1" fmla="*/ 0 h 33"/>
                    <a:gd name="T2" fmla="*/ 2 w 66"/>
                    <a:gd name="T3" fmla="*/ 0 h 33"/>
                    <a:gd name="T4" fmla="*/ 2 w 66"/>
                    <a:gd name="T5" fmla="*/ 1 h 33"/>
                    <a:gd name="T6" fmla="*/ 3 w 66"/>
                    <a:gd name="T7" fmla="*/ 1 h 33"/>
                    <a:gd name="T8" fmla="*/ 3 w 66"/>
                    <a:gd name="T9" fmla="*/ 2 h 33"/>
                    <a:gd name="T10" fmla="*/ 4 w 66"/>
                    <a:gd name="T11" fmla="*/ 2 h 33"/>
                    <a:gd name="T12" fmla="*/ 4 w 66"/>
                    <a:gd name="T13" fmla="*/ 2 h 33"/>
                    <a:gd name="T14" fmla="*/ 4 w 66"/>
                    <a:gd name="T15" fmla="*/ 2 h 33"/>
                    <a:gd name="T16" fmla="*/ 3 w 66"/>
                    <a:gd name="T17" fmla="*/ 2 h 33"/>
                    <a:gd name="T18" fmla="*/ 2 w 66"/>
                    <a:gd name="T19" fmla="*/ 2 h 33"/>
                    <a:gd name="T20" fmla="*/ 1 w 66"/>
                    <a:gd name="T21" fmla="*/ 1 h 33"/>
                    <a:gd name="T22" fmla="*/ 0 w 66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6" h="33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39" y="8"/>
                      </a:lnTo>
                      <a:lnTo>
                        <a:pt x="49" y="14"/>
                      </a:lnTo>
                      <a:lnTo>
                        <a:pt x="57" y="22"/>
                      </a:lnTo>
                      <a:lnTo>
                        <a:pt x="66" y="28"/>
                      </a:lnTo>
                      <a:lnTo>
                        <a:pt x="66" y="30"/>
                      </a:lnTo>
                      <a:lnTo>
                        <a:pt x="66" y="33"/>
                      </a:lnTo>
                      <a:lnTo>
                        <a:pt x="52" y="28"/>
                      </a:lnTo>
                      <a:lnTo>
                        <a:pt x="36" y="22"/>
                      </a:lnTo>
                      <a:lnTo>
                        <a:pt x="20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6" name="Freeform 384"/>
                <p:cNvSpPr>
                  <a:spLocks/>
                </p:cNvSpPr>
                <p:nvPr/>
              </p:nvSpPr>
              <p:spPr bwMode="auto">
                <a:xfrm>
                  <a:off x="4772" y="1293"/>
                  <a:ext cx="16" cy="9"/>
                </a:xfrm>
                <a:custGeom>
                  <a:avLst/>
                  <a:gdLst>
                    <a:gd name="T0" fmla="*/ 4 w 65"/>
                    <a:gd name="T1" fmla="*/ 2 h 37"/>
                    <a:gd name="T2" fmla="*/ 3 w 65"/>
                    <a:gd name="T3" fmla="*/ 2 h 37"/>
                    <a:gd name="T4" fmla="*/ 2 w 65"/>
                    <a:gd name="T5" fmla="*/ 2 h 37"/>
                    <a:gd name="T6" fmla="*/ 1 w 65"/>
                    <a:gd name="T7" fmla="*/ 1 h 37"/>
                    <a:gd name="T8" fmla="*/ 0 w 65"/>
                    <a:gd name="T9" fmla="*/ 1 h 37"/>
                    <a:gd name="T10" fmla="*/ 0 w 65"/>
                    <a:gd name="T11" fmla="*/ 0 h 37"/>
                    <a:gd name="T12" fmla="*/ 2 w 65"/>
                    <a:gd name="T13" fmla="*/ 0 h 37"/>
                    <a:gd name="T14" fmla="*/ 2 w 65"/>
                    <a:gd name="T15" fmla="*/ 0 h 37"/>
                    <a:gd name="T16" fmla="*/ 3 w 65"/>
                    <a:gd name="T17" fmla="*/ 1 h 37"/>
                    <a:gd name="T18" fmla="*/ 3 w 65"/>
                    <a:gd name="T19" fmla="*/ 1 h 37"/>
                    <a:gd name="T20" fmla="*/ 4 w 65"/>
                    <a:gd name="T21" fmla="*/ 2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5" h="37">
                      <a:moveTo>
                        <a:pt x="65" y="30"/>
                      </a:moveTo>
                      <a:lnTo>
                        <a:pt x="44" y="37"/>
                      </a:lnTo>
                      <a:lnTo>
                        <a:pt x="33" y="30"/>
                      </a:lnTo>
                      <a:lnTo>
                        <a:pt x="19" y="25"/>
                      </a:lnTo>
                      <a:lnTo>
                        <a:pt x="9" y="18"/>
                      </a:lnTo>
                      <a:lnTo>
                        <a:pt x="0" y="9"/>
                      </a:lnTo>
                      <a:lnTo>
                        <a:pt x="28" y="0"/>
                      </a:lnTo>
                      <a:lnTo>
                        <a:pt x="35" y="9"/>
                      </a:lnTo>
                      <a:lnTo>
                        <a:pt x="46" y="18"/>
                      </a:lnTo>
                      <a:lnTo>
                        <a:pt x="58" y="25"/>
                      </a:lnTo>
                      <a:lnTo>
                        <a:pt x="65" y="30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7" name="Freeform 385"/>
                <p:cNvSpPr>
                  <a:spLocks noEditPoints="1"/>
                </p:cNvSpPr>
                <p:nvPr/>
              </p:nvSpPr>
              <p:spPr bwMode="auto">
                <a:xfrm>
                  <a:off x="4767" y="1282"/>
                  <a:ext cx="33" cy="16"/>
                </a:xfrm>
                <a:custGeom>
                  <a:avLst/>
                  <a:gdLst>
                    <a:gd name="T0" fmla="*/ 4 w 129"/>
                    <a:gd name="T1" fmla="*/ 4 h 63"/>
                    <a:gd name="T2" fmla="*/ 2 w 129"/>
                    <a:gd name="T3" fmla="*/ 4 h 63"/>
                    <a:gd name="T4" fmla="*/ 2 w 129"/>
                    <a:gd name="T5" fmla="*/ 4 h 63"/>
                    <a:gd name="T6" fmla="*/ 1 w 129"/>
                    <a:gd name="T7" fmla="*/ 3 h 63"/>
                    <a:gd name="T8" fmla="*/ 1 w 129"/>
                    <a:gd name="T9" fmla="*/ 3 h 63"/>
                    <a:gd name="T10" fmla="*/ 0 w 129"/>
                    <a:gd name="T11" fmla="*/ 3 h 63"/>
                    <a:gd name="T12" fmla="*/ 2 w 129"/>
                    <a:gd name="T13" fmla="*/ 2 h 63"/>
                    <a:gd name="T14" fmla="*/ 2 w 129"/>
                    <a:gd name="T15" fmla="*/ 2 h 63"/>
                    <a:gd name="T16" fmla="*/ 3 w 129"/>
                    <a:gd name="T17" fmla="*/ 3 h 63"/>
                    <a:gd name="T18" fmla="*/ 4 w 129"/>
                    <a:gd name="T19" fmla="*/ 3 h 63"/>
                    <a:gd name="T20" fmla="*/ 4 w 129"/>
                    <a:gd name="T21" fmla="*/ 4 h 63"/>
                    <a:gd name="T22" fmla="*/ 7 w 129"/>
                    <a:gd name="T23" fmla="*/ 0 h 63"/>
                    <a:gd name="T24" fmla="*/ 8 w 129"/>
                    <a:gd name="T25" fmla="*/ 0 h 63"/>
                    <a:gd name="T26" fmla="*/ 8 w 129"/>
                    <a:gd name="T27" fmla="*/ 0 h 63"/>
                    <a:gd name="T28" fmla="*/ 8 w 129"/>
                    <a:gd name="T29" fmla="*/ 0 h 63"/>
                    <a:gd name="T30" fmla="*/ 8 w 129"/>
                    <a:gd name="T31" fmla="*/ 1 h 63"/>
                    <a:gd name="T32" fmla="*/ 8 w 129"/>
                    <a:gd name="T33" fmla="*/ 1 h 63"/>
                    <a:gd name="T34" fmla="*/ 7 w 129"/>
                    <a:gd name="T35" fmla="*/ 0 h 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9" h="63">
                      <a:moveTo>
                        <a:pt x="64" y="60"/>
                      </a:moveTo>
                      <a:lnTo>
                        <a:pt x="37" y="63"/>
                      </a:lnTo>
                      <a:lnTo>
                        <a:pt x="27" y="58"/>
                      </a:lnTo>
                      <a:lnTo>
                        <a:pt x="16" y="49"/>
                      </a:lnTo>
                      <a:lnTo>
                        <a:pt x="7" y="44"/>
                      </a:lnTo>
                      <a:lnTo>
                        <a:pt x="0" y="38"/>
                      </a:lnTo>
                      <a:lnTo>
                        <a:pt x="27" y="30"/>
                      </a:lnTo>
                      <a:lnTo>
                        <a:pt x="35" y="35"/>
                      </a:lnTo>
                      <a:lnTo>
                        <a:pt x="43" y="44"/>
                      </a:lnTo>
                      <a:lnTo>
                        <a:pt x="53" y="52"/>
                      </a:lnTo>
                      <a:lnTo>
                        <a:pt x="64" y="60"/>
                      </a:lnTo>
                      <a:close/>
                      <a:moveTo>
                        <a:pt x="111" y="5"/>
                      </a:moveTo>
                      <a:lnTo>
                        <a:pt x="129" y="0"/>
                      </a:lnTo>
                      <a:lnTo>
                        <a:pt x="127" y="3"/>
                      </a:lnTo>
                      <a:lnTo>
                        <a:pt x="124" y="5"/>
                      </a:lnTo>
                      <a:lnTo>
                        <a:pt x="122" y="12"/>
                      </a:lnTo>
                      <a:lnTo>
                        <a:pt x="119" y="14"/>
                      </a:lnTo>
                      <a:lnTo>
                        <a:pt x="111" y="5"/>
                      </a:lnTo>
                      <a:close/>
                    </a:path>
                  </a:pathLst>
                </a:custGeom>
                <a:solidFill>
                  <a:srgbClr val="C6A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8" name="Freeform 386"/>
                <p:cNvSpPr>
                  <a:spLocks noEditPoints="1"/>
                </p:cNvSpPr>
                <p:nvPr/>
              </p:nvSpPr>
              <p:spPr bwMode="auto">
                <a:xfrm>
                  <a:off x="4763" y="1275"/>
                  <a:ext cx="43" cy="20"/>
                </a:xfrm>
                <a:custGeom>
                  <a:avLst/>
                  <a:gdLst>
                    <a:gd name="T0" fmla="*/ 4 w 173"/>
                    <a:gd name="T1" fmla="*/ 5 h 79"/>
                    <a:gd name="T2" fmla="*/ 2 w 173"/>
                    <a:gd name="T3" fmla="*/ 5 h 79"/>
                    <a:gd name="T4" fmla="*/ 1 w 173"/>
                    <a:gd name="T5" fmla="*/ 5 h 79"/>
                    <a:gd name="T6" fmla="*/ 1 w 173"/>
                    <a:gd name="T7" fmla="*/ 4 h 79"/>
                    <a:gd name="T8" fmla="*/ 0 w 173"/>
                    <a:gd name="T9" fmla="*/ 4 h 79"/>
                    <a:gd name="T10" fmla="*/ 0 w 173"/>
                    <a:gd name="T11" fmla="*/ 4 h 79"/>
                    <a:gd name="T12" fmla="*/ 1 w 173"/>
                    <a:gd name="T13" fmla="*/ 3 h 79"/>
                    <a:gd name="T14" fmla="*/ 2 w 173"/>
                    <a:gd name="T15" fmla="*/ 3 h 79"/>
                    <a:gd name="T16" fmla="*/ 2 w 173"/>
                    <a:gd name="T17" fmla="*/ 4 h 79"/>
                    <a:gd name="T18" fmla="*/ 3 w 173"/>
                    <a:gd name="T19" fmla="*/ 4 h 79"/>
                    <a:gd name="T20" fmla="*/ 4 w 173"/>
                    <a:gd name="T21" fmla="*/ 5 h 79"/>
                    <a:gd name="T22" fmla="*/ 7 w 173"/>
                    <a:gd name="T23" fmla="*/ 2 h 79"/>
                    <a:gd name="T24" fmla="*/ 11 w 173"/>
                    <a:gd name="T25" fmla="*/ 0 h 79"/>
                    <a:gd name="T26" fmla="*/ 10 w 173"/>
                    <a:gd name="T27" fmla="*/ 1 h 79"/>
                    <a:gd name="T28" fmla="*/ 10 w 173"/>
                    <a:gd name="T29" fmla="*/ 2 h 79"/>
                    <a:gd name="T30" fmla="*/ 9 w 173"/>
                    <a:gd name="T31" fmla="*/ 2 h 79"/>
                    <a:gd name="T32" fmla="*/ 8 w 173"/>
                    <a:gd name="T33" fmla="*/ 3 h 79"/>
                    <a:gd name="T34" fmla="*/ 7 w 173"/>
                    <a:gd name="T35" fmla="*/ 2 h 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" h="79">
                      <a:moveTo>
                        <a:pt x="65" y="70"/>
                      </a:moveTo>
                      <a:lnTo>
                        <a:pt x="37" y="79"/>
                      </a:lnTo>
                      <a:lnTo>
                        <a:pt x="26" y="74"/>
                      </a:lnTo>
                      <a:lnTo>
                        <a:pt x="16" y="65"/>
                      </a:lnTo>
                      <a:lnTo>
                        <a:pt x="7" y="60"/>
                      </a:lnTo>
                      <a:lnTo>
                        <a:pt x="0" y="54"/>
                      </a:lnTo>
                      <a:lnTo>
                        <a:pt x="26" y="47"/>
                      </a:lnTo>
                      <a:lnTo>
                        <a:pt x="35" y="52"/>
                      </a:lnTo>
                      <a:lnTo>
                        <a:pt x="42" y="58"/>
                      </a:lnTo>
                      <a:lnTo>
                        <a:pt x="54" y="65"/>
                      </a:lnTo>
                      <a:lnTo>
                        <a:pt x="65" y="70"/>
                      </a:lnTo>
                      <a:close/>
                      <a:moveTo>
                        <a:pt x="111" y="22"/>
                      </a:moveTo>
                      <a:lnTo>
                        <a:pt x="173" y="0"/>
                      </a:lnTo>
                      <a:lnTo>
                        <a:pt x="162" y="12"/>
                      </a:lnTo>
                      <a:lnTo>
                        <a:pt x="155" y="22"/>
                      </a:lnTo>
                      <a:lnTo>
                        <a:pt x="146" y="33"/>
                      </a:lnTo>
                      <a:lnTo>
                        <a:pt x="138" y="44"/>
                      </a:lnTo>
                      <a:lnTo>
                        <a:pt x="111" y="22"/>
                      </a:lnTo>
                      <a:close/>
                    </a:path>
                  </a:pathLst>
                </a:custGeom>
                <a:solidFill>
                  <a:srgbClr val="C1A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9" name="Freeform 387"/>
                <p:cNvSpPr>
                  <a:spLocks noEditPoints="1"/>
                </p:cNvSpPr>
                <p:nvPr/>
              </p:nvSpPr>
              <p:spPr bwMode="auto">
                <a:xfrm>
                  <a:off x="4759" y="1270"/>
                  <a:ext cx="50" cy="22"/>
                </a:xfrm>
                <a:custGeom>
                  <a:avLst/>
                  <a:gdLst>
                    <a:gd name="T0" fmla="*/ 10 w 200"/>
                    <a:gd name="T1" fmla="*/ 3 h 90"/>
                    <a:gd name="T2" fmla="*/ 9 w 200"/>
                    <a:gd name="T3" fmla="*/ 3 h 90"/>
                    <a:gd name="T4" fmla="*/ 7 w 200"/>
                    <a:gd name="T5" fmla="*/ 2 h 90"/>
                    <a:gd name="T6" fmla="*/ 13 w 200"/>
                    <a:gd name="T7" fmla="*/ 0 h 90"/>
                    <a:gd name="T8" fmla="*/ 13 w 200"/>
                    <a:gd name="T9" fmla="*/ 0 h 90"/>
                    <a:gd name="T10" fmla="*/ 13 w 200"/>
                    <a:gd name="T11" fmla="*/ 0 h 90"/>
                    <a:gd name="T12" fmla="*/ 13 w 200"/>
                    <a:gd name="T13" fmla="*/ 1 h 90"/>
                    <a:gd name="T14" fmla="*/ 13 w 200"/>
                    <a:gd name="T15" fmla="*/ 1 h 90"/>
                    <a:gd name="T16" fmla="*/ 12 w 200"/>
                    <a:gd name="T17" fmla="*/ 1 h 90"/>
                    <a:gd name="T18" fmla="*/ 11 w 200"/>
                    <a:gd name="T19" fmla="*/ 2 h 90"/>
                    <a:gd name="T20" fmla="*/ 11 w 200"/>
                    <a:gd name="T21" fmla="*/ 2 h 90"/>
                    <a:gd name="T22" fmla="*/ 10 w 200"/>
                    <a:gd name="T23" fmla="*/ 3 h 90"/>
                    <a:gd name="T24" fmla="*/ 4 w 200"/>
                    <a:gd name="T25" fmla="*/ 5 h 90"/>
                    <a:gd name="T26" fmla="*/ 2 w 200"/>
                    <a:gd name="T27" fmla="*/ 5 h 90"/>
                    <a:gd name="T28" fmla="*/ 2 w 200"/>
                    <a:gd name="T29" fmla="*/ 5 h 90"/>
                    <a:gd name="T30" fmla="*/ 1 w 200"/>
                    <a:gd name="T31" fmla="*/ 4 h 90"/>
                    <a:gd name="T32" fmla="*/ 0 w 200"/>
                    <a:gd name="T33" fmla="*/ 4 h 90"/>
                    <a:gd name="T34" fmla="*/ 0 w 200"/>
                    <a:gd name="T35" fmla="*/ 4 h 90"/>
                    <a:gd name="T36" fmla="*/ 2 w 200"/>
                    <a:gd name="T37" fmla="*/ 3 h 90"/>
                    <a:gd name="T38" fmla="*/ 2 w 200"/>
                    <a:gd name="T39" fmla="*/ 4 h 90"/>
                    <a:gd name="T40" fmla="*/ 3 w 200"/>
                    <a:gd name="T41" fmla="*/ 4 h 90"/>
                    <a:gd name="T42" fmla="*/ 3 w 200"/>
                    <a:gd name="T43" fmla="*/ 4 h 90"/>
                    <a:gd name="T44" fmla="*/ 4 w 200"/>
                    <a:gd name="T45" fmla="*/ 5 h 9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0" h="90">
                      <a:moveTo>
                        <a:pt x="164" y="52"/>
                      </a:moveTo>
                      <a:lnTo>
                        <a:pt x="146" y="57"/>
                      </a:lnTo>
                      <a:lnTo>
                        <a:pt x="108" y="30"/>
                      </a:lnTo>
                      <a:lnTo>
                        <a:pt x="200" y="0"/>
                      </a:lnTo>
                      <a:lnTo>
                        <a:pt x="200" y="4"/>
                      </a:lnTo>
                      <a:lnTo>
                        <a:pt x="200" y="9"/>
                      </a:lnTo>
                      <a:lnTo>
                        <a:pt x="200" y="11"/>
                      </a:lnTo>
                      <a:lnTo>
                        <a:pt x="200" y="14"/>
                      </a:lnTo>
                      <a:lnTo>
                        <a:pt x="189" y="22"/>
                      </a:lnTo>
                      <a:lnTo>
                        <a:pt x="178" y="34"/>
                      </a:lnTo>
                      <a:lnTo>
                        <a:pt x="171" y="41"/>
                      </a:lnTo>
                      <a:lnTo>
                        <a:pt x="164" y="52"/>
                      </a:lnTo>
                      <a:close/>
                      <a:moveTo>
                        <a:pt x="62" y="82"/>
                      </a:moveTo>
                      <a:lnTo>
                        <a:pt x="35" y="90"/>
                      </a:lnTo>
                      <a:lnTo>
                        <a:pt x="23" y="82"/>
                      </a:lnTo>
                      <a:lnTo>
                        <a:pt x="12" y="74"/>
                      </a:lnTo>
                      <a:lnTo>
                        <a:pt x="5" y="66"/>
                      </a:lnTo>
                      <a:lnTo>
                        <a:pt x="0" y="60"/>
                      </a:lnTo>
                      <a:lnTo>
                        <a:pt x="23" y="52"/>
                      </a:lnTo>
                      <a:lnTo>
                        <a:pt x="32" y="60"/>
                      </a:lnTo>
                      <a:lnTo>
                        <a:pt x="40" y="66"/>
                      </a:lnTo>
                      <a:lnTo>
                        <a:pt x="51" y="74"/>
                      </a:lnTo>
                      <a:lnTo>
                        <a:pt x="62" y="82"/>
                      </a:lnTo>
                      <a:close/>
                    </a:path>
                  </a:pathLst>
                </a:custGeom>
                <a:solidFill>
                  <a:srgbClr val="BF9B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0" name="Freeform 388"/>
                <p:cNvSpPr>
                  <a:spLocks noEditPoints="1"/>
                </p:cNvSpPr>
                <p:nvPr/>
              </p:nvSpPr>
              <p:spPr bwMode="auto">
                <a:xfrm>
                  <a:off x="4756" y="1265"/>
                  <a:ext cx="53" cy="24"/>
                </a:xfrm>
                <a:custGeom>
                  <a:avLst/>
                  <a:gdLst>
                    <a:gd name="T0" fmla="*/ 13 w 209"/>
                    <a:gd name="T1" fmla="*/ 3 h 95"/>
                    <a:gd name="T2" fmla="*/ 9 w 209"/>
                    <a:gd name="T3" fmla="*/ 4 h 95"/>
                    <a:gd name="T4" fmla="*/ 6 w 209"/>
                    <a:gd name="T5" fmla="*/ 2 h 95"/>
                    <a:gd name="T6" fmla="*/ 13 w 209"/>
                    <a:gd name="T7" fmla="*/ 0 h 95"/>
                    <a:gd name="T8" fmla="*/ 13 w 209"/>
                    <a:gd name="T9" fmla="*/ 1 h 95"/>
                    <a:gd name="T10" fmla="*/ 13 w 209"/>
                    <a:gd name="T11" fmla="*/ 1 h 95"/>
                    <a:gd name="T12" fmla="*/ 13 w 209"/>
                    <a:gd name="T13" fmla="*/ 2 h 95"/>
                    <a:gd name="T14" fmla="*/ 13 w 209"/>
                    <a:gd name="T15" fmla="*/ 2 h 95"/>
                    <a:gd name="T16" fmla="*/ 13 w 209"/>
                    <a:gd name="T17" fmla="*/ 2 h 95"/>
                    <a:gd name="T18" fmla="*/ 13 w 209"/>
                    <a:gd name="T19" fmla="*/ 3 h 95"/>
                    <a:gd name="T20" fmla="*/ 13 w 209"/>
                    <a:gd name="T21" fmla="*/ 3 h 95"/>
                    <a:gd name="T22" fmla="*/ 13 w 209"/>
                    <a:gd name="T23" fmla="*/ 3 h 95"/>
                    <a:gd name="T24" fmla="*/ 3 w 209"/>
                    <a:gd name="T25" fmla="*/ 6 h 95"/>
                    <a:gd name="T26" fmla="*/ 2 w 209"/>
                    <a:gd name="T27" fmla="*/ 6 h 95"/>
                    <a:gd name="T28" fmla="*/ 1 w 209"/>
                    <a:gd name="T29" fmla="*/ 6 h 95"/>
                    <a:gd name="T30" fmla="*/ 1 w 209"/>
                    <a:gd name="T31" fmla="*/ 5 h 95"/>
                    <a:gd name="T32" fmla="*/ 0 w 209"/>
                    <a:gd name="T33" fmla="*/ 5 h 95"/>
                    <a:gd name="T34" fmla="*/ 0 w 209"/>
                    <a:gd name="T35" fmla="*/ 4 h 95"/>
                    <a:gd name="T36" fmla="*/ 1 w 209"/>
                    <a:gd name="T37" fmla="*/ 4 h 95"/>
                    <a:gd name="T38" fmla="*/ 1 w 209"/>
                    <a:gd name="T39" fmla="*/ 4 h 95"/>
                    <a:gd name="T40" fmla="*/ 2 w 209"/>
                    <a:gd name="T41" fmla="*/ 5 h 95"/>
                    <a:gd name="T42" fmla="*/ 3 w 209"/>
                    <a:gd name="T43" fmla="*/ 5 h 95"/>
                    <a:gd name="T44" fmla="*/ 3 w 209"/>
                    <a:gd name="T45" fmla="*/ 6 h 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9" h="95">
                      <a:moveTo>
                        <a:pt x="198" y="41"/>
                      </a:moveTo>
                      <a:lnTo>
                        <a:pt x="136" y="63"/>
                      </a:lnTo>
                      <a:lnTo>
                        <a:pt x="97" y="33"/>
                      </a:lnTo>
                      <a:lnTo>
                        <a:pt x="209" y="0"/>
                      </a:lnTo>
                      <a:lnTo>
                        <a:pt x="209" y="9"/>
                      </a:lnTo>
                      <a:lnTo>
                        <a:pt x="209" y="17"/>
                      </a:lnTo>
                      <a:lnTo>
                        <a:pt x="209" y="25"/>
                      </a:lnTo>
                      <a:lnTo>
                        <a:pt x="209" y="33"/>
                      </a:lnTo>
                      <a:lnTo>
                        <a:pt x="203" y="35"/>
                      </a:lnTo>
                      <a:lnTo>
                        <a:pt x="201" y="39"/>
                      </a:lnTo>
                      <a:lnTo>
                        <a:pt x="201" y="41"/>
                      </a:lnTo>
                      <a:lnTo>
                        <a:pt x="198" y="41"/>
                      </a:lnTo>
                      <a:close/>
                      <a:moveTo>
                        <a:pt x="51" y="88"/>
                      </a:moveTo>
                      <a:lnTo>
                        <a:pt x="25" y="95"/>
                      </a:lnTo>
                      <a:lnTo>
                        <a:pt x="16" y="88"/>
                      </a:lnTo>
                      <a:lnTo>
                        <a:pt x="9" y="79"/>
                      </a:lnTo>
                      <a:lnTo>
                        <a:pt x="5" y="71"/>
                      </a:lnTo>
                      <a:lnTo>
                        <a:pt x="0" y="63"/>
                      </a:lnTo>
                      <a:lnTo>
                        <a:pt x="11" y="55"/>
                      </a:lnTo>
                      <a:lnTo>
                        <a:pt x="21" y="63"/>
                      </a:lnTo>
                      <a:lnTo>
                        <a:pt x="30" y="71"/>
                      </a:lnTo>
                      <a:lnTo>
                        <a:pt x="41" y="79"/>
                      </a:lnTo>
                      <a:lnTo>
                        <a:pt x="51" y="88"/>
                      </a:lnTo>
                      <a:close/>
                    </a:path>
                  </a:pathLst>
                </a:custGeom>
                <a:solidFill>
                  <a:srgbClr val="BA96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1" name="Freeform 389"/>
                <p:cNvSpPr>
                  <a:spLocks noEditPoints="1"/>
                </p:cNvSpPr>
                <p:nvPr/>
              </p:nvSpPr>
              <p:spPr bwMode="auto">
                <a:xfrm>
                  <a:off x="4754" y="1259"/>
                  <a:ext cx="55" cy="26"/>
                </a:xfrm>
                <a:custGeom>
                  <a:avLst/>
                  <a:gdLst>
                    <a:gd name="T0" fmla="*/ 13 w 223"/>
                    <a:gd name="T1" fmla="*/ 3 h 100"/>
                    <a:gd name="T2" fmla="*/ 8 w 223"/>
                    <a:gd name="T3" fmla="*/ 5 h 100"/>
                    <a:gd name="T4" fmla="*/ 5 w 223"/>
                    <a:gd name="T5" fmla="*/ 3 h 100"/>
                    <a:gd name="T6" fmla="*/ 14 w 223"/>
                    <a:gd name="T7" fmla="*/ 0 h 100"/>
                    <a:gd name="T8" fmla="*/ 13 w 223"/>
                    <a:gd name="T9" fmla="*/ 1 h 100"/>
                    <a:gd name="T10" fmla="*/ 13 w 223"/>
                    <a:gd name="T11" fmla="*/ 1 h 100"/>
                    <a:gd name="T12" fmla="*/ 13 w 223"/>
                    <a:gd name="T13" fmla="*/ 2 h 100"/>
                    <a:gd name="T14" fmla="*/ 13 w 223"/>
                    <a:gd name="T15" fmla="*/ 3 h 100"/>
                    <a:gd name="T16" fmla="*/ 3 w 223"/>
                    <a:gd name="T17" fmla="*/ 6 h 100"/>
                    <a:gd name="T18" fmla="*/ 1 w 223"/>
                    <a:gd name="T19" fmla="*/ 7 h 100"/>
                    <a:gd name="T20" fmla="*/ 1 w 223"/>
                    <a:gd name="T21" fmla="*/ 7 h 100"/>
                    <a:gd name="T22" fmla="*/ 1 w 223"/>
                    <a:gd name="T23" fmla="*/ 6 h 100"/>
                    <a:gd name="T24" fmla="*/ 0 w 223"/>
                    <a:gd name="T25" fmla="*/ 5 h 100"/>
                    <a:gd name="T26" fmla="*/ 0 w 223"/>
                    <a:gd name="T27" fmla="*/ 5 h 100"/>
                    <a:gd name="T28" fmla="*/ 0 w 223"/>
                    <a:gd name="T29" fmla="*/ 5 h 100"/>
                    <a:gd name="T30" fmla="*/ 0 w 223"/>
                    <a:gd name="T31" fmla="*/ 5 h 100"/>
                    <a:gd name="T32" fmla="*/ 0 w 223"/>
                    <a:gd name="T33" fmla="*/ 5 h 100"/>
                    <a:gd name="T34" fmla="*/ 0 w 223"/>
                    <a:gd name="T35" fmla="*/ 4 h 100"/>
                    <a:gd name="T36" fmla="*/ 0 w 223"/>
                    <a:gd name="T37" fmla="*/ 4 h 100"/>
                    <a:gd name="T38" fmla="*/ 1 w 223"/>
                    <a:gd name="T39" fmla="*/ 5 h 100"/>
                    <a:gd name="T40" fmla="*/ 1 w 223"/>
                    <a:gd name="T41" fmla="*/ 5 h 100"/>
                    <a:gd name="T42" fmla="*/ 2 w 223"/>
                    <a:gd name="T43" fmla="*/ 6 h 100"/>
                    <a:gd name="T44" fmla="*/ 3 w 223"/>
                    <a:gd name="T45" fmla="*/ 6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220" y="40"/>
                      </a:moveTo>
                      <a:lnTo>
                        <a:pt x="128" y="70"/>
                      </a:lnTo>
                      <a:lnTo>
                        <a:pt x="90" y="38"/>
                      </a:lnTo>
                      <a:lnTo>
                        <a:pt x="223" y="0"/>
                      </a:lnTo>
                      <a:lnTo>
                        <a:pt x="220" y="10"/>
                      </a:lnTo>
                      <a:lnTo>
                        <a:pt x="220" y="21"/>
                      </a:lnTo>
                      <a:lnTo>
                        <a:pt x="220" y="33"/>
                      </a:lnTo>
                      <a:lnTo>
                        <a:pt x="220" y="40"/>
                      </a:lnTo>
                      <a:close/>
                      <a:moveTo>
                        <a:pt x="43" y="92"/>
                      </a:moveTo>
                      <a:lnTo>
                        <a:pt x="20" y="100"/>
                      </a:lnTo>
                      <a:lnTo>
                        <a:pt x="13" y="95"/>
                      </a:lnTo>
                      <a:lnTo>
                        <a:pt x="11" y="86"/>
                      </a:lnTo>
                      <a:lnTo>
                        <a:pt x="6" y="81"/>
                      </a:lnTo>
                      <a:lnTo>
                        <a:pt x="2" y="76"/>
                      </a:lnTo>
                      <a:lnTo>
                        <a:pt x="2" y="74"/>
                      </a:lnTo>
                      <a:lnTo>
                        <a:pt x="2" y="70"/>
                      </a:lnTo>
                      <a:lnTo>
                        <a:pt x="0" y="68"/>
                      </a:lnTo>
                      <a:lnTo>
                        <a:pt x="0" y="62"/>
                      </a:lnTo>
                      <a:lnTo>
                        <a:pt x="8" y="62"/>
                      </a:lnTo>
                      <a:lnTo>
                        <a:pt x="16" y="70"/>
                      </a:lnTo>
                      <a:lnTo>
                        <a:pt x="25" y="76"/>
                      </a:lnTo>
                      <a:lnTo>
                        <a:pt x="32" y="84"/>
                      </a:lnTo>
                      <a:lnTo>
                        <a:pt x="43" y="92"/>
                      </a:lnTo>
                      <a:close/>
                    </a:path>
                  </a:pathLst>
                </a:custGeom>
                <a:solidFill>
                  <a:srgbClr val="B58E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2" name="Freeform 390"/>
                <p:cNvSpPr>
                  <a:spLocks noEditPoints="1"/>
                </p:cNvSpPr>
                <p:nvPr/>
              </p:nvSpPr>
              <p:spPr bwMode="auto">
                <a:xfrm>
                  <a:off x="4754" y="1254"/>
                  <a:ext cx="58" cy="27"/>
                </a:xfrm>
                <a:custGeom>
                  <a:avLst/>
                  <a:gdLst>
                    <a:gd name="T0" fmla="*/ 14 w 231"/>
                    <a:gd name="T1" fmla="*/ 3 h 106"/>
                    <a:gd name="T2" fmla="*/ 7 w 231"/>
                    <a:gd name="T3" fmla="*/ 5 h 106"/>
                    <a:gd name="T4" fmla="*/ 4 w 231"/>
                    <a:gd name="T5" fmla="*/ 3 h 106"/>
                    <a:gd name="T6" fmla="*/ 15 w 231"/>
                    <a:gd name="T7" fmla="*/ 0 h 106"/>
                    <a:gd name="T8" fmla="*/ 14 w 231"/>
                    <a:gd name="T9" fmla="*/ 1 h 106"/>
                    <a:gd name="T10" fmla="*/ 14 w 231"/>
                    <a:gd name="T11" fmla="*/ 2 h 106"/>
                    <a:gd name="T12" fmla="*/ 14 w 231"/>
                    <a:gd name="T13" fmla="*/ 2 h 106"/>
                    <a:gd name="T14" fmla="*/ 14 w 231"/>
                    <a:gd name="T15" fmla="*/ 3 h 106"/>
                    <a:gd name="T16" fmla="*/ 2 w 231"/>
                    <a:gd name="T17" fmla="*/ 6 h 106"/>
                    <a:gd name="T18" fmla="*/ 1 w 231"/>
                    <a:gd name="T19" fmla="*/ 7 h 106"/>
                    <a:gd name="T20" fmla="*/ 1 w 231"/>
                    <a:gd name="T21" fmla="*/ 7 h 106"/>
                    <a:gd name="T22" fmla="*/ 1 w 231"/>
                    <a:gd name="T23" fmla="*/ 7 h 106"/>
                    <a:gd name="T24" fmla="*/ 1 w 231"/>
                    <a:gd name="T25" fmla="*/ 6 h 106"/>
                    <a:gd name="T26" fmla="*/ 0 w 231"/>
                    <a:gd name="T27" fmla="*/ 6 h 106"/>
                    <a:gd name="T28" fmla="*/ 0 w 231"/>
                    <a:gd name="T29" fmla="*/ 6 h 106"/>
                    <a:gd name="T30" fmla="*/ 0 w 231"/>
                    <a:gd name="T31" fmla="*/ 6 h 106"/>
                    <a:gd name="T32" fmla="*/ 0 w 231"/>
                    <a:gd name="T33" fmla="*/ 5 h 106"/>
                    <a:gd name="T34" fmla="*/ 0 w 231"/>
                    <a:gd name="T35" fmla="*/ 5 h 106"/>
                    <a:gd name="T36" fmla="*/ 0 w 231"/>
                    <a:gd name="T37" fmla="*/ 5 h 106"/>
                    <a:gd name="T38" fmla="*/ 1 w 231"/>
                    <a:gd name="T39" fmla="*/ 6 h 106"/>
                    <a:gd name="T40" fmla="*/ 1 w 231"/>
                    <a:gd name="T41" fmla="*/ 6 h 106"/>
                    <a:gd name="T42" fmla="*/ 2 w 231"/>
                    <a:gd name="T43" fmla="*/ 6 h 106"/>
                    <a:gd name="T44" fmla="*/ 3 w 231"/>
                    <a:gd name="T45" fmla="*/ 4 h 106"/>
                    <a:gd name="T46" fmla="*/ 3 w 231"/>
                    <a:gd name="T47" fmla="*/ 3 h 106"/>
                    <a:gd name="T48" fmla="*/ 3 w 231"/>
                    <a:gd name="T49" fmla="*/ 4 h 106"/>
                    <a:gd name="T50" fmla="*/ 3 w 231"/>
                    <a:gd name="T51" fmla="*/ 4 h 106"/>
                    <a:gd name="T52" fmla="*/ 3 w 231"/>
                    <a:gd name="T53" fmla="*/ 4 h 106"/>
                    <a:gd name="T54" fmla="*/ 3 w 231"/>
                    <a:gd name="T55" fmla="*/ 4 h 106"/>
                    <a:gd name="T56" fmla="*/ 3 w 231"/>
                    <a:gd name="T57" fmla="*/ 4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31" h="106">
                      <a:moveTo>
                        <a:pt x="220" y="43"/>
                      </a:moveTo>
                      <a:lnTo>
                        <a:pt x="108" y="76"/>
                      </a:lnTo>
                      <a:lnTo>
                        <a:pt x="68" y="46"/>
                      </a:lnTo>
                      <a:lnTo>
                        <a:pt x="231" y="0"/>
                      </a:lnTo>
                      <a:lnTo>
                        <a:pt x="226" y="11"/>
                      </a:lnTo>
                      <a:lnTo>
                        <a:pt x="223" y="22"/>
                      </a:lnTo>
                      <a:lnTo>
                        <a:pt x="220" y="32"/>
                      </a:lnTo>
                      <a:lnTo>
                        <a:pt x="220" y="43"/>
                      </a:lnTo>
                      <a:close/>
                      <a:moveTo>
                        <a:pt x="22" y="98"/>
                      </a:moveTo>
                      <a:lnTo>
                        <a:pt x="11" y="106"/>
                      </a:lnTo>
                      <a:lnTo>
                        <a:pt x="8" y="103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2" y="98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0" y="76"/>
                      </a:lnTo>
                      <a:lnTo>
                        <a:pt x="2" y="82"/>
                      </a:lnTo>
                      <a:lnTo>
                        <a:pt x="11" y="87"/>
                      </a:lnTo>
                      <a:lnTo>
                        <a:pt x="16" y="92"/>
                      </a:lnTo>
                      <a:lnTo>
                        <a:pt x="22" y="98"/>
                      </a:lnTo>
                      <a:close/>
                      <a:moveTo>
                        <a:pt x="38" y="55"/>
                      </a:moveTo>
                      <a:lnTo>
                        <a:pt x="46" y="52"/>
                      </a:lnTo>
                      <a:lnTo>
                        <a:pt x="46" y="55"/>
                      </a:lnTo>
                      <a:lnTo>
                        <a:pt x="46" y="57"/>
                      </a:lnTo>
                      <a:lnTo>
                        <a:pt x="46" y="60"/>
                      </a:lnTo>
                      <a:lnTo>
                        <a:pt x="46" y="62"/>
                      </a:lnTo>
                      <a:lnTo>
                        <a:pt x="38" y="55"/>
                      </a:lnTo>
                      <a:close/>
                    </a:path>
                  </a:pathLst>
                </a:custGeom>
                <a:solidFill>
                  <a:srgbClr val="AF89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3" name="Freeform 391"/>
                <p:cNvSpPr>
                  <a:spLocks noEditPoints="1"/>
                </p:cNvSpPr>
                <p:nvPr/>
              </p:nvSpPr>
              <p:spPr bwMode="auto">
                <a:xfrm>
                  <a:off x="4754" y="1249"/>
                  <a:ext cx="59" cy="26"/>
                </a:xfrm>
                <a:custGeom>
                  <a:avLst/>
                  <a:gdLst>
                    <a:gd name="T0" fmla="*/ 14 w 237"/>
                    <a:gd name="T1" fmla="*/ 3 h 103"/>
                    <a:gd name="T2" fmla="*/ 5 w 237"/>
                    <a:gd name="T3" fmla="*/ 5 h 103"/>
                    <a:gd name="T4" fmla="*/ 4 w 237"/>
                    <a:gd name="T5" fmla="*/ 4 h 103"/>
                    <a:gd name="T6" fmla="*/ 4 w 237"/>
                    <a:gd name="T7" fmla="*/ 4 h 103"/>
                    <a:gd name="T8" fmla="*/ 3 w 237"/>
                    <a:gd name="T9" fmla="*/ 4 h 103"/>
                    <a:gd name="T10" fmla="*/ 3 w 237"/>
                    <a:gd name="T11" fmla="*/ 4 h 103"/>
                    <a:gd name="T12" fmla="*/ 3 w 237"/>
                    <a:gd name="T13" fmla="*/ 5 h 103"/>
                    <a:gd name="T14" fmla="*/ 3 w 237"/>
                    <a:gd name="T15" fmla="*/ 5 h 103"/>
                    <a:gd name="T16" fmla="*/ 3 w 237"/>
                    <a:gd name="T17" fmla="*/ 5 h 103"/>
                    <a:gd name="T18" fmla="*/ 3 w 237"/>
                    <a:gd name="T19" fmla="*/ 5 h 103"/>
                    <a:gd name="T20" fmla="*/ 3 w 237"/>
                    <a:gd name="T21" fmla="*/ 5 h 103"/>
                    <a:gd name="T22" fmla="*/ 1 w 237"/>
                    <a:gd name="T23" fmla="*/ 4 h 103"/>
                    <a:gd name="T24" fmla="*/ 15 w 237"/>
                    <a:gd name="T25" fmla="*/ 0 h 103"/>
                    <a:gd name="T26" fmla="*/ 14 w 237"/>
                    <a:gd name="T27" fmla="*/ 1 h 103"/>
                    <a:gd name="T28" fmla="*/ 14 w 237"/>
                    <a:gd name="T29" fmla="*/ 1 h 103"/>
                    <a:gd name="T30" fmla="*/ 14 w 237"/>
                    <a:gd name="T31" fmla="*/ 2 h 103"/>
                    <a:gd name="T32" fmla="*/ 14 w 237"/>
                    <a:gd name="T33" fmla="*/ 3 h 103"/>
                    <a:gd name="T34" fmla="*/ 0 w 237"/>
                    <a:gd name="T35" fmla="*/ 7 h 103"/>
                    <a:gd name="T36" fmla="*/ 0 w 237"/>
                    <a:gd name="T37" fmla="*/ 7 h 103"/>
                    <a:gd name="T38" fmla="*/ 0 w 237"/>
                    <a:gd name="T39" fmla="*/ 6 h 103"/>
                    <a:gd name="T40" fmla="*/ 0 w 237"/>
                    <a:gd name="T41" fmla="*/ 6 h 103"/>
                    <a:gd name="T42" fmla="*/ 0 w 237"/>
                    <a:gd name="T43" fmla="*/ 6 h 103"/>
                    <a:gd name="T44" fmla="*/ 0 w 237"/>
                    <a:gd name="T45" fmla="*/ 6 h 103"/>
                    <a:gd name="T46" fmla="*/ 0 w 237"/>
                    <a:gd name="T47" fmla="*/ 6 h 103"/>
                    <a:gd name="T48" fmla="*/ 0 w 237"/>
                    <a:gd name="T49" fmla="*/ 7 h 103"/>
                    <a:gd name="T50" fmla="*/ 0 w 237"/>
                    <a:gd name="T51" fmla="*/ 7 h 10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7" h="103">
                      <a:moveTo>
                        <a:pt x="223" y="41"/>
                      </a:moveTo>
                      <a:lnTo>
                        <a:pt x="90" y="79"/>
                      </a:lnTo>
                      <a:lnTo>
                        <a:pt x="66" y="62"/>
                      </a:lnTo>
                      <a:lnTo>
                        <a:pt x="60" y="62"/>
                      </a:lnTo>
                      <a:lnTo>
                        <a:pt x="55" y="62"/>
                      </a:lnTo>
                      <a:lnTo>
                        <a:pt x="48" y="65"/>
                      </a:lnTo>
                      <a:lnTo>
                        <a:pt x="46" y="71"/>
                      </a:lnTo>
                      <a:lnTo>
                        <a:pt x="46" y="74"/>
                      </a:lnTo>
                      <a:lnTo>
                        <a:pt x="46" y="76"/>
                      </a:lnTo>
                      <a:lnTo>
                        <a:pt x="46" y="79"/>
                      </a:lnTo>
                      <a:lnTo>
                        <a:pt x="46" y="81"/>
                      </a:lnTo>
                      <a:lnTo>
                        <a:pt x="20" y="62"/>
                      </a:lnTo>
                      <a:lnTo>
                        <a:pt x="237" y="0"/>
                      </a:lnTo>
                      <a:lnTo>
                        <a:pt x="233" y="9"/>
                      </a:lnTo>
                      <a:lnTo>
                        <a:pt x="231" y="19"/>
                      </a:lnTo>
                      <a:lnTo>
                        <a:pt x="226" y="30"/>
                      </a:lnTo>
                      <a:lnTo>
                        <a:pt x="223" y="41"/>
                      </a:lnTo>
                      <a:close/>
                      <a:moveTo>
                        <a:pt x="8" y="103"/>
                      </a:moveTo>
                      <a:lnTo>
                        <a:pt x="0" y="103"/>
                      </a:lnTo>
                      <a:lnTo>
                        <a:pt x="0" y="101"/>
                      </a:lnTo>
                      <a:lnTo>
                        <a:pt x="0" y="97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2" y="101"/>
                      </a:lnTo>
                      <a:lnTo>
                        <a:pt x="6" y="103"/>
                      </a:lnTo>
                      <a:lnTo>
                        <a:pt x="8" y="103"/>
                      </a:lnTo>
                      <a:close/>
                    </a:path>
                  </a:pathLst>
                </a:custGeom>
                <a:solidFill>
                  <a:srgbClr val="AA8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4" name="Freeform 392"/>
                <p:cNvSpPr>
                  <a:spLocks/>
                </p:cNvSpPr>
                <p:nvPr/>
              </p:nvSpPr>
              <p:spPr bwMode="auto">
                <a:xfrm>
                  <a:off x="4754" y="1244"/>
                  <a:ext cx="62" cy="24"/>
                </a:xfrm>
                <a:custGeom>
                  <a:avLst/>
                  <a:gdLst>
                    <a:gd name="T0" fmla="*/ 15 w 247"/>
                    <a:gd name="T1" fmla="*/ 3 h 95"/>
                    <a:gd name="T2" fmla="*/ 4 w 247"/>
                    <a:gd name="T3" fmla="*/ 6 h 95"/>
                    <a:gd name="T4" fmla="*/ 4 w 247"/>
                    <a:gd name="T5" fmla="*/ 5 h 95"/>
                    <a:gd name="T6" fmla="*/ 4 w 247"/>
                    <a:gd name="T7" fmla="*/ 5 h 95"/>
                    <a:gd name="T8" fmla="*/ 4 w 247"/>
                    <a:gd name="T9" fmla="*/ 5 h 95"/>
                    <a:gd name="T10" fmla="*/ 3 w 247"/>
                    <a:gd name="T11" fmla="*/ 6 h 95"/>
                    <a:gd name="T12" fmla="*/ 3 w 247"/>
                    <a:gd name="T13" fmla="*/ 6 h 95"/>
                    <a:gd name="T14" fmla="*/ 3 w 247"/>
                    <a:gd name="T15" fmla="*/ 6 h 95"/>
                    <a:gd name="T16" fmla="*/ 0 w 247"/>
                    <a:gd name="T17" fmla="*/ 5 h 95"/>
                    <a:gd name="T18" fmla="*/ 16 w 247"/>
                    <a:gd name="T19" fmla="*/ 0 h 95"/>
                    <a:gd name="T20" fmla="*/ 15 w 247"/>
                    <a:gd name="T21" fmla="*/ 1 h 95"/>
                    <a:gd name="T22" fmla="*/ 15 w 247"/>
                    <a:gd name="T23" fmla="*/ 1 h 95"/>
                    <a:gd name="T24" fmla="*/ 15 w 247"/>
                    <a:gd name="T25" fmla="*/ 2 h 95"/>
                    <a:gd name="T26" fmla="*/ 15 w 247"/>
                    <a:gd name="T27" fmla="*/ 3 h 9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7" h="95">
                      <a:moveTo>
                        <a:pt x="231" y="40"/>
                      </a:moveTo>
                      <a:lnTo>
                        <a:pt x="68" y="86"/>
                      </a:lnTo>
                      <a:lnTo>
                        <a:pt x="66" y="83"/>
                      </a:lnTo>
                      <a:lnTo>
                        <a:pt x="60" y="83"/>
                      </a:lnTo>
                      <a:lnTo>
                        <a:pt x="55" y="83"/>
                      </a:lnTo>
                      <a:lnTo>
                        <a:pt x="48" y="86"/>
                      </a:lnTo>
                      <a:lnTo>
                        <a:pt x="46" y="92"/>
                      </a:lnTo>
                      <a:lnTo>
                        <a:pt x="38" y="95"/>
                      </a:lnTo>
                      <a:lnTo>
                        <a:pt x="0" y="70"/>
                      </a:lnTo>
                      <a:lnTo>
                        <a:pt x="247" y="0"/>
                      </a:lnTo>
                      <a:lnTo>
                        <a:pt x="242" y="7"/>
                      </a:lnTo>
                      <a:lnTo>
                        <a:pt x="237" y="18"/>
                      </a:lnTo>
                      <a:lnTo>
                        <a:pt x="233" y="30"/>
                      </a:lnTo>
                      <a:lnTo>
                        <a:pt x="231" y="40"/>
                      </a:lnTo>
                      <a:close/>
                    </a:path>
                  </a:pathLst>
                </a:custGeom>
                <a:solidFill>
                  <a:srgbClr val="A57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5" name="Freeform 393"/>
                <p:cNvSpPr>
                  <a:spLocks/>
                </p:cNvSpPr>
                <p:nvPr/>
              </p:nvSpPr>
              <p:spPr bwMode="auto">
                <a:xfrm>
                  <a:off x="4751" y="1238"/>
                  <a:ext cx="67" cy="27"/>
                </a:xfrm>
                <a:custGeom>
                  <a:avLst/>
                  <a:gdLst>
                    <a:gd name="T0" fmla="*/ 16 w 268"/>
                    <a:gd name="T1" fmla="*/ 3 h 108"/>
                    <a:gd name="T2" fmla="*/ 2 w 268"/>
                    <a:gd name="T3" fmla="*/ 7 h 108"/>
                    <a:gd name="T4" fmla="*/ 0 w 268"/>
                    <a:gd name="T5" fmla="*/ 6 h 108"/>
                    <a:gd name="T6" fmla="*/ 0 w 268"/>
                    <a:gd name="T7" fmla="*/ 6 h 108"/>
                    <a:gd name="T8" fmla="*/ 0 w 268"/>
                    <a:gd name="T9" fmla="*/ 6 h 108"/>
                    <a:gd name="T10" fmla="*/ 0 w 268"/>
                    <a:gd name="T11" fmla="*/ 5 h 108"/>
                    <a:gd name="T12" fmla="*/ 0 w 268"/>
                    <a:gd name="T13" fmla="*/ 5 h 108"/>
                    <a:gd name="T14" fmla="*/ 0 w 268"/>
                    <a:gd name="T15" fmla="*/ 5 h 108"/>
                    <a:gd name="T16" fmla="*/ 17 w 268"/>
                    <a:gd name="T17" fmla="*/ 0 h 108"/>
                    <a:gd name="T18" fmla="*/ 16 w 268"/>
                    <a:gd name="T19" fmla="*/ 1 h 108"/>
                    <a:gd name="T20" fmla="*/ 16 w 268"/>
                    <a:gd name="T21" fmla="*/ 1 h 108"/>
                    <a:gd name="T22" fmla="*/ 16 w 268"/>
                    <a:gd name="T23" fmla="*/ 2 h 108"/>
                    <a:gd name="T24" fmla="*/ 16 w 268"/>
                    <a:gd name="T25" fmla="*/ 3 h 1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68" h="108">
                      <a:moveTo>
                        <a:pt x="247" y="46"/>
                      </a:moveTo>
                      <a:lnTo>
                        <a:pt x="30" y="108"/>
                      </a:lnTo>
                      <a:lnTo>
                        <a:pt x="5" y="87"/>
                      </a:lnTo>
                      <a:lnTo>
                        <a:pt x="2" y="87"/>
                      </a:lnTo>
                      <a:lnTo>
                        <a:pt x="0" y="87"/>
                      </a:lnTo>
                      <a:lnTo>
                        <a:pt x="0" y="84"/>
                      </a:lnTo>
                      <a:lnTo>
                        <a:pt x="0" y="81"/>
                      </a:lnTo>
                      <a:lnTo>
                        <a:pt x="0" y="78"/>
                      </a:lnTo>
                      <a:lnTo>
                        <a:pt x="268" y="0"/>
                      </a:lnTo>
                      <a:lnTo>
                        <a:pt x="259" y="8"/>
                      </a:lnTo>
                      <a:lnTo>
                        <a:pt x="254" y="19"/>
                      </a:lnTo>
                      <a:lnTo>
                        <a:pt x="249" y="32"/>
                      </a:lnTo>
                      <a:lnTo>
                        <a:pt x="247" y="46"/>
                      </a:lnTo>
                      <a:close/>
                    </a:path>
                  </a:pathLst>
                </a:custGeom>
                <a:solidFill>
                  <a:srgbClr val="A37A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6" name="Freeform 394"/>
                <p:cNvSpPr>
                  <a:spLocks/>
                </p:cNvSpPr>
                <p:nvPr/>
              </p:nvSpPr>
              <p:spPr bwMode="auto">
                <a:xfrm>
                  <a:off x="4751" y="1231"/>
                  <a:ext cx="72" cy="31"/>
                </a:xfrm>
                <a:custGeom>
                  <a:avLst/>
                  <a:gdLst>
                    <a:gd name="T0" fmla="*/ 16 w 287"/>
                    <a:gd name="T1" fmla="*/ 3 h 123"/>
                    <a:gd name="T2" fmla="*/ 1 w 287"/>
                    <a:gd name="T3" fmla="*/ 8 h 123"/>
                    <a:gd name="T4" fmla="*/ 0 w 287"/>
                    <a:gd name="T5" fmla="*/ 7 h 123"/>
                    <a:gd name="T6" fmla="*/ 0 w 287"/>
                    <a:gd name="T7" fmla="*/ 7 h 123"/>
                    <a:gd name="T8" fmla="*/ 0 w 287"/>
                    <a:gd name="T9" fmla="*/ 7 h 123"/>
                    <a:gd name="T10" fmla="*/ 0 w 287"/>
                    <a:gd name="T11" fmla="*/ 7 h 123"/>
                    <a:gd name="T12" fmla="*/ 0 w 287"/>
                    <a:gd name="T13" fmla="*/ 6 h 123"/>
                    <a:gd name="T14" fmla="*/ 0 w 287"/>
                    <a:gd name="T15" fmla="*/ 6 h 123"/>
                    <a:gd name="T16" fmla="*/ 0 w 287"/>
                    <a:gd name="T17" fmla="*/ 5 h 123"/>
                    <a:gd name="T18" fmla="*/ 18 w 287"/>
                    <a:gd name="T19" fmla="*/ 0 h 123"/>
                    <a:gd name="T20" fmla="*/ 18 w 287"/>
                    <a:gd name="T21" fmla="*/ 1 h 123"/>
                    <a:gd name="T22" fmla="*/ 17 w 287"/>
                    <a:gd name="T23" fmla="*/ 2 h 123"/>
                    <a:gd name="T24" fmla="*/ 17 w 287"/>
                    <a:gd name="T25" fmla="*/ 2 h 123"/>
                    <a:gd name="T26" fmla="*/ 16 w 287"/>
                    <a:gd name="T27" fmla="*/ 3 h 1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7" h="123">
                      <a:moveTo>
                        <a:pt x="257" y="53"/>
                      </a:moveTo>
                      <a:lnTo>
                        <a:pt x="10" y="123"/>
                      </a:lnTo>
                      <a:lnTo>
                        <a:pt x="5" y="115"/>
                      </a:lnTo>
                      <a:lnTo>
                        <a:pt x="2" y="115"/>
                      </a:lnTo>
                      <a:lnTo>
                        <a:pt x="0" y="115"/>
                      </a:lnTo>
                      <a:lnTo>
                        <a:pt x="0" y="106"/>
                      </a:lnTo>
                      <a:lnTo>
                        <a:pt x="0" y="99"/>
                      </a:lnTo>
                      <a:lnTo>
                        <a:pt x="0" y="93"/>
                      </a:lnTo>
                      <a:lnTo>
                        <a:pt x="0" y="85"/>
                      </a:lnTo>
                      <a:lnTo>
                        <a:pt x="287" y="0"/>
                      </a:lnTo>
                      <a:lnTo>
                        <a:pt x="279" y="12"/>
                      </a:lnTo>
                      <a:lnTo>
                        <a:pt x="271" y="23"/>
                      </a:lnTo>
                      <a:lnTo>
                        <a:pt x="263" y="36"/>
                      </a:lnTo>
                      <a:lnTo>
                        <a:pt x="257" y="53"/>
                      </a:lnTo>
                      <a:close/>
                    </a:path>
                  </a:pathLst>
                </a:custGeom>
                <a:solidFill>
                  <a:srgbClr val="9E75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7" name="Freeform 395"/>
                <p:cNvSpPr>
                  <a:spLocks/>
                </p:cNvSpPr>
                <p:nvPr/>
              </p:nvSpPr>
              <p:spPr bwMode="auto">
                <a:xfrm>
                  <a:off x="4751" y="1224"/>
                  <a:ext cx="81" cy="33"/>
                </a:xfrm>
                <a:custGeom>
                  <a:avLst/>
                  <a:gdLst>
                    <a:gd name="T0" fmla="*/ 17 w 323"/>
                    <a:gd name="T1" fmla="*/ 4 h 132"/>
                    <a:gd name="T2" fmla="*/ 0 w 323"/>
                    <a:gd name="T3" fmla="*/ 8 h 132"/>
                    <a:gd name="T4" fmla="*/ 0 w 323"/>
                    <a:gd name="T5" fmla="*/ 8 h 132"/>
                    <a:gd name="T6" fmla="*/ 0 w 323"/>
                    <a:gd name="T7" fmla="*/ 7 h 132"/>
                    <a:gd name="T8" fmla="*/ 0 w 323"/>
                    <a:gd name="T9" fmla="*/ 6 h 132"/>
                    <a:gd name="T10" fmla="*/ 0 w 323"/>
                    <a:gd name="T11" fmla="*/ 6 h 132"/>
                    <a:gd name="T12" fmla="*/ 20 w 323"/>
                    <a:gd name="T13" fmla="*/ 0 h 132"/>
                    <a:gd name="T14" fmla="*/ 19 w 323"/>
                    <a:gd name="T15" fmla="*/ 1 h 132"/>
                    <a:gd name="T16" fmla="*/ 18 w 323"/>
                    <a:gd name="T17" fmla="*/ 2 h 132"/>
                    <a:gd name="T18" fmla="*/ 18 w 323"/>
                    <a:gd name="T19" fmla="*/ 3 h 132"/>
                    <a:gd name="T20" fmla="*/ 17 w 323"/>
                    <a:gd name="T21" fmla="*/ 4 h 1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3" h="132">
                      <a:moveTo>
                        <a:pt x="268" y="54"/>
                      </a:moveTo>
                      <a:lnTo>
                        <a:pt x="0" y="132"/>
                      </a:lnTo>
                      <a:lnTo>
                        <a:pt x="0" y="121"/>
                      </a:lnTo>
                      <a:lnTo>
                        <a:pt x="2" y="111"/>
                      </a:lnTo>
                      <a:lnTo>
                        <a:pt x="2" y="100"/>
                      </a:lnTo>
                      <a:lnTo>
                        <a:pt x="2" y="89"/>
                      </a:lnTo>
                      <a:lnTo>
                        <a:pt x="323" y="0"/>
                      </a:lnTo>
                      <a:lnTo>
                        <a:pt x="307" y="13"/>
                      </a:lnTo>
                      <a:lnTo>
                        <a:pt x="293" y="24"/>
                      </a:lnTo>
                      <a:lnTo>
                        <a:pt x="279" y="38"/>
                      </a:lnTo>
                      <a:lnTo>
                        <a:pt x="268" y="54"/>
                      </a:lnTo>
                      <a:close/>
                    </a:path>
                  </a:pathLst>
                </a:custGeom>
                <a:solidFill>
                  <a:srgbClr val="9970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8" name="Freeform 396"/>
                <p:cNvSpPr>
                  <a:spLocks/>
                </p:cNvSpPr>
                <p:nvPr/>
              </p:nvSpPr>
              <p:spPr bwMode="auto">
                <a:xfrm>
                  <a:off x="4751" y="1217"/>
                  <a:ext cx="88" cy="35"/>
                </a:xfrm>
                <a:custGeom>
                  <a:avLst/>
                  <a:gdLst>
                    <a:gd name="T0" fmla="*/ 18 w 349"/>
                    <a:gd name="T1" fmla="*/ 3 h 138"/>
                    <a:gd name="T2" fmla="*/ 0 w 349"/>
                    <a:gd name="T3" fmla="*/ 9 h 138"/>
                    <a:gd name="T4" fmla="*/ 0 w 349"/>
                    <a:gd name="T5" fmla="*/ 8 h 138"/>
                    <a:gd name="T6" fmla="*/ 0 w 349"/>
                    <a:gd name="T7" fmla="*/ 7 h 138"/>
                    <a:gd name="T8" fmla="*/ 0 w 349"/>
                    <a:gd name="T9" fmla="*/ 7 h 138"/>
                    <a:gd name="T10" fmla="*/ 0 w 349"/>
                    <a:gd name="T11" fmla="*/ 6 h 138"/>
                    <a:gd name="T12" fmla="*/ 21 w 349"/>
                    <a:gd name="T13" fmla="*/ 0 h 138"/>
                    <a:gd name="T14" fmla="*/ 22 w 349"/>
                    <a:gd name="T15" fmla="*/ 0 h 138"/>
                    <a:gd name="T16" fmla="*/ 22 w 349"/>
                    <a:gd name="T17" fmla="*/ 0 h 138"/>
                    <a:gd name="T18" fmla="*/ 22 w 349"/>
                    <a:gd name="T19" fmla="*/ 0 h 138"/>
                    <a:gd name="T20" fmla="*/ 22 w 349"/>
                    <a:gd name="T21" fmla="*/ 1 h 138"/>
                    <a:gd name="T22" fmla="*/ 21 w 349"/>
                    <a:gd name="T23" fmla="*/ 1 h 138"/>
                    <a:gd name="T24" fmla="*/ 20 w 349"/>
                    <a:gd name="T25" fmla="*/ 2 h 138"/>
                    <a:gd name="T26" fmla="*/ 19 w 349"/>
                    <a:gd name="T27" fmla="*/ 3 h 138"/>
                    <a:gd name="T28" fmla="*/ 18 w 349"/>
                    <a:gd name="T29" fmla="*/ 3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9" h="138">
                      <a:moveTo>
                        <a:pt x="287" y="53"/>
                      </a:moveTo>
                      <a:lnTo>
                        <a:pt x="0" y="138"/>
                      </a:lnTo>
                      <a:lnTo>
                        <a:pt x="2" y="127"/>
                      </a:lnTo>
                      <a:lnTo>
                        <a:pt x="2" y="116"/>
                      </a:lnTo>
                      <a:lnTo>
                        <a:pt x="2" y="106"/>
                      </a:lnTo>
                      <a:lnTo>
                        <a:pt x="5" y="97"/>
                      </a:lnTo>
                      <a:lnTo>
                        <a:pt x="339" y="0"/>
                      </a:lnTo>
                      <a:lnTo>
                        <a:pt x="342" y="2"/>
                      </a:lnTo>
                      <a:lnTo>
                        <a:pt x="344" y="5"/>
                      </a:lnTo>
                      <a:lnTo>
                        <a:pt x="347" y="5"/>
                      </a:lnTo>
                      <a:lnTo>
                        <a:pt x="349" y="7"/>
                      </a:lnTo>
                      <a:lnTo>
                        <a:pt x="330" y="18"/>
                      </a:lnTo>
                      <a:lnTo>
                        <a:pt x="314" y="30"/>
                      </a:lnTo>
                      <a:lnTo>
                        <a:pt x="301" y="43"/>
                      </a:lnTo>
                      <a:lnTo>
                        <a:pt x="287" y="53"/>
                      </a:lnTo>
                      <a:close/>
                    </a:path>
                  </a:pathLst>
                </a:custGeom>
                <a:solidFill>
                  <a:srgbClr val="9368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9" name="Freeform 397"/>
                <p:cNvSpPr>
                  <a:spLocks/>
                </p:cNvSpPr>
                <p:nvPr/>
              </p:nvSpPr>
              <p:spPr bwMode="auto">
                <a:xfrm>
                  <a:off x="4752" y="1215"/>
                  <a:ext cx="87" cy="32"/>
                </a:xfrm>
                <a:custGeom>
                  <a:avLst/>
                  <a:gdLst>
                    <a:gd name="T0" fmla="*/ 20 w 347"/>
                    <a:gd name="T1" fmla="*/ 3 h 128"/>
                    <a:gd name="T2" fmla="*/ 0 w 347"/>
                    <a:gd name="T3" fmla="*/ 8 h 128"/>
                    <a:gd name="T4" fmla="*/ 0 w 347"/>
                    <a:gd name="T5" fmla="*/ 8 h 128"/>
                    <a:gd name="T6" fmla="*/ 0 w 347"/>
                    <a:gd name="T7" fmla="*/ 7 h 128"/>
                    <a:gd name="T8" fmla="*/ 1 w 347"/>
                    <a:gd name="T9" fmla="*/ 6 h 128"/>
                    <a:gd name="T10" fmla="*/ 1 w 347"/>
                    <a:gd name="T11" fmla="*/ 6 h 128"/>
                    <a:gd name="T12" fmla="*/ 20 w 347"/>
                    <a:gd name="T13" fmla="*/ 0 h 128"/>
                    <a:gd name="T14" fmla="*/ 20 w 347"/>
                    <a:gd name="T15" fmla="*/ 0 h 128"/>
                    <a:gd name="T16" fmla="*/ 20 w 347"/>
                    <a:gd name="T17" fmla="*/ 0 h 128"/>
                    <a:gd name="T18" fmla="*/ 21 w 347"/>
                    <a:gd name="T19" fmla="*/ 0 h 128"/>
                    <a:gd name="T20" fmla="*/ 21 w 347"/>
                    <a:gd name="T21" fmla="*/ 1 h 128"/>
                    <a:gd name="T22" fmla="*/ 21 w 347"/>
                    <a:gd name="T23" fmla="*/ 1 h 128"/>
                    <a:gd name="T24" fmla="*/ 21 w 347"/>
                    <a:gd name="T25" fmla="*/ 1 h 128"/>
                    <a:gd name="T26" fmla="*/ 22 w 347"/>
                    <a:gd name="T27" fmla="*/ 1 h 128"/>
                    <a:gd name="T28" fmla="*/ 22 w 347"/>
                    <a:gd name="T29" fmla="*/ 1 h 128"/>
                    <a:gd name="T30" fmla="*/ 22 w 347"/>
                    <a:gd name="T31" fmla="*/ 2 h 128"/>
                    <a:gd name="T32" fmla="*/ 21 w 347"/>
                    <a:gd name="T33" fmla="*/ 2 h 128"/>
                    <a:gd name="T34" fmla="*/ 21 w 347"/>
                    <a:gd name="T35" fmla="*/ 2 h 128"/>
                    <a:gd name="T36" fmla="*/ 20 w 347"/>
                    <a:gd name="T37" fmla="*/ 3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7" h="128">
                      <a:moveTo>
                        <a:pt x="321" y="39"/>
                      </a:moveTo>
                      <a:lnTo>
                        <a:pt x="0" y="128"/>
                      </a:lnTo>
                      <a:lnTo>
                        <a:pt x="3" y="118"/>
                      </a:lnTo>
                      <a:lnTo>
                        <a:pt x="5" y="106"/>
                      </a:lnTo>
                      <a:lnTo>
                        <a:pt x="8" y="98"/>
                      </a:lnTo>
                      <a:lnTo>
                        <a:pt x="10" y="88"/>
                      </a:lnTo>
                      <a:lnTo>
                        <a:pt x="317" y="0"/>
                      </a:lnTo>
                      <a:lnTo>
                        <a:pt x="321" y="3"/>
                      </a:lnTo>
                      <a:lnTo>
                        <a:pt x="323" y="3"/>
                      </a:lnTo>
                      <a:lnTo>
                        <a:pt x="326" y="5"/>
                      </a:lnTo>
                      <a:lnTo>
                        <a:pt x="328" y="9"/>
                      </a:lnTo>
                      <a:lnTo>
                        <a:pt x="334" y="12"/>
                      </a:lnTo>
                      <a:lnTo>
                        <a:pt x="340" y="14"/>
                      </a:lnTo>
                      <a:lnTo>
                        <a:pt x="342" y="17"/>
                      </a:lnTo>
                      <a:lnTo>
                        <a:pt x="347" y="19"/>
                      </a:lnTo>
                      <a:lnTo>
                        <a:pt x="342" y="25"/>
                      </a:lnTo>
                      <a:lnTo>
                        <a:pt x="334" y="28"/>
                      </a:lnTo>
                      <a:lnTo>
                        <a:pt x="326" y="33"/>
                      </a:lnTo>
                      <a:lnTo>
                        <a:pt x="321" y="39"/>
                      </a:lnTo>
                      <a:close/>
                    </a:path>
                  </a:pathLst>
                </a:custGeom>
                <a:solidFill>
                  <a:srgbClr val="9166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0" name="Freeform 398"/>
                <p:cNvSpPr>
                  <a:spLocks/>
                </p:cNvSpPr>
                <p:nvPr/>
              </p:nvSpPr>
              <p:spPr bwMode="auto">
                <a:xfrm>
                  <a:off x="4752" y="1211"/>
                  <a:ext cx="84" cy="31"/>
                </a:xfrm>
                <a:custGeom>
                  <a:avLst/>
                  <a:gdLst>
                    <a:gd name="T0" fmla="*/ 21 w 334"/>
                    <a:gd name="T1" fmla="*/ 2 h 122"/>
                    <a:gd name="T2" fmla="*/ 0 w 334"/>
                    <a:gd name="T3" fmla="*/ 8 h 122"/>
                    <a:gd name="T4" fmla="*/ 0 w 334"/>
                    <a:gd name="T5" fmla="*/ 7 h 122"/>
                    <a:gd name="T6" fmla="*/ 1 w 334"/>
                    <a:gd name="T7" fmla="*/ 6 h 122"/>
                    <a:gd name="T8" fmla="*/ 1 w 334"/>
                    <a:gd name="T9" fmla="*/ 6 h 122"/>
                    <a:gd name="T10" fmla="*/ 2 w 334"/>
                    <a:gd name="T11" fmla="*/ 5 h 122"/>
                    <a:gd name="T12" fmla="*/ 18 w 334"/>
                    <a:gd name="T13" fmla="*/ 0 h 122"/>
                    <a:gd name="T14" fmla="*/ 19 w 334"/>
                    <a:gd name="T15" fmla="*/ 1 h 122"/>
                    <a:gd name="T16" fmla="*/ 20 w 334"/>
                    <a:gd name="T17" fmla="*/ 1 h 122"/>
                    <a:gd name="T18" fmla="*/ 20 w 334"/>
                    <a:gd name="T19" fmla="*/ 1 h 122"/>
                    <a:gd name="T20" fmla="*/ 21 w 334"/>
                    <a:gd name="T21" fmla="*/ 2 h 122"/>
                    <a:gd name="T22" fmla="*/ 21 w 334"/>
                    <a:gd name="T23" fmla="*/ 2 h 122"/>
                    <a:gd name="T24" fmla="*/ 21 w 334"/>
                    <a:gd name="T25" fmla="*/ 2 h 122"/>
                    <a:gd name="T26" fmla="*/ 21 w 334"/>
                    <a:gd name="T27" fmla="*/ 2 h 1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4" h="122">
                      <a:moveTo>
                        <a:pt x="334" y="25"/>
                      </a:moveTo>
                      <a:lnTo>
                        <a:pt x="0" y="122"/>
                      </a:lnTo>
                      <a:lnTo>
                        <a:pt x="5" y="111"/>
                      </a:lnTo>
                      <a:lnTo>
                        <a:pt x="11" y="98"/>
                      </a:lnTo>
                      <a:lnTo>
                        <a:pt x="18" y="87"/>
                      </a:lnTo>
                      <a:lnTo>
                        <a:pt x="25" y="76"/>
                      </a:lnTo>
                      <a:lnTo>
                        <a:pt x="290" y="0"/>
                      </a:lnTo>
                      <a:lnTo>
                        <a:pt x="298" y="6"/>
                      </a:lnTo>
                      <a:lnTo>
                        <a:pt x="309" y="11"/>
                      </a:lnTo>
                      <a:lnTo>
                        <a:pt x="318" y="16"/>
                      </a:lnTo>
                      <a:lnTo>
                        <a:pt x="325" y="22"/>
                      </a:lnTo>
                      <a:lnTo>
                        <a:pt x="328" y="22"/>
                      </a:lnTo>
                      <a:lnTo>
                        <a:pt x="331" y="22"/>
                      </a:lnTo>
                      <a:lnTo>
                        <a:pt x="334" y="25"/>
                      </a:lnTo>
                      <a:close/>
                    </a:path>
                  </a:pathLst>
                </a:custGeom>
                <a:solidFill>
                  <a:srgbClr val="8C6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1" name="Freeform 399"/>
                <p:cNvSpPr>
                  <a:spLocks/>
                </p:cNvSpPr>
                <p:nvPr/>
              </p:nvSpPr>
              <p:spPr bwMode="auto">
                <a:xfrm>
                  <a:off x="4754" y="1208"/>
                  <a:ext cx="77" cy="28"/>
                </a:xfrm>
                <a:custGeom>
                  <a:avLst/>
                  <a:gdLst>
                    <a:gd name="T0" fmla="*/ 19 w 307"/>
                    <a:gd name="T1" fmla="*/ 2 h 115"/>
                    <a:gd name="T2" fmla="*/ 0 w 307"/>
                    <a:gd name="T3" fmla="*/ 7 h 115"/>
                    <a:gd name="T4" fmla="*/ 1 w 307"/>
                    <a:gd name="T5" fmla="*/ 6 h 115"/>
                    <a:gd name="T6" fmla="*/ 1 w 307"/>
                    <a:gd name="T7" fmla="*/ 5 h 115"/>
                    <a:gd name="T8" fmla="*/ 2 w 307"/>
                    <a:gd name="T9" fmla="*/ 5 h 115"/>
                    <a:gd name="T10" fmla="*/ 2 w 307"/>
                    <a:gd name="T11" fmla="*/ 4 h 115"/>
                    <a:gd name="T12" fmla="*/ 16 w 307"/>
                    <a:gd name="T13" fmla="*/ 0 h 115"/>
                    <a:gd name="T14" fmla="*/ 17 w 307"/>
                    <a:gd name="T15" fmla="*/ 0 h 115"/>
                    <a:gd name="T16" fmla="*/ 18 w 307"/>
                    <a:gd name="T17" fmla="*/ 1 h 115"/>
                    <a:gd name="T18" fmla="*/ 19 w 307"/>
                    <a:gd name="T19" fmla="*/ 1 h 115"/>
                    <a:gd name="T20" fmla="*/ 19 w 307"/>
                    <a:gd name="T21" fmla="*/ 2 h 1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7" h="115">
                      <a:moveTo>
                        <a:pt x="307" y="27"/>
                      </a:moveTo>
                      <a:lnTo>
                        <a:pt x="0" y="115"/>
                      </a:lnTo>
                      <a:lnTo>
                        <a:pt x="6" y="104"/>
                      </a:lnTo>
                      <a:lnTo>
                        <a:pt x="14" y="90"/>
                      </a:lnTo>
                      <a:lnTo>
                        <a:pt x="23" y="79"/>
                      </a:lnTo>
                      <a:lnTo>
                        <a:pt x="34" y="69"/>
                      </a:lnTo>
                      <a:lnTo>
                        <a:pt x="256" y="0"/>
                      </a:lnTo>
                      <a:lnTo>
                        <a:pt x="270" y="6"/>
                      </a:lnTo>
                      <a:lnTo>
                        <a:pt x="283" y="11"/>
                      </a:lnTo>
                      <a:lnTo>
                        <a:pt x="295" y="20"/>
                      </a:lnTo>
                      <a:lnTo>
                        <a:pt x="307" y="27"/>
                      </a:lnTo>
                      <a:close/>
                    </a:path>
                  </a:pathLst>
                </a:custGeom>
                <a:solidFill>
                  <a:srgbClr val="895B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2" name="Freeform 400"/>
                <p:cNvSpPr>
                  <a:spLocks/>
                </p:cNvSpPr>
                <p:nvPr/>
              </p:nvSpPr>
              <p:spPr bwMode="auto">
                <a:xfrm>
                  <a:off x="4759" y="1206"/>
                  <a:ext cx="66" cy="24"/>
                </a:xfrm>
                <a:custGeom>
                  <a:avLst/>
                  <a:gdLst>
                    <a:gd name="T0" fmla="*/ 16 w 265"/>
                    <a:gd name="T1" fmla="*/ 1 h 98"/>
                    <a:gd name="T2" fmla="*/ 0 w 265"/>
                    <a:gd name="T3" fmla="*/ 6 h 98"/>
                    <a:gd name="T4" fmla="*/ 0 w 265"/>
                    <a:gd name="T5" fmla="*/ 5 h 98"/>
                    <a:gd name="T6" fmla="*/ 1 w 265"/>
                    <a:gd name="T7" fmla="*/ 4 h 98"/>
                    <a:gd name="T8" fmla="*/ 1 w 265"/>
                    <a:gd name="T9" fmla="*/ 3 h 98"/>
                    <a:gd name="T10" fmla="*/ 2 w 265"/>
                    <a:gd name="T11" fmla="*/ 3 h 98"/>
                    <a:gd name="T12" fmla="*/ 12 w 265"/>
                    <a:gd name="T13" fmla="*/ 0 h 98"/>
                    <a:gd name="T14" fmla="*/ 13 w 265"/>
                    <a:gd name="T15" fmla="*/ 0 h 98"/>
                    <a:gd name="T16" fmla="*/ 14 w 265"/>
                    <a:gd name="T17" fmla="*/ 0 h 98"/>
                    <a:gd name="T18" fmla="*/ 15 w 265"/>
                    <a:gd name="T19" fmla="*/ 1 h 98"/>
                    <a:gd name="T20" fmla="*/ 16 w 265"/>
                    <a:gd name="T21" fmla="*/ 1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5" h="98">
                      <a:moveTo>
                        <a:pt x="265" y="22"/>
                      </a:moveTo>
                      <a:lnTo>
                        <a:pt x="0" y="98"/>
                      </a:lnTo>
                      <a:lnTo>
                        <a:pt x="7" y="82"/>
                      </a:lnTo>
                      <a:lnTo>
                        <a:pt x="16" y="68"/>
                      </a:lnTo>
                      <a:lnTo>
                        <a:pt x="26" y="57"/>
                      </a:lnTo>
                      <a:lnTo>
                        <a:pt x="37" y="47"/>
                      </a:lnTo>
                      <a:lnTo>
                        <a:pt x="200" y="0"/>
                      </a:lnTo>
                      <a:lnTo>
                        <a:pt x="217" y="3"/>
                      </a:lnTo>
                      <a:lnTo>
                        <a:pt x="233" y="8"/>
                      </a:lnTo>
                      <a:lnTo>
                        <a:pt x="249" y="14"/>
                      </a:lnTo>
                      <a:lnTo>
                        <a:pt x="265" y="22"/>
                      </a:lnTo>
                      <a:close/>
                    </a:path>
                  </a:pathLst>
                </a:custGeom>
                <a:solidFill>
                  <a:srgbClr val="8456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3" name="Freeform 401"/>
                <p:cNvSpPr>
                  <a:spLocks/>
                </p:cNvSpPr>
                <p:nvPr/>
              </p:nvSpPr>
              <p:spPr bwMode="auto">
                <a:xfrm>
                  <a:off x="4763" y="1205"/>
                  <a:ext cx="55" cy="20"/>
                </a:xfrm>
                <a:custGeom>
                  <a:avLst/>
                  <a:gdLst>
                    <a:gd name="T0" fmla="*/ 14 w 222"/>
                    <a:gd name="T1" fmla="*/ 1 h 79"/>
                    <a:gd name="T2" fmla="*/ 0 w 222"/>
                    <a:gd name="T3" fmla="*/ 5 h 79"/>
                    <a:gd name="T4" fmla="*/ 0 w 222"/>
                    <a:gd name="T5" fmla="*/ 4 h 79"/>
                    <a:gd name="T6" fmla="*/ 1 w 222"/>
                    <a:gd name="T7" fmla="*/ 4 h 79"/>
                    <a:gd name="T8" fmla="*/ 2 w 222"/>
                    <a:gd name="T9" fmla="*/ 3 h 79"/>
                    <a:gd name="T10" fmla="*/ 2 w 222"/>
                    <a:gd name="T11" fmla="*/ 2 h 79"/>
                    <a:gd name="T12" fmla="*/ 3 w 222"/>
                    <a:gd name="T13" fmla="*/ 2 h 79"/>
                    <a:gd name="T14" fmla="*/ 4 w 222"/>
                    <a:gd name="T15" fmla="*/ 1 h 79"/>
                    <a:gd name="T16" fmla="*/ 5 w 222"/>
                    <a:gd name="T17" fmla="*/ 1 h 79"/>
                    <a:gd name="T18" fmla="*/ 6 w 222"/>
                    <a:gd name="T19" fmla="*/ 1 h 79"/>
                    <a:gd name="T20" fmla="*/ 6 w 222"/>
                    <a:gd name="T21" fmla="*/ 1 h 79"/>
                    <a:gd name="T22" fmla="*/ 7 w 222"/>
                    <a:gd name="T23" fmla="*/ 0 h 79"/>
                    <a:gd name="T24" fmla="*/ 8 w 222"/>
                    <a:gd name="T25" fmla="*/ 0 h 79"/>
                    <a:gd name="T26" fmla="*/ 9 w 222"/>
                    <a:gd name="T27" fmla="*/ 0 h 79"/>
                    <a:gd name="T28" fmla="*/ 10 w 222"/>
                    <a:gd name="T29" fmla="*/ 0 h 79"/>
                    <a:gd name="T30" fmla="*/ 11 w 222"/>
                    <a:gd name="T31" fmla="*/ 0 h 79"/>
                    <a:gd name="T32" fmla="*/ 12 w 222"/>
                    <a:gd name="T33" fmla="*/ 0 h 79"/>
                    <a:gd name="T34" fmla="*/ 13 w 222"/>
                    <a:gd name="T35" fmla="*/ 1 h 79"/>
                    <a:gd name="T36" fmla="*/ 14 w 222"/>
                    <a:gd name="T37" fmla="*/ 1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2" h="79">
                      <a:moveTo>
                        <a:pt x="222" y="10"/>
                      </a:moveTo>
                      <a:lnTo>
                        <a:pt x="0" y="79"/>
                      </a:lnTo>
                      <a:lnTo>
                        <a:pt x="7" y="67"/>
                      </a:lnTo>
                      <a:lnTo>
                        <a:pt x="19" y="54"/>
                      </a:lnTo>
                      <a:lnTo>
                        <a:pt x="30" y="46"/>
                      </a:lnTo>
                      <a:lnTo>
                        <a:pt x="40" y="35"/>
                      </a:lnTo>
                      <a:lnTo>
                        <a:pt x="54" y="26"/>
                      </a:lnTo>
                      <a:lnTo>
                        <a:pt x="67" y="19"/>
                      </a:lnTo>
                      <a:lnTo>
                        <a:pt x="81" y="13"/>
                      </a:lnTo>
                      <a:lnTo>
                        <a:pt x="95" y="7"/>
                      </a:lnTo>
                      <a:lnTo>
                        <a:pt x="102" y="7"/>
                      </a:lnTo>
                      <a:lnTo>
                        <a:pt x="116" y="2"/>
                      </a:lnTo>
                      <a:lnTo>
                        <a:pt x="130" y="0"/>
                      </a:lnTo>
                      <a:lnTo>
                        <a:pt x="143" y="0"/>
                      </a:lnTo>
                      <a:lnTo>
                        <a:pt x="160" y="0"/>
                      </a:lnTo>
                      <a:lnTo>
                        <a:pt x="173" y="2"/>
                      </a:lnTo>
                      <a:lnTo>
                        <a:pt x="190" y="2"/>
                      </a:lnTo>
                      <a:lnTo>
                        <a:pt x="206" y="7"/>
                      </a:lnTo>
                      <a:lnTo>
                        <a:pt x="222" y="10"/>
                      </a:lnTo>
                      <a:close/>
                    </a:path>
                  </a:pathLst>
                </a:custGeom>
                <a:solidFill>
                  <a:srgbClr val="8254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4" name="Freeform 402"/>
                <p:cNvSpPr>
                  <a:spLocks/>
                </p:cNvSpPr>
                <p:nvPr/>
              </p:nvSpPr>
              <p:spPr bwMode="auto">
                <a:xfrm>
                  <a:off x="4768" y="1205"/>
                  <a:ext cx="41" cy="12"/>
                </a:xfrm>
                <a:custGeom>
                  <a:avLst/>
                  <a:gdLst>
                    <a:gd name="T0" fmla="*/ 10 w 163"/>
                    <a:gd name="T1" fmla="*/ 0 h 49"/>
                    <a:gd name="T2" fmla="*/ 0 w 163"/>
                    <a:gd name="T3" fmla="*/ 3 h 49"/>
                    <a:gd name="T4" fmla="*/ 1 w 163"/>
                    <a:gd name="T5" fmla="*/ 2 h 49"/>
                    <a:gd name="T6" fmla="*/ 2 w 163"/>
                    <a:gd name="T7" fmla="*/ 1 h 49"/>
                    <a:gd name="T8" fmla="*/ 4 w 163"/>
                    <a:gd name="T9" fmla="*/ 1 h 49"/>
                    <a:gd name="T10" fmla="*/ 5 w 163"/>
                    <a:gd name="T11" fmla="*/ 0 h 49"/>
                    <a:gd name="T12" fmla="*/ 6 w 163"/>
                    <a:gd name="T13" fmla="*/ 0 h 49"/>
                    <a:gd name="T14" fmla="*/ 7 w 163"/>
                    <a:gd name="T15" fmla="*/ 0 h 49"/>
                    <a:gd name="T16" fmla="*/ 9 w 163"/>
                    <a:gd name="T17" fmla="*/ 0 h 49"/>
                    <a:gd name="T18" fmla="*/ 10 w 163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3" h="49">
                      <a:moveTo>
                        <a:pt x="163" y="2"/>
                      </a:moveTo>
                      <a:lnTo>
                        <a:pt x="0" y="49"/>
                      </a:lnTo>
                      <a:lnTo>
                        <a:pt x="16" y="35"/>
                      </a:lnTo>
                      <a:lnTo>
                        <a:pt x="35" y="24"/>
                      </a:lnTo>
                      <a:lnTo>
                        <a:pt x="55" y="16"/>
                      </a:lnTo>
                      <a:lnTo>
                        <a:pt x="74" y="7"/>
                      </a:lnTo>
                      <a:lnTo>
                        <a:pt x="95" y="2"/>
                      </a:lnTo>
                      <a:lnTo>
                        <a:pt x="117" y="0"/>
                      </a:lnTo>
                      <a:lnTo>
                        <a:pt x="139" y="0"/>
                      </a:lnTo>
                      <a:lnTo>
                        <a:pt x="163" y="2"/>
                      </a:lnTo>
                      <a:close/>
                    </a:path>
                  </a:pathLst>
                </a:custGeom>
                <a:solidFill>
                  <a:srgbClr val="7C4F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5" name="Freeform 403"/>
                <p:cNvSpPr>
                  <a:spLocks/>
                </p:cNvSpPr>
                <p:nvPr/>
              </p:nvSpPr>
              <p:spPr bwMode="auto">
                <a:xfrm>
                  <a:off x="4786" y="1207"/>
                  <a:ext cx="2" cy="1"/>
                </a:xfrm>
                <a:custGeom>
                  <a:avLst/>
                  <a:gdLst>
                    <a:gd name="T0" fmla="*/ 1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1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6" name="Freeform 404"/>
                <p:cNvSpPr>
                  <a:spLocks/>
                </p:cNvSpPr>
                <p:nvPr/>
              </p:nvSpPr>
              <p:spPr bwMode="auto">
                <a:xfrm>
                  <a:off x="4821" y="1229"/>
                  <a:ext cx="30" cy="61"/>
                </a:xfrm>
                <a:custGeom>
                  <a:avLst/>
                  <a:gdLst>
                    <a:gd name="T0" fmla="*/ 1 w 122"/>
                    <a:gd name="T1" fmla="*/ 12 h 244"/>
                    <a:gd name="T2" fmla="*/ 2 w 122"/>
                    <a:gd name="T3" fmla="*/ 12 h 244"/>
                    <a:gd name="T4" fmla="*/ 2 w 122"/>
                    <a:gd name="T5" fmla="*/ 13 h 244"/>
                    <a:gd name="T6" fmla="*/ 3 w 122"/>
                    <a:gd name="T7" fmla="*/ 14 h 244"/>
                    <a:gd name="T8" fmla="*/ 4 w 122"/>
                    <a:gd name="T9" fmla="*/ 14 h 244"/>
                    <a:gd name="T10" fmla="*/ 4 w 122"/>
                    <a:gd name="T11" fmla="*/ 14 h 244"/>
                    <a:gd name="T12" fmla="*/ 5 w 122"/>
                    <a:gd name="T13" fmla="*/ 15 h 244"/>
                    <a:gd name="T14" fmla="*/ 6 w 122"/>
                    <a:gd name="T15" fmla="*/ 15 h 244"/>
                    <a:gd name="T16" fmla="*/ 7 w 122"/>
                    <a:gd name="T17" fmla="*/ 15 h 244"/>
                    <a:gd name="T18" fmla="*/ 7 w 122"/>
                    <a:gd name="T19" fmla="*/ 12 h 244"/>
                    <a:gd name="T20" fmla="*/ 7 w 122"/>
                    <a:gd name="T21" fmla="*/ 8 h 244"/>
                    <a:gd name="T22" fmla="*/ 7 w 122"/>
                    <a:gd name="T23" fmla="*/ 4 h 244"/>
                    <a:gd name="T24" fmla="*/ 7 w 122"/>
                    <a:gd name="T25" fmla="*/ 0 h 244"/>
                    <a:gd name="T26" fmla="*/ 5 w 122"/>
                    <a:gd name="T27" fmla="*/ 0 h 244"/>
                    <a:gd name="T28" fmla="*/ 4 w 122"/>
                    <a:gd name="T29" fmla="*/ 1 h 244"/>
                    <a:gd name="T30" fmla="*/ 2 w 122"/>
                    <a:gd name="T31" fmla="*/ 2 h 244"/>
                    <a:gd name="T32" fmla="*/ 1 w 122"/>
                    <a:gd name="T33" fmla="*/ 4 h 244"/>
                    <a:gd name="T34" fmla="*/ 0 w 122"/>
                    <a:gd name="T35" fmla="*/ 6 h 244"/>
                    <a:gd name="T36" fmla="*/ 0 w 122"/>
                    <a:gd name="T37" fmla="*/ 8 h 244"/>
                    <a:gd name="T38" fmla="*/ 0 w 122"/>
                    <a:gd name="T39" fmla="*/ 10 h 244"/>
                    <a:gd name="T40" fmla="*/ 1 w 122"/>
                    <a:gd name="T41" fmla="*/ 12 h 2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2" h="244">
                      <a:moveTo>
                        <a:pt x="16" y="184"/>
                      </a:moveTo>
                      <a:lnTo>
                        <a:pt x="28" y="196"/>
                      </a:lnTo>
                      <a:lnTo>
                        <a:pt x="38" y="206"/>
                      </a:lnTo>
                      <a:lnTo>
                        <a:pt x="49" y="214"/>
                      </a:lnTo>
                      <a:lnTo>
                        <a:pt x="60" y="222"/>
                      </a:lnTo>
                      <a:lnTo>
                        <a:pt x="74" y="228"/>
                      </a:lnTo>
                      <a:lnTo>
                        <a:pt x="86" y="233"/>
                      </a:lnTo>
                      <a:lnTo>
                        <a:pt x="100" y="238"/>
                      </a:lnTo>
                      <a:lnTo>
                        <a:pt x="116" y="244"/>
                      </a:lnTo>
                      <a:lnTo>
                        <a:pt x="122" y="184"/>
                      </a:lnTo>
                      <a:lnTo>
                        <a:pt x="122" y="125"/>
                      </a:lnTo>
                      <a:lnTo>
                        <a:pt x="120" y="65"/>
                      </a:lnTo>
                      <a:lnTo>
                        <a:pt x="109" y="5"/>
                      </a:lnTo>
                      <a:lnTo>
                        <a:pt x="86" y="0"/>
                      </a:lnTo>
                      <a:lnTo>
                        <a:pt x="63" y="10"/>
                      </a:lnTo>
                      <a:lnTo>
                        <a:pt x="38" y="30"/>
                      </a:lnTo>
                      <a:lnTo>
                        <a:pt x="19" y="56"/>
                      </a:lnTo>
                      <a:lnTo>
                        <a:pt x="5" y="92"/>
                      </a:lnTo>
                      <a:lnTo>
                        <a:pt x="0" y="125"/>
                      </a:lnTo>
                      <a:lnTo>
                        <a:pt x="3" y="157"/>
                      </a:lnTo>
                      <a:lnTo>
                        <a:pt x="16" y="184"/>
                      </a:lnTo>
                      <a:close/>
                    </a:path>
                  </a:pathLst>
                </a:custGeom>
                <a:solidFill>
                  <a:srgbClr val="C99E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7" name="Freeform 405"/>
                <p:cNvSpPr>
                  <a:spLocks/>
                </p:cNvSpPr>
                <p:nvPr/>
              </p:nvSpPr>
              <p:spPr bwMode="auto">
                <a:xfrm>
                  <a:off x="4828" y="1238"/>
                  <a:ext cx="23" cy="52"/>
                </a:xfrm>
                <a:custGeom>
                  <a:avLst/>
                  <a:gdLst>
                    <a:gd name="T0" fmla="*/ 5 w 92"/>
                    <a:gd name="T1" fmla="*/ 0 h 207"/>
                    <a:gd name="T2" fmla="*/ 4 w 92"/>
                    <a:gd name="T3" fmla="*/ 1 h 207"/>
                    <a:gd name="T4" fmla="*/ 3 w 92"/>
                    <a:gd name="T5" fmla="*/ 2 h 207"/>
                    <a:gd name="T6" fmla="*/ 2 w 92"/>
                    <a:gd name="T7" fmla="*/ 3 h 207"/>
                    <a:gd name="T8" fmla="*/ 1 w 92"/>
                    <a:gd name="T9" fmla="*/ 5 h 207"/>
                    <a:gd name="T10" fmla="*/ 1 w 92"/>
                    <a:gd name="T11" fmla="*/ 6 h 207"/>
                    <a:gd name="T12" fmla="*/ 0 w 92"/>
                    <a:gd name="T13" fmla="*/ 8 h 207"/>
                    <a:gd name="T14" fmla="*/ 0 w 92"/>
                    <a:gd name="T15" fmla="*/ 9 h 207"/>
                    <a:gd name="T16" fmla="*/ 0 w 92"/>
                    <a:gd name="T17" fmla="*/ 11 h 207"/>
                    <a:gd name="T18" fmla="*/ 1 w 92"/>
                    <a:gd name="T19" fmla="*/ 11 h 207"/>
                    <a:gd name="T20" fmla="*/ 2 w 92"/>
                    <a:gd name="T21" fmla="*/ 11 h 207"/>
                    <a:gd name="T22" fmla="*/ 2 w 92"/>
                    <a:gd name="T23" fmla="*/ 12 h 207"/>
                    <a:gd name="T24" fmla="*/ 3 w 92"/>
                    <a:gd name="T25" fmla="*/ 12 h 207"/>
                    <a:gd name="T26" fmla="*/ 4 w 92"/>
                    <a:gd name="T27" fmla="*/ 12 h 207"/>
                    <a:gd name="T28" fmla="*/ 4 w 92"/>
                    <a:gd name="T29" fmla="*/ 13 h 207"/>
                    <a:gd name="T30" fmla="*/ 5 w 92"/>
                    <a:gd name="T31" fmla="*/ 13 h 207"/>
                    <a:gd name="T32" fmla="*/ 6 w 92"/>
                    <a:gd name="T33" fmla="*/ 13 h 207"/>
                    <a:gd name="T34" fmla="*/ 6 w 92"/>
                    <a:gd name="T35" fmla="*/ 10 h 207"/>
                    <a:gd name="T36" fmla="*/ 6 w 92"/>
                    <a:gd name="T37" fmla="*/ 7 h 207"/>
                    <a:gd name="T38" fmla="*/ 6 w 92"/>
                    <a:gd name="T39" fmla="*/ 3 h 207"/>
                    <a:gd name="T40" fmla="*/ 5 w 92"/>
                    <a:gd name="T41" fmla="*/ 0 h 2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2" h="207">
                      <a:moveTo>
                        <a:pt x="84" y="0"/>
                      </a:moveTo>
                      <a:lnTo>
                        <a:pt x="65" y="11"/>
                      </a:lnTo>
                      <a:lnTo>
                        <a:pt x="46" y="30"/>
                      </a:lnTo>
                      <a:lnTo>
                        <a:pt x="33" y="49"/>
                      </a:lnTo>
                      <a:lnTo>
                        <a:pt x="19" y="74"/>
                      </a:lnTo>
                      <a:lnTo>
                        <a:pt x="8" y="99"/>
                      </a:lnTo>
                      <a:lnTo>
                        <a:pt x="3" y="123"/>
                      </a:lnTo>
                      <a:lnTo>
                        <a:pt x="0" y="147"/>
                      </a:lnTo>
                      <a:lnTo>
                        <a:pt x="5" y="169"/>
                      </a:lnTo>
                      <a:lnTo>
                        <a:pt x="16" y="175"/>
                      </a:lnTo>
                      <a:lnTo>
                        <a:pt x="24" y="180"/>
                      </a:lnTo>
                      <a:lnTo>
                        <a:pt x="35" y="185"/>
                      </a:lnTo>
                      <a:lnTo>
                        <a:pt x="46" y="191"/>
                      </a:lnTo>
                      <a:lnTo>
                        <a:pt x="54" y="196"/>
                      </a:lnTo>
                      <a:lnTo>
                        <a:pt x="65" y="199"/>
                      </a:lnTo>
                      <a:lnTo>
                        <a:pt x="76" y="205"/>
                      </a:lnTo>
                      <a:lnTo>
                        <a:pt x="86" y="207"/>
                      </a:lnTo>
                      <a:lnTo>
                        <a:pt x="92" y="155"/>
                      </a:lnTo>
                      <a:lnTo>
                        <a:pt x="92" y="104"/>
                      </a:lnTo>
                      <a:lnTo>
                        <a:pt x="90" y="5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EDD1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8" name="Freeform 406"/>
                <p:cNvSpPr>
                  <a:spLocks/>
                </p:cNvSpPr>
                <p:nvPr/>
              </p:nvSpPr>
              <p:spPr bwMode="auto">
                <a:xfrm>
                  <a:off x="4808" y="1287"/>
                  <a:ext cx="57" cy="44"/>
                </a:xfrm>
                <a:custGeom>
                  <a:avLst/>
                  <a:gdLst>
                    <a:gd name="T0" fmla="*/ 2 w 226"/>
                    <a:gd name="T1" fmla="*/ 6 h 176"/>
                    <a:gd name="T2" fmla="*/ 3 w 226"/>
                    <a:gd name="T3" fmla="*/ 7 h 176"/>
                    <a:gd name="T4" fmla="*/ 5 w 226"/>
                    <a:gd name="T5" fmla="*/ 7 h 176"/>
                    <a:gd name="T6" fmla="*/ 6 w 226"/>
                    <a:gd name="T7" fmla="*/ 8 h 176"/>
                    <a:gd name="T8" fmla="*/ 8 w 226"/>
                    <a:gd name="T9" fmla="*/ 9 h 176"/>
                    <a:gd name="T10" fmla="*/ 10 w 226"/>
                    <a:gd name="T11" fmla="*/ 9 h 176"/>
                    <a:gd name="T12" fmla="*/ 11 w 226"/>
                    <a:gd name="T13" fmla="*/ 10 h 176"/>
                    <a:gd name="T14" fmla="*/ 13 w 226"/>
                    <a:gd name="T15" fmla="*/ 11 h 176"/>
                    <a:gd name="T16" fmla="*/ 14 w 226"/>
                    <a:gd name="T17" fmla="*/ 11 h 176"/>
                    <a:gd name="T18" fmla="*/ 14 w 226"/>
                    <a:gd name="T19" fmla="*/ 9 h 176"/>
                    <a:gd name="T20" fmla="*/ 13 w 226"/>
                    <a:gd name="T21" fmla="*/ 7 h 176"/>
                    <a:gd name="T22" fmla="*/ 12 w 226"/>
                    <a:gd name="T23" fmla="*/ 5 h 176"/>
                    <a:gd name="T24" fmla="*/ 10 w 226"/>
                    <a:gd name="T25" fmla="*/ 4 h 176"/>
                    <a:gd name="T26" fmla="*/ 8 w 226"/>
                    <a:gd name="T27" fmla="*/ 3 h 176"/>
                    <a:gd name="T28" fmla="*/ 6 w 226"/>
                    <a:gd name="T29" fmla="*/ 2 h 176"/>
                    <a:gd name="T30" fmla="*/ 4 w 226"/>
                    <a:gd name="T31" fmla="*/ 1 h 176"/>
                    <a:gd name="T32" fmla="*/ 1 w 226"/>
                    <a:gd name="T33" fmla="*/ 0 h 176"/>
                    <a:gd name="T34" fmla="*/ 0 w 226"/>
                    <a:gd name="T35" fmla="*/ 2 h 176"/>
                    <a:gd name="T36" fmla="*/ 0 w 226"/>
                    <a:gd name="T37" fmla="*/ 3 h 176"/>
                    <a:gd name="T38" fmla="*/ 1 w 226"/>
                    <a:gd name="T39" fmla="*/ 5 h 176"/>
                    <a:gd name="T40" fmla="*/ 2 w 226"/>
                    <a:gd name="T41" fmla="*/ 6 h 1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26" h="176">
                      <a:moveTo>
                        <a:pt x="25" y="92"/>
                      </a:moveTo>
                      <a:lnTo>
                        <a:pt x="50" y="103"/>
                      </a:lnTo>
                      <a:lnTo>
                        <a:pt x="76" y="117"/>
                      </a:lnTo>
                      <a:lnTo>
                        <a:pt x="101" y="127"/>
                      </a:lnTo>
                      <a:lnTo>
                        <a:pt x="126" y="138"/>
                      </a:lnTo>
                      <a:lnTo>
                        <a:pt x="150" y="149"/>
                      </a:lnTo>
                      <a:lnTo>
                        <a:pt x="174" y="159"/>
                      </a:lnTo>
                      <a:lnTo>
                        <a:pt x="201" y="168"/>
                      </a:lnTo>
                      <a:lnTo>
                        <a:pt x="226" y="176"/>
                      </a:lnTo>
                      <a:lnTo>
                        <a:pt x="218" y="138"/>
                      </a:lnTo>
                      <a:lnTo>
                        <a:pt x="201" y="108"/>
                      </a:lnTo>
                      <a:lnTo>
                        <a:pt x="185" y="83"/>
                      </a:lnTo>
                      <a:lnTo>
                        <a:pt x="161" y="65"/>
                      </a:lnTo>
                      <a:lnTo>
                        <a:pt x="131" y="48"/>
                      </a:lnTo>
                      <a:lnTo>
                        <a:pt x="98" y="35"/>
                      </a:lnTo>
                      <a:lnTo>
                        <a:pt x="60" y="18"/>
                      </a:lnTo>
                      <a:lnTo>
                        <a:pt x="14" y="0"/>
                      </a:lnTo>
                      <a:lnTo>
                        <a:pt x="0" y="23"/>
                      </a:lnTo>
                      <a:lnTo>
                        <a:pt x="0" y="48"/>
                      </a:lnTo>
                      <a:lnTo>
                        <a:pt x="9" y="71"/>
                      </a:lnTo>
                      <a:lnTo>
                        <a:pt x="25" y="92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9" name="Freeform 407"/>
                <p:cNvSpPr>
                  <a:spLocks/>
                </p:cNvSpPr>
                <p:nvPr/>
              </p:nvSpPr>
              <p:spPr bwMode="auto">
                <a:xfrm>
                  <a:off x="4865" y="1308"/>
                  <a:ext cx="25" cy="23"/>
                </a:xfrm>
                <a:custGeom>
                  <a:avLst/>
                  <a:gdLst>
                    <a:gd name="T0" fmla="*/ 0 w 103"/>
                    <a:gd name="T1" fmla="*/ 0 h 93"/>
                    <a:gd name="T2" fmla="*/ 1 w 103"/>
                    <a:gd name="T3" fmla="*/ 1 h 93"/>
                    <a:gd name="T4" fmla="*/ 1 w 103"/>
                    <a:gd name="T5" fmla="*/ 1 h 93"/>
                    <a:gd name="T6" fmla="*/ 2 w 103"/>
                    <a:gd name="T7" fmla="*/ 2 h 93"/>
                    <a:gd name="T8" fmla="*/ 3 w 103"/>
                    <a:gd name="T9" fmla="*/ 3 h 93"/>
                    <a:gd name="T10" fmla="*/ 4 w 103"/>
                    <a:gd name="T11" fmla="*/ 3 h 93"/>
                    <a:gd name="T12" fmla="*/ 4 w 103"/>
                    <a:gd name="T13" fmla="*/ 4 h 93"/>
                    <a:gd name="T14" fmla="*/ 5 w 103"/>
                    <a:gd name="T15" fmla="*/ 5 h 93"/>
                    <a:gd name="T16" fmla="*/ 5 w 103"/>
                    <a:gd name="T17" fmla="*/ 6 h 93"/>
                    <a:gd name="T18" fmla="*/ 6 w 103"/>
                    <a:gd name="T19" fmla="*/ 5 h 93"/>
                    <a:gd name="T20" fmla="*/ 6 w 103"/>
                    <a:gd name="T21" fmla="*/ 4 h 93"/>
                    <a:gd name="T22" fmla="*/ 6 w 103"/>
                    <a:gd name="T23" fmla="*/ 3 h 93"/>
                    <a:gd name="T24" fmla="*/ 6 w 103"/>
                    <a:gd name="T25" fmla="*/ 2 h 93"/>
                    <a:gd name="T26" fmla="*/ 5 w 103"/>
                    <a:gd name="T27" fmla="*/ 2 h 93"/>
                    <a:gd name="T28" fmla="*/ 4 w 103"/>
                    <a:gd name="T29" fmla="*/ 2 h 93"/>
                    <a:gd name="T30" fmla="*/ 4 w 103"/>
                    <a:gd name="T31" fmla="*/ 1 h 93"/>
                    <a:gd name="T32" fmla="*/ 3 w 103"/>
                    <a:gd name="T33" fmla="*/ 1 h 93"/>
                    <a:gd name="T34" fmla="*/ 2 w 103"/>
                    <a:gd name="T35" fmla="*/ 1 h 93"/>
                    <a:gd name="T36" fmla="*/ 2 w 103"/>
                    <a:gd name="T37" fmla="*/ 0 h 93"/>
                    <a:gd name="T38" fmla="*/ 1 w 103"/>
                    <a:gd name="T39" fmla="*/ 0 h 93"/>
                    <a:gd name="T40" fmla="*/ 0 w 103"/>
                    <a:gd name="T41" fmla="*/ 0 h 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3" h="93">
                      <a:moveTo>
                        <a:pt x="0" y="0"/>
                      </a:moveTo>
                      <a:lnTo>
                        <a:pt x="11" y="12"/>
                      </a:lnTo>
                      <a:lnTo>
                        <a:pt x="21" y="23"/>
                      </a:lnTo>
                      <a:lnTo>
                        <a:pt x="35" y="34"/>
                      </a:lnTo>
                      <a:lnTo>
                        <a:pt x="48" y="47"/>
                      </a:lnTo>
                      <a:lnTo>
                        <a:pt x="60" y="58"/>
                      </a:lnTo>
                      <a:lnTo>
                        <a:pt x="71" y="69"/>
                      </a:lnTo>
                      <a:lnTo>
                        <a:pt x="81" y="83"/>
                      </a:lnTo>
                      <a:lnTo>
                        <a:pt x="90" y="93"/>
                      </a:lnTo>
                      <a:lnTo>
                        <a:pt x="97" y="80"/>
                      </a:lnTo>
                      <a:lnTo>
                        <a:pt x="103" y="66"/>
                      </a:lnTo>
                      <a:lnTo>
                        <a:pt x="103" y="50"/>
                      </a:lnTo>
                      <a:lnTo>
                        <a:pt x="101" y="30"/>
                      </a:lnTo>
                      <a:lnTo>
                        <a:pt x="90" y="30"/>
                      </a:lnTo>
                      <a:lnTo>
                        <a:pt x="76" y="28"/>
                      </a:lnTo>
                      <a:lnTo>
                        <a:pt x="65" y="23"/>
                      </a:lnTo>
                      <a:lnTo>
                        <a:pt x="51" y="20"/>
                      </a:lnTo>
                      <a:lnTo>
                        <a:pt x="41" y="14"/>
                      </a:lnTo>
                      <a:lnTo>
                        <a:pt x="27" y="9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0" name="Freeform 408"/>
                <p:cNvSpPr>
                  <a:spLocks/>
                </p:cNvSpPr>
                <p:nvPr/>
              </p:nvSpPr>
              <p:spPr bwMode="auto">
                <a:xfrm>
                  <a:off x="4759" y="1318"/>
                  <a:ext cx="146" cy="136"/>
                </a:xfrm>
                <a:custGeom>
                  <a:avLst/>
                  <a:gdLst>
                    <a:gd name="T0" fmla="*/ 36 w 582"/>
                    <a:gd name="T1" fmla="*/ 30 h 547"/>
                    <a:gd name="T2" fmla="*/ 37 w 582"/>
                    <a:gd name="T3" fmla="*/ 23 h 547"/>
                    <a:gd name="T4" fmla="*/ 35 w 582"/>
                    <a:gd name="T5" fmla="*/ 16 h 547"/>
                    <a:gd name="T6" fmla="*/ 33 w 582"/>
                    <a:gd name="T7" fmla="*/ 9 h 547"/>
                    <a:gd name="T8" fmla="*/ 32 w 582"/>
                    <a:gd name="T9" fmla="*/ 11 h 547"/>
                    <a:gd name="T10" fmla="*/ 31 w 582"/>
                    <a:gd name="T11" fmla="*/ 19 h 547"/>
                    <a:gd name="T12" fmla="*/ 29 w 582"/>
                    <a:gd name="T13" fmla="*/ 23 h 547"/>
                    <a:gd name="T14" fmla="*/ 22 w 582"/>
                    <a:gd name="T15" fmla="*/ 19 h 547"/>
                    <a:gd name="T16" fmla="*/ 13 w 582"/>
                    <a:gd name="T17" fmla="*/ 11 h 547"/>
                    <a:gd name="T18" fmla="*/ 8 w 582"/>
                    <a:gd name="T19" fmla="*/ 5 h 547"/>
                    <a:gd name="T20" fmla="*/ 10 w 582"/>
                    <a:gd name="T21" fmla="*/ 4 h 547"/>
                    <a:gd name="T22" fmla="*/ 15 w 582"/>
                    <a:gd name="T23" fmla="*/ 9 h 547"/>
                    <a:gd name="T24" fmla="*/ 22 w 582"/>
                    <a:gd name="T25" fmla="*/ 15 h 547"/>
                    <a:gd name="T26" fmla="*/ 27 w 582"/>
                    <a:gd name="T27" fmla="*/ 20 h 547"/>
                    <a:gd name="T28" fmla="*/ 29 w 582"/>
                    <a:gd name="T29" fmla="*/ 18 h 547"/>
                    <a:gd name="T30" fmla="*/ 29 w 582"/>
                    <a:gd name="T31" fmla="*/ 14 h 547"/>
                    <a:gd name="T32" fmla="*/ 27 w 582"/>
                    <a:gd name="T33" fmla="*/ 11 h 547"/>
                    <a:gd name="T34" fmla="*/ 24 w 582"/>
                    <a:gd name="T35" fmla="*/ 8 h 547"/>
                    <a:gd name="T36" fmla="*/ 21 w 582"/>
                    <a:gd name="T37" fmla="*/ 5 h 547"/>
                    <a:gd name="T38" fmla="*/ 18 w 582"/>
                    <a:gd name="T39" fmla="*/ 3 h 547"/>
                    <a:gd name="T40" fmla="*/ 14 w 582"/>
                    <a:gd name="T41" fmla="*/ 1 h 547"/>
                    <a:gd name="T42" fmla="*/ 11 w 582"/>
                    <a:gd name="T43" fmla="*/ 1 h 547"/>
                    <a:gd name="T44" fmla="*/ 7 w 582"/>
                    <a:gd name="T45" fmla="*/ 1 h 547"/>
                    <a:gd name="T46" fmla="*/ 4 w 582"/>
                    <a:gd name="T47" fmla="*/ 1 h 547"/>
                    <a:gd name="T48" fmla="*/ 1 w 582"/>
                    <a:gd name="T49" fmla="*/ 2 h 547"/>
                    <a:gd name="T50" fmla="*/ 1 w 582"/>
                    <a:gd name="T51" fmla="*/ 7 h 547"/>
                    <a:gd name="T52" fmla="*/ 4 w 582"/>
                    <a:gd name="T53" fmla="*/ 13 h 547"/>
                    <a:gd name="T54" fmla="*/ 9 w 582"/>
                    <a:gd name="T55" fmla="*/ 20 h 547"/>
                    <a:gd name="T56" fmla="*/ 15 w 582"/>
                    <a:gd name="T57" fmla="*/ 26 h 547"/>
                    <a:gd name="T58" fmla="*/ 22 w 582"/>
                    <a:gd name="T59" fmla="*/ 31 h 547"/>
                    <a:gd name="T60" fmla="*/ 28 w 582"/>
                    <a:gd name="T61" fmla="*/ 33 h 547"/>
                    <a:gd name="T62" fmla="*/ 33 w 582"/>
                    <a:gd name="T63" fmla="*/ 34 h 5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82" h="547">
                      <a:moveTo>
                        <a:pt x="546" y="522"/>
                      </a:moveTo>
                      <a:lnTo>
                        <a:pt x="568" y="478"/>
                      </a:lnTo>
                      <a:lnTo>
                        <a:pt x="582" y="425"/>
                      </a:lnTo>
                      <a:lnTo>
                        <a:pt x="582" y="370"/>
                      </a:lnTo>
                      <a:lnTo>
                        <a:pt x="576" y="310"/>
                      </a:lnTo>
                      <a:lnTo>
                        <a:pt x="562" y="254"/>
                      </a:lnTo>
                      <a:lnTo>
                        <a:pt x="546" y="199"/>
                      </a:lnTo>
                      <a:lnTo>
                        <a:pt x="524" y="153"/>
                      </a:lnTo>
                      <a:lnTo>
                        <a:pt x="499" y="114"/>
                      </a:lnTo>
                      <a:lnTo>
                        <a:pt x="505" y="180"/>
                      </a:lnTo>
                      <a:lnTo>
                        <a:pt x="505" y="245"/>
                      </a:lnTo>
                      <a:lnTo>
                        <a:pt x="497" y="307"/>
                      </a:lnTo>
                      <a:lnTo>
                        <a:pt x="481" y="370"/>
                      </a:lnTo>
                      <a:lnTo>
                        <a:pt x="453" y="378"/>
                      </a:lnTo>
                      <a:lnTo>
                        <a:pt x="405" y="354"/>
                      </a:lnTo>
                      <a:lnTo>
                        <a:pt x="342" y="305"/>
                      </a:lnTo>
                      <a:lnTo>
                        <a:pt x="277" y="245"/>
                      </a:lnTo>
                      <a:lnTo>
                        <a:pt x="211" y="183"/>
                      </a:lnTo>
                      <a:lnTo>
                        <a:pt x="162" y="123"/>
                      </a:lnTo>
                      <a:lnTo>
                        <a:pt x="133" y="77"/>
                      </a:lnTo>
                      <a:lnTo>
                        <a:pt x="136" y="55"/>
                      </a:lnTo>
                      <a:lnTo>
                        <a:pt x="157" y="65"/>
                      </a:lnTo>
                      <a:lnTo>
                        <a:pt x="195" y="98"/>
                      </a:lnTo>
                      <a:lnTo>
                        <a:pt x="241" y="144"/>
                      </a:lnTo>
                      <a:lnTo>
                        <a:pt x="293" y="199"/>
                      </a:lnTo>
                      <a:lnTo>
                        <a:pt x="345" y="250"/>
                      </a:lnTo>
                      <a:lnTo>
                        <a:pt x="391" y="294"/>
                      </a:lnTo>
                      <a:lnTo>
                        <a:pt x="426" y="319"/>
                      </a:lnTo>
                      <a:lnTo>
                        <a:pt x="448" y="316"/>
                      </a:lnTo>
                      <a:lnTo>
                        <a:pt x="453" y="286"/>
                      </a:lnTo>
                      <a:lnTo>
                        <a:pt x="453" y="256"/>
                      </a:lnTo>
                      <a:lnTo>
                        <a:pt x="453" y="226"/>
                      </a:lnTo>
                      <a:lnTo>
                        <a:pt x="453" y="194"/>
                      </a:lnTo>
                      <a:lnTo>
                        <a:pt x="432" y="171"/>
                      </a:lnTo>
                      <a:lnTo>
                        <a:pt x="410" y="150"/>
                      </a:lnTo>
                      <a:lnTo>
                        <a:pt x="386" y="125"/>
                      </a:lnTo>
                      <a:lnTo>
                        <a:pt x="361" y="104"/>
                      </a:lnTo>
                      <a:lnTo>
                        <a:pt x="333" y="85"/>
                      </a:lnTo>
                      <a:lnTo>
                        <a:pt x="310" y="63"/>
                      </a:lnTo>
                      <a:lnTo>
                        <a:pt x="280" y="47"/>
                      </a:lnTo>
                      <a:lnTo>
                        <a:pt x="252" y="30"/>
                      </a:lnTo>
                      <a:lnTo>
                        <a:pt x="225" y="22"/>
                      </a:lnTo>
                      <a:lnTo>
                        <a:pt x="198" y="17"/>
                      </a:lnTo>
                      <a:lnTo>
                        <a:pt x="171" y="17"/>
                      </a:lnTo>
                      <a:lnTo>
                        <a:pt x="141" y="17"/>
                      </a:lnTo>
                      <a:lnTo>
                        <a:pt x="114" y="17"/>
                      </a:lnTo>
                      <a:lnTo>
                        <a:pt x="86" y="17"/>
                      </a:lnTo>
                      <a:lnTo>
                        <a:pt x="60" y="12"/>
                      </a:lnTo>
                      <a:lnTo>
                        <a:pt x="33" y="0"/>
                      </a:lnTo>
                      <a:lnTo>
                        <a:pt x="8" y="33"/>
                      </a:lnTo>
                      <a:lnTo>
                        <a:pt x="0" y="71"/>
                      </a:lnTo>
                      <a:lnTo>
                        <a:pt x="8" y="118"/>
                      </a:lnTo>
                      <a:lnTo>
                        <a:pt x="24" y="166"/>
                      </a:lnTo>
                      <a:lnTo>
                        <a:pt x="54" y="218"/>
                      </a:lnTo>
                      <a:lnTo>
                        <a:pt x="92" y="270"/>
                      </a:lnTo>
                      <a:lnTo>
                        <a:pt x="136" y="321"/>
                      </a:lnTo>
                      <a:lnTo>
                        <a:pt x="185" y="370"/>
                      </a:lnTo>
                      <a:lnTo>
                        <a:pt x="236" y="419"/>
                      </a:lnTo>
                      <a:lnTo>
                        <a:pt x="291" y="460"/>
                      </a:lnTo>
                      <a:lnTo>
                        <a:pt x="345" y="495"/>
                      </a:lnTo>
                      <a:lnTo>
                        <a:pt x="396" y="522"/>
                      </a:lnTo>
                      <a:lnTo>
                        <a:pt x="442" y="538"/>
                      </a:lnTo>
                      <a:lnTo>
                        <a:pt x="486" y="547"/>
                      </a:lnTo>
                      <a:lnTo>
                        <a:pt x="522" y="541"/>
                      </a:lnTo>
                      <a:lnTo>
                        <a:pt x="546" y="522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1" name="Freeform 409"/>
                <p:cNvSpPr>
                  <a:spLocks/>
                </p:cNvSpPr>
                <p:nvPr/>
              </p:nvSpPr>
              <p:spPr bwMode="auto">
                <a:xfrm>
                  <a:off x="4772" y="1346"/>
                  <a:ext cx="32" cy="45"/>
                </a:xfrm>
                <a:custGeom>
                  <a:avLst/>
                  <a:gdLst>
                    <a:gd name="T0" fmla="*/ 0 w 128"/>
                    <a:gd name="T1" fmla="*/ 0 h 179"/>
                    <a:gd name="T2" fmla="*/ 8 w 128"/>
                    <a:gd name="T3" fmla="*/ 11 h 179"/>
                    <a:gd name="T4" fmla="*/ 7 w 128"/>
                    <a:gd name="T5" fmla="*/ 10 h 179"/>
                    <a:gd name="T6" fmla="*/ 5 w 128"/>
                    <a:gd name="T7" fmla="*/ 9 h 179"/>
                    <a:gd name="T8" fmla="*/ 4 w 128"/>
                    <a:gd name="T9" fmla="*/ 7 h 179"/>
                    <a:gd name="T10" fmla="*/ 3 w 128"/>
                    <a:gd name="T11" fmla="*/ 6 h 179"/>
                    <a:gd name="T12" fmla="*/ 2 w 128"/>
                    <a:gd name="T13" fmla="*/ 4 h 179"/>
                    <a:gd name="T14" fmla="*/ 1 w 128"/>
                    <a:gd name="T15" fmla="*/ 3 h 179"/>
                    <a:gd name="T16" fmla="*/ 1 w 128"/>
                    <a:gd name="T17" fmla="*/ 2 h 179"/>
                    <a:gd name="T18" fmla="*/ 0 w 128"/>
                    <a:gd name="T19" fmla="*/ 0 h 1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8" h="179">
                      <a:moveTo>
                        <a:pt x="0" y="0"/>
                      </a:moveTo>
                      <a:lnTo>
                        <a:pt x="128" y="179"/>
                      </a:lnTo>
                      <a:lnTo>
                        <a:pt x="106" y="158"/>
                      </a:lnTo>
                      <a:lnTo>
                        <a:pt x="85" y="136"/>
                      </a:lnTo>
                      <a:lnTo>
                        <a:pt x="65" y="114"/>
                      </a:lnTo>
                      <a:lnTo>
                        <a:pt x="49" y="89"/>
                      </a:lnTo>
                      <a:lnTo>
                        <a:pt x="33" y="68"/>
                      </a:lnTo>
                      <a:lnTo>
                        <a:pt x="19" y="43"/>
                      </a:lnTo>
                      <a:lnTo>
                        <a:pt x="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2" name="Freeform 410"/>
                <p:cNvSpPr>
                  <a:spLocks/>
                </p:cNvSpPr>
                <p:nvPr/>
              </p:nvSpPr>
              <p:spPr bwMode="auto">
                <a:xfrm>
                  <a:off x="4769" y="1331"/>
                  <a:ext cx="52" cy="75"/>
                </a:xfrm>
                <a:custGeom>
                  <a:avLst/>
                  <a:gdLst>
                    <a:gd name="T0" fmla="*/ 0 w 207"/>
                    <a:gd name="T1" fmla="*/ 0 h 299"/>
                    <a:gd name="T2" fmla="*/ 13 w 207"/>
                    <a:gd name="T3" fmla="*/ 19 h 299"/>
                    <a:gd name="T4" fmla="*/ 11 w 207"/>
                    <a:gd name="T5" fmla="*/ 17 h 299"/>
                    <a:gd name="T6" fmla="*/ 8 w 207"/>
                    <a:gd name="T7" fmla="*/ 15 h 299"/>
                    <a:gd name="T8" fmla="*/ 6 w 207"/>
                    <a:gd name="T9" fmla="*/ 12 h 299"/>
                    <a:gd name="T10" fmla="*/ 4 w 207"/>
                    <a:gd name="T11" fmla="*/ 10 h 299"/>
                    <a:gd name="T12" fmla="*/ 2 w 207"/>
                    <a:gd name="T13" fmla="*/ 7 h 299"/>
                    <a:gd name="T14" fmla="*/ 1 w 207"/>
                    <a:gd name="T15" fmla="*/ 5 h 299"/>
                    <a:gd name="T16" fmla="*/ 1 w 207"/>
                    <a:gd name="T17" fmla="*/ 2 h 299"/>
                    <a:gd name="T18" fmla="*/ 0 w 207"/>
                    <a:gd name="T19" fmla="*/ 0 h 2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07" h="299">
                      <a:moveTo>
                        <a:pt x="0" y="0"/>
                      </a:moveTo>
                      <a:lnTo>
                        <a:pt x="207" y="299"/>
                      </a:lnTo>
                      <a:lnTo>
                        <a:pt x="166" y="266"/>
                      </a:lnTo>
                      <a:lnTo>
                        <a:pt x="129" y="231"/>
                      </a:lnTo>
                      <a:lnTo>
                        <a:pt x="93" y="193"/>
                      </a:lnTo>
                      <a:lnTo>
                        <a:pt x="63" y="152"/>
                      </a:lnTo>
                      <a:lnTo>
                        <a:pt x="36" y="114"/>
                      </a:lnTo>
                      <a:lnTo>
                        <a:pt x="16" y="73"/>
                      </a:lnTo>
                      <a:lnTo>
                        <a:pt x="6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3" name="Freeform 411"/>
                <p:cNvSpPr>
                  <a:spLocks/>
                </p:cNvSpPr>
                <p:nvPr/>
              </p:nvSpPr>
              <p:spPr bwMode="auto">
                <a:xfrm>
                  <a:off x="4769" y="1325"/>
                  <a:ext cx="66" cy="91"/>
                </a:xfrm>
                <a:custGeom>
                  <a:avLst/>
                  <a:gdLst>
                    <a:gd name="T0" fmla="*/ 9 w 261"/>
                    <a:gd name="T1" fmla="*/ 17 h 364"/>
                    <a:gd name="T2" fmla="*/ 1 w 261"/>
                    <a:gd name="T3" fmla="*/ 5 h 364"/>
                    <a:gd name="T4" fmla="*/ 0 w 261"/>
                    <a:gd name="T5" fmla="*/ 4 h 364"/>
                    <a:gd name="T6" fmla="*/ 0 w 261"/>
                    <a:gd name="T7" fmla="*/ 2 h 364"/>
                    <a:gd name="T8" fmla="*/ 0 w 261"/>
                    <a:gd name="T9" fmla="*/ 1 h 364"/>
                    <a:gd name="T10" fmla="*/ 0 w 261"/>
                    <a:gd name="T11" fmla="*/ 0 h 364"/>
                    <a:gd name="T12" fmla="*/ 17 w 261"/>
                    <a:gd name="T13" fmla="*/ 23 h 364"/>
                    <a:gd name="T14" fmla="*/ 16 w 261"/>
                    <a:gd name="T15" fmla="*/ 22 h 364"/>
                    <a:gd name="T16" fmla="*/ 15 w 261"/>
                    <a:gd name="T17" fmla="*/ 22 h 364"/>
                    <a:gd name="T18" fmla="*/ 14 w 261"/>
                    <a:gd name="T19" fmla="*/ 21 h 364"/>
                    <a:gd name="T20" fmla="*/ 13 w 261"/>
                    <a:gd name="T21" fmla="*/ 20 h 364"/>
                    <a:gd name="T22" fmla="*/ 12 w 261"/>
                    <a:gd name="T23" fmla="*/ 19 h 364"/>
                    <a:gd name="T24" fmla="*/ 11 w 261"/>
                    <a:gd name="T25" fmla="*/ 18 h 364"/>
                    <a:gd name="T26" fmla="*/ 10 w 261"/>
                    <a:gd name="T27" fmla="*/ 17 h 364"/>
                    <a:gd name="T28" fmla="*/ 9 w 261"/>
                    <a:gd name="T29" fmla="*/ 17 h 3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61" h="364">
                      <a:moveTo>
                        <a:pt x="139" y="263"/>
                      </a:moveTo>
                      <a:lnTo>
                        <a:pt x="11" y="84"/>
                      </a:lnTo>
                      <a:lnTo>
                        <a:pt x="4" y="60"/>
                      </a:lnTo>
                      <a:lnTo>
                        <a:pt x="0" y="37"/>
                      </a:lnTo>
                      <a:lnTo>
                        <a:pt x="0" y="19"/>
                      </a:lnTo>
                      <a:lnTo>
                        <a:pt x="4" y="0"/>
                      </a:lnTo>
                      <a:lnTo>
                        <a:pt x="261" y="364"/>
                      </a:lnTo>
                      <a:lnTo>
                        <a:pt x="247" y="353"/>
                      </a:lnTo>
                      <a:lnTo>
                        <a:pt x="231" y="342"/>
                      </a:lnTo>
                      <a:lnTo>
                        <a:pt x="215" y="332"/>
                      </a:lnTo>
                      <a:lnTo>
                        <a:pt x="201" y="318"/>
                      </a:lnTo>
                      <a:lnTo>
                        <a:pt x="185" y="304"/>
                      </a:lnTo>
                      <a:lnTo>
                        <a:pt x="169" y="291"/>
                      </a:lnTo>
                      <a:lnTo>
                        <a:pt x="152" y="277"/>
                      </a:lnTo>
                      <a:lnTo>
                        <a:pt x="139" y="263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4" name="Freeform 412"/>
                <p:cNvSpPr>
                  <a:spLocks/>
                </p:cNvSpPr>
                <p:nvPr/>
              </p:nvSpPr>
              <p:spPr bwMode="auto">
                <a:xfrm>
                  <a:off x="4769" y="1321"/>
                  <a:ext cx="78" cy="102"/>
                </a:xfrm>
                <a:custGeom>
                  <a:avLst/>
                  <a:gdLst>
                    <a:gd name="T0" fmla="*/ 13 w 313"/>
                    <a:gd name="T1" fmla="*/ 21 h 410"/>
                    <a:gd name="T2" fmla="*/ 0 w 313"/>
                    <a:gd name="T3" fmla="*/ 3 h 410"/>
                    <a:gd name="T4" fmla="*/ 0 w 313"/>
                    <a:gd name="T5" fmla="*/ 2 h 410"/>
                    <a:gd name="T6" fmla="*/ 0 w 313"/>
                    <a:gd name="T7" fmla="*/ 1 h 410"/>
                    <a:gd name="T8" fmla="*/ 0 w 313"/>
                    <a:gd name="T9" fmla="*/ 0 h 410"/>
                    <a:gd name="T10" fmla="*/ 1 w 313"/>
                    <a:gd name="T11" fmla="*/ 0 h 410"/>
                    <a:gd name="T12" fmla="*/ 1 w 313"/>
                    <a:gd name="T13" fmla="*/ 0 h 410"/>
                    <a:gd name="T14" fmla="*/ 1 w 313"/>
                    <a:gd name="T15" fmla="*/ 0 h 410"/>
                    <a:gd name="T16" fmla="*/ 1 w 313"/>
                    <a:gd name="T17" fmla="*/ 0 h 410"/>
                    <a:gd name="T18" fmla="*/ 19 w 313"/>
                    <a:gd name="T19" fmla="*/ 25 h 410"/>
                    <a:gd name="T20" fmla="*/ 19 w 313"/>
                    <a:gd name="T21" fmla="*/ 25 h 410"/>
                    <a:gd name="T22" fmla="*/ 18 w 313"/>
                    <a:gd name="T23" fmla="*/ 25 h 410"/>
                    <a:gd name="T24" fmla="*/ 17 w 313"/>
                    <a:gd name="T25" fmla="*/ 24 h 410"/>
                    <a:gd name="T26" fmla="*/ 16 w 313"/>
                    <a:gd name="T27" fmla="*/ 24 h 410"/>
                    <a:gd name="T28" fmla="*/ 15 w 313"/>
                    <a:gd name="T29" fmla="*/ 23 h 410"/>
                    <a:gd name="T30" fmla="*/ 15 w 313"/>
                    <a:gd name="T31" fmla="*/ 23 h 410"/>
                    <a:gd name="T32" fmla="*/ 14 w 313"/>
                    <a:gd name="T33" fmla="*/ 22 h 410"/>
                    <a:gd name="T34" fmla="*/ 13 w 313"/>
                    <a:gd name="T35" fmla="*/ 21 h 4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13" h="410">
                      <a:moveTo>
                        <a:pt x="207" y="342"/>
                      </a:moveTo>
                      <a:lnTo>
                        <a:pt x="0" y="43"/>
                      </a:lnTo>
                      <a:lnTo>
                        <a:pt x="0" y="32"/>
                      </a:lnTo>
                      <a:lnTo>
                        <a:pt x="4" y="18"/>
                      </a:lnTo>
                      <a:lnTo>
                        <a:pt x="6" y="7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313" y="410"/>
                      </a:lnTo>
                      <a:lnTo>
                        <a:pt x="300" y="404"/>
                      </a:lnTo>
                      <a:lnTo>
                        <a:pt x="286" y="396"/>
                      </a:lnTo>
                      <a:lnTo>
                        <a:pt x="272" y="388"/>
                      </a:lnTo>
                      <a:lnTo>
                        <a:pt x="261" y="380"/>
                      </a:lnTo>
                      <a:lnTo>
                        <a:pt x="247" y="372"/>
                      </a:lnTo>
                      <a:lnTo>
                        <a:pt x="235" y="364"/>
                      </a:lnTo>
                      <a:lnTo>
                        <a:pt x="221" y="353"/>
                      </a:lnTo>
                      <a:lnTo>
                        <a:pt x="207" y="342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5" name="Freeform 413"/>
                <p:cNvSpPr>
                  <a:spLocks/>
                </p:cNvSpPr>
                <p:nvPr/>
              </p:nvSpPr>
              <p:spPr bwMode="auto">
                <a:xfrm>
                  <a:off x="4770" y="1321"/>
                  <a:ext cx="87" cy="107"/>
                </a:xfrm>
                <a:custGeom>
                  <a:avLst/>
                  <a:gdLst>
                    <a:gd name="T0" fmla="*/ 16 w 347"/>
                    <a:gd name="T1" fmla="*/ 24 h 429"/>
                    <a:gd name="T2" fmla="*/ 0 w 347"/>
                    <a:gd name="T3" fmla="*/ 1 h 429"/>
                    <a:gd name="T4" fmla="*/ 0 w 347"/>
                    <a:gd name="T5" fmla="*/ 0 h 429"/>
                    <a:gd name="T6" fmla="*/ 0 w 347"/>
                    <a:gd name="T7" fmla="*/ 0 h 429"/>
                    <a:gd name="T8" fmla="*/ 0 w 347"/>
                    <a:gd name="T9" fmla="*/ 0 h 429"/>
                    <a:gd name="T10" fmla="*/ 1 w 347"/>
                    <a:gd name="T11" fmla="*/ 0 h 429"/>
                    <a:gd name="T12" fmla="*/ 1 w 347"/>
                    <a:gd name="T13" fmla="*/ 0 h 429"/>
                    <a:gd name="T14" fmla="*/ 2 w 347"/>
                    <a:gd name="T15" fmla="*/ 0 h 429"/>
                    <a:gd name="T16" fmla="*/ 2 w 347"/>
                    <a:gd name="T17" fmla="*/ 0 h 429"/>
                    <a:gd name="T18" fmla="*/ 3 w 347"/>
                    <a:gd name="T19" fmla="*/ 0 h 429"/>
                    <a:gd name="T20" fmla="*/ 6 w 347"/>
                    <a:gd name="T21" fmla="*/ 4 h 429"/>
                    <a:gd name="T22" fmla="*/ 6 w 347"/>
                    <a:gd name="T23" fmla="*/ 5 h 429"/>
                    <a:gd name="T24" fmla="*/ 7 w 347"/>
                    <a:gd name="T25" fmla="*/ 6 h 429"/>
                    <a:gd name="T26" fmla="*/ 8 w 347"/>
                    <a:gd name="T27" fmla="*/ 7 h 429"/>
                    <a:gd name="T28" fmla="*/ 9 w 347"/>
                    <a:gd name="T29" fmla="*/ 9 h 429"/>
                    <a:gd name="T30" fmla="*/ 22 w 347"/>
                    <a:gd name="T31" fmla="*/ 27 h 429"/>
                    <a:gd name="T32" fmla="*/ 21 w 347"/>
                    <a:gd name="T33" fmla="*/ 26 h 429"/>
                    <a:gd name="T34" fmla="*/ 20 w 347"/>
                    <a:gd name="T35" fmla="*/ 26 h 429"/>
                    <a:gd name="T36" fmla="*/ 20 w 347"/>
                    <a:gd name="T37" fmla="*/ 26 h 429"/>
                    <a:gd name="T38" fmla="*/ 19 w 347"/>
                    <a:gd name="T39" fmla="*/ 25 h 429"/>
                    <a:gd name="T40" fmla="*/ 18 w 347"/>
                    <a:gd name="T41" fmla="*/ 25 h 429"/>
                    <a:gd name="T42" fmla="*/ 18 w 347"/>
                    <a:gd name="T43" fmla="*/ 25 h 429"/>
                    <a:gd name="T44" fmla="*/ 17 w 347"/>
                    <a:gd name="T45" fmla="*/ 24 h 429"/>
                    <a:gd name="T46" fmla="*/ 16 w 347"/>
                    <a:gd name="T47" fmla="*/ 24 h 42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47" h="429">
                      <a:moveTo>
                        <a:pt x="257" y="380"/>
                      </a:move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6" y="2"/>
                      </a:lnTo>
                      <a:lnTo>
                        <a:pt x="26" y="2"/>
                      </a:lnTo>
                      <a:lnTo>
                        <a:pt x="37" y="2"/>
                      </a:lnTo>
                      <a:lnTo>
                        <a:pt x="46" y="2"/>
                      </a:lnTo>
                      <a:lnTo>
                        <a:pt x="92" y="70"/>
                      </a:lnTo>
                      <a:lnTo>
                        <a:pt x="100" y="83"/>
                      </a:lnTo>
                      <a:lnTo>
                        <a:pt x="111" y="100"/>
                      </a:lnTo>
                      <a:lnTo>
                        <a:pt x="127" y="119"/>
                      </a:lnTo>
                      <a:lnTo>
                        <a:pt x="146" y="141"/>
                      </a:lnTo>
                      <a:lnTo>
                        <a:pt x="347" y="429"/>
                      </a:lnTo>
                      <a:lnTo>
                        <a:pt x="336" y="423"/>
                      </a:lnTo>
                      <a:lnTo>
                        <a:pt x="325" y="420"/>
                      </a:lnTo>
                      <a:lnTo>
                        <a:pt x="314" y="415"/>
                      </a:lnTo>
                      <a:lnTo>
                        <a:pt x="303" y="410"/>
                      </a:lnTo>
                      <a:lnTo>
                        <a:pt x="293" y="404"/>
                      </a:lnTo>
                      <a:lnTo>
                        <a:pt x="282" y="396"/>
                      </a:lnTo>
                      <a:lnTo>
                        <a:pt x="268" y="388"/>
                      </a:lnTo>
                      <a:lnTo>
                        <a:pt x="257" y="380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6" name="Freeform 414"/>
                <p:cNvSpPr>
                  <a:spLocks/>
                </p:cNvSpPr>
                <p:nvPr/>
              </p:nvSpPr>
              <p:spPr bwMode="auto">
                <a:xfrm>
                  <a:off x="4775" y="1321"/>
                  <a:ext cx="91" cy="110"/>
                </a:xfrm>
                <a:custGeom>
                  <a:avLst/>
                  <a:gdLst>
                    <a:gd name="T0" fmla="*/ 18 w 367"/>
                    <a:gd name="T1" fmla="*/ 25 h 441"/>
                    <a:gd name="T2" fmla="*/ 0 w 367"/>
                    <a:gd name="T3" fmla="*/ 0 h 441"/>
                    <a:gd name="T4" fmla="*/ 1 w 367"/>
                    <a:gd name="T5" fmla="*/ 0 h 441"/>
                    <a:gd name="T6" fmla="*/ 2 w 367"/>
                    <a:gd name="T7" fmla="*/ 0 h 441"/>
                    <a:gd name="T8" fmla="*/ 2 w 367"/>
                    <a:gd name="T9" fmla="*/ 0 h 441"/>
                    <a:gd name="T10" fmla="*/ 3 w 367"/>
                    <a:gd name="T11" fmla="*/ 0 h 441"/>
                    <a:gd name="T12" fmla="*/ 5 w 367"/>
                    <a:gd name="T13" fmla="*/ 2 h 441"/>
                    <a:gd name="T14" fmla="*/ 5 w 367"/>
                    <a:gd name="T15" fmla="*/ 2 h 441"/>
                    <a:gd name="T16" fmla="*/ 5 w 367"/>
                    <a:gd name="T17" fmla="*/ 2 h 441"/>
                    <a:gd name="T18" fmla="*/ 5 w 367"/>
                    <a:gd name="T19" fmla="*/ 2 h 441"/>
                    <a:gd name="T20" fmla="*/ 4 w 367"/>
                    <a:gd name="T21" fmla="*/ 2 h 441"/>
                    <a:gd name="T22" fmla="*/ 4 w 367"/>
                    <a:gd name="T23" fmla="*/ 3 h 441"/>
                    <a:gd name="T24" fmla="*/ 4 w 367"/>
                    <a:gd name="T25" fmla="*/ 4 h 441"/>
                    <a:gd name="T26" fmla="*/ 5 w 367"/>
                    <a:gd name="T27" fmla="*/ 5 h 441"/>
                    <a:gd name="T28" fmla="*/ 6 w 367"/>
                    <a:gd name="T29" fmla="*/ 7 h 441"/>
                    <a:gd name="T30" fmla="*/ 8 w 367"/>
                    <a:gd name="T31" fmla="*/ 9 h 441"/>
                    <a:gd name="T32" fmla="*/ 10 w 367"/>
                    <a:gd name="T33" fmla="*/ 11 h 441"/>
                    <a:gd name="T34" fmla="*/ 12 w 367"/>
                    <a:gd name="T35" fmla="*/ 13 h 441"/>
                    <a:gd name="T36" fmla="*/ 14 w 367"/>
                    <a:gd name="T37" fmla="*/ 15 h 441"/>
                    <a:gd name="T38" fmla="*/ 23 w 367"/>
                    <a:gd name="T39" fmla="*/ 27 h 441"/>
                    <a:gd name="T40" fmla="*/ 21 w 367"/>
                    <a:gd name="T41" fmla="*/ 27 h 441"/>
                    <a:gd name="T42" fmla="*/ 20 w 367"/>
                    <a:gd name="T43" fmla="*/ 27 h 441"/>
                    <a:gd name="T44" fmla="*/ 19 w 367"/>
                    <a:gd name="T45" fmla="*/ 26 h 441"/>
                    <a:gd name="T46" fmla="*/ 18 w 367"/>
                    <a:gd name="T47" fmla="*/ 25 h 4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67" h="441">
                      <a:moveTo>
                        <a:pt x="291" y="408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3"/>
                      </a:lnTo>
                      <a:lnTo>
                        <a:pt x="41" y="5"/>
                      </a:lnTo>
                      <a:lnTo>
                        <a:pt x="54" y="5"/>
                      </a:lnTo>
                      <a:lnTo>
                        <a:pt x="82" y="38"/>
                      </a:lnTo>
                      <a:lnTo>
                        <a:pt x="82" y="41"/>
                      </a:lnTo>
                      <a:lnTo>
                        <a:pt x="79" y="38"/>
                      </a:lnTo>
                      <a:lnTo>
                        <a:pt x="77" y="38"/>
                      </a:lnTo>
                      <a:lnTo>
                        <a:pt x="74" y="41"/>
                      </a:lnTo>
                      <a:lnTo>
                        <a:pt x="68" y="49"/>
                      </a:lnTo>
                      <a:lnTo>
                        <a:pt x="74" y="65"/>
                      </a:lnTo>
                      <a:lnTo>
                        <a:pt x="84" y="87"/>
                      </a:lnTo>
                      <a:lnTo>
                        <a:pt x="103" y="114"/>
                      </a:lnTo>
                      <a:lnTo>
                        <a:pt x="130" y="144"/>
                      </a:lnTo>
                      <a:lnTo>
                        <a:pt x="160" y="176"/>
                      </a:lnTo>
                      <a:lnTo>
                        <a:pt x="193" y="212"/>
                      </a:lnTo>
                      <a:lnTo>
                        <a:pt x="229" y="245"/>
                      </a:lnTo>
                      <a:lnTo>
                        <a:pt x="367" y="441"/>
                      </a:lnTo>
                      <a:lnTo>
                        <a:pt x="348" y="438"/>
                      </a:lnTo>
                      <a:lnTo>
                        <a:pt x="329" y="429"/>
                      </a:lnTo>
                      <a:lnTo>
                        <a:pt x="310" y="418"/>
                      </a:lnTo>
                      <a:lnTo>
                        <a:pt x="291" y="40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7" name="Freeform 415"/>
                <p:cNvSpPr>
                  <a:spLocks noEditPoints="1"/>
                </p:cNvSpPr>
                <p:nvPr/>
              </p:nvSpPr>
              <p:spPr bwMode="auto">
                <a:xfrm>
                  <a:off x="4782" y="1321"/>
                  <a:ext cx="92" cy="112"/>
                </a:xfrm>
                <a:custGeom>
                  <a:avLst/>
                  <a:gdLst>
                    <a:gd name="T0" fmla="*/ 19 w 369"/>
                    <a:gd name="T1" fmla="*/ 27 h 448"/>
                    <a:gd name="T2" fmla="*/ 6 w 369"/>
                    <a:gd name="T3" fmla="*/ 9 h 448"/>
                    <a:gd name="T4" fmla="*/ 7 w 369"/>
                    <a:gd name="T5" fmla="*/ 10 h 448"/>
                    <a:gd name="T6" fmla="*/ 8 w 369"/>
                    <a:gd name="T7" fmla="*/ 11 h 448"/>
                    <a:gd name="T8" fmla="*/ 10 w 369"/>
                    <a:gd name="T9" fmla="*/ 13 h 448"/>
                    <a:gd name="T10" fmla="*/ 11 w 369"/>
                    <a:gd name="T11" fmla="*/ 14 h 448"/>
                    <a:gd name="T12" fmla="*/ 12 w 369"/>
                    <a:gd name="T13" fmla="*/ 15 h 448"/>
                    <a:gd name="T14" fmla="*/ 14 w 369"/>
                    <a:gd name="T15" fmla="*/ 17 h 448"/>
                    <a:gd name="T16" fmla="*/ 15 w 369"/>
                    <a:gd name="T17" fmla="*/ 18 h 448"/>
                    <a:gd name="T18" fmla="*/ 16 w 369"/>
                    <a:gd name="T19" fmla="*/ 19 h 448"/>
                    <a:gd name="T20" fmla="*/ 23 w 369"/>
                    <a:gd name="T21" fmla="*/ 28 h 448"/>
                    <a:gd name="T22" fmla="*/ 22 w 369"/>
                    <a:gd name="T23" fmla="*/ 28 h 448"/>
                    <a:gd name="T24" fmla="*/ 21 w 369"/>
                    <a:gd name="T25" fmla="*/ 28 h 448"/>
                    <a:gd name="T26" fmla="*/ 20 w 369"/>
                    <a:gd name="T27" fmla="*/ 27 h 448"/>
                    <a:gd name="T28" fmla="*/ 19 w 369"/>
                    <a:gd name="T29" fmla="*/ 27 h 448"/>
                    <a:gd name="T30" fmla="*/ 3 w 369"/>
                    <a:gd name="T31" fmla="*/ 4 h 448"/>
                    <a:gd name="T32" fmla="*/ 0 w 369"/>
                    <a:gd name="T33" fmla="*/ 0 h 448"/>
                    <a:gd name="T34" fmla="*/ 1 w 369"/>
                    <a:gd name="T35" fmla="*/ 0 h 448"/>
                    <a:gd name="T36" fmla="*/ 1 w 369"/>
                    <a:gd name="T37" fmla="*/ 0 h 448"/>
                    <a:gd name="T38" fmla="*/ 2 w 369"/>
                    <a:gd name="T39" fmla="*/ 0 h 448"/>
                    <a:gd name="T40" fmla="*/ 3 w 369"/>
                    <a:gd name="T41" fmla="*/ 0 h 448"/>
                    <a:gd name="T42" fmla="*/ 5 w 369"/>
                    <a:gd name="T43" fmla="*/ 3 h 448"/>
                    <a:gd name="T44" fmla="*/ 5 w 369"/>
                    <a:gd name="T45" fmla="*/ 2 h 448"/>
                    <a:gd name="T46" fmla="*/ 4 w 369"/>
                    <a:gd name="T47" fmla="*/ 2 h 448"/>
                    <a:gd name="T48" fmla="*/ 4 w 369"/>
                    <a:gd name="T49" fmla="*/ 2 h 448"/>
                    <a:gd name="T50" fmla="*/ 3 w 369"/>
                    <a:gd name="T51" fmla="*/ 2 h 448"/>
                    <a:gd name="T52" fmla="*/ 3 w 369"/>
                    <a:gd name="T53" fmla="*/ 2 h 448"/>
                    <a:gd name="T54" fmla="*/ 3 w 369"/>
                    <a:gd name="T55" fmla="*/ 2 h 448"/>
                    <a:gd name="T56" fmla="*/ 3 w 369"/>
                    <a:gd name="T57" fmla="*/ 3 h 448"/>
                    <a:gd name="T58" fmla="*/ 3 w 369"/>
                    <a:gd name="T59" fmla="*/ 3 h 448"/>
                    <a:gd name="T60" fmla="*/ 3 w 369"/>
                    <a:gd name="T61" fmla="*/ 3 h 448"/>
                    <a:gd name="T62" fmla="*/ 3 w 369"/>
                    <a:gd name="T63" fmla="*/ 3 h 448"/>
                    <a:gd name="T64" fmla="*/ 3 w 369"/>
                    <a:gd name="T65" fmla="*/ 3 h 448"/>
                    <a:gd name="T66" fmla="*/ 3 w 369"/>
                    <a:gd name="T67" fmla="*/ 3 h 448"/>
                    <a:gd name="T68" fmla="*/ 3 w 369"/>
                    <a:gd name="T69" fmla="*/ 3 h 448"/>
                    <a:gd name="T70" fmla="*/ 3 w 369"/>
                    <a:gd name="T71" fmla="*/ 4 h 448"/>
                    <a:gd name="T72" fmla="*/ 3 w 369"/>
                    <a:gd name="T73" fmla="*/ 4 h 44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69" h="448">
                      <a:moveTo>
                        <a:pt x="301" y="427"/>
                      </a:moveTo>
                      <a:lnTo>
                        <a:pt x="100" y="139"/>
                      </a:lnTo>
                      <a:lnTo>
                        <a:pt x="119" y="160"/>
                      </a:lnTo>
                      <a:lnTo>
                        <a:pt x="137" y="180"/>
                      </a:lnTo>
                      <a:lnTo>
                        <a:pt x="157" y="201"/>
                      </a:lnTo>
                      <a:lnTo>
                        <a:pt x="179" y="222"/>
                      </a:lnTo>
                      <a:lnTo>
                        <a:pt x="201" y="245"/>
                      </a:lnTo>
                      <a:lnTo>
                        <a:pt x="222" y="264"/>
                      </a:lnTo>
                      <a:lnTo>
                        <a:pt x="243" y="282"/>
                      </a:lnTo>
                      <a:lnTo>
                        <a:pt x="266" y="302"/>
                      </a:lnTo>
                      <a:lnTo>
                        <a:pt x="369" y="448"/>
                      </a:lnTo>
                      <a:lnTo>
                        <a:pt x="356" y="446"/>
                      </a:lnTo>
                      <a:lnTo>
                        <a:pt x="339" y="443"/>
                      </a:lnTo>
                      <a:lnTo>
                        <a:pt x="320" y="435"/>
                      </a:lnTo>
                      <a:lnTo>
                        <a:pt x="301" y="427"/>
                      </a:lnTo>
                      <a:close/>
                      <a:moveTo>
                        <a:pt x="46" y="68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6" y="3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81" y="38"/>
                      </a:lnTo>
                      <a:lnTo>
                        <a:pt x="75" y="35"/>
                      </a:lnTo>
                      <a:lnTo>
                        <a:pt x="67" y="33"/>
                      </a:lnTo>
                      <a:lnTo>
                        <a:pt x="62" y="30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4" y="35"/>
                      </a:lnTo>
                      <a:lnTo>
                        <a:pt x="54" y="38"/>
                      </a:lnTo>
                      <a:lnTo>
                        <a:pt x="54" y="41"/>
                      </a:lnTo>
                      <a:lnTo>
                        <a:pt x="51" y="38"/>
                      </a:lnTo>
                      <a:lnTo>
                        <a:pt x="49" y="38"/>
                      </a:lnTo>
                      <a:lnTo>
                        <a:pt x="46" y="41"/>
                      </a:lnTo>
                      <a:lnTo>
                        <a:pt x="43" y="46"/>
                      </a:lnTo>
                      <a:lnTo>
                        <a:pt x="43" y="51"/>
                      </a:lnTo>
                      <a:lnTo>
                        <a:pt x="43" y="60"/>
                      </a:lnTo>
                      <a:lnTo>
                        <a:pt x="46" y="68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8" name="Freeform 416"/>
                <p:cNvSpPr>
                  <a:spLocks noEditPoints="1"/>
                </p:cNvSpPr>
                <p:nvPr/>
              </p:nvSpPr>
              <p:spPr bwMode="auto">
                <a:xfrm>
                  <a:off x="4788" y="1321"/>
                  <a:ext cx="94" cy="114"/>
                </a:xfrm>
                <a:custGeom>
                  <a:avLst/>
                  <a:gdLst>
                    <a:gd name="T0" fmla="*/ 20 w 376"/>
                    <a:gd name="T1" fmla="*/ 28 h 454"/>
                    <a:gd name="T2" fmla="*/ 11 w 376"/>
                    <a:gd name="T3" fmla="*/ 16 h 454"/>
                    <a:gd name="T4" fmla="*/ 12 w 376"/>
                    <a:gd name="T5" fmla="*/ 17 h 454"/>
                    <a:gd name="T6" fmla="*/ 13 w 376"/>
                    <a:gd name="T7" fmla="*/ 17 h 454"/>
                    <a:gd name="T8" fmla="*/ 14 w 376"/>
                    <a:gd name="T9" fmla="*/ 18 h 454"/>
                    <a:gd name="T10" fmla="*/ 15 w 376"/>
                    <a:gd name="T11" fmla="*/ 19 h 454"/>
                    <a:gd name="T12" fmla="*/ 16 w 376"/>
                    <a:gd name="T13" fmla="*/ 20 h 454"/>
                    <a:gd name="T14" fmla="*/ 17 w 376"/>
                    <a:gd name="T15" fmla="*/ 21 h 454"/>
                    <a:gd name="T16" fmla="*/ 18 w 376"/>
                    <a:gd name="T17" fmla="*/ 21 h 454"/>
                    <a:gd name="T18" fmla="*/ 19 w 376"/>
                    <a:gd name="T19" fmla="*/ 22 h 454"/>
                    <a:gd name="T20" fmla="*/ 24 w 376"/>
                    <a:gd name="T21" fmla="*/ 29 h 454"/>
                    <a:gd name="T22" fmla="*/ 23 w 376"/>
                    <a:gd name="T23" fmla="*/ 29 h 454"/>
                    <a:gd name="T24" fmla="*/ 22 w 376"/>
                    <a:gd name="T25" fmla="*/ 28 h 454"/>
                    <a:gd name="T26" fmla="*/ 21 w 376"/>
                    <a:gd name="T27" fmla="*/ 28 h 454"/>
                    <a:gd name="T28" fmla="*/ 20 w 376"/>
                    <a:gd name="T29" fmla="*/ 28 h 454"/>
                    <a:gd name="T30" fmla="*/ 2 w 376"/>
                    <a:gd name="T31" fmla="*/ 3 h 454"/>
                    <a:gd name="T32" fmla="*/ 0 w 376"/>
                    <a:gd name="T33" fmla="*/ 0 h 454"/>
                    <a:gd name="T34" fmla="*/ 1 w 376"/>
                    <a:gd name="T35" fmla="*/ 0 h 454"/>
                    <a:gd name="T36" fmla="*/ 2 w 376"/>
                    <a:gd name="T37" fmla="*/ 0 h 454"/>
                    <a:gd name="T38" fmla="*/ 3 w 376"/>
                    <a:gd name="T39" fmla="*/ 0 h 454"/>
                    <a:gd name="T40" fmla="*/ 4 w 376"/>
                    <a:gd name="T41" fmla="*/ 0 h 454"/>
                    <a:gd name="T42" fmla="*/ 7 w 376"/>
                    <a:gd name="T43" fmla="*/ 5 h 454"/>
                    <a:gd name="T44" fmla="*/ 5 w 376"/>
                    <a:gd name="T45" fmla="*/ 4 h 454"/>
                    <a:gd name="T46" fmla="*/ 4 w 376"/>
                    <a:gd name="T47" fmla="*/ 3 h 454"/>
                    <a:gd name="T48" fmla="*/ 3 w 376"/>
                    <a:gd name="T49" fmla="*/ 2 h 454"/>
                    <a:gd name="T50" fmla="*/ 2 w 376"/>
                    <a:gd name="T51" fmla="*/ 2 h 454"/>
                    <a:gd name="T52" fmla="*/ 2 w 376"/>
                    <a:gd name="T53" fmla="*/ 2 h 454"/>
                    <a:gd name="T54" fmla="*/ 2 w 376"/>
                    <a:gd name="T55" fmla="*/ 2 h 454"/>
                    <a:gd name="T56" fmla="*/ 2 w 376"/>
                    <a:gd name="T57" fmla="*/ 3 h 4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76" h="454">
                      <a:moveTo>
                        <a:pt x="313" y="441"/>
                      </a:moveTo>
                      <a:lnTo>
                        <a:pt x="175" y="245"/>
                      </a:lnTo>
                      <a:lnTo>
                        <a:pt x="191" y="261"/>
                      </a:lnTo>
                      <a:lnTo>
                        <a:pt x="207" y="275"/>
                      </a:lnTo>
                      <a:lnTo>
                        <a:pt x="224" y="288"/>
                      </a:lnTo>
                      <a:lnTo>
                        <a:pt x="237" y="302"/>
                      </a:lnTo>
                      <a:lnTo>
                        <a:pt x="253" y="316"/>
                      </a:lnTo>
                      <a:lnTo>
                        <a:pt x="267" y="326"/>
                      </a:lnTo>
                      <a:lnTo>
                        <a:pt x="280" y="337"/>
                      </a:lnTo>
                      <a:lnTo>
                        <a:pt x="294" y="346"/>
                      </a:lnTo>
                      <a:lnTo>
                        <a:pt x="376" y="454"/>
                      </a:lnTo>
                      <a:lnTo>
                        <a:pt x="362" y="454"/>
                      </a:lnTo>
                      <a:lnTo>
                        <a:pt x="346" y="451"/>
                      </a:lnTo>
                      <a:lnTo>
                        <a:pt x="330" y="446"/>
                      </a:lnTo>
                      <a:lnTo>
                        <a:pt x="313" y="441"/>
                      </a:lnTo>
                      <a:close/>
                      <a:moveTo>
                        <a:pt x="28" y="38"/>
                      </a:move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109" y="79"/>
                      </a:lnTo>
                      <a:lnTo>
                        <a:pt x="85" y="60"/>
                      </a:lnTo>
                      <a:lnTo>
                        <a:pt x="63" y="44"/>
                      </a:lnTo>
                      <a:lnTo>
                        <a:pt x="44" y="33"/>
                      </a:lnTo>
                      <a:lnTo>
                        <a:pt x="30" y="30"/>
                      </a:lnTo>
                      <a:lnTo>
                        <a:pt x="28" y="33"/>
                      </a:lnTo>
                      <a:lnTo>
                        <a:pt x="28" y="35"/>
                      </a:lnTo>
                      <a:lnTo>
                        <a:pt x="28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9" name="Freeform 417"/>
                <p:cNvSpPr>
                  <a:spLocks noEditPoints="1"/>
                </p:cNvSpPr>
                <p:nvPr/>
              </p:nvSpPr>
              <p:spPr bwMode="auto">
                <a:xfrm>
                  <a:off x="4795" y="1321"/>
                  <a:ext cx="93" cy="113"/>
                </a:xfrm>
                <a:custGeom>
                  <a:avLst/>
                  <a:gdLst>
                    <a:gd name="T0" fmla="*/ 20 w 369"/>
                    <a:gd name="T1" fmla="*/ 28 h 451"/>
                    <a:gd name="T2" fmla="*/ 13 w 369"/>
                    <a:gd name="T3" fmla="*/ 19 h 451"/>
                    <a:gd name="T4" fmla="*/ 14 w 369"/>
                    <a:gd name="T5" fmla="*/ 20 h 451"/>
                    <a:gd name="T6" fmla="*/ 15 w 369"/>
                    <a:gd name="T7" fmla="*/ 20 h 451"/>
                    <a:gd name="T8" fmla="*/ 16 w 369"/>
                    <a:gd name="T9" fmla="*/ 21 h 451"/>
                    <a:gd name="T10" fmla="*/ 17 w 369"/>
                    <a:gd name="T11" fmla="*/ 21 h 451"/>
                    <a:gd name="T12" fmla="*/ 18 w 369"/>
                    <a:gd name="T13" fmla="*/ 22 h 451"/>
                    <a:gd name="T14" fmla="*/ 18 w 369"/>
                    <a:gd name="T15" fmla="*/ 22 h 451"/>
                    <a:gd name="T16" fmla="*/ 19 w 369"/>
                    <a:gd name="T17" fmla="*/ 23 h 451"/>
                    <a:gd name="T18" fmla="*/ 20 w 369"/>
                    <a:gd name="T19" fmla="*/ 23 h 451"/>
                    <a:gd name="T20" fmla="*/ 23 w 369"/>
                    <a:gd name="T21" fmla="*/ 28 h 451"/>
                    <a:gd name="T22" fmla="*/ 23 w 369"/>
                    <a:gd name="T23" fmla="*/ 28 h 451"/>
                    <a:gd name="T24" fmla="*/ 22 w 369"/>
                    <a:gd name="T25" fmla="*/ 28 h 451"/>
                    <a:gd name="T26" fmla="*/ 21 w 369"/>
                    <a:gd name="T27" fmla="*/ 28 h 451"/>
                    <a:gd name="T28" fmla="*/ 20 w 369"/>
                    <a:gd name="T29" fmla="*/ 28 h 451"/>
                    <a:gd name="T30" fmla="*/ 2 w 369"/>
                    <a:gd name="T31" fmla="*/ 3 h 451"/>
                    <a:gd name="T32" fmla="*/ 0 w 369"/>
                    <a:gd name="T33" fmla="*/ 0 h 451"/>
                    <a:gd name="T34" fmla="*/ 1 w 369"/>
                    <a:gd name="T35" fmla="*/ 0 h 451"/>
                    <a:gd name="T36" fmla="*/ 2 w 369"/>
                    <a:gd name="T37" fmla="*/ 0 h 451"/>
                    <a:gd name="T38" fmla="*/ 3 w 369"/>
                    <a:gd name="T39" fmla="*/ 0 h 451"/>
                    <a:gd name="T40" fmla="*/ 4 w 369"/>
                    <a:gd name="T41" fmla="*/ 0 h 451"/>
                    <a:gd name="T42" fmla="*/ 9 w 369"/>
                    <a:gd name="T43" fmla="*/ 8 h 451"/>
                    <a:gd name="T44" fmla="*/ 8 w 369"/>
                    <a:gd name="T45" fmla="*/ 7 h 451"/>
                    <a:gd name="T46" fmla="*/ 7 w 369"/>
                    <a:gd name="T47" fmla="*/ 7 h 451"/>
                    <a:gd name="T48" fmla="*/ 6 w 369"/>
                    <a:gd name="T49" fmla="*/ 6 h 451"/>
                    <a:gd name="T50" fmla="*/ 5 w 369"/>
                    <a:gd name="T51" fmla="*/ 5 h 451"/>
                    <a:gd name="T52" fmla="*/ 4 w 369"/>
                    <a:gd name="T53" fmla="*/ 4 h 451"/>
                    <a:gd name="T54" fmla="*/ 3 w 369"/>
                    <a:gd name="T55" fmla="*/ 4 h 451"/>
                    <a:gd name="T56" fmla="*/ 2 w 369"/>
                    <a:gd name="T57" fmla="*/ 3 h 451"/>
                    <a:gd name="T58" fmla="*/ 2 w 369"/>
                    <a:gd name="T59" fmla="*/ 3 h 45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69" h="451">
                      <a:moveTo>
                        <a:pt x="315" y="448"/>
                      </a:moveTo>
                      <a:lnTo>
                        <a:pt x="212" y="302"/>
                      </a:lnTo>
                      <a:lnTo>
                        <a:pt x="225" y="312"/>
                      </a:lnTo>
                      <a:lnTo>
                        <a:pt x="239" y="323"/>
                      </a:lnTo>
                      <a:lnTo>
                        <a:pt x="252" y="332"/>
                      </a:lnTo>
                      <a:lnTo>
                        <a:pt x="266" y="340"/>
                      </a:lnTo>
                      <a:lnTo>
                        <a:pt x="277" y="348"/>
                      </a:lnTo>
                      <a:lnTo>
                        <a:pt x="290" y="353"/>
                      </a:lnTo>
                      <a:lnTo>
                        <a:pt x="298" y="358"/>
                      </a:lnTo>
                      <a:lnTo>
                        <a:pt x="309" y="362"/>
                      </a:lnTo>
                      <a:lnTo>
                        <a:pt x="369" y="448"/>
                      </a:lnTo>
                      <a:lnTo>
                        <a:pt x="358" y="451"/>
                      </a:lnTo>
                      <a:lnTo>
                        <a:pt x="348" y="451"/>
                      </a:lnTo>
                      <a:lnTo>
                        <a:pt x="332" y="451"/>
                      </a:lnTo>
                      <a:lnTo>
                        <a:pt x="315" y="448"/>
                      </a:lnTo>
                      <a:close/>
                      <a:moveTo>
                        <a:pt x="27" y="3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3"/>
                      </a:lnTo>
                      <a:lnTo>
                        <a:pt x="54" y="5"/>
                      </a:lnTo>
                      <a:lnTo>
                        <a:pt x="147" y="130"/>
                      </a:lnTo>
                      <a:lnTo>
                        <a:pt x="131" y="117"/>
                      </a:lnTo>
                      <a:lnTo>
                        <a:pt x="111" y="104"/>
                      </a:lnTo>
                      <a:lnTo>
                        <a:pt x="95" y="90"/>
                      </a:lnTo>
                      <a:lnTo>
                        <a:pt x="78" y="76"/>
                      </a:lnTo>
                      <a:lnTo>
                        <a:pt x="65" y="65"/>
                      </a:lnTo>
                      <a:lnTo>
                        <a:pt x="51" y="54"/>
                      </a:lnTo>
                      <a:lnTo>
                        <a:pt x="37" y="46"/>
                      </a:lnTo>
                      <a:lnTo>
                        <a:pt x="27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0" name="Freeform 418"/>
                <p:cNvSpPr>
                  <a:spLocks noEditPoints="1"/>
                </p:cNvSpPr>
                <p:nvPr/>
              </p:nvSpPr>
              <p:spPr bwMode="auto">
                <a:xfrm>
                  <a:off x="4802" y="1321"/>
                  <a:ext cx="90" cy="114"/>
                </a:xfrm>
                <a:custGeom>
                  <a:avLst/>
                  <a:gdLst>
                    <a:gd name="T0" fmla="*/ 20 w 361"/>
                    <a:gd name="T1" fmla="*/ 29 h 454"/>
                    <a:gd name="T2" fmla="*/ 15 w 361"/>
                    <a:gd name="T3" fmla="*/ 22 h 454"/>
                    <a:gd name="T4" fmla="*/ 16 w 361"/>
                    <a:gd name="T5" fmla="*/ 22 h 454"/>
                    <a:gd name="T6" fmla="*/ 17 w 361"/>
                    <a:gd name="T7" fmla="*/ 23 h 454"/>
                    <a:gd name="T8" fmla="*/ 18 w 361"/>
                    <a:gd name="T9" fmla="*/ 23 h 454"/>
                    <a:gd name="T10" fmla="*/ 19 w 361"/>
                    <a:gd name="T11" fmla="*/ 22 h 454"/>
                    <a:gd name="T12" fmla="*/ 22 w 361"/>
                    <a:gd name="T13" fmla="*/ 28 h 454"/>
                    <a:gd name="T14" fmla="*/ 22 w 361"/>
                    <a:gd name="T15" fmla="*/ 28 h 454"/>
                    <a:gd name="T16" fmla="*/ 21 w 361"/>
                    <a:gd name="T17" fmla="*/ 28 h 454"/>
                    <a:gd name="T18" fmla="*/ 21 w 361"/>
                    <a:gd name="T19" fmla="*/ 29 h 454"/>
                    <a:gd name="T20" fmla="*/ 20 w 361"/>
                    <a:gd name="T21" fmla="*/ 29 h 454"/>
                    <a:gd name="T22" fmla="*/ 3 w 361"/>
                    <a:gd name="T23" fmla="*/ 5 h 454"/>
                    <a:gd name="T24" fmla="*/ 0 w 361"/>
                    <a:gd name="T25" fmla="*/ 0 h 454"/>
                    <a:gd name="T26" fmla="*/ 1 w 361"/>
                    <a:gd name="T27" fmla="*/ 0 h 454"/>
                    <a:gd name="T28" fmla="*/ 2 w 361"/>
                    <a:gd name="T29" fmla="*/ 0 h 454"/>
                    <a:gd name="T30" fmla="*/ 3 w 361"/>
                    <a:gd name="T31" fmla="*/ 0 h 454"/>
                    <a:gd name="T32" fmla="*/ 4 w 361"/>
                    <a:gd name="T33" fmla="*/ 1 h 454"/>
                    <a:gd name="T34" fmla="*/ 11 w 361"/>
                    <a:gd name="T35" fmla="*/ 11 h 454"/>
                    <a:gd name="T36" fmla="*/ 10 w 361"/>
                    <a:gd name="T37" fmla="*/ 11 h 454"/>
                    <a:gd name="T38" fmla="*/ 9 w 361"/>
                    <a:gd name="T39" fmla="*/ 10 h 454"/>
                    <a:gd name="T40" fmla="*/ 8 w 361"/>
                    <a:gd name="T41" fmla="*/ 9 h 454"/>
                    <a:gd name="T42" fmla="*/ 7 w 361"/>
                    <a:gd name="T43" fmla="*/ 8 h 454"/>
                    <a:gd name="T44" fmla="*/ 6 w 361"/>
                    <a:gd name="T45" fmla="*/ 7 h 454"/>
                    <a:gd name="T46" fmla="*/ 5 w 361"/>
                    <a:gd name="T47" fmla="*/ 7 h 454"/>
                    <a:gd name="T48" fmla="*/ 4 w 361"/>
                    <a:gd name="T49" fmla="*/ 6 h 454"/>
                    <a:gd name="T50" fmla="*/ 3 w 361"/>
                    <a:gd name="T51" fmla="*/ 5 h 4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61" h="454">
                      <a:moveTo>
                        <a:pt x="321" y="454"/>
                      </a:moveTo>
                      <a:lnTo>
                        <a:pt x="239" y="346"/>
                      </a:lnTo>
                      <a:lnTo>
                        <a:pt x="263" y="356"/>
                      </a:lnTo>
                      <a:lnTo>
                        <a:pt x="282" y="362"/>
                      </a:lnTo>
                      <a:lnTo>
                        <a:pt x="296" y="362"/>
                      </a:lnTo>
                      <a:lnTo>
                        <a:pt x="305" y="356"/>
                      </a:lnTo>
                      <a:lnTo>
                        <a:pt x="361" y="441"/>
                      </a:lnTo>
                      <a:lnTo>
                        <a:pt x="353" y="446"/>
                      </a:lnTo>
                      <a:lnTo>
                        <a:pt x="342" y="451"/>
                      </a:lnTo>
                      <a:lnTo>
                        <a:pt x="331" y="454"/>
                      </a:lnTo>
                      <a:lnTo>
                        <a:pt x="321" y="454"/>
                      </a:lnTo>
                      <a:close/>
                      <a:moveTo>
                        <a:pt x="54" y="79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3" y="3"/>
                      </a:lnTo>
                      <a:lnTo>
                        <a:pt x="46" y="5"/>
                      </a:lnTo>
                      <a:lnTo>
                        <a:pt x="62" y="8"/>
                      </a:lnTo>
                      <a:lnTo>
                        <a:pt x="182" y="180"/>
                      </a:lnTo>
                      <a:lnTo>
                        <a:pt x="166" y="169"/>
                      </a:lnTo>
                      <a:lnTo>
                        <a:pt x="150" y="157"/>
                      </a:lnTo>
                      <a:lnTo>
                        <a:pt x="133" y="144"/>
                      </a:lnTo>
                      <a:lnTo>
                        <a:pt x="116" y="130"/>
                      </a:lnTo>
                      <a:lnTo>
                        <a:pt x="100" y="117"/>
                      </a:lnTo>
                      <a:lnTo>
                        <a:pt x="84" y="104"/>
                      </a:lnTo>
                      <a:lnTo>
                        <a:pt x="68" y="90"/>
                      </a:lnTo>
                      <a:lnTo>
                        <a:pt x="54" y="79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1" name="Freeform 419"/>
                <p:cNvSpPr>
                  <a:spLocks noEditPoints="1"/>
                </p:cNvSpPr>
                <p:nvPr/>
              </p:nvSpPr>
              <p:spPr bwMode="auto">
                <a:xfrm>
                  <a:off x="4809" y="1323"/>
                  <a:ext cx="87" cy="110"/>
                </a:xfrm>
                <a:custGeom>
                  <a:avLst/>
                  <a:gdLst>
                    <a:gd name="T0" fmla="*/ 19 w 350"/>
                    <a:gd name="T1" fmla="*/ 27 h 443"/>
                    <a:gd name="T2" fmla="*/ 16 w 350"/>
                    <a:gd name="T3" fmla="*/ 22 h 443"/>
                    <a:gd name="T4" fmla="*/ 16 w 350"/>
                    <a:gd name="T5" fmla="*/ 22 h 443"/>
                    <a:gd name="T6" fmla="*/ 17 w 350"/>
                    <a:gd name="T7" fmla="*/ 22 h 443"/>
                    <a:gd name="T8" fmla="*/ 17 w 350"/>
                    <a:gd name="T9" fmla="*/ 22 h 443"/>
                    <a:gd name="T10" fmla="*/ 17 w 350"/>
                    <a:gd name="T11" fmla="*/ 22 h 443"/>
                    <a:gd name="T12" fmla="*/ 18 w 350"/>
                    <a:gd name="T13" fmla="*/ 21 h 443"/>
                    <a:gd name="T14" fmla="*/ 18 w 350"/>
                    <a:gd name="T15" fmla="*/ 21 h 443"/>
                    <a:gd name="T16" fmla="*/ 18 w 350"/>
                    <a:gd name="T17" fmla="*/ 20 h 443"/>
                    <a:gd name="T18" fmla="*/ 18 w 350"/>
                    <a:gd name="T19" fmla="*/ 20 h 443"/>
                    <a:gd name="T20" fmla="*/ 22 w 350"/>
                    <a:gd name="T21" fmla="*/ 26 h 443"/>
                    <a:gd name="T22" fmla="*/ 21 w 350"/>
                    <a:gd name="T23" fmla="*/ 26 h 443"/>
                    <a:gd name="T24" fmla="*/ 21 w 350"/>
                    <a:gd name="T25" fmla="*/ 27 h 443"/>
                    <a:gd name="T26" fmla="*/ 20 w 350"/>
                    <a:gd name="T27" fmla="*/ 27 h 443"/>
                    <a:gd name="T28" fmla="*/ 19 w 350"/>
                    <a:gd name="T29" fmla="*/ 27 h 443"/>
                    <a:gd name="T30" fmla="*/ 6 w 350"/>
                    <a:gd name="T31" fmla="*/ 8 h 443"/>
                    <a:gd name="T32" fmla="*/ 0 w 350"/>
                    <a:gd name="T33" fmla="*/ 0 h 443"/>
                    <a:gd name="T34" fmla="*/ 1 w 350"/>
                    <a:gd name="T35" fmla="*/ 0 h 443"/>
                    <a:gd name="T36" fmla="*/ 2 w 350"/>
                    <a:gd name="T37" fmla="*/ 0 h 443"/>
                    <a:gd name="T38" fmla="*/ 2 w 350"/>
                    <a:gd name="T39" fmla="*/ 0 h 443"/>
                    <a:gd name="T40" fmla="*/ 3 w 350"/>
                    <a:gd name="T41" fmla="*/ 1 h 443"/>
                    <a:gd name="T42" fmla="*/ 3 w 350"/>
                    <a:gd name="T43" fmla="*/ 1 h 443"/>
                    <a:gd name="T44" fmla="*/ 4 w 350"/>
                    <a:gd name="T45" fmla="*/ 1 h 443"/>
                    <a:gd name="T46" fmla="*/ 4 w 350"/>
                    <a:gd name="T47" fmla="*/ 1 h 443"/>
                    <a:gd name="T48" fmla="*/ 4 w 350"/>
                    <a:gd name="T49" fmla="*/ 1 h 443"/>
                    <a:gd name="T50" fmla="*/ 13 w 350"/>
                    <a:gd name="T51" fmla="*/ 13 h 443"/>
                    <a:gd name="T52" fmla="*/ 12 w 350"/>
                    <a:gd name="T53" fmla="*/ 13 h 443"/>
                    <a:gd name="T54" fmla="*/ 11 w 350"/>
                    <a:gd name="T55" fmla="*/ 12 h 443"/>
                    <a:gd name="T56" fmla="*/ 10 w 350"/>
                    <a:gd name="T57" fmla="*/ 12 h 443"/>
                    <a:gd name="T58" fmla="*/ 10 w 350"/>
                    <a:gd name="T59" fmla="*/ 11 h 443"/>
                    <a:gd name="T60" fmla="*/ 9 w 350"/>
                    <a:gd name="T61" fmla="*/ 10 h 443"/>
                    <a:gd name="T62" fmla="*/ 8 w 350"/>
                    <a:gd name="T63" fmla="*/ 9 h 443"/>
                    <a:gd name="T64" fmla="*/ 7 w 350"/>
                    <a:gd name="T65" fmla="*/ 9 h 443"/>
                    <a:gd name="T66" fmla="*/ 6 w 350"/>
                    <a:gd name="T67" fmla="*/ 8 h 44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50" h="443">
                      <a:moveTo>
                        <a:pt x="315" y="443"/>
                      </a:moveTo>
                      <a:lnTo>
                        <a:pt x="255" y="357"/>
                      </a:lnTo>
                      <a:lnTo>
                        <a:pt x="264" y="357"/>
                      </a:lnTo>
                      <a:lnTo>
                        <a:pt x="271" y="357"/>
                      </a:lnTo>
                      <a:lnTo>
                        <a:pt x="278" y="353"/>
                      </a:lnTo>
                      <a:lnTo>
                        <a:pt x="283" y="351"/>
                      </a:lnTo>
                      <a:lnTo>
                        <a:pt x="285" y="346"/>
                      </a:lnTo>
                      <a:lnTo>
                        <a:pt x="285" y="337"/>
                      </a:lnTo>
                      <a:lnTo>
                        <a:pt x="285" y="332"/>
                      </a:lnTo>
                      <a:lnTo>
                        <a:pt x="288" y="327"/>
                      </a:lnTo>
                      <a:lnTo>
                        <a:pt x="350" y="419"/>
                      </a:lnTo>
                      <a:lnTo>
                        <a:pt x="345" y="427"/>
                      </a:lnTo>
                      <a:lnTo>
                        <a:pt x="336" y="436"/>
                      </a:lnTo>
                      <a:lnTo>
                        <a:pt x="326" y="441"/>
                      </a:lnTo>
                      <a:lnTo>
                        <a:pt x="315" y="443"/>
                      </a:lnTo>
                      <a:close/>
                      <a:moveTo>
                        <a:pt x="93" y="125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7" y="3"/>
                      </a:lnTo>
                      <a:lnTo>
                        <a:pt x="41" y="6"/>
                      </a:lnTo>
                      <a:lnTo>
                        <a:pt x="54" y="11"/>
                      </a:lnTo>
                      <a:lnTo>
                        <a:pt x="57" y="14"/>
                      </a:lnTo>
                      <a:lnTo>
                        <a:pt x="63" y="16"/>
                      </a:lnTo>
                      <a:lnTo>
                        <a:pt x="68" y="20"/>
                      </a:lnTo>
                      <a:lnTo>
                        <a:pt x="73" y="25"/>
                      </a:lnTo>
                      <a:lnTo>
                        <a:pt x="212" y="217"/>
                      </a:lnTo>
                      <a:lnTo>
                        <a:pt x="198" y="210"/>
                      </a:lnTo>
                      <a:lnTo>
                        <a:pt x="182" y="199"/>
                      </a:lnTo>
                      <a:lnTo>
                        <a:pt x="169" y="188"/>
                      </a:lnTo>
                      <a:lnTo>
                        <a:pt x="155" y="175"/>
                      </a:lnTo>
                      <a:lnTo>
                        <a:pt x="139" y="164"/>
                      </a:lnTo>
                      <a:lnTo>
                        <a:pt x="125" y="150"/>
                      </a:lnTo>
                      <a:lnTo>
                        <a:pt x="109" y="139"/>
                      </a:lnTo>
                      <a:lnTo>
                        <a:pt x="93" y="125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2" name="Freeform 420"/>
                <p:cNvSpPr>
                  <a:spLocks noEditPoints="1"/>
                </p:cNvSpPr>
                <p:nvPr/>
              </p:nvSpPr>
              <p:spPr bwMode="auto">
                <a:xfrm>
                  <a:off x="4817" y="1323"/>
                  <a:ext cx="83" cy="108"/>
                </a:xfrm>
                <a:custGeom>
                  <a:avLst/>
                  <a:gdLst>
                    <a:gd name="T0" fmla="*/ 19 w 331"/>
                    <a:gd name="T1" fmla="*/ 27 h 433"/>
                    <a:gd name="T2" fmla="*/ 15 w 331"/>
                    <a:gd name="T3" fmla="*/ 22 h 433"/>
                    <a:gd name="T4" fmla="*/ 15 w 331"/>
                    <a:gd name="T5" fmla="*/ 22 h 433"/>
                    <a:gd name="T6" fmla="*/ 16 w 331"/>
                    <a:gd name="T7" fmla="*/ 22 h 433"/>
                    <a:gd name="T8" fmla="*/ 16 w 331"/>
                    <a:gd name="T9" fmla="*/ 21 h 433"/>
                    <a:gd name="T10" fmla="*/ 16 w 331"/>
                    <a:gd name="T11" fmla="*/ 20 h 433"/>
                    <a:gd name="T12" fmla="*/ 16 w 331"/>
                    <a:gd name="T13" fmla="*/ 19 h 433"/>
                    <a:gd name="T14" fmla="*/ 16 w 331"/>
                    <a:gd name="T15" fmla="*/ 19 h 433"/>
                    <a:gd name="T16" fmla="*/ 21 w 331"/>
                    <a:gd name="T17" fmla="*/ 24 h 433"/>
                    <a:gd name="T18" fmla="*/ 21 w 331"/>
                    <a:gd name="T19" fmla="*/ 25 h 433"/>
                    <a:gd name="T20" fmla="*/ 20 w 331"/>
                    <a:gd name="T21" fmla="*/ 25 h 433"/>
                    <a:gd name="T22" fmla="*/ 20 w 331"/>
                    <a:gd name="T23" fmla="*/ 25 h 433"/>
                    <a:gd name="T24" fmla="*/ 20 w 331"/>
                    <a:gd name="T25" fmla="*/ 26 h 433"/>
                    <a:gd name="T26" fmla="*/ 20 w 331"/>
                    <a:gd name="T27" fmla="*/ 26 h 433"/>
                    <a:gd name="T28" fmla="*/ 19 w 331"/>
                    <a:gd name="T29" fmla="*/ 27 h 433"/>
                    <a:gd name="T30" fmla="*/ 19 w 331"/>
                    <a:gd name="T31" fmla="*/ 27 h 433"/>
                    <a:gd name="T32" fmla="*/ 19 w 331"/>
                    <a:gd name="T33" fmla="*/ 27 h 433"/>
                    <a:gd name="T34" fmla="*/ 8 w 331"/>
                    <a:gd name="T35" fmla="*/ 11 h 433"/>
                    <a:gd name="T36" fmla="*/ 0 w 331"/>
                    <a:gd name="T37" fmla="*/ 0 h 433"/>
                    <a:gd name="T38" fmla="*/ 0 w 331"/>
                    <a:gd name="T39" fmla="*/ 0 h 433"/>
                    <a:gd name="T40" fmla="*/ 1 w 331"/>
                    <a:gd name="T41" fmla="*/ 0 h 433"/>
                    <a:gd name="T42" fmla="*/ 1 w 331"/>
                    <a:gd name="T43" fmla="*/ 0 h 433"/>
                    <a:gd name="T44" fmla="*/ 1 w 331"/>
                    <a:gd name="T45" fmla="*/ 0 h 433"/>
                    <a:gd name="T46" fmla="*/ 2 w 331"/>
                    <a:gd name="T47" fmla="*/ 1 h 433"/>
                    <a:gd name="T48" fmla="*/ 3 w 331"/>
                    <a:gd name="T49" fmla="*/ 2 h 433"/>
                    <a:gd name="T50" fmla="*/ 4 w 331"/>
                    <a:gd name="T51" fmla="*/ 2 h 433"/>
                    <a:gd name="T52" fmla="*/ 5 w 331"/>
                    <a:gd name="T53" fmla="*/ 3 h 433"/>
                    <a:gd name="T54" fmla="*/ 14 w 331"/>
                    <a:gd name="T55" fmla="*/ 14 h 433"/>
                    <a:gd name="T56" fmla="*/ 13 w 331"/>
                    <a:gd name="T57" fmla="*/ 14 h 433"/>
                    <a:gd name="T58" fmla="*/ 13 w 331"/>
                    <a:gd name="T59" fmla="*/ 14 h 433"/>
                    <a:gd name="T60" fmla="*/ 12 w 331"/>
                    <a:gd name="T61" fmla="*/ 13 h 433"/>
                    <a:gd name="T62" fmla="*/ 11 w 331"/>
                    <a:gd name="T63" fmla="*/ 13 h 433"/>
                    <a:gd name="T64" fmla="*/ 10 w 331"/>
                    <a:gd name="T65" fmla="*/ 12 h 433"/>
                    <a:gd name="T66" fmla="*/ 9 w 331"/>
                    <a:gd name="T67" fmla="*/ 12 h 433"/>
                    <a:gd name="T68" fmla="*/ 9 w 331"/>
                    <a:gd name="T69" fmla="*/ 11 h 433"/>
                    <a:gd name="T70" fmla="*/ 8 w 331"/>
                    <a:gd name="T71" fmla="*/ 11 h 4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31" h="433">
                      <a:moveTo>
                        <a:pt x="299" y="433"/>
                      </a:moveTo>
                      <a:lnTo>
                        <a:pt x="243" y="348"/>
                      </a:lnTo>
                      <a:lnTo>
                        <a:pt x="245" y="348"/>
                      </a:lnTo>
                      <a:lnTo>
                        <a:pt x="248" y="348"/>
                      </a:lnTo>
                      <a:lnTo>
                        <a:pt x="250" y="334"/>
                      </a:lnTo>
                      <a:lnTo>
                        <a:pt x="255" y="324"/>
                      </a:lnTo>
                      <a:lnTo>
                        <a:pt x="259" y="310"/>
                      </a:lnTo>
                      <a:lnTo>
                        <a:pt x="261" y="299"/>
                      </a:lnTo>
                      <a:lnTo>
                        <a:pt x="331" y="394"/>
                      </a:lnTo>
                      <a:lnTo>
                        <a:pt x="326" y="400"/>
                      </a:lnTo>
                      <a:lnTo>
                        <a:pt x="324" y="405"/>
                      </a:lnTo>
                      <a:lnTo>
                        <a:pt x="321" y="410"/>
                      </a:lnTo>
                      <a:lnTo>
                        <a:pt x="315" y="416"/>
                      </a:lnTo>
                      <a:lnTo>
                        <a:pt x="313" y="421"/>
                      </a:lnTo>
                      <a:lnTo>
                        <a:pt x="308" y="427"/>
                      </a:lnTo>
                      <a:lnTo>
                        <a:pt x="305" y="430"/>
                      </a:lnTo>
                      <a:lnTo>
                        <a:pt x="299" y="433"/>
                      </a:lnTo>
                      <a:close/>
                      <a:moveTo>
                        <a:pt x="120" y="172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8" y="6"/>
                      </a:lnTo>
                      <a:lnTo>
                        <a:pt x="14" y="8"/>
                      </a:lnTo>
                      <a:lnTo>
                        <a:pt x="19" y="8"/>
                      </a:lnTo>
                      <a:lnTo>
                        <a:pt x="36" y="20"/>
                      </a:lnTo>
                      <a:lnTo>
                        <a:pt x="52" y="27"/>
                      </a:lnTo>
                      <a:lnTo>
                        <a:pt x="68" y="38"/>
                      </a:lnTo>
                      <a:lnTo>
                        <a:pt x="84" y="52"/>
                      </a:lnTo>
                      <a:lnTo>
                        <a:pt x="215" y="232"/>
                      </a:lnTo>
                      <a:lnTo>
                        <a:pt x="207" y="228"/>
                      </a:lnTo>
                      <a:lnTo>
                        <a:pt x="199" y="223"/>
                      </a:lnTo>
                      <a:lnTo>
                        <a:pt x="188" y="218"/>
                      </a:lnTo>
                      <a:lnTo>
                        <a:pt x="174" y="209"/>
                      </a:lnTo>
                      <a:lnTo>
                        <a:pt x="160" y="202"/>
                      </a:lnTo>
                      <a:lnTo>
                        <a:pt x="147" y="193"/>
                      </a:lnTo>
                      <a:lnTo>
                        <a:pt x="134" y="182"/>
                      </a:lnTo>
                      <a:lnTo>
                        <a:pt x="120" y="172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3" name="Freeform 421"/>
                <p:cNvSpPr>
                  <a:spLocks noEditPoints="1"/>
                </p:cNvSpPr>
                <p:nvPr/>
              </p:nvSpPr>
              <p:spPr bwMode="auto">
                <a:xfrm>
                  <a:off x="4827" y="1329"/>
                  <a:ext cx="76" cy="98"/>
                </a:xfrm>
                <a:custGeom>
                  <a:avLst/>
                  <a:gdLst>
                    <a:gd name="T0" fmla="*/ 17 w 305"/>
                    <a:gd name="T1" fmla="*/ 24 h 394"/>
                    <a:gd name="T2" fmla="*/ 13 w 305"/>
                    <a:gd name="T3" fmla="*/ 19 h 394"/>
                    <a:gd name="T4" fmla="*/ 14 w 305"/>
                    <a:gd name="T5" fmla="*/ 18 h 394"/>
                    <a:gd name="T6" fmla="*/ 14 w 305"/>
                    <a:gd name="T7" fmla="*/ 17 h 394"/>
                    <a:gd name="T8" fmla="*/ 14 w 305"/>
                    <a:gd name="T9" fmla="*/ 16 h 394"/>
                    <a:gd name="T10" fmla="*/ 14 w 305"/>
                    <a:gd name="T11" fmla="*/ 15 h 394"/>
                    <a:gd name="T12" fmla="*/ 19 w 305"/>
                    <a:gd name="T13" fmla="*/ 22 h 394"/>
                    <a:gd name="T14" fmla="*/ 19 w 305"/>
                    <a:gd name="T15" fmla="*/ 22 h 394"/>
                    <a:gd name="T16" fmla="*/ 18 w 305"/>
                    <a:gd name="T17" fmla="*/ 23 h 394"/>
                    <a:gd name="T18" fmla="*/ 18 w 305"/>
                    <a:gd name="T19" fmla="*/ 24 h 394"/>
                    <a:gd name="T20" fmla="*/ 17 w 305"/>
                    <a:gd name="T21" fmla="*/ 24 h 394"/>
                    <a:gd name="T22" fmla="*/ 9 w 305"/>
                    <a:gd name="T23" fmla="*/ 12 h 394"/>
                    <a:gd name="T24" fmla="*/ 0 w 305"/>
                    <a:gd name="T25" fmla="*/ 0 h 394"/>
                    <a:gd name="T26" fmla="*/ 1 w 305"/>
                    <a:gd name="T27" fmla="*/ 0 h 394"/>
                    <a:gd name="T28" fmla="*/ 2 w 305"/>
                    <a:gd name="T29" fmla="*/ 1 h 394"/>
                    <a:gd name="T30" fmla="*/ 3 w 305"/>
                    <a:gd name="T31" fmla="*/ 1 h 394"/>
                    <a:gd name="T32" fmla="*/ 3 w 305"/>
                    <a:gd name="T33" fmla="*/ 2 h 394"/>
                    <a:gd name="T34" fmla="*/ 4 w 305"/>
                    <a:gd name="T35" fmla="*/ 3 h 394"/>
                    <a:gd name="T36" fmla="*/ 5 w 305"/>
                    <a:gd name="T37" fmla="*/ 3 h 394"/>
                    <a:gd name="T38" fmla="*/ 6 w 305"/>
                    <a:gd name="T39" fmla="*/ 4 h 394"/>
                    <a:gd name="T40" fmla="*/ 7 w 305"/>
                    <a:gd name="T41" fmla="*/ 5 h 394"/>
                    <a:gd name="T42" fmla="*/ 11 w 305"/>
                    <a:gd name="T43" fmla="*/ 11 h 394"/>
                    <a:gd name="T44" fmla="*/ 11 w 305"/>
                    <a:gd name="T45" fmla="*/ 12 h 394"/>
                    <a:gd name="T46" fmla="*/ 11 w 305"/>
                    <a:gd name="T47" fmla="*/ 12 h 394"/>
                    <a:gd name="T48" fmla="*/ 11 w 305"/>
                    <a:gd name="T49" fmla="*/ 13 h 394"/>
                    <a:gd name="T50" fmla="*/ 11 w 305"/>
                    <a:gd name="T51" fmla="*/ 13 h 394"/>
                    <a:gd name="T52" fmla="*/ 11 w 305"/>
                    <a:gd name="T53" fmla="*/ 13 h 394"/>
                    <a:gd name="T54" fmla="*/ 10 w 305"/>
                    <a:gd name="T55" fmla="*/ 13 h 394"/>
                    <a:gd name="T56" fmla="*/ 9 w 305"/>
                    <a:gd name="T57" fmla="*/ 12 h 394"/>
                    <a:gd name="T58" fmla="*/ 9 w 305"/>
                    <a:gd name="T59" fmla="*/ 12 h 39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05" h="394">
                      <a:moveTo>
                        <a:pt x="277" y="394"/>
                      </a:moveTo>
                      <a:lnTo>
                        <a:pt x="215" y="302"/>
                      </a:lnTo>
                      <a:lnTo>
                        <a:pt x="221" y="288"/>
                      </a:lnTo>
                      <a:lnTo>
                        <a:pt x="223" y="275"/>
                      </a:lnTo>
                      <a:lnTo>
                        <a:pt x="228" y="261"/>
                      </a:lnTo>
                      <a:lnTo>
                        <a:pt x="231" y="247"/>
                      </a:lnTo>
                      <a:lnTo>
                        <a:pt x="305" y="348"/>
                      </a:lnTo>
                      <a:lnTo>
                        <a:pt x="299" y="358"/>
                      </a:lnTo>
                      <a:lnTo>
                        <a:pt x="291" y="370"/>
                      </a:lnTo>
                      <a:lnTo>
                        <a:pt x="286" y="383"/>
                      </a:lnTo>
                      <a:lnTo>
                        <a:pt x="277" y="394"/>
                      </a:lnTo>
                      <a:close/>
                      <a:moveTo>
                        <a:pt x="139" y="192"/>
                      </a:moveTo>
                      <a:lnTo>
                        <a:pt x="0" y="0"/>
                      </a:lnTo>
                      <a:lnTo>
                        <a:pt x="14" y="5"/>
                      </a:lnTo>
                      <a:lnTo>
                        <a:pt x="27" y="14"/>
                      </a:lnTo>
                      <a:lnTo>
                        <a:pt x="44" y="24"/>
                      </a:lnTo>
                      <a:lnTo>
                        <a:pt x="57" y="33"/>
                      </a:lnTo>
                      <a:lnTo>
                        <a:pt x="71" y="44"/>
                      </a:lnTo>
                      <a:lnTo>
                        <a:pt x="85" y="54"/>
                      </a:lnTo>
                      <a:lnTo>
                        <a:pt x="98" y="68"/>
                      </a:lnTo>
                      <a:lnTo>
                        <a:pt x="112" y="79"/>
                      </a:lnTo>
                      <a:lnTo>
                        <a:pt x="182" y="180"/>
                      </a:lnTo>
                      <a:lnTo>
                        <a:pt x="182" y="187"/>
                      </a:lnTo>
                      <a:lnTo>
                        <a:pt x="182" y="196"/>
                      </a:lnTo>
                      <a:lnTo>
                        <a:pt x="182" y="204"/>
                      </a:lnTo>
                      <a:lnTo>
                        <a:pt x="182" y="215"/>
                      </a:lnTo>
                      <a:lnTo>
                        <a:pt x="171" y="210"/>
                      </a:lnTo>
                      <a:lnTo>
                        <a:pt x="161" y="204"/>
                      </a:lnTo>
                      <a:lnTo>
                        <a:pt x="150" y="199"/>
                      </a:lnTo>
                      <a:lnTo>
                        <a:pt x="139" y="192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4" name="Freeform 422"/>
                <p:cNvSpPr>
                  <a:spLocks noEditPoints="1"/>
                </p:cNvSpPr>
                <p:nvPr/>
              </p:nvSpPr>
              <p:spPr bwMode="auto">
                <a:xfrm>
                  <a:off x="4839" y="1336"/>
                  <a:ext cx="66" cy="86"/>
                </a:xfrm>
                <a:custGeom>
                  <a:avLst/>
                  <a:gdLst>
                    <a:gd name="T0" fmla="*/ 15 w 265"/>
                    <a:gd name="T1" fmla="*/ 22 h 342"/>
                    <a:gd name="T2" fmla="*/ 11 w 265"/>
                    <a:gd name="T3" fmla="*/ 16 h 342"/>
                    <a:gd name="T4" fmla="*/ 11 w 265"/>
                    <a:gd name="T5" fmla="*/ 15 h 342"/>
                    <a:gd name="T6" fmla="*/ 11 w 265"/>
                    <a:gd name="T7" fmla="*/ 14 h 342"/>
                    <a:gd name="T8" fmla="*/ 11 w 265"/>
                    <a:gd name="T9" fmla="*/ 13 h 342"/>
                    <a:gd name="T10" fmla="*/ 11 w 265"/>
                    <a:gd name="T11" fmla="*/ 12 h 342"/>
                    <a:gd name="T12" fmla="*/ 16 w 265"/>
                    <a:gd name="T13" fmla="*/ 19 h 342"/>
                    <a:gd name="T14" fmla="*/ 16 w 265"/>
                    <a:gd name="T15" fmla="*/ 19 h 342"/>
                    <a:gd name="T16" fmla="*/ 16 w 265"/>
                    <a:gd name="T17" fmla="*/ 20 h 342"/>
                    <a:gd name="T18" fmla="*/ 16 w 265"/>
                    <a:gd name="T19" fmla="*/ 21 h 342"/>
                    <a:gd name="T20" fmla="*/ 15 w 265"/>
                    <a:gd name="T21" fmla="*/ 22 h 342"/>
                    <a:gd name="T22" fmla="*/ 8 w 265"/>
                    <a:gd name="T23" fmla="*/ 11 h 342"/>
                    <a:gd name="T24" fmla="*/ 0 w 265"/>
                    <a:gd name="T25" fmla="*/ 0 h 342"/>
                    <a:gd name="T26" fmla="*/ 1 w 265"/>
                    <a:gd name="T27" fmla="*/ 1 h 342"/>
                    <a:gd name="T28" fmla="*/ 2 w 265"/>
                    <a:gd name="T29" fmla="*/ 2 h 342"/>
                    <a:gd name="T30" fmla="*/ 3 w 265"/>
                    <a:gd name="T31" fmla="*/ 3 h 342"/>
                    <a:gd name="T32" fmla="*/ 4 w 265"/>
                    <a:gd name="T33" fmla="*/ 4 h 342"/>
                    <a:gd name="T34" fmla="*/ 5 w 265"/>
                    <a:gd name="T35" fmla="*/ 5 h 342"/>
                    <a:gd name="T36" fmla="*/ 6 w 265"/>
                    <a:gd name="T37" fmla="*/ 6 h 342"/>
                    <a:gd name="T38" fmla="*/ 7 w 265"/>
                    <a:gd name="T39" fmla="*/ 7 h 342"/>
                    <a:gd name="T40" fmla="*/ 8 w 265"/>
                    <a:gd name="T41" fmla="*/ 8 h 342"/>
                    <a:gd name="T42" fmla="*/ 8 w 265"/>
                    <a:gd name="T43" fmla="*/ 9 h 342"/>
                    <a:gd name="T44" fmla="*/ 8 w 265"/>
                    <a:gd name="T45" fmla="*/ 10 h 342"/>
                    <a:gd name="T46" fmla="*/ 8 w 265"/>
                    <a:gd name="T47" fmla="*/ 11 h 342"/>
                    <a:gd name="T48" fmla="*/ 8 w 265"/>
                    <a:gd name="T49" fmla="*/ 12 h 342"/>
                    <a:gd name="T50" fmla="*/ 8 w 265"/>
                    <a:gd name="T51" fmla="*/ 12 h 342"/>
                    <a:gd name="T52" fmla="*/ 8 w 265"/>
                    <a:gd name="T53" fmla="*/ 11 h 342"/>
                    <a:gd name="T54" fmla="*/ 8 w 265"/>
                    <a:gd name="T55" fmla="*/ 11 h 3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65" h="342">
                      <a:moveTo>
                        <a:pt x="247" y="342"/>
                      </a:moveTo>
                      <a:lnTo>
                        <a:pt x="177" y="247"/>
                      </a:lnTo>
                      <a:lnTo>
                        <a:pt x="180" y="231"/>
                      </a:lnTo>
                      <a:lnTo>
                        <a:pt x="182" y="215"/>
                      </a:lnTo>
                      <a:lnTo>
                        <a:pt x="185" y="198"/>
                      </a:lnTo>
                      <a:lnTo>
                        <a:pt x="185" y="185"/>
                      </a:lnTo>
                      <a:lnTo>
                        <a:pt x="265" y="293"/>
                      </a:lnTo>
                      <a:lnTo>
                        <a:pt x="261" y="304"/>
                      </a:lnTo>
                      <a:lnTo>
                        <a:pt x="256" y="318"/>
                      </a:lnTo>
                      <a:lnTo>
                        <a:pt x="253" y="328"/>
                      </a:lnTo>
                      <a:lnTo>
                        <a:pt x="247" y="342"/>
                      </a:lnTo>
                      <a:close/>
                      <a:moveTo>
                        <a:pt x="131" y="180"/>
                      </a:moveTo>
                      <a:lnTo>
                        <a:pt x="0" y="0"/>
                      </a:lnTo>
                      <a:lnTo>
                        <a:pt x="20" y="14"/>
                      </a:lnTo>
                      <a:lnTo>
                        <a:pt x="39" y="27"/>
                      </a:lnTo>
                      <a:lnTo>
                        <a:pt x="58" y="40"/>
                      </a:lnTo>
                      <a:lnTo>
                        <a:pt x="74" y="57"/>
                      </a:lnTo>
                      <a:lnTo>
                        <a:pt x="90" y="74"/>
                      </a:lnTo>
                      <a:lnTo>
                        <a:pt x="106" y="87"/>
                      </a:lnTo>
                      <a:lnTo>
                        <a:pt x="120" y="104"/>
                      </a:lnTo>
                      <a:lnTo>
                        <a:pt x="136" y="120"/>
                      </a:lnTo>
                      <a:lnTo>
                        <a:pt x="136" y="136"/>
                      </a:lnTo>
                      <a:lnTo>
                        <a:pt x="136" y="152"/>
                      </a:lnTo>
                      <a:lnTo>
                        <a:pt x="136" y="169"/>
                      </a:lnTo>
                      <a:lnTo>
                        <a:pt x="136" y="185"/>
                      </a:lnTo>
                      <a:lnTo>
                        <a:pt x="136" y="182"/>
                      </a:lnTo>
                      <a:lnTo>
                        <a:pt x="134" y="180"/>
                      </a:lnTo>
                      <a:lnTo>
                        <a:pt x="131" y="180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5" name="Freeform 423"/>
                <p:cNvSpPr>
                  <a:spLocks noEditPoints="1"/>
                </p:cNvSpPr>
                <p:nvPr/>
              </p:nvSpPr>
              <p:spPr bwMode="auto">
                <a:xfrm>
                  <a:off x="4855" y="1349"/>
                  <a:ext cx="50" cy="67"/>
                </a:xfrm>
                <a:custGeom>
                  <a:avLst/>
                  <a:gdLst>
                    <a:gd name="T0" fmla="*/ 12 w 199"/>
                    <a:gd name="T1" fmla="*/ 17 h 269"/>
                    <a:gd name="T2" fmla="*/ 8 w 199"/>
                    <a:gd name="T3" fmla="*/ 10 h 269"/>
                    <a:gd name="T4" fmla="*/ 8 w 199"/>
                    <a:gd name="T5" fmla="*/ 9 h 269"/>
                    <a:gd name="T6" fmla="*/ 8 w 199"/>
                    <a:gd name="T7" fmla="*/ 8 h 269"/>
                    <a:gd name="T8" fmla="*/ 8 w 199"/>
                    <a:gd name="T9" fmla="*/ 7 h 269"/>
                    <a:gd name="T10" fmla="*/ 8 w 199"/>
                    <a:gd name="T11" fmla="*/ 6 h 269"/>
                    <a:gd name="T12" fmla="*/ 12 w 199"/>
                    <a:gd name="T13" fmla="*/ 12 h 269"/>
                    <a:gd name="T14" fmla="*/ 12 w 199"/>
                    <a:gd name="T15" fmla="*/ 13 h 269"/>
                    <a:gd name="T16" fmla="*/ 13 w 199"/>
                    <a:gd name="T17" fmla="*/ 14 h 269"/>
                    <a:gd name="T18" fmla="*/ 13 w 199"/>
                    <a:gd name="T19" fmla="*/ 14 h 269"/>
                    <a:gd name="T20" fmla="*/ 13 w 199"/>
                    <a:gd name="T21" fmla="*/ 15 h 269"/>
                    <a:gd name="T22" fmla="*/ 13 w 199"/>
                    <a:gd name="T23" fmla="*/ 15 h 269"/>
                    <a:gd name="T24" fmla="*/ 12 w 199"/>
                    <a:gd name="T25" fmla="*/ 16 h 269"/>
                    <a:gd name="T26" fmla="*/ 12 w 199"/>
                    <a:gd name="T27" fmla="*/ 16 h 269"/>
                    <a:gd name="T28" fmla="*/ 12 w 199"/>
                    <a:gd name="T29" fmla="*/ 17 h 269"/>
                    <a:gd name="T30" fmla="*/ 5 w 199"/>
                    <a:gd name="T31" fmla="*/ 6 h 269"/>
                    <a:gd name="T32" fmla="*/ 0 w 199"/>
                    <a:gd name="T33" fmla="*/ 0 h 269"/>
                    <a:gd name="T34" fmla="*/ 1 w 199"/>
                    <a:gd name="T35" fmla="*/ 1 h 269"/>
                    <a:gd name="T36" fmla="*/ 2 w 199"/>
                    <a:gd name="T37" fmla="*/ 2 h 269"/>
                    <a:gd name="T38" fmla="*/ 4 w 199"/>
                    <a:gd name="T39" fmla="*/ 3 h 269"/>
                    <a:gd name="T40" fmla="*/ 5 w 199"/>
                    <a:gd name="T41" fmla="*/ 4 h 269"/>
                    <a:gd name="T42" fmla="*/ 5 w 199"/>
                    <a:gd name="T43" fmla="*/ 5 h 269"/>
                    <a:gd name="T44" fmla="*/ 5 w 199"/>
                    <a:gd name="T45" fmla="*/ 5 h 269"/>
                    <a:gd name="T46" fmla="*/ 5 w 199"/>
                    <a:gd name="T47" fmla="*/ 6 h 269"/>
                    <a:gd name="T48" fmla="*/ 5 w 199"/>
                    <a:gd name="T49" fmla="*/ 6 h 26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99" h="269">
                      <a:moveTo>
                        <a:pt x="193" y="269"/>
                      </a:moveTo>
                      <a:lnTo>
                        <a:pt x="119" y="168"/>
                      </a:lnTo>
                      <a:lnTo>
                        <a:pt x="119" y="152"/>
                      </a:lnTo>
                      <a:lnTo>
                        <a:pt x="119" y="133"/>
                      </a:lnTo>
                      <a:lnTo>
                        <a:pt x="119" y="117"/>
                      </a:lnTo>
                      <a:lnTo>
                        <a:pt x="119" y="97"/>
                      </a:lnTo>
                      <a:lnTo>
                        <a:pt x="193" y="201"/>
                      </a:lnTo>
                      <a:lnTo>
                        <a:pt x="195" y="212"/>
                      </a:lnTo>
                      <a:lnTo>
                        <a:pt x="199" y="219"/>
                      </a:lnTo>
                      <a:lnTo>
                        <a:pt x="199" y="231"/>
                      </a:lnTo>
                      <a:lnTo>
                        <a:pt x="199" y="239"/>
                      </a:lnTo>
                      <a:lnTo>
                        <a:pt x="199" y="247"/>
                      </a:lnTo>
                      <a:lnTo>
                        <a:pt x="195" y="255"/>
                      </a:lnTo>
                      <a:lnTo>
                        <a:pt x="193" y="263"/>
                      </a:lnTo>
                      <a:lnTo>
                        <a:pt x="193" y="269"/>
                      </a:lnTo>
                      <a:close/>
                      <a:moveTo>
                        <a:pt x="70" y="101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35" y="35"/>
                      </a:lnTo>
                      <a:lnTo>
                        <a:pt x="54" y="51"/>
                      </a:lnTo>
                      <a:lnTo>
                        <a:pt x="70" y="71"/>
                      </a:lnTo>
                      <a:lnTo>
                        <a:pt x="70" y="78"/>
                      </a:lnTo>
                      <a:lnTo>
                        <a:pt x="70" y="87"/>
                      </a:lnTo>
                      <a:lnTo>
                        <a:pt x="70" y="95"/>
                      </a:lnTo>
                      <a:lnTo>
                        <a:pt x="70" y="101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6" name="Freeform 424"/>
                <p:cNvSpPr>
                  <a:spLocks/>
                </p:cNvSpPr>
                <p:nvPr/>
              </p:nvSpPr>
              <p:spPr bwMode="auto">
                <a:xfrm>
                  <a:off x="4885" y="1362"/>
                  <a:ext cx="20" cy="48"/>
                </a:xfrm>
                <a:custGeom>
                  <a:avLst/>
                  <a:gdLst>
                    <a:gd name="T0" fmla="*/ 5 w 80"/>
                    <a:gd name="T1" fmla="*/ 12 h 189"/>
                    <a:gd name="T2" fmla="*/ 0 w 80"/>
                    <a:gd name="T3" fmla="*/ 5 h 189"/>
                    <a:gd name="T4" fmla="*/ 0 w 80"/>
                    <a:gd name="T5" fmla="*/ 4 h 189"/>
                    <a:gd name="T6" fmla="*/ 0 w 80"/>
                    <a:gd name="T7" fmla="*/ 3 h 189"/>
                    <a:gd name="T8" fmla="*/ 0 w 80"/>
                    <a:gd name="T9" fmla="*/ 1 h 189"/>
                    <a:gd name="T10" fmla="*/ 0 w 80"/>
                    <a:gd name="T11" fmla="*/ 0 h 189"/>
                    <a:gd name="T12" fmla="*/ 4 w 80"/>
                    <a:gd name="T13" fmla="*/ 6 h 189"/>
                    <a:gd name="T14" fmla="*/ 5 w 80"/>
                    <a:gd name="T15" fmla="*/ 7 h 189"/>
                    <a:gd name="T16" fmla="*/ 5 w 80"/>
                    <a:gd name="T17" fmla="*/ 9 h 189"/>
                    <a:gd name="T18" fmla="*/ 5 w 80"/>
                    <a:gd name="T19" fmla="*/ 10 h 189"/>
                    <a:gd name="T20" fmla="*/ 5 w 80"/>
                    <a:gd name="T21" fmla="*/ 12 h 189"/>
                    <a:gd name="T22" fmla="*/ 5 w 80"/>
                    <a:gd name="T23" fmla="*/ 12 h 189"/>
                    <a:gd name="T24" fmla="*/ 5 w 80"/>
                    <a:gd name="T25" fmla="*/ 12 h 18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0" h="189">
                      <a:moveTo>
                        <a:pt x="80" y="189"/>
                      </a:moveTo>
                      <a:lnTo>
                        <a:pt x="0" y="81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2" y="92"/>
                      </a:lnTo>
                      <a:lnTo>
                        <a:pt x="71" y="113"/>
                      </a:lnTo>
                      <a:lnTo>
                        <a:pt x="76" y="138"/>
                      </a:lnTo>
                      <a:lnTo>
                        <a:pt x="80" y="162"/>
                      </a:lnTo>
                      <a:lnTo>
                        <a:pt x="80" y="184"/>
                      </a:lnTo>
                      <a:lnTo>
                        <a:pt x="80" y="187"/>
                      </a:lnTo>
                      <a:lnTo>
                        <a:pt x="80" y="189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7" name="Freeform 425"/>
                <p:cNvSpPr>
                  <a:spLocks/>
                </p:cNvSpPr>
                <p:nvPr/>
              </p:nvSpPr>
              <p:spPr bwMode="auto">
                <a:xfrm>
                  <a:off x="4884" y="1352"/>
                  <a:ext cx="19" cy="47"/>
                </a:xfrm>
                <a:custGeom>
                  <a:avLst/>
                  <a:gdLst>
                    <a:gd name="T0" fmla="*/ 5 w 77"/>
                    <a:gd name="T1" fmla="*/ 12 h 188"/>
                    <a:gd name="T2" fmla="*/ 0 w 77"/>
                    <a:gd name="T3" fmla="*/ 5 h 188"/>
                    <a:gd name="T4" fmla="*/ 0 w 77"/>
                    <a:gd name="T5" fmla="*/ 4 h 188"/>
                    <a:gd name="T6" fmla="*/ 0 w 77"/>
                    <a:gd name="T7" fmla="*/ 3 h 188"/>
                    <a:gd name="T8" fmla="*/ 0 w 77"/>
                    <a:gd name="T9" fmla="*/ 1 h 188"/>
                    <a:gd name="T10" fmla="*/ 0 w 77"/>
                    <a:gd name="T11" fmla="*/ 0 h 188"/>
                    <a:gd name="T12" fmla="*/ 3 w 77"/>
                    <a:gd name="T13" fmla="*/ 4 h 188"/>
                    <a:gd name="T14" fmla="*/ 3 w 77"/>
                    <a:gd name="T15" fmla="*/ 6 h 188"/>
                    <a:gd name="T16" fmla="*/ 4 w 77"/>
                    <a:gd name="T17" fmla="*/ 8 h 188"/>
                    <a:gd name="T18" fmla="*/ 4 w 77"/>
                    <a:gd name="T19" fmla="*/ 10 h 188"/>
                    <a:gd name="T20" fmla="*/ 5 w 7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7" h="188">
                      <a:moveTo>
                        <a:pt x="77" y="188"/>
                      </a:moveTo>
                      <a:lnTo>
                        <a:pt x="3" y="84"/>
                      </a:lnTo>
                      <a:lnTo>
                        <a:pt x="3" y="63"/>
                      </a:lnTo>
                      <a:lnTo>
                        <a:pt x="3" y="42"/>
                      </a:lnTo>
                      <a:lnTo>
                        <a:pt x="3" y="19"/>
                      </a:lnTo>
                      <a:lnTo>
                        <a:pt x="0" y="0"/>
                      </a:lnTo>
                      <a:lnTo>
                        <a:pt x="47" y="63"/>
                      </a:lnTo>
                      <a:lnTo>
                        <a:pt x="58" y="93"/>
                      </a:lnTo>
                      <a:lnTo>
                        <a:pt x="65" y="123"/>
                      </a:lnTo>
                      <a:lnTo>
                        <a:pt x="74" y="155"/>
                      </a:lnTo>
                      <a:lnTo>
                        <a:pt x="77" y="188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8" name="Freeform 426"/>
                <p:cNvSpPr>
                  <a:spLocks/>
                </p:cNvSpPr>
                <p:nvPr/>
              </p:nvSpPr>
              <p:spPr bwMode="auto">
                <a:xfrm>
                  <a:off x="4884" y="1346"/>
                  <a:ext cx="16" cy="39"/>
                </a:xfrm>
                <a:custGeom>
                  <a:avLst/>
                  <a:gdLst>
                    <a:gd name="T0" fmla="*/ 4 w 65"/>
                    <a:gd name="T1" fmla="*/ 10 h 156"/>
                    <a:gd name="T2" fmla="*/ 0 w 65"/>
                    <a:gd name="T3" fmla="*/ 4 h 156"/>
                    <a:gd name="T4" fmla="*/ 0 w 65"/>
                    <a:gd name="T5" fmla="*/ 3 h 156"/>
                    <a:gd name="T6" fmla="*/ 0 w 65"/>
                    <a:gd name="T7" fmla="*/ 2 h 156"/>
                    <a:gd name="T8" fmla="*/ 0 w 65"/>
                    <a:gd name="T9" fmla="*/ 1 h 156"/>
                    <a:gd name="T10" fmla="*/ 0 w 65"/>
                    <a:gd name="T11" fmla="*/ 1 h 156"/>
                    <a:gd name="T12" fmla="*/ 0 w 65"/>
                    <a:gd name="T13" fmla="*/ 0 h 156"/>
                    <a:gd name="T14" fmla="*/ 0 w 65"/>
                    <a:gd name="T15" fmla="*/ 0 h 156"/>
                    <a:gd name="T16" fmla="*/ 1 w 65"/>
                    <a:gd name="T17" fmla="*/ 2 h 156"/>
                    <a:gd name="T18" fmla="*/ 2 w 65"/>
                    <a:gd name="T19" fmla="*/ 4 h 156"/>
                    <a:gd name="T20" fmla="*/ 3 w 65"/>
                    <a:gd name="T21" fmla="*/ 7 h 156"/>
                    <a:gd name="T22" fmla="*/ 4 w 65"/>
                    <a:gd name="T23" fmla="*/ 10 h 1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5" h="156">
                      <a:moveTo>
                        <a:pt x="65" y="156"/>
                      </a:moveTo>
                      <a:lnTo>
                        <a:pt x="3" y="64"/>
                      </a:lnTo>
                      <a:lnTo>
                        <a:pt x="3" y="50"/>
                      </a:lnTo>
                      <a:lnTo>
                        <a:pt x="3" y="34"/>
                      </a:lnTo>
                      <a:lnTo>
                        <a:pt x="0" y="2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9" y="30"/>
                      </a:lnTo>
                      <a:lnTo>
                        <a:pt x="39" y="66"/>
                      </a:lnTo>
                      <a:lnTo>
                        <a:pt x="55" y="110"/>
                      </a:lnTo>
                      <a:lnTo>
                        <a:pt x="65" y="156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9" name="Freeform 427"/>
                <p:cNvSpPr>
                  <a:spLocks/>
                </p:cNvSpPr>
                <p:nvPr/>
              </p:nvSpPr>
              <p:spPr bwMode="auto">
                <a:xfrm>
                  <a:off x="4884" y="1346"/>
                  <a:ext cx="12" cy="22"/>
                </a:xfrm>
                <a:custGeom>
                  <a:avLst/>
                  <a:gdLst>
                    <a:gd name="T0" fmla="*/ 3 w 47"/>
                    <a:gd name="T1" fmla="*/ 6 h 85"/>
                    <a:gd name="T2" fmla="*/ 0 w 47"/>
                    <a:gd name="T3" fmla="*/ 2 h 85"/>
                    <a:gd name="T4" fmla="*/ 0 w 47"/>
                    <a:gd name="T5" fmla="*/ 1 h 85"/>
                    <a:gd name="T6" fmla="*/ 0 w 47"/>
                    <a:gd name="T7" fmla="*/ 1 h 85"/>
                    <a:gd name="T8" fmla="*/ 0 w 47"/>
                    <a:gd name="T9" fmla="*/ 1 h 85"/>
                    <a:gd name="T10" fmla="*/ 0 w 47"/>
                    <a:gd name="T11" fmla="*/ 1 h 85"/>
                    <a:gd name="T12" fmla="*/ 0 w 47"/>
                    <a:gd name="T13" fmla="*/ 0 h 85"/>
                    <a:gd name="T14" fmla="*/ 0 w 47"/>
                    <a:gd name="T15" fmla="*/ 0 h 85"/>
                    <a:gd name="T16" fmla="*/ 1 w 47"/>
                    <a:gd name="T17" fmla="*/ 1 h 85"/>
                    <a:gd name="T18" fmla="*/ 2 w 47"/>
                    <a:gd name="T19" fmla="*/ 3 h 85"/>
                    <a:gd name="T20" fmla="*/ 2 w 47"/>
                    <a:gd name="T21" fmla="*/ 4 h 85"/>
                    <a:gd name="T22" fmla="*/ 3 w 47"/>
                    <a:gd name="T23" fmla="*/ 6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85">
                      <a:moveTo>
                        <a:pt x="47" y="85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2" y="20"/>
                      </a:lnTo>
                      <a:lnTo>
                        <a:pt x="23" y="39"/>
                      </a:lnTo>
                      <a:lnTo>
                        <a:pt x="35" y="60"/>
                      </a:lnTo>
                      <a:lnTo>
                        <a:pt x="47" y="85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0" name="Freeform 428"/>
                <p:cNvSpPr>
                  <a:spLocks/>
                </p:cNvSpPr>
                <p:nvPr/>
              </p:nvSpPr>
              <p:spPr bwMode="auto">
                <a:xfrm>
                  <a:off x="4860" y="1340"/>
                  <a:ext cx="9" cy="10"/>
                </a:xfrm>
                <a:custGeom>
                  <a:avLst/>
                  <a:gdLst>
                    <a:gd name="T0" fmla="*/ 2 w 38"/>
                    <a:gd name="T1" fmla="*/ 1 h 38"/>
                    <a:gd name="T2" fmla="*/ 0 w 38"/>
                    <a:gd name="T3" fmla="*/ 0 h 38"/>
                    <a:gd name="T4" fmla="*/ 2 w 38"/>
                    <a:gd name="T5" fmla="*/ 3 h 38"/>
                    <a:gd name="T6" fmla="*/ 2 w 38"/>
                    <a:gd name="T7" fmla="*/ 1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35" y="8"/>
                      </a:moveTo>
                      <a:lnTo>
                        <a:pt x="0" y="0"/>
                      </a:lnTo>
                      <a:lnTo>
                        <a:pt x="38" y="38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solidFill>
                  <a:srgbClr val="0056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1" name="Freeform 430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96" cy="45"/>
                </a:xfrm>
                <a:custGeom>
                  <a:avLst/>
                  <a:gdLst>
                    <a:gd name="T0" fmla="*/ 24 w 383"/>
                    <a:gd name="T1" fmla="*/ 1 h 179"/>
                    <a:gd name="T2" fmla="*/ 21 w 383"/>
                    <a:gd name="T3" fmla="*/ 2 h 179"/>
                    <a:gd name="T4" fmla="*/ 18 w 383"/>
                    <a:gd name="T5" fmla="*/ 3 h 179"/>
                    <a:gd name="T6" fmla="*/ 15 w 383"/>
                    <a:gd name="T7" fmla="*/ 4 h 179"/>
                    <a:gd name="T8" fmla="*/ 12 w 383"/>
                    <a:gd name="T9" fmla="*/ 4 h 179"/>
                    <a:gd name="T10" fmla="*/ 9 w 383"/>
                    <a:gd name="T11" fmla="*/ 3 h 179"/>
                    <a:gd name="T12" fmla="*/ 6 w 383"/>
                    <a:gd name="T13" fmla="*/ 2 h 179"/>
                    <a:gd name="T14" fmla="*/ 3 w 383"/>
                    <a:gd name="T15" fmla="*/ 1 h 179"/>
                    <a:gd name="T16" fmla="*/ 0 w 383"/>
                    <a:gd name="T17" fmla="*/ 0 h 179"/>
                    <a:gd name="T18" fmla="*/ 2 w 383"/>
                    <a:gd name="T19" fmla="*/ 3 h 179"/>
                    <a:gd name="T20" fmla="*/ 3 w 383"/>
                    <a:gd name="T21" fmla="*/ 5 h 179"/>
                    <a:gd name="T22" fmla="*/ 4 w 383"/>
                    <a:gd name="T23" fmla="*/ 8 h 179"/>
                    <a:gd name="T24" fmla="*/ 4 w 383"/>
                    <a:gd name="T25" fmla="*/ 11 h 179"/>
                    <a:gd name="T26" fmla="*/ 6 w 383"/>
                    <a:gd name="T27" fmla="*/ 11 h 179"/>
                    <a:gd name="T28" fmla="*/ 9 w 383"/>
                    <a:gd name="T29" fmla="*/ 11 h 179"/>
                    <a:gd name="T30" fmla="*/ 12 w 383"/>
                    <a:gd name="T31" fmla="*/ 10 h 179"/>
                    <a:gd name="T32" fmla="*/ 15 w 383"/>
                    <a:gd name="T33" fmla="*/ 9 h 179"/>
                    <a:gd name="T34" fmla="*/ 18 w 383"/>
                    <a:gd name="T35" fmla="*/ 7 h 179"/>
                    <a:gd name="T36" fmla="*/ 21 w 383"/>
                    <a:gd name="T37" fmla="*/ 5 h 179"/>
                    <a:gd name="T38" fmla="*/ 23 w 383"/>
                    <a:gd name="T39" fmla="*/ 3 h 179"/>
                    <a:gd name="T40" fmla="*/ 24 w 383"/>
                    <a:gd name="T41" fmla="*/ 1 h 1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83" h="179">
                      <a:moveTo>
                        <a:pt x="383" y="13"/>
                      </a:moveTo>
                      <a:lnTo>
                        <a:pt x="329" y="35"/>
                      </a:lnTo>
                      <a:lnTo>
                        <a:pt x="280" y="49"/>
                      </a:lnTo>
                      <a:lnTo>
                        <a:pt x="234" y="54"/>
                      </a:lnTo>
                      <a:lnTo>
                        <a:pt x="188" y="54"/>
                      </a:lnTo>
                      <a:lnTo>
                        <a:pt x="141" y="47"/>
                      </a:lnTo>
                      <a:lnTo>
                        <a:pt x="98" y="35"/>
                      </a:lnTo>
                      <a:lnTo>
                        <a:pt x="49" y="19"/>
                      </a:lnTo>
                      <a:lnTo>
                        <a:pt x="0" y="0"/>
                      </a:lnTo>
                      <a:lnTo>
                        <a:pt x="25" y="40"/>
                      </a:lnTo>
                      <a:lnTo>
                        <a:pt x="41" y="84"/>
                      </a:lnTo>
                      <a:lnTo>
                        <a:pt x="55" y="130"/>
                      </a:lnTo>
                      <a:lnTo>
                        <a:pt x="63" y="176"/>
                      </a:lnTo>
                      <a:lnTo>
                        <a:pt x="101" y="179"/>
                      </a:lnTo>
                      <a:lnTo>
                        <a:pt x="144" y="174"/>
                      </a:lnTo>
                      <a:lnTo>
                        <a:pt x="194" y="158"/>
                      </a:lnTo>
                      <a:lnTo>
                        <a:pt x="240" y="135"/>
                      </a:lnTo>
                      <a:lnTo>
                        <a:pt x="286" y="109"/>
                      </a:lnTo>
                      <a:lnTo>
                        <a:pt x="326" y="79"/>
                      </a:lnTo>
                      <a:lnTo>
                        <a:pt x="359" y="47"/>
                      </a:lnTo>
                      <a:lnTo>
                        <a:pt x="383" y="13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2" name="Freeform 431"/>
                <p:cNvSpPr>
                  <a:spLocks/>
                </p:cNvSpPr>
                <p:nvPr/>
              </p:nvSpPr>
              <p:spPr bwMode="auto">
                <a:xfrm>
                  <a:off x="4912" y="1475"/>
                  <a:ext cx="4" cy="6"/>
                </a:xfrm>
                <a:custGeom>
                  <a:avLst/>
                  <a:gdLst>
                    <a:gd name="T0" fmla="*/ 0 w 17"/>
                    <a:gd name="T1" fmla="*/ 0 h 25"/>
                    <a:gd name="T2" fmla="*/ 1 w 17"/>
                    <a:gd name="T3" fmla="*/ 1 h 25"/>
                    <a:gd name="T4" fmla="*/ 1 w 17"/>
                    <a:gd name="T5" fmla="*/ 1 h 25"/>
                    <a:gd name="T6" fmla="*/ 1 w 17"/>
                    <a:gd name="T7" fmla="*/ 1 h 25"/>
                    <a:gd name="T8" fmla="*/ 0 w 17"/>
                    <a:gd name="T9" fmla="*/ 1 h 25"/>
                    <a:gd name="T10" fmla="*/ 0 w 17"/>
                    <a:gd name="T11" fmla="*/ 1 h 25"/>
                    <a:gd name="T12" fmla="*/ 0 w 17"/>
                    <a:gd name="T13" fmla="*/ 1 h 25"/>
                    <a:gd name="T14" fmla="*/ 0 w 17"/>
                    <a:gd name="T15" fmla="*/ 1 h 25"/>
                    <a:gd name="T16" fmla="*/ 0 w 17"/>
                    <a:gd name="T17" fmla="*/ 0 h 25"/>
                    <a:gd name="T18" fmla="*/ 0 w 17"/>
                    <a:gd name="T19" fmla="*/ 0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" h="25">
                      <a:moveTo>
                        <a:pt x="0" y="0"/>
                      </a:moveTo>
                      <a:lnTo>
                        <a:pt x="17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6" y="25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3" name="Freeform 432"/>
                <p:cNvSpPr>
                  <a:spLocks/>
                </p:cNvSpPr>
                <p:nvPr/>
              </p:nvSpPr>
              <p:spPr bwMode="auto">
                <a:xfrm>
                  <a:off x="4909" y="1465"/>
                  <a:ext cx="10" cy="16"/>
                </a:xfrm>
                <a:custGeom>
                  <a:avLst/>
                  <a:gdLst>
                    <a:gd name="T0" fmla="*/ 0 w 40"/>
                    <a:gd name="T1" fmla="*/ 0 h 63"/>
                    <a:gd name="T2" fmla="*/ 3 w 40"/>
                    <a:gd name="T3" fmla="*/ 4 h 63"/>
                    <a:gd name="T4" fmla="*/ 2 w 40"/>
                    <a:gd name="T5" fmla="*/ 4 h 63"/>
                    <a:gd name="T6" fmla="*/ 2 w 40"/>
                    <a:gd name="T7" fmla="*/ 4 h 63"/>
                    <a:gd name="T8" fmla="*/ 1 w 40"/>
                    <a:gd name="T9" fmla="*/ 4 h 63"/>
                    <a:gd name="T10" fmla="*/ 1 w 40"/>
                    <a:gd name="T11" fmla="*/ 4 h 63"/>
                    <a:gd name="T12" fmla="*/ 1 w 40"/>
                    <a:gd name="T13" fmla="*/ 3 h 63"/>
                    <a:gd name="T14" fmla="*/ 1 w 40"/>
                    <a:gd name="T15" fmla="*/ 2 h 63"/>
                    <a:gd name="T16" fmla="*/ 0 w 40"/>
                    <a:gd name="T17" fmla="*/ 1 h 63"/>
                    <a:gd name="T18" fmla="*/ 0 w 40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63">
                      <a:moveTo>
                        <a:pt x="0" y="0"/>
                      </a:moveTo>
                      <a:lnTo>
                        <a:pt x="40" y="63"/>
                      </a:lnTo>
                      <a:lnTo>
                        <a:pt x="33" y="63"/>
                      </a:lnTo>
                      <a:lnTo>
                        <a:pt x="28" y="63"/>
                      </a:lnTo>
                      <a:lnTo>
                        <a:pt x="19" y="63"/>
                      </a:lnTo>
                      <a:lnTo>
                        <a:pt x="14" y="63"/>
                      </a:lnTo>
                      <a:lnTo>
                        <a:pt x="11" y="47"/>
                      </a:lnTo>
                      <a:lnTo>
                        <a:pt x="8" y="2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4" name="Freeform 433"/>
                <p:cNvSpPr>
                  <a:spLocks/>
                </p:cNvSpPr>
                <p:nvPr/>
              </p:nvSpPr>
              <p:spPr bwMode="auto">
                <a:xfrm>
                  <a:off x="4903" y="1452"/>
                  <a:ext cx="21" cy="29"/>
                </a:xfrm>
                <a:custGeom>
                  <a:avLst/>
                  <a:gdLst>
                    <a:gd name="T0" fmla="*/ 3 w 81"/>
                    <a:gd name="T1" fmla="*/ 7 h 117"/>
                    <a:gd name="T2" fmla="*/ 2 w 81"/>
                    <a:gd name="T3" fmla="*/ 6 h 117"/>
                    <a:gd name="T4" fmla="*/ 2 w 81"/>
                    <a:gd name="T5" fmla="*/ 4 h 117"/>
                    <a:gd name="T6" fmla="*/ 2 w 81"/>
                    <a:gd name="T7" fmla="*/ 3 h 117"/>
                    <a:gd name="T8" fmla="*/ 1 w 81"/>
                    <a:gd name="T9" fmla="*/ 1 h 117"/>
                    <a:gd name="T10" fmla="*/ 0 w 81"/>
                    <a:gd name="T11" fmla="*/ 0 h 117"/>
                    <a:gd name="T12" fmla="*/ 5 w 81"/>
                    <a:gd name="T13" fmla="*/ 7 h 117"/>
                    <a:gd name="T14" fmla="*/ 5 w 81"/>
                    <a:gd name="T15" fmla="*/ 7 h 117"/>
                    <a:gd name="T16" fmla="*/ 5 w 81"/>
                    <a:gd name="T17" fmla="*/ 7 h 117"/>
                    <a:gd name="T18" fmla="*/ 4 w 81"/>
                    <a:gd name="T19" fmla="*/ 7 h 117"/>
                    <a:gd name="T20" fmla="*/ 3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52" y="117"/>
                      </a:moveTo>
                      <a:lnTo>
                        <a:pt x="35" y="92"/>
                      </a:lnTo>
                      <a:lnTo>
                        <a:pt x="29" y="71"/>
                      </a:lnTo>
                      <a:lnTo>
                        <a:pt x="22" y="46"/>
                      </a:lnTo>
                      <a:lnTo>
                        <a:pt x="11" y="21"/>
                      </a:lnTo>
                      <a:lnTo>
                        <a:pt x="0" y="0"/>
                      </a:lnTo>
                      <a:lnTo>
                        <a:pt x="81" y="117"/>
                      </a:lnTo>
                      <a:lnTo>
                        <a:pt x="73" y="117"/>
                      </a:lnTo>
                      <a:lnTo>
                        <a:pt x="68" y="117"/>
                      </a:lnTo>
                      <a:lnTo>
                        <a:pt x="59" y="117"/>
                      </a:lnTo>
                      <a:lnTo>
                        <a:pt x="52" y="117"/>
                      </a:lnTo>
                      <a:close/>
                    </a:path>
                  </a:pathLst>
                </a:custGeom>
                <a:solidFill>
                  <a:srgbClr val="548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5" name="Freeform 434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27" cy="35"/>
                </a:xfrm>
                <a:custGeom>
                  <a:avLst/>
                  <a:gdLst>
                    <a:gd name="T0" fmla="*/ 5 w 109"/>
                    <a:gd name="T1" fmla="*/ 9 h 139"/>
                    <a:gd name="T2" fmla="*/ 2 w 109"/>
                    <a:gd name="T3" fmla="*/ 5 h 139"/>
                    <a:gd name="T4" fmla="*/ 2 w 109"/>
                    <a:gd name="T5" fmla="*/ 4 h 139"/>
                    <a:gd name="T6" fmla="*/ 1 w 109"/>
                    <a:gd name="T7" fmla="*/ 3 h 139"/>
                    <a:gd name="T8" fmla="*/ 1 w 109"/>
                    <a:gd name="T9" fmla="*/ 1 h 139"/>
                    <a:gd name="T10" fmla="*/ 0 w 109"/>
                    <a:gd name="T11" fmla="*/ 0 h 139"/>
                    <a:gd name="T12" fmla="*/ 0 w 109"/>
                    <a:gd name="T13" fmla="*/ 0 h 139"/>
                    <a:gd name="T14" fmla="*/ 1 w 109"/>
                    <a:gd name="T15" fmla="*/ 0 h 139"/>
                    <a:gd name="T16" fmla="*/ 1 w 109"/>
                    <a:gd name="T17" fmla="*/ 0 h 139"/>
                    <a:gd name="T18" fmla="*/ 1 w 109"/>
                    <a:gd name="T19" fmla="*/ 1 h 139"/>
                    <a:gd name="T20" fmla="*/ 7 w 109"/>
                    <a:gd name="T21" fmla="*/ 9 h 139"/>
                    <a:gd name="T22" fmla="*/ 6 w 109"/>
                    <a:gd name="T23" fmla="*/ 9 h 139"/>
                    <a:gd name="T24" fmla="*/ 6 w 109"/>
                    <a:gd name="T25" fmla="*/ 9 h 139"/>
                    <a:gd name="T26" fmla="*/ 5 w 109"/>
                    <a:gd name="T27" fmla="*/ 9 h 139"/>
                    <a:gd name="T28" fmla="*/ 5 w 109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9" h="139">
                      <a:moveTo>
                        <a:pt x="81" y="139"/>
                      </a:moveTo>
                      <a:lnTo>
                        <a:pt x="41" y="76"/>
                      </a:lnTo>
                      <a:lnTo>
                        <a:pt x="30" y="57"/>
                      </a:lnTo>
                      <a:lnTo>
                        <a:pt x="23" y="38"/>
                      </a:lnTo>
                      <a:lnTo>
                        <a:pt x="11" y="17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11" y="5"/>
                      </a:lnTo>
                      <a:lnTo>
                        <a:pt x="17" y="5"/>
                      </a:lnTo>
                      <a:lnTo>
                        <a:pt x="23" y="8"/>
                      </a:lnTo>
                      <a:lnTo>
                        <a:pt x="109" y="139"/>
                      </a:lnTo>
                      <a:lnTo>
                        <a:pt x="104" y="139"/>
                      </a:lnTo>
                      <a:lnTo>
                        <a:pt x="95" y="139"/>
                      </a:lnTo>
                      <a:lnTo>
                        <a:pt x="88" y="139"/>
                      </a:lnTo>
                      <a:lnTo>
                        <a:pt x="81" y="139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6" name="Freeform 435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31" cy="35"/>
                </a:xfrm>
                <a:custGeom>
                  <a:avLst/>
                  <a:gdLst>
                    <a:gd name="T0" fmla="*/ 6 w 125"/>
                    <a:gd name="T1" fmla="*/ 9 h 139"/>
                    <a:gd name="T2" fmla="*/ 1 w 125"/>
                    <a:gd name="T3" fmla="*/ 2 h 139"/>
                    <a:gd name="T4" fmla="*/ 1 w 125"/>
                    <a:gd name="T5" fmla="*/ 1 h 139"/>
                    <a:gd name="T6" fmla="*/ 0 w 125"/>
                    <a:gd name="T7" fmla="*/ 1 h 139"/>
                    <a:gd name="T8" fmla="*/ 0 w 125"/>
                    <a:gd name="T9" fmla="*/ 0 h 139"/>
                    <a:gd name="T10" fmla="*/ 0 w 125"/>
                    <a:gd name="T11" fmla="*/ 0 h 139"/>
                    <a:gd name="T12" fmla="*/ 1 w 125"/>
                    <a:gd name="T13" fmla="*/ 0 h 139"/>
                    <a:gd name="T14" fmla="*/ 1 w 125"/>
                    <a:gd name="T15" fmla="*/ 1 h 139"/>
                    <a:gd name="T16" fmla="*/ 2 w 125"/>
                    <a:gd name="T17" fmla="*/ 1 h 139"/>
                    <a:gd name="T18" fmla="*/ 3 w 125"/>
                    <a:gd name="T19" fmla="*/ 1 h 139"/>
                    <a:gd name="T20" fmla="*/ 8 w 125"/>
                    <a:gd name="T21" fmla="*/ 8 h 139"/>
                    <a:gd name="T22" fmla="*/ 7 w 125"/>
                    <a:gd name="T23" fmla="*/ 8 h 139"/>
                    <a:gd name="T24" fmla="*/ 7 w 125"/>
                    <a:gd name="T25" fmla="*/ 9 h 139"/>
                    <a:gd name="T26" fmla="*/ 6 w 125"/>
                    <a:gd name="T27" fmla="*/ 9 h 139"/>
                    <a:gd name="T28" fmla="*/ 6 w 125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5" h="139">
                      <a:moveTo>
                        <a:pt x="98" y="139"/>
                      </a:moveTo>
                      <a:lnTo>
                        <a:pt x="17" y="22"/>
                      </a:lnTo>
                      <a:lnTo>
                        <a:pt x="11" y="17"/>
                      </a:lnTo>
                      <a:lnTo>
                        <a:pt x="9" y="11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11" y="5"/>
                      </a:lnTo>
                      <a:lnTo>
                        <a:pt x="23" y="8"/>
                      </a:lnTo>
                      <a:lnTo>
                        <a:pt x="33" y="13"/>
                      </a:lnTo>
                      <a:lnTo>
                        <a:pt x="44" y="17"/>
                      </a:lnTo>
                      <a:lnTo>
                        <a:pt x="125" y="130"/>
                      </a:lnTo>
                      <a:lnTo>
                        <a:pt x="120" y="133"/>
                      </a:lnTo>
                      <a:lnTo>
                        <a:pt x="111" y="135"/>
                      </a:lnTo>
                      <a:lnTo>
                        <a:pt x="104" y="139"/>
                      </a:lnTo>
                      <a:lnTo>
                        <a:pt x="98" y="139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7" name="Freeform 436"/>
                <p:cNvSpPr>
                  <a:spLocks/>
                </p:cNvSpPr>
                <p:nvPr/>
              </p:nvSpPr>
              <p:spPr bwMode="auto">
                <a:xfrm>
                  <a:off x="4905" y="1449"/>
                  <a:ext cx="28" cy="32"/>
                </a:xfrm>
                <a:custGeom>
                  <a:avLst/>
                  <a:gdLst>
                    <a:gd name="T0" fmla="*/ 5 w 113"/>
                    <a:gd name="T1" fmla="*/ 8 h 131"/>
                    <a:gd name="T2" fmla="*/ 0 w 113"/>
                    <a:gd name="T3" fmla="*/ 0 h 131"/>
                    <a:gd name="T4" fmla="*/ 0 w 113"/>
                    <a:gd name="T5" fmla="*/ 0 h 131"/>
                    <a:gd name="T6" fmla="*/ 1 w 113"/>
                    <a:gd name="T7" fmla="*/ 0 h 131"/>
                    <a:gd name="T8" fmla="*/ 2 w 113"/>
                    <a:gd name="T9" fmla="*/ 1 h 131"/>
                    <a:gd name="T10" fmla="*/ 2 w 113"/>
                    <a:gd name="T11" fmla="*/ 1 h 131"/>
                    <a:gd name="T12" fmla="*/ 7 w 113"/>
                    <a:gd name="T13" fmla="*/ 7 h 131"/>
                    <a:gd name="T14" fmla="*/ 6 w 113"/>
                    <a:gd name="T15" fmla="*/ 7 h 131"/>
                    <a:gd name="T16" fmla="*/ 6 w 113"/>
                    <a:gd name="T17" fmla="*/ 8 h 131"/>
                    <a:gd name="T18" fmla="*/ 6 w 113"/>
                    <a:gd name="T19" fmla="*/ 8 h 131"/>
                    <a:gd name="T20" fmla="*/ 5 w 113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131">
                      <a:moveTo>
                        <a:pt x="86" y="131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18" y="9"/>
                      </a:lnTo>
                      <a:lnTo>
                        <a:pt x="29" y="14"/>
                      </a:lnTo>
                      <a:lnTo>
                        <a:pt x="40" y="19"/>
                      </a:lnTo>
                      <a:lnTo>
                        <a:pt x="113" y="122"/>
                      </a:lnTo>
                      <a:lnTo>
                        <a:pt x="105" y="122"/>
                      </a:lnTo>
                      <a:lnTo>
                        <a:pt x="100" y="125"/>
                      </a:lnTo>
                      <a:lnTo>
                        <a:pt x="91" y="127"/>
                      </a:lnTo>
                      <a:lnTo>
                        <a:pt x="86" y="131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8" name="Freeform 437"/>
                <p:cNvSpPr>
                  <a:spLocks/>
                </p:cNvSpPr>
                <p:nvPr/>
              </p:nvSpPr>
              <p:spPr bwMode="auto">
                <a:xfrm>
                  <a:off x="4910" y="1451"/>
                  <a:ext cx="26" cy="28"/>
                </a:xfrm>
                <a:custGeom>
                  <a:avLst/>
                  <a:gdLst>
                    <a:gd name="T0" fmla="*/ 5 w 103"/>
                    <a:gd name="T1" fmla="*/ 7 h 113"/>
                    <a:gd name="T2" fmla="*/ 0 w 103"/>
                    <a:gd name="T3" fmla="*/ 0 h 113"/>
                    <a:gd name="T4" fmla="*/ 1 w 103"/>
                    <a:gd name="T5" fmla="*/ 0 h 113"/>
                    <a:gd name="T6" fmla="*/ 1 w 103"/>
                    <a:gd name="T7" fmla="*/ 0 h 113"/>
                    <a:gd name="T8" fmla="*/ 2 w 103"/>
                    <a:gd name="T9" fmla="*/ 0 h 113"/>
                    <a:gd name="T10" fmla="*/ 2 w 103"/>
                    <a:gd name="T11" fmla="*/ 1 h 113"/>
                    <a:gd name="T12" fmla="*/ 7 w 103"/>
                    <a:gd name="T13" fmla="*/ 7 h 113"/>
                    <a:gd name="T14" fmla="*/ 6 w 103"/>
                    <a:gd name="T15" fmla="*/ 7 h 113"/>
                    <a:gd name="T16" fmla="*/ 6 w 103"/>
                    <a:gd name="T17" fmla="*/ 7 h 113"/>
                    <a:gd name="T18" fmla="*/ 6 w 103"/>
                    <a:gd name="T19" fmla="*/ 7 h 113"/>
                    <a:gd name="T20" fmla="*/ 5 w 103"/>
                    <a:gd name="T21" fmla="*/ 7 h 1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113">
                      <a:moveTo>
                        <a:pt x="81" y="113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9" y="7"/>
                      </a:lnTo>
                      <a:lnTo>
                        <a:pt x="30" y="10"/>
                      </a:lnTo>
                      <a:lnTo>
                        <a:pt x="37" y="13"/>
                      </a:lnTo>
                      <a:lnTo>
                        <a:pt x="103" y="111"/>
                      </a:lnTo>
                      <a:lnTo>
                        <a:pt x="97" y="113"/>
                      </a:lnTo>
                      <a:lnTo>
                        <a:pt x="92" y="113"/>
                      </a:lnTo>
                      <a:lnTo>
                        <a:pt x="87" y="113"/>
                      </a:lnTo>
                      <a:lnTo>
                        <a:pt x="81" y="113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" name="Freeform 438"/>
                <p:cNvSpPr>
                  <a:spLocks/>
                </p:cNvSpPr>
                <p:nvPr/>
              </p:nvSpPr>
              <p:spPr bwMode="auto">
                <a:xfrm>
                  <a:off x="4915" y="1453"/>
                  <a:ext cx="25" cy="26"/>
                </a:xfrm>
                <a:custGeom>
                  <a:avLst/>
                  <a:gdLst>
                    <a:gd name="T0" fmla="*/ 4 w 101"/>
                    <a:gd name="T1" fmla="*/ 7 h 103"/>
                    <a:gd name="T2" fmla="*/ 0 w 101"/>
                    <a:gd name="T3" fmla="*/ 0 h 103"/>
                    <a:gd name="T4" fmla="*/ 1 w 101"/>
                    <a:gd name="T5" fmla="*/ 0 h 103"/>
                    <a:gd name="T6" fmla="*/ 1 w 101"/>
                    <a:gd name="T7" fmla="*/ 1 h 103"/>
                    <a:gd name="T8" fmla="*/ 2 w 101"/>
                    <a:gd name="T9" fmla="*/ 1 h 103"/>
                    <a:gd name="T10" fmla="*/ 2 w 101"/>
                    <a:gd name="T11" fmla="*/ 1 h 103"/>
                    <a:gd name="T12" fmla="*/ 6 w 101"/>
                    <a:gd name="T13" fmla="*/ 6 h 103"/>
                    <a:gd name="T14" fmla="*/ 6 w 101"/>
                    <a:gd name="T15" fmla="*/ 6 h 103"/>
                    <a:gd name="T16" fmla="*/ 5 w 101"/>
                    <a:gd name="T17" fmla="*/ 6 h 103"/>
                    <a:gd name="T18" fmla="*/ 5 w 101"/>
                    <a:gd name="T19" fmla="*/ 6 h 103"/>
                    <a:gd name="T20" fmla="*/ 4 w 101"/>
                    <a:gd name="T21" fmla="*/ 7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1" h="103">
                      <a:moveTo>
                        <a:pt x="73" y="103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8" y="11"/>
                      </a:lnTo>
                      <a:lnTo>
                        <a:pt x="101" y="96"/>
                      </a:lnTo>
                      <a:lnTo>
                        <a:pt x="92" y="96"/>
                      </a:lnTo>
                      <a:lnTo>
                        <a:pt x="87" y="98"/>
                      </a:lnTo>
                      <a:lnTo>
                        <a:pt x="78" y="101"/>
                      </a:lnTo>
                      <a:lnTo>
                        <a:pt x="73" y="103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0" name="Freeform 439"/>
                <p:cNvSpPr>
                  <a:spLocks/>
                </p:cNvSpPr>
                <p:nvPr/>
              </p:nvSpPr>
              <p:spPr bwMode="auto">
                <a:xfrm>
                  <a:off x="4919" y="1454"/>
                  <a:ext cx="23" cy="24"/>
                </a:xfrm>
                <a:custGeom>
                  <a:avLst/>
                  <a:gdLst>
                    <a:gd name="T0" fmla="*/ 4 w 90"/>
                    <a:gd name="T1" fmla="*/ 6 h 98"/>
                    <a:gd name="T2" fmla="*/ 0 w 90"/>
                    <a:gd name="T3" fmla="*/ 0 h 98"/>
                    <a:gd name="T4" fmla="*/ 1 w 90"/>
                    <a:gd name="T5" fmla="*/ 0 h 98"/>
                    <a:gd name="T6" fmla="*/ 2 w 90"/>
                    <a:gd name="T7" fmla="*/ 0 h 98"/>
                    <a:gd name="T8" fmla="*/ 2 w 90"/>
                    <a:gd name="T9" fmla="*/ 0 h 98"/>
                    <a:gd name="T10" fmla="*/ 3 w 90"/>
                    <a:gd name="T11" fmla="*/ 1 h 98"/>
                    <a:gd name="T12" fmla="*/ 6 w 90"/>
                    <a:gd name="T13" fmla="*/ 5 h 98"/>
                    <a:gd name="T14" fmla="*/ 6 w 90"/>
                    <a:gd name="T15" fmla="*/ 5 h 98"/>
                    <a:gd name="T16" fmla="*/ 5 w 90"/>
                    <a:gd name="T17" fmla="*/ 5 h 98"/>
                    <a:gd name="T18" fmla="*/ 5 w 90"/>
                    <a:gd name="T19" fmla="*/ 6 h 98"/>
                    <a:gd name="T20" fmla="*/ 4 w 90"/>
                    <a:gd name="T21" fmla="*/ 6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98">
                      <a:moveTo>
                        <a:pt x="66" y="98"/>
                      </a:moveTo>
                      <a:lnTo>
                        <a:pt x="0" y="0"/>
                      </a:lnTo>
                      <a:lnTo>
                        <a:pt x="12" y="5"/>
                      </a:lnTo>
                      <a:lnTo>
                        <a:pt x="23" y="8"/>
                      </a:lnTo>
                      <a:lnTo>
                        <a:pt x="30" y="10"/>
                      </a:lnTo>
                      <a:lnTo>
                        <a:pt x="39" y="13"/>
                      </a:lnTo>
                      <a:lnTo>
                        <a:pt x="90" y="84"/>
                      </a:lnTo>
                      <a:lnTo>
                        <a:pt x="85" y="87"/>
                      </a:lnTo>
                      <a:lnTo>
                        <a:pt x="79" y="89"/>
                      </a:lnTo>
                      <a:lnTo>
                        <a:pt x="72" y="95"/>
                      </a:lnTo>
                      <a:lnTo>
                        <a:pt x="66" y="9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1" name="Freeform 440"/>
                <p:cNvSpPr>
                  <a:spLocks/>
                </p:cNvSpPr>
                <p:nvPr/>
              </p:nvSpPr>
              <p:spPr bwMode="auto">
                <a:xfrm>
                  <a:off x="4924" y="1456"/>
                  <a:ext cx="22" cy="21"/>
                </a:xfrm>
                <a:custGeom>
                  <a:avLst/>
                  <a:gdLst>
                    <a:gd name="T0" fmla="*/ 4 w 87"/>
                    <a:gd name="T1" fmla="*/ 5 h 85"/>
                    <a:gd name="T2" fmla="*/ 0 w 87"/>
                    <a:gd name="T3" fmla="*/ 0 h 85"/>
                    <a:gd name="T4" fmla="*/ 1 w 87"/>
                    <a:gd name="T5" fmla="*/ 0 h 85"/>
                    <a:gd name="T6" fmla="*/ 2 w 87"/>
                    <a:gd name="T7" fmla="*/ 0 h 85"/>
                    <a:gd name="T8" fmla="*/ 2 w 87"/>
                    <a:gd name="T9" fmla="*/ 0 h 85"/>
                    <a:gd name="T10" fmla="*/ 3 w 87"/>
                    <a:gd name="T11" fmla="*/ 0 h 85"/>
                    <a:gd name="T12" fmla="*/ 6 w 87"/>
                    <a:gd name="T13" fmla="*/ 4 h 85"/>
                    <a:gd name="T14" fmla="*/ 5 w 87"/>
                    <a:gd name="T15" fmla="*/ 4 h 85"/>
                    <a:gd name="T16" fmla="*/ 5 w 87"/>
                    <a:gd name="T17" fmla="*/ 5 h 85"/>
                    <a:gd name="T18" fmla="*/ 4 w 87"/>
                    <a:gd name="T19" fmla="*/ 5 h 85"/>
                    <a:gd name="T20" fmla="*/ 4 w 87"/>
                    <a:gd name="T21" fmla="*/ 5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7" h="85">
                      <a:moveTo>
                        <a:pt x="63" y="85"/>
                      </a:move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5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87" y="71"/>
                      </a:lnTo>
                      <a:lnTo>
                        <a:pt x="81" y="74"/>
                      </a:lnTo>
                      <a:lnTo>
                        <a:pt x="76" y="76"/>
                      </a:lnTo>
                      <a:lnTo>
                        <a:pt x="68" y="81"/>
                      </a:lnTo>
                      <a:lnTo>
                        <a:pt x="63" y="85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2" name="Freeform 441"/>
                <p:cNvSpPr>
                  <a:spLocks/>
                </p:cNvSpPr>
                <p:nvPr/>
              </p:nvSpPr>
              <p:spPr bwMode="auto">
                <a:xfrm>
                  <a:off x="4929" y="1457"/>
                  <a:ext cx="20" cy="18"/>
                </a:xfrm>
                <a:custGeom>
                  <a:avLst/>
                  <a:gdLst>
                    <a:gd name="T0" fmla="*/ 3 w 79"/>
                    <a:gd name="T1" fmla="*/ 5 h 71"/>
                    <a:gd name="T2" fmla="*/ 0 w 79"/>
                    <a:gd name="T3" fmla="*/ 0 h 71"/>
                    <a:gd name="T4" fmla="*/ 1 w 79"/>
                    <a:gd name="T5" fmla="*/ 0 h 71"/>
                    <a:gd name="T6" fmla="*/ 1 w 79"/>
                    <a:gd name="T7" fmla="*/ 1 h 71"/>
                    <a:gd name="T8" fmla="*/ 2 w 79"/>
                    <a:gd name="T9" fmla="*/ 1 h 71"/>
                    <a:gd name="T10" fmla="*/ 3 w 79"/>
                    <a:gd name="T11" fmla="*/ 1 h 71"/>
                    <a:gd name="T12" fmla="*/ 5 w 79"/>
                    <a:gd name="T13" fmla="*/ 4 h 71"/>
                    <a:gd name="T14" fmla="*/ 5 w 79"/>
                    <a:gd name="T15" fmla="*/ 4 h 71"/>
                    <a:gd name="T16" fmla="*/ 4 w 79"/>
                    <a:gd name="T17" fmla="*/ 4 h 71"/>
                    <a:gd name="T18" fmla="*/ 4 w 79"/>
                    <a:gd name="T19" fmla="*/ 5 h 71"/>
                    <a:gd name="T20" fmla="*/ 3 w 79"/>
                    <a:gd name="T21" fmla="*/ 5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9" h="71">
                      <a:moveTo>
                        <a:pt x="51" y="71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79" y="62"/>
                      </a:lnTo>
                      <a:lnTo>
                        <a:pt x="74" y="66"/>
                      </a:lnTo>
                      <a:lnTo>
                        <a:pt x="65" y="69"/>
                      </a:lnTo>
                      <a:lnTo>
                        <a:pt x="60" y="71"/>
                      </a:lnTo>
                      <a:lnTo>
                        <a:pt x="51" y="71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3" name="Freeform 442"/>
                <p:cNvSpPr>
                  <a:spLocks/>
                </p:cNvSpPr>
                <p:nvPr/>
              </p:nvSpPr>
              <p:spPr bwMode="auto">
                <a:xfrm>
                  <a:off x="4934" y="1458"/>
                  <a:ext cx="17" cy="16"/>
                </a:xfrm>
                <a:custGeom>
                  <a:avLst/>
                  <a:gdLst>
                    <a:gd name="T0" fmla="*/ 3 w 69"/>
                    <a:gd name="T1" fmla="*/ 4 h 62"/>
                    <a:gd name="T2" fmla="*/ 0 w 69"/>
                    <a:gd name="T3" fmla="*/ 0 h 62"/>
                    <a:gd name="T4" fmla="*/ 0 w 69"/>
                    <a:gd name="T5" fmla="*/ 0 h 62"/>
                    <a:gd name="T6" fmla="*/ 1 w 69"/>
                    <a:gd name="T7" fmla="*/ 0 h 62"/>
                    <a:gd name="T8" fmla="*/ 1 w 69"/>
                    <a:gd name="T9" fmla="*/ 0 h 62"/>
                    <a:gd name="T10" fmla="*/ 2 w 69"/>
                    <a:gd name="T11" fmla="*/ 0 h 62"/>
                    <a:gd name="T12" fmla="*/ 4 w 69"/>
                    <a:gd name="T13" fmla="*/ 3 h 62"/>
                    <a:gd name="T14" fmla="*/ 4 w 69"/>
                    <a:gd name="T15" fmla="*/ 4 h 62"/>
                    <a:gd name="T16" fmla="*/ 3 w 69"/>
                    <a:gd name="T17" fmla="*/ 4 h 62"/>
                    <a:gd name="T18" fmla="*/ 3 w 69"/>
                    <a:gd name="T19" fmla="*/ 4 h 62"/>
                    <a:gd name="T20" fmla="*/ 3 w 69"/>
                    <a:gd name="T21" fmla="*/ 4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62">
                      <a:moveTo>
                        <a:pt x="47" y="62"/>
                      </a:move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5" y="5"/>
                      </a:lnTo>
                      <a:lnTo>
                        <a:pt x="33" y="5"/>
                      </a:lnTo>
                      <a:lnTo>
                        <a:pt x="69" y="51"/>
                      </a:lnTo>
                      <a:lnTo>
                        <a:pt x="60" y="56"/>
                      </a:lnTo>
                      <a:lnTo>
                        <a:pt x="55" y="58"/>
                      </a:lnTo>
                      <a:lnTo>
                        <a:pt x="49" y="58"/>
                      </a:lnTo>
                      <a:lnTo>
                        <a:pt x="47" y="62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4" name="Freeform 443"/>
                <p:cNvSpPr>
                  <a:spLocks/>
                </p:cNvSpPr>
                <p:nvPr/>
              </p:nvSpPr>
              <p:spPr bwMode="auto">
                <a:xfrm>
                  <a:off x="4939" y="1459"/>
                  <a:ext cx="14" cy="14"/>
                </a:xfrm>
                <a:custGeom>
                  <a:avLst/>
                  <a:gdLst>
                    <a:gd name="T0" fmla="*/ 2 w 57"/>
                    <a:gd name="T1" fmla="*/ 4 h 53"/>
                    <a:gd name="T2" fmla="*/ 0 w 57"/>
                    <a:gd name="T3" fmla="*/ 0 h 53"/>
                    <a:gd name="T4" fmla="*/ 0 w 57"/>
                    <a:gd name="T5" fmla="*/ 0 h 53"/>
                    <a:gd name="T6" fmla="*/ 1 w 57"/>
                    <a:gd name="T7" fmla="*/ 0 h 53"/>
                    <a:gd name="T8" fmla="*/ 1 w 57"/>
                    <a:gd name="T9" fmla="*/ 0 h 53"/>
                    <a:gd name="T10" fmla="*/ 2 w 57"/>
                    <a:gd name="T11" fmla="*/ 0 h 53"/>
                    <a:gd name="T12" fmla="*/ 3 w 57"/>
                    <a:gd name="T13" fmla="*/ 3 h 53"/>
                    <a:gd name="T14" fmla="*/ 3 w 57"/>
                    <a:gd name="T15" fmla="*/ 3 h 53"/>
                    <a:gd name="T16" fmla="*/ 3 w 57"/>
                    <a:gd name="T17" fmla="*/ 3 h 53"/>
                    <a:gd name="T18" fmla="*/ 3 w 57"/>
                    <a:gd name="T19" fmla="*/ 3 h 53"/>
                    <a:gd name="T20" fmla="*/ 2 w 57"/>
                    <a:gd name="T21" fmla="*/ 4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7" h="53">
                      <a:moveTo>
                        <a:pt x="39" y="53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57" y="41"/>
                      </a:lnTo>
                      <a:lnTo>
                        <a:pt x="52" y="43"/>
                      </a:lnTo>
                      <a:lnTo>
                        <a:pt x="50" y="46"/>
                      </a:lnTo>
                      <a:lnTo>
                        <a:pt x="44" y="51"/>
                      </a:lnTo>
                      <a:lnTo>
                        <a:pt x="39" y="53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5" name="Freeform 444"/>
                <p:cNvSpPr>
                  <a:spLocks/>
                </p:cNvSpPr>
                <p:nvPr/>
              </p:nvSpPr>
              <p:spPr bwMode="auto">
                <a:xfrm>
                  <a:off x="4943" y="1459"/>
                  <a:ext cx="13" cy="12"/>
                </a:xfrm>
                <a:custGeom>
                  <a:avLst/>
                  <a:gdLst>
                    <a:gd name="T0" fmla="*/ 2 w 55"/>
                    <a:gd name="T1" fmla="*/ 3 h 46"/>
                    <a:gd name="T2" fmla="*/ 0 w 55"/>
                    <a:gd name="T3" fmla="*/ 0 h 46"/>
                    <a:gd name="T4" fmla="*/ 1 w 55"/>
                    <a:gd name="T5" fmla="*/ 0 h 46"/>
                    <a:gd name="T6" fmla="*/ 1 w 55"/>
                    <a:gd name="T7" fmla="*/ 0 h 46"/>
                    <a:gd name="T8" fmla="*/ 1 w 55"/>
                    <a:gd name="T9" fmla="*/ 0 h 46"/>
                    <a:gd name="T10" fmla="*/ 2 w 55"/>
                    <a:gd name="T11" fmla="*/ 0 h 46"/>
                    <a:gd name="T12" fmla="*/ 3 w 55"/>
                    <a:gd name="T13" fmla="*/ 3 h 46"/>
                    <a:gd name="T14" fmla="*/ 3 w 55"/>
                    <a:gd name="T15" fmla="*/ 3 h 46"/>
                    <a:gd name="T16" fmla="*/ 3 w 55"/>
                    <a:gd name="T17" fmla="*/ 3 h 46"/>
                    <a:gd name="T18" fmla="*/ 2 w 55"/>
                    <a:gd name="T19" fmla="*/ 3 h 46"/>
                    <a:gd name="T20" fmla="*/ 2 w 55"/>
                    <a:gd name="T21" fmla="*/ 3 h 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46">
                      <a:moveTo>
                        <a:pt x="36" y="46"/>
                      </a:move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20" y="2"/>
                      </a:lnTo>
                      <a:lnTo>
                        <a:pt x="27" y="2"/>
                      </a:lnTo>
                      <a:lnTo>
                        <a:pt x="36" y="2"/>
                      </a:lnTo>
                      <a:lnTo>
                        <a:pt x="55" y="37"/>
                      </a:lnTo>
                      <a:lnTo>
                        <a:pt x="52" y="41"/>
                      </a:lnTo>
                      <a:lnTo>
                        <a:pt x="46" y="43"/>
                      </a:lnTo>
                      <a:lnTo>
                        <a:pt x="41" y="46"/>
                      </a:lnTo>
                      <a:lnTo>
                        <a:pt x="36" y="46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6" name="Freeform 445"/>
                <p:cNvSpPr>
                  <a:spLocks/>
                </p:cNvSpPr>
                <p:nvPr/>
              </p:nvSpPr>
              <p:spPr bwMode="auto">
                <a:xfrm>
                  <a:off x="4947" y="1460"/>
                  <a:ext cx="12" cy="10"/>
                </a:xfrm>
                <a:custGeom>
                  <a:avLst/>
                  <a:gdLst>
                    <a:gd name="T0" fmla="*/ 1 w 50"/>
                    <a:gd name="T1" fmla="*/ 3 h 39"/>
                    <a:gd name="T2" fmla="*/ 0 w 50"/>
                    <a:gd name="T3" fmla="*/ 0 h 39"/>
                    <a:gd name="T4" fmla="*/ 0 w 50"/>
                    <a:gd name="T5" fmla="*/ 0 h 39"/>
                    <a:gd name="T6" fmla="*/ 1 w 50"/>
                    <a:gd name="T7" fmla="*/ 0 h 39"/>
                    <a:gd name="T8" fmla="*/ 1 w 50"/>
                    <a:gd name="T9" fmla="*/ 0 h 39"/>
                    <a:gd name="T10" fmla="*/ 2 w 50"/>
                    <a:gd name="T11" fmla="*/ 0 h 39"/>
                    <a:gd name="T12" fmla="*/ 3 w 50"/>
                    <a:gd name="T13" fmla="*/ 2 h 39"/>
                    <a:gd name="T14" fmla="*/ 3 w 50"/>
                    <a:gd name="T15" fmla="*/ 2 h 39"/>
                    <a:gd name="T16" fmla="*/ 2 w 50"/>
                    <a:gd name="T17" fmla="*/ 2 h 39"/>
                    <a:gd name="T18" fmla="*/ 2 w 50"/>
                    <a:gd name="T19" fmla="*/ 2 h 39"/>
                    <a:gd name="T20" fmla="*/ 1 w 50"/>
                    <a:gd name="T21" fmla="*/ 3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39">
                      <a:moveTo>
                        <a:pt x="27" y="39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6" y="0"/>
                      </a:lnTo>
                      <a:lnTo>
                        <a:pt x="50" y="28"/>
                      </a:lnTo>
                      <a:lnTo>
                        <a:pt x="46" y="30"/>
                      </a:lnTo>
                      <a:lnTo>
                        <a:pt x="41" y="33"/>
                      </a:lnTo>
                      <a:lnTo>
                        <a:pt x="36" y="35"/>
                      </a:lnTo>
                      <a:lnTo>
                        <a:pt x="27" y="39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7" name="Freeform 446"/>
                <p:cNvSpPr>
                  <a:spLocks/>
                </p:cNvSpPr>
                <p:nvPr/>
              </p:nvSpPr>
              <p:spPr bwMode="auto">
                <a:xfrm>
                  <a:off x="4951" y="1460"/>
                  <a:ext cx="11" cy="9"/>
                </a:xfrm>
                <a:custGeom>
                  <a:avLst/>
                  <a:gdLst>
                    <a:gd name="T0" fmla="*/ 1 w 44"/>
                    <a:gd name="T1" fmla="*/ 2 h 35"/>
                    <a:gd name="T2" fmla="*/ 0 w 44"/>
                    <a:gd name="T3" fmla="*/ 0 h 35"/>
                    <a:gd name="T4" fmla="*/ 0 w 44"/>
                    <a:gd name="T5" fmla="*/ 0 h 35"/>
                    <a:gd name="T6" fmla="*/ 1 w 44"/>
                    <a:gd name="T7" fmla="*/ 0 h 35"/>
                    <a:gd name="T8" fmla="*/ 1 w 44"/>
                    <a:gd name="T9" fmla="*/ 0 h 35"/>
                    <a:gd name="T10" fmla="*/ 2 w 44"/>
                    <a:gd name="T11" fmla="*/ 0 h 35"/>
                    <a:gd name="T12" fmla="*/ 3 w 44"/>
                    <a:gd name="T13" fmla="*/ 2 h 35"/>
                    <a:gd name="T14" fmla="*/ 2 w 44"/>
                    <a:gd name="T15" fmla="*/ 2 h 35"/>
                    <a:gd name="T16" fmla="*/ 2 w 44"/>
                    <a:gd name="T17" fmla="*/ 2 h 35"/>
                    <a:gd name="T18" fmla="*/ 2 w 44"/>
                    <a:gd name="T19" fmla="*/ 2 h 35"/>
                    <a:gd name="T20" fmla="*/ 1 w 44"/>
                    <a:gd name="T21" fmla="*/ 2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5">
                      <a:moveTo>
                        <a:pt x="19" y="3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44" y="22"/>
                      </a:lnTo>
                      <a:lnTo>
                        <a:pt x="37" y="25"/>
                      </a:lnTo>
                      <a:lnTo>
                        <a:pt x="32" y="28"/>
                      </a:lnTo>
                      <a:lnTo>
                        <a:pt x="24" y="33"/>
                      </a:lnTo>
                      <a:lnTo>
                        <a:pt x="19" y="35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8" name="Freeform 447"/>
                <p:cNvSpPr>
                  <a:spLocks/>
                </p:cNvSpPr>
                <p:nvPr/>
              </p:nvSpPr>
              <p:spPr bwMode="auto">
                <a:xfrm>
                  <a:off x="4955" y="1460"/>
                  <a:ext cx="10" cy="7"/>
                </a:xfrm>
                <a:custGeom>
                  <a:avLst/>
                  <a:gdLst>
                    <a:gd name="T0" fmla="*/ 1 w 38"/>
                    <a:gd name="T1" fmla="*/ 2 h 28"/>
                    <a:gd name="T2" fmla="*/ 0 w 38"/>
                    <a:gd name="T3" fmla="*/ 0 h 28"/>
                    <a:gd name="T4" fmla="*/ 0 w 38"/>
                    <a:gd name="T5" fmla="*/ 0 h 28"/>
                    <a:gd name="T6" fmla="*/ 1 w 38"/>
                    <a:gd name="T7" fmla="*/ 0 h 28"/>
                    <a:gd name="T8" fmla="*/ 2 w 38"/>
                    <a:gd name="T9" fmla="*/ 0 h 28"/>
                    <a:gd name="T10" fmla="*/ 2 w 38"/>
                    <a:gd name="T11" fmla="*/ 0 h 28"/>
                    <a:gd name="T12" fmla="*/ 3 w 38"/>
                    <a:gd name="T13" fmla="*/ 1 h 28"/>
                    <a:gd name="T14" fmla="*/ 2 w 38"/>
                    <a:gd name="T15" fmla="*/ 1 h 28"/>
                    <a:gd name="T16" fmla="*/ 2 w 38"/>
                    <a:gd name="T17" fmla="*/ 1 h 28"/>
                    <a:gd name="T18" fmla="*/ 1 w 38"/>
                    <a:gd name="T19" fmla="*/ 2 h 28"/>
                    <a:gd name="T20" fmla="*/ 1 w 38"/>
                    <a:gd name="T21" fmla="*/ 2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28">
                      <a:moveTo>
                        <a:pt x="14" y="28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8" y="14"/>
                      </a:lnTo>
                      <a:lnTo>
                        <a:pt x="33" y="16"/>
                      </a:lnTo>
                      <a:lnTo>
                        <a:pt x="28" y="19"/>
                      </a:lnTo>
                      <a:lnTo>
                        <a:pt x="19" y="25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9" name="Freeform 448"/>
                <p:cNvSpPr>
                  <a:spLocks/>
                </p:cNvSpPr>
                <p:nvPr/>
              </p:nvSpPr>
              <p:spPr bwMode="auto">
                <a:xfrm>
                  <a:off x="4958" y="1459"/>
                  <a:ext cx="9" cy="6"/>
                </a:xfrm>
                <a:custGeom>
                  <a:avLst/>
                  <a:gdLst>
                    <a:gd name="T0" fmla="*/ 1 w 36"/>
                    <a:gd name="T1" fmla="*/ 2 h 24"/>
                    <a:gd name="T2" fmla="*/ 0 w 36"/>
                    <a:gd name="T3" fmla="*/ 0 h 24"/>
                    <a:gd name="T4" fmla="*/ 1 w 36"/>
                    <a:gd name="T5" fmla="*/ 0 h 24"/>
                    <a:gd name="T6" fmla="*/ 1 w 36"/>
                    <a:gd name="T7" fmla="*/ 0 h 24"/>
                    <a:gd name="T8" fmla="*/ 2 w 36"/>
                    <a:gd name="T9" fmla="*/ 0 h 24"/>
                    <a:gd name="T10" fmla="*/ 2 w 36"/>
                    <a:gd name="T11" fmla="*/ 0 h 24"/>
                    <a:gd name="T12" fmla="*/ 2 w 36"/>
                    <a:gd name="T13" fmla="*/ 1 h 24"/>
                    <a:gd name="T14" fmla="*/ 2 w 36"/>
                    <a:gd name="T15" fmla="*/ 1 h 24"/>
                    <a:gd name="T16" fmla="*/ 2 w 36"/>
                    <a:gd name="T17" fmla="*/ 1 h 24"/>
                    <a:gd name="T18" fmla="*/ 2 w 36"/>
                    <a:gd name="T19" fmla="*/ 1 h 24"/>
                    <a:gd name="T20" fmla="*/ 1 w 36"/>
                    <a:gd name="T21" fmla="*/ 2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24">
                      <a:moveTo>
                        <a:pt x="18" y="24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30" y="0"/>
                      </a:lnTo>
                      <a:lnTo>
                        <a:pt x="36" y="7"/>
                      </a:lnTo>
                      <a:lnTo>
                        <a:pt x="30" y="11"/>
                      </a:lnTo>
                      <a:lnTo>
                        <a:pt x="28" y="13"/>
                      </a:lnTo>
                      <a:lnTo>
                        <a:pt x="23" y="18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0" name="Freeform 449"/>
                <p:cNvSpPr>
                  <a:spLocks/>
                </p:cNvSpPr>
                <p:nvPr/>
              </p:nvSpPr>
              <p:spPr bwMode="auto">
                <a:xfrm>
                  <a:off x="4963" y="1459"/>
                  <a:ext cx="7" cy="5"/>
                </a:xfrm>
                <a:custGeom>
                  <a:avLst/>
                  <a:gdLst>
                    <a:gd name="T0" fmla="*/ 1 w 26"/>
                    <a:gd name="T1" fmla="*/ 2 h 16"/>
                    <a:gd name="T2" fmla="*/ 0 w 26"/>
                    <a:gd name="T3" fmla="*/ 0 h 16"/>
                    <a:gd name="T4" fmla="*/ 0 w 26"/>
                    <a:gd name="T5" fmla="*/ 0 h 16"/>
                    <a:gd name="T6" fmla="*/ 1 w 26"/>
                    <a:gd name="T7" fmla="*/ 0 h 16"/>
                    <a:gd name="T8" fmla="*/ 1 w 26"/>
                    <a:gd name="T9" fmla="*/ 0 h 16"/>
                    <a:gd name="T10" fmla="*/ 2 w 26"/>
                    <a:gd name="T11" fmla="*/ 0 h 16"/>
                    <a:gd name="T12" fmla="*/ 2 w 26"/>
                    <a:gd name="T13" fmla="*/ 1 h 16"/>
                    <a:gd name="T14" fmla="*/ 1 w 26"/>
                    <a:gd name="T15" fmla="*/ 1 h 16"/>
                    <a:gd name="T16" fmla="*/ 1 w 26"/>
                    <a:gd name="T17" fmla="*/ 1 h 16"/>
                    <a:gd name="T18" fmla="*/ 1 w 26"/>
                    <a:gd name="T19" fmla="*/ 2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16">
                      <a:moveTo>
                        <a:pt x="8" y="16"/>
                      </a:move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9" y="7"/>
                      </a:lnTo>
                      <a:lnTo>
                        <a:pt x="14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1" name="Freeform 450"/>
                <p:cNvSpPr>
                  <a:spLocks/>
                </p:cNvSpPr>
                <p:nvPr/>
              </p:nvSpPr>
              <p:spPr bwMode="auto">
                <a:xfrm>
                  <a:off x="4966" y="1459"/>
                  <a:ext cx="5" cy="2"/>
                </a:xfrm>
                <a:custGeom>
                  <a:avLst/>
                  <a:gdLst>
                    <a:gd name="T0" fmla="*/ 0 w 23"/>
                    <a:gd name="T1" fmla="*/ 1 h 7"/>
                    <a:gd name="T2" fmla="*/ 0 w 23"/>
                    <a:gd name="T3" fmla="*/ 0 h 7"/>
                    <a:gd name="T4" fmla="*/ 0 w 23"/>
                    <a:gd name="T5" fmla="*/ 0 h 7"/>
                    <a:gd name="T6" fmla="*/ 0 w 23"/>
                    <a:gd name="T7" fmla="*/ 0 h 7"/>
                    <a:gd name="T8" fmla="*/ 1 w 23"/>
                    <a:gd name="T9" fmla="*/ 0 h 7"/>
                    <a:gd name="T10" fmla="*/ 1 w 23"/>
                    <a:gd name="T11" fmla="*/ 0 h 7"/>
                    <a:gd name="T12" fmla="*/ 1 w 23"/>
                    <a:gd name="T13" fmla="*/ 0 h 7"/>
                    <a:gd name="T14" fmla="*/ 1 w 23"/>
                    <a:gd name="T15" fmla="*/ 0 h 7"/>
                    <a:gd name="T16" fmla="*/ 0 w 23"/>
                    <a:gd name="T17" fmla="*/ 0 h 7"/>
                    <a:gd name="T18" fmla="*/ 0 w 23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3" h="7">
                      <a:moveTo>
                        <a:pt x="6" y="7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2" name="Freeform 451"/>
                <p:cNvSpPr>
                  <a:spLocks/>
                </p:cNvSpPr>
                <p:nvPr/>
              </p:nvSpPr>
              <p:spPr bwMode="auto">
                <a:xfrm>
                  <a:off x="4970" y="1459"/>
                  <a:ext cx="1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7667" name="Picture 45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480"/>
                <a:ext cx="624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654" name="Group 460"/>
            <p:cNvGrpSpPr>
              <a:grpSpLocks/>
            </p:cNvGrpSpPr>
            <p:nvPr/>
          </p:nvGrpSpPr>
          <p:grpSpPr bwMode="auto">
            <a:xfrm rot="-846927">
              <a:off x="2536" y="400"/>
              <a:ext cx="528" cy="480"/>
              <a:chOff x="5088" y="624"/>
              <a:chExt cx="528" cy="480"/>
            </a:xfrm>
          </p:grpSpPr>
          <p:sp>
            <p:nvSpPr>
              <p:cNvPr id="27655" name="Line 457"/>
              <p:cNvSpPr>
                <a:spLocks noChangeShapeType="1"/>
              </p:cNvSpPr>
              <p:nvPr/>
            </p:nvSpPr>
            <p:spPr bwMode="auto">
              <a:xfrm flipV="1">
                <a:off x="5184" y="624"/>
                <a:ext cx="144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6" name="Line 458"/>
              <p:cNvSpPr>
                <a:spLocks noChangeShapeType="1"/>
              </p:cNvSpPr>
              <p:nvPr/>
            </p:nvSpPr>
            <p:spPr bwMode="auto">
              <a:xfrm flipV="1">
                <a:off x="5232" y="960"/>
                <a:ext cx="38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7" name="Line 459"/>
              <p:cNvSpPr>
                <a:spLocks noChangeShapeType="1"/>
              </p:cNvSpPr>
              <p:nvPr/>
            </p:nvSpPr>
            <p:spPr bwMode="auto">
              <a:xfrm flipV="1">
                <a:off x="5184" y="720"/>
                <a:ext cx="33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8" name="WordArt 455"/>
              <p:cNvSpPr>
                <a:spLocks noChangeArrowheads="1" noChangeShapeType="1" noTextEdit="1"/>
              </p:cNvSpPr>
              <p:nvPr/>
            </p:nvSpPr>
            <p:spPr bwMode="auto">
              <a:xfrm rot="-2297688">
                <a:off x="5088" y="672"/>
                <a:ext cx="404" cy="397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56338"/>
                  </a:avLst>
                </a:prstTxWarp>
              </a:bodyPr>
              <a:lstStyle/>
              <a:p>
                <a:r>
                  <a:rPr lang="en-US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hlink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Honk!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773245" y="1484761"/>
            <a:ext cx="4203715" cy="2912167"/>
            <a:chOff x="7773245" y="1484761"/>
            <a:chExt cx="4203715" cy="2912167"/>
          </a:xfrm>
        </p:grpSpPr>
        <p:grpSp>
          <p:nvGrpSpPr>
            <p:cNvPr id="269" name="Group 26"/>
            <p:cNvGrpSpPr>
              <a:grpSpLocks/>
            </p:cNvGrpSpPr>
            <p:nvPr/>
          </p:nvGrpSpPr>
          <p:grpSpPr bwMode="auto">
            <a:xfrm>
              <a:off x="7773245" y="1484761"/>
              <a:ext cx="4203715" cy="2912167"/>
              <a:chOff x="1533" y="1707"/>
              <a:chExt cx="2434" cy="1755"/>
            </a:xfrm>
          </p:grpSpPr>
          <p:sp>
            <p:nvSpPr>
              <p:cNvPr id="270" name="Rectangle 4"/>
              <p:cNvSpPr>
                <a:spLocks noChangeArrowheads="1"/>
              </p:cNvSpPr>
              <p:nvPr/>
            </p:nvSpPr>
            <p:spPr bwMode="auto">
              <a:xfrm>
                <a:off x="3116" y="2383"/>
                <a:ext cx="51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East</a:t>
                </a:r>
                <a:b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Half</a:t>
                </a:r>
              </a:p>
            </p:txBody>
          </p:sp>
          <p:sp>
            <p:nvSpPr>
              <p:cNvPr id="272" name="Oval 7"/>
              <p:cNvSpPr>
                <a:spLocks noChangeArrowheads="1"/>
              </p:cNvSpPr>
              <p:nvPr/>
            </p:nvSpPr>
            <p:spPr bwMode="auto">
              <a:xfrm>
                <a:off x="2405" y="2853"/>
                <a:ext cx="597" cy="547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3" name="Oval 8"/>
              <p:cNvSpPr>
                <a:spLocks noChangeArrowheads="1"/>
              </p:cNvSpPr>
              <p:nvPr/>
            </p:nvSpPr>
            <p:spPr bwMode="auto">
              <a:xfrm>
                <a:off x="2405" y="1743"/>
                <a:ext cx="597" cy="547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4" name="AutoShape 10"/>
              <p:cNvSpPr>
                <a:spLocks noChangeArrowheads="1"/>
              </p:cNvSpPr>
              <p:nvPr/>
            </p:nvSpPr>
            <p:spPr bwMode="auto">
              <a:xfrm>
                <a:off x="1978" y="1878"/>
                <a:ext cx="470" cy="512"/>
              </a:xfrm>
              <a:custGeom>
                <a:avLst/>
                <a:gdLst>
                  <a:gd name="T0" fmla="*/ 7 w 21600"/>
                  <a:gd name="T1" fmla="*/ 0 h 21600"/>
                  <a:gd name="T2" fmla="*/ 7 w 21600"/>
                  <a:gd name="T3" fmla="*/ 7 h 21600"/>
                  <a:gd name="T4" fmla="*/ 2 w 21600"/>
                  <a:gd name="T5" fmla="*/ 12 h 21600"/>
                  <a:gd name="T6" fmla="*/ 10 w 21600"/>
                  <a:gd name="T7" fmla="*/ 3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09 w 21600"/>
                  <a:gd name="T13" fmla="*/ 2911 h 21600"/>
                  <a:gd name="T14" fmla="*/ 18245 w 21600"/>
                  <a:gd name="T15" fmla="*/ 923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5" name="AutoShape 11"/>
              <p:cNvSpPr>
                <a:spLocks noChangeArrowheads="1"/>
              </p:cNvSpPr>
              <p:nvPr/>
            </p:nvSpPr>
            <p:spPr bwMode="auto">
              <a:xfrm rot="5400000">
                <a:off x="3023" y="1935"/>
                <a:ext cx="469" cy="512"/>
              </a:xfrm>
              <a:custGeom>
                <a:avLst/>
                <a:gdLst>
                  <a:gd name="T0" fmla="*/ 7 w 21600"/>
                  <a:gd name="T1" fmla="*/ 0 h 21600"/>
                  <a:gd name="T2" fmla="*/ 7 w 21600"/>
                  <a:gd name="T3" fmla="*/ 7 h 21600"/>
                  <a:gd name="T4" fmla="*/ 2 w 21600"/>
                  <a:gd name="T5" fmla="*/ 12 h 21600"/>
                  <a:gd name="T6" fmla="*/ 10 w 21600"/>
                  <a:gd name="T7" fmla="*/ 3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5 w 21600"/>
                  <a:gd name="T13" fmla="*/ 2911 h 21600"/>
                  <a:gd name="T14" fmla="*/ 18238 w 21600"/>
                  <a:gd name="T15" fmla="*/ 923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" name="AutoShape 12"/>
              <p:cNvSpPr>
                <a:spLocks noChangeArrowheads="1"/>
              </p:cNvSpPr>
              <p:nvPr/>
            </p:nvSpPr>
            <p:spPr bwMode="auto">
              <a:xfrm rot="10800000">
                <a:off x="2959" y="2767"/>
                <a:ext cx="470" cy="511"/>
              </a:xfrm>
              <a:custGeom>
                <a:avLst/>
                <a:gdLst>
                  <a:gd name="T0" fmla="*/ 7 w 21600"/>
                  <a:gd name="T1" fmla="*/ 0 h 21600"/>
                  <a:gd name="T2" fmla="*/ 7 w 21600"/>
                  <a:gd name="T3" fmla="*/ 7 h 21600"/>
                  <a:gd name="T4" fmla="*/ 2 w 21600"/>
                  <a:gd name="T5" fmla="*/ 12 h 21600"/>
                  <a:gd name="T6" fmla="*/ 10 w 21600"/>
                  <a:gd name="T7" fmla="*/ 3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09 w 21600"/>
                  <a:gd name="T13" fmla="*/ 2917 h 21600"/>
                  <a:gd name="T14" fmla="*/ 18245 w 21600"/>
                  <a:gd name="T15" fmla="*/ 925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8" name="Text Box 14"/>
              <p:cNvSpPr txBox="1">
                <a:spLocks noChangeArrowheads="1"/>
              </p:cNvSpPr>
              <p:nvPr/>
            </p:nvSpPr>
            <p:spPr bwMode="auto">
              <a:xfrm>
                <a:off x="3372" y="1707"/>
                <a:ext cx="397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Wait</a:t>
                </a:r>
              </a:p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For</a:t>
                </a:r>
              </a:p>
            </p:txBody>
          </p:sp>
          <p:sp>
            <p:nvSpPr>
              <p:cNvPr id="279" name="Text Box 17"/>
              <p:cNvSpPr txBox="1">
                <a:spLocks noChangeArrowheads="1"/>
              </p:cNvSpPr>
              <p:nvPr/>
            </p:nvSpPr>
            <p:spPr bwMode="auto">
              <a:xfrm>
                <a:off x="1618" y="3035"/>
                <a:ext cx="397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Wait</a:t>
                </a:r>
              </a:p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For</a:t>
                </a:r>
              </a:p>
            </p:txBody>
          </p:sp>
          <p:sp>
            <p:nvSpPr>
              <p:cNvPr id="280" name="Text Box 18"/>
              <p:cNvSpPr txBox="1">
                <a:spLocks noChangeArrowheads="1"/>
              </p:cNvSpPr>
              <p:nvPr/>
            </p:nvSpPr>
            <p:spPr bwMode="auto">
              <a:xfrm>
                <a:off x="3390" y="2934"/>
                <a:ext cx="577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Owned</a:t>
                </a:r>
              </a:p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By</a:t>
                </a:r>
              </a:p>
            </p:txBody>
          </p:sp>
          <p:sp>
            <p:nvSpPr>
              <p:cNvPr id="281" name="Text Box 19"/>
              <p:cNvSpPr txBox="1">
                <a:spLocks noChangeArrowheads="1"/>
              </p:cNvSpPr>
              <p:nvPr/>
            </p:nvSpPr>
            <p:spPr bwMode="auto">
              <a:xfrm>
                <a:off x="1533" y="1784"/>
                <a:ext cx="577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Owned</a:t>
                </a:r>
              </a:p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By</a:t>
                </a:r>
              </a:p>
            </p:txBody>
          </p:sp>
          <p:sp>
            <p:nvSpPr>
              <p:cNvPr id="271" name="Rectangle 5"/>
              <p:cNvSpPr>
                <a:spLocks noChangeArrowheads="1"/>
              </p:cNvSpPr>
              <p:nvPr/>
            </p:nvSpPr>
            <p:spPr bwMode="auto">
              <a:xfrm>
                <a:off x="1787" y="2374"/>
                <a:ext cx="511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West</a:t>
                </a:r>
                <a:b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Half</a:t>
                </a:r>
              </a:p>
            </p:txBody>
          </p:sp>
          <p:sp>
            <p:nvSpPr>
              <p:cNvPr id="277" name="AutoShape 13"/>
              <p:cNvSpPr>
                <a:spLocks noChangeArrowheads="1"/>
              </p:cNvSpPr>
              <p:nvPr/>
            </p:nvSpPr>
            <p:spPr bwMode="auto">
              <a:xfrm rot="-5400000">
                <a:off x="1921" y="2704"/>
                <a:ext cx="469" cy="512"/>
              </a:xfrm>
              <a:custGeom>
                <a:avLst/>
                <a:gdLst>
                  <a:gd name="T0" fmla="*/ 7 w 21600"/>
                  <a:gd name="T1" fmla="*/ 0 h 21600"/>
                  <a:gd name="T2" fmla="*/ 7 w 21600"/>
                  <a:gd name="T3" fmla="*/ 7 h 21600"/>
                  <a:gd name="T4" fmla="*/ 2 w 21600"/>
                  <a:gd name="T5" fmla="*/ 12 h 21600"/>
                  <a:gd name="T6" fmla="*/ 10 w 21600"/>
                  <a:gd name="T7" fmla="*/ 3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5 w 21600"/>
                  <a:gd name="T13" fmla="*/ 2911 h 21600"/>
                  <a:gd name="T14" fmla="*/ 18238 w 21600"/>
                  <a:gd name="T15" fmla="*/ 923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pic>
          <p:nvPicPr>
            <p:cNvPr id="282" name="Picture 65" descr="MCj03914140000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8800" y="1566951"/>
              <a:ext cx="7620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64" descr="j021295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7170" y="3541923"/>
              <a:ext cx="762000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04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152651" y="105820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5017312" y="105820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5F22D0AC-3A6A-4704-9803-14ECE4D591D8}"/>
              </a:ext>
            </a:extLst>
          </p:cNvPr>
          <p:cNvGrpSpPr>
            <a:grpSpLocks/>
          </p:cNvGrpSpPr>
          <p:nvPr/>
        </p:nvGrpSpPr>
        <p:grpSpPr bwMode="auto">
          <a:xfrm>
            <a:off x="8117466" y="1231365"/>
            <a:ext cx="3788036" cy="2135166"/>
            <a:chOff x="1438" y="1743"/>
            <a:chExt cx="2540" cy="16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DC1B99-4C32-4207-A614-8756D50FC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Lock 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0A739A-5E3D-4ACE-8F56-79F48BA7D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84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Lock x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64C801B9-60D5-461C-BBBB-829A07C72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8A669645-D593-4045-99DF-05E05722D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BAB2B93B-288F-4F4E-9CEA-88B909CC3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782526E8-CBCC-4E14-ADC8-4195D804B6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61C25F39-0CCC-4757-8186-F76B1E559D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AutoShape 13">
              <a:extLst>
                <a:ext uri="{FF2B5EF4-FFF2-40B4-BE49-F238E27FC236}">
                  <a16:creationId xmlns:a16="http://schemas.microsoft.com/office/drawing/2014/main" id="{5F04564F-B311-449C-AFAC-D81BCA105A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B57A5980-D428-4112-806C-40B8E4669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4" y="1895"/>
              <a:ext cx="394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0C3ACC35-EC7C-47E8-A289-5E15C6E7F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" y="2851"/>
              <a:ext cx="394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8F7AE94E-7DEF-4EDD-93F4-421CFE68B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" y="2759"/>
              <a:ext cx="55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0FD71A0C-F403-4A63-96BD-C17A114B5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" y="1998"/>
              <a:ext cx="55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Deadlock with Locks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849367" y="4187207"/>
            <a:ext cx="10566400" cy="1779118"/>
          </a:xfrm>
        </p:spPr>
        <p:txBody>
          <a:bodyPr/>
          <a:lstStyle/>
          <a:p>
            <a:r>
              <a:rPr lang="en-US" dirty="0"/>
              <a:t>This lock pattern exhibits </a:t>
            </a:r>
            <a:r>
              <a:rPr lang="en-US" i="1" dirty="0"/>
              <a:t>non-deterministic deadlock</a:t>
            </a:r>
          </a:p>
          <a:p>
            <a:pPr lvl="1"/>
            <a:r>
              <a:rPr lang="en-US" dirty="0"/>
              <a:t>Sometimes it happens, sometimes it doesn’t!</a:t>
            </a:r>
          </a:p>
          <a:p>
            <a:r>
              <a:rPr lang="en-US" dirty="0"/>
              <a:t>This is really hard to debug!</a:t>
            </a:r>
          </a:p>
        </p:txBody>
      </p:sp>
    </p:spTree>
    <p:extLst>
      <p:ext uri="{BB962C8B-B14F-4D97-AF65-F5344CB8AC3E}">
        <p14:creationId xmlns:p14="http://schemas.microsoft.com/office/powerpoint/2010/main" val="3619750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Deadlock with Locks: “Unlucky” 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152651" y="990600"/>
            <a:ext cx="39433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 </a:t>
            </a:r>
            <a:r>
              <a:rPr lang="en-US" sz="2400" i="1" dirty="0">
                <a:latin typeface="Consolas" panose="020B0609020204030204" pitchFamily="49" charset="0"/>
              </a:rPr>
              <a:t>&lt;stalled&gt;</a:t>
            </a:r>
          </a:p>
          <a:p>
            <a:r>
              <a:rPr lang="en-US" sz="2400" i="1" dirty="0">
                <a:solidFill>
                  <a:srgbClr val="FF0000"/>
                </a:solidFill>
                <a:latin typeface="Consolas" panose="020B0609020204030204" pitchFamily="49" charset="0"/>
              </a:rPr>
              <a:t>&lt;unreachable&gt;</a:t>
            </a: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6096000" y="990600"/>
            <a:ext cx="41319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  <a:r>
              <a:rPr lang="en-US" sz="2400" i="1" dirty="0">
                <a:latin typeface="Consolas" panose="020B0609020204030204" pitchFamily="49" charset="0"/>
              </a:rPr>
              <a:t> &lt;stalled&gt;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Consolas" panose="020B0609020204030204" pitchFamily="49" charset="0"/>
              </a:rPr>
              <a:t>&lt;unreachable&gt;</a:t>
            </a: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26926CAA-D6ED-4B2A-987A-47DA1A17CDCD}"/>
              </a:ext>
            </a:extLst>
          </p:cNvPr>
          <p:cNvGrpSpPr>
            <a:grpSpLocks/>
          </p:cNvGrpSpPr>
          <p:nvPr/>
        </p:nvGrpSpPr>
        <p:grpSpPr bwMode="auto">
          <a:xfrm>
            <a:off x="8333970" y="3124200"/>
            <a:ext cx="3788036" cy="2135166"/>
            <a:chOff x="1438" y="1743"/>
            <a:chExt cx="2540" cy="16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9A86F3-CD6C-4B82-84D8-6529F1DF5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Lock 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0D0593-C232-4647-BE07-34C2AA049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93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Lock x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FA1B314C-1A7E-49E5-BC96-8DB22377B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F03B5E66-4C16-44A8-A80A-0FDD32135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6A937D1D-7948-4AEF-B920-F70AA9392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590C839E-E5CF-44BD-9B4D-1D6789FE30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024A5129-0139-4458-8632-A1D4A69258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AutoShape 13">
              <a:extLst>
                <a:ext uri="{FF2B5EF4-FFF2-40B4-BE49-F238E27FC236}">
                  <a16:creationId xmlns:a16="http://schemas.microsoft.com/office/drawing/2014/main" id="{AA92125E-80EA-42DA-A109-D17B5AA6AA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3773933A-0970-4B48-91EB-4709C45E5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4" y="1895"/>
              <a:ext cx="394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B11A65D3-4CFB-4047-ADA4-76446B847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" y="2851"/>
              <a:ext cx="394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A6FA2318-E740-4E22-9B81-EAE3F3B8B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" y="2759"/>
              <a:ext cx="55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A69AC366-5731-4030-B276-3C65AF462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" y="1998"/>
              <a:ext cx="55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12989" y="5346988"/>
            <a:ext cx="7641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Gill Sans Light"/>
              </a:rPr>
              <a:t>Neither thread will get to run </a:t>
            </a:r>
            <a:r>
              <a:rPr lang="en-US" sz="3200" b="0" dirty="0">
                <a:latin typeface="Gill Sans Light"/>
                <a:sym typeface="Symbol" panose="05050102010706020507" pitchFamily="18" charset="2"/>
              </a:rPr>
              <a:t> Deadlock</a:t>
            </a:r>
            <a:endParaRPr lang="en-US" sz="3200" b="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3125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2D75-052C-4CFD-A7A4-2133F968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with Locks: “Lucky”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268F3-C391-4505-B737-BC4CDA6D16B3}"/>
              </a:ext>
            </a:extLst>
          </p:cNvPr>
          <p:cNvSpPr txBox="1"/>
          <p:nvPr/>
        </p:nvSpPr>
        <p:spPr>
          <a:xfrm>
            <a:off x="2208225" y="9906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4DF15-7C7D-4D42-8486-631F46DF5B1C}"/>
              </a:ext>
            </a:extLst>
          </p:cNvPr>
          <p:cNvSpPr txBox="1"/>
          <p:nvPr/>
        </p:nvSpPr>
        <p:spPr>
          <a:xfrm>
            <a:off x="6151574" y="990600"/>
            <a:ext cx="260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5081052"/>
            <a:ext cx="8249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Gill Sans Light"/>
              </a:rPr>
              <a:t>Sometimes, schedule won’t trigger deadlock!</a:t>
            </a:r>
          </a:p>
        </p:txBody>
      </p:sp>
    </p:spTree>
    <p:extLst>
      <p:ext uri="{BB962C8B-B14F-4D97-AF65-F5344CB8AC3E}">
        <p14:creationId xmlns:p14="http://schemas.microsoft.com/office/powerpoint/2010/main" val="688429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0FE0-DEE6-47DC-9370-3BD8DE51C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92DF-3D61-4D4A-BB6F-6B667439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Threads often block waiting for resources</a:t>
            </a:r>
          </a:p>
          <a:p>
            <a:pPr lvl="1"/>
            <a:r>
              <a:rPr lang="en-US" dirty="0"/>
              <a:t>Locks</a:t>
            </a:r>
          </a:p>
          <a:p>
            <a:pPr lvl="1"/>
            <a:r>
              <a:rPr lang="en-US" dirty="0"/>
              <a:t>Terminals</a:t>
            </a:r>
          </a:p>
          <a:p>
            <a:pPr lvl="1"/>
            <a:r>
              <a:rPr lang="en-US" dirty="0"/>
              <a:t>Printers</a:t>
            </a:r>
          </a:p>
          <a:p>
            <a:pPr lvl="1"/>
            <a:r>
              <a:rPr lang="en-US" dirty="0"/>
              <a:t>CD drives</a:t>
            </a:r>
          </a:p>
          <a:p>
            <a:pPr lvl="1"/>
            <a:r>
              <a:rPr lang="en-US" dirty="0"/>
              <a:t>Memory</a:t>
            </a:r>
          </a:p>
          <a:p>
            <a:endParaRPr lang="en-US" dirty="0"/>
          </a:p>
          <a:p>
            <a:r>
              <a:rPr lang="en-US" dirty="0"/>
              <a:t>Threads often block waiting for other threads</a:t>
            </a:r>
          </a:p>
          <a:p>
            <a:pPr lvl="1"/>
            <a:r>
              <a:rPr lang="en-US" dirty="0"/>
              <a:t>Pipes</a:t>
            </a:r>
          </a:p>
          <a:p>
            <a:pPr lvl="1"/>
            <a:r>
              <a:rPr lang="en-US" dirty="0"/>
              <a:t>Sockets</a:t>
            </a:r>
          </a:p>
          <a:p>
            <a:pPr lvl="1"/>
            <a:endParaRPr lang="en-US" dirty="0"/>
          </a:p>
          <a:p>
            <a:r>
              <a:rPr lang="en-US" dirty="0"/>
              <a:t>You can deadlock on any of these!</a:t>
            </a:r>
          </a:p>
        </p:txBody>
      </p:sp>
    </p:spTree>
    <p:extLst>
      <p:ext uri="{BB962C8B-B14F-4D97-AF65-F5344CB8AC3E}">
        <p14:creationId xmlns:p14="http://schemas.microsoft.com/office/powerpoint/2010/main" val="2023528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0A0F-6604-43EA-9CB9-26A71ADE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Recall: Changing </a:t>
            </a:r>
            <a:r>
              <a:rPr lang="en-US" dirty="0">
                <a:latin typeface="Gill Sans Light"/>
              </a:rPr>
              <a:t>Landscape…</a:t>
            </a: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5D10F813-79BD-4A45-BAB8-EB342759AE6F}"/>
              </a:ext>
            </a:extLst>
          </p:cNvPr>
          <p:cNvGrpSpPr>
            <a:grpSpLocks/>
          </p:cNvGrpSpPr>
          <p:nvPr/>
        </p:nvGrpSpPr>
        <p:grpSpPr bwMode="auto">
          <a:xfrm>
            <a:off x="2721344" y="873229"/>
            <a:ext cx="5893843" cy="4883647"/>
            <a:chOff x="2767" y="1426"/>
            <a:chExt cx="2710" cy="2189"/>
          </a:xfrm>
          <a:noFill/>
        </p:grpSpPr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9A3C0744-85EC-4ABE-B26A-D7A4A3E1B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" y="3436"/>
              <a:ext cx="466" cy="17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Gill Sans Light"/>
                </a:rPr>
                <a:t>years</a:t>
              </a:r>
            </a:p>
          </p:txBody>
        </p: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472C6D60-7735-4384-821D-DA7F7CB19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7" y="1426"/>
              <a:ext cx="792" cy="3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>
                  <a:latin typeface="Gill Sans Light"/>
                </a:rPr>
                <a:t>Computers</a:t>
              </a:r>
            </a:p>
            <a:p>
              <a:pPr eaLnBrk="0" hangingPunct="0"/>
              <a:r>
                <a:rPr lang="en-US" sz="2000" b="1" dirty="0">
                  <a:latin typeface="Gill Sans Light"/>
                </a:rPr>
                <a:t>Per Person</a:t>
              </a:r>
            </a:p>
          </p:txBody>
        </p:sp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5B27FFE7-23EE-4D47-BD91-B642FD63C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3155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10</a:t>
              </a:r>
              <a:r>
                <a:rPr lang="en-US" sz="2000" b="1" baseline="30000">
                  <a:latin typeface="Gill Sans Light"/>
                </a:rPr>
                <a:t>3</a:t>
              </a:r>
              <a:r>
                <a:rPr lang="en-US" sz="2000" b="1">
                  <a:latin typeface="Gill Sans Light"/>
                </a:rPr>
                <a:t>:1</a:t>
              </a: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F7BBCF28-807A-4A09-93E1-A36FEF37F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182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>
                  <a:latin typeface="Gill Sans Light"/>
                </a:rPr>
                <a:t>1:10</a:t>
              </a:r>
              <a:r>
                <a:rPr lang="en-US" sz="2000" b="1" baseline="30000" dirty="0">
                  <a:latin typeface="Gill Sans Light"/>
                </a:rPr>
                <a:t>6</a:t>
              </a: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3BD8810E-0392-437B-B9E5-5B4A64D9B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640"/>
              <a:ext cx="677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Laptop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CE58D283-2279-4B60-A808-35810433D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2814"/>
              <a:ext cx="394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PDA</a:t>
              </a:r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09C3DDC5-C7DF-4AB7-A622-418D57B84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" y="3385"/>
              <a:ext cx="1978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46AEC945-A569-410E-8F23-F28CB2CA9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2" y="1715"/>
              <a:ext cx="0" cy="166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pic>
          <p:nvPicPr>
            <p:cNvPr id="17" name="Picture 16" descr="whirlwind-computer">
              <a:extLst>
                <a:ext uri="{FF2B5EF4-FFF2-40B4-BE49-F238E27FC236}">
                  <a16:creationId xmlns:a16="http://schemas.microsoft.com/office/drawing/2014/main" id="{389B4B18-20AD-45EC-8DDD-B70146E4A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86" y="1777"/>
              <a:ext cx="486" cy="348"/>
            </a:xfrm>
            <a:prstGeom prst="rect">
              <a:avLst/>
            </a:prstGeom>
            <a:grpFill/>
          </p:spPr>
        </p:pic>
        <p:pic>
          <p:nvPicPr>
            <p:cNvPr id="18" name="Picture 17" descr="360-67">
              <a:extLst>
                <a:ext uri="{FF2B5EF4-FFF2-40B4-BE49-F238E27FC236}">
                  <a16:creationId xmlns:a16="http://schemas.microsoft.com/office/drawing/2014/main" id="{49ED183E-F816-451C-8FE1-75D66BF12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36" y="2070"/>
              <a:ext cx="442" cy="327"/>
            </a:xfrm>
            <a:prstGeom prst="rect">
              <a:avLst/>
            </a:prstGeom>
            <a:grpFill/>
          </p:spPr>
        </p:pic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92088DE2-AB62-4F8F-B164-71303D7DE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4" y="1968"/>
              <a:ext cx="862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>
                  <a:latin typeface="Gill Sans Light"/>
                </a:rPr>
                <a:t>Mainframe</a:t>
              </a:r>
            </a:p>
          </p:txBody>
        </p:sp>
        <p:pic>
          <p:nvPicPr>
            <p:cNvPr id="20" name="Picture 19" descr="vax11-780">
              <a:extLst>
                <a:ext uri="{FF2B5EF4-FFF2-40B4-BE49-F238E27FC236}">
                  <a16:creationId xmlns:a16="http://schemas.microsoft.com/office/drawing/2014/main" id="{3E8F486C-83A3-40E7-9A1D-01E45EF21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08" y="2307"/>
              <a:ext cx="272" cy="296"/>
            </a:xfrm>
            <a:prstGeom prst="rect">
              <a:avLst/>
            </a:prstGeom>
            <a:grpFill/>
          </p:spPr>
        </p:pic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D5611B7C-AE1C-475B-B191-136AFEFE0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" y="2216"/>
              <a:ext cx="468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Mini</a:t>
              </a:r>
            </a:p>
          </p:txBody>
        </p:sp>
        <p:pic>
          <p:nvPicPr>
            <p:cNvPr id="22" name="Picture 21" descr="sun3+3d">
              <a:extLst>
                <a:ext uri="{FF2B5EF4-FFF2-40B4-BE49-F238E27FC236}">
                  <a16:creationId xmlns:a16="http://schemas.microsoft.com/office/drawing/2014/main" id="{D7ABBD37-0D2E-4DAA-B748-916F6944F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4" y="2488"/>
              <a:ext cx="303" cy="259"/>
            </a:xfrm>
            <a:prstGeom prst="rect">
              <a:avLst/>
            </a:prstGeom>
            <a:grpFill/>
          </p:spPr>
        </p:pic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914490FE-600D-47A1-A328-35242F69C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" y="2397"/>
              <a:ext cx="82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>
                  <a:latin typeface="Gill Sans Light"/>
                </a:rPr>
                <a:t>Workstation</a:t>
              </a: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C1F18156-0600-4254-8697-88ED2A773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544"/>
              <a:ext cx="30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PC</a:t>
              </a:r>
            </a:p>
          </p:txBody>
        </p:sp>
        <p:pic>
          <p:nvPicPr>
            <p:cNvPr id="25" name="Picture 24" descr="IBM_ThinkPad@ThinkPad_A_Series">
              <a:extLst>
                <a:ext uri="{FF2B5EF4-FFF2-40B4-BE49-F238E27FC236}">
                  <a16:creationId xmlns:a16="http://schemas.microsoft.com/office/drawing/2014/main" id="{0C6AD6F4-597F-45D7-914B-B9DEC408D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35" y="2760"/>
              <a:ext cx="233" cy="227"/>
            </a:xfrm>
            <a:prstGeom prst="rect">
              <a:avLst/>
            </a:prstGeom>
            <a:grpFill/>
          </p:spPr>
        </p:pic>
        <p:pic>
          <p:nvPicPr>
            <p:cNvPr id="26" name="Picture 28" descr="cell-phone-nokia">
              <a:hlinkClick r:id="rId7"/>
              <a:extLst>
                <a:ext uri="{FF2B5EF4-FFF2-40B4-BE49-F238E27FC236}">
                  <a16:creationId xmlns:a16="http://schemas.microsoft.com/office/drawing/2014/main" id="{E15804DA-0E95-4FB2-9E94-A5F062451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31" y="3078"/>
              <a:ext cx="175" cy="133"/>
            </a:xfrm>
            <a:prstGeom prst="rect">
              <a:avLst/>
            </a:prstGeom>
            <a:grpFill/>
          </p:spPr>
        </p:pic>
        <p:pic>
          <p:nvPicPr>
            <p:cNvPr id="27" name="Picture 29" descr="pcsm">
              <a:extLst>
                <a:ext uri="{FF2B5EF4-FFF2-40B4-BE49-F238E27FC236}">
                  <a16:creationId xmlns:a16="http://schemas.microsoft.com/office/drawing/2014/main" id="{F28C2F90-436C-4EEB-91D7-EFF4422FF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03" y="2624"/>
              <a:ext cx="157" cy="221"/>
            </a:xfrm>
            <a:prstGeom prst="rect">
              <a:avLst/>
            </a:prstGeom>
            <a:grpFill/>
          </p:spPr>
        </p:pic>
        <p:pic>
          <p:nvPicPr>
            <p:cNvPr id="28" name="Picture 30" descr="palm">
              <a:extLst>
                <a:ext uri="{FF2B5EF4-FFF2-40B4-BE49-F238E27FC236}">
                  <a16:creationId xmlns:a16="http://schemas.microsoft.com/office/drawing/2014/main" id="{ED3CE635-00B4-4DE1-BF18-AE6818912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03" y="2984"/>
              <a:ext cx="126" cy="1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8044E0CE-C901-4427-8A49-ABA3B2514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2934"/>
              <a:ext cx="322" cy="1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Gill Sans Light"/>
                </a:rPr>
                <a:t>Cell</a:t>
              </a:r>
            </a:p>
          </p:txBody>
        </p:sp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1388A05D-FB32-414D-ABFF-D92BED86D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" y="2712"/>
              <a:ext cx="30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1:1</a:t>
              </a:r>
            </a:p>
          </p:txBody>
        </p:sp>
        <p:sp>
          <p:nvSpPr>
            <p:cNvPr id="31" name="Text Box 33">
              <a:extLst>
                <a:ext uri="{FF2B5EF4-FFF2-40B4-BE49-F238E27FC236}">
                  <a16:creationId xmlns:a16="http://schemas.microsoft.com/office/drawing/2014/main" id="{E8D5CEE8-3D12-407E-BEDD-DA44CFD68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230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1:10</a:t>
              </a:r>
              <a:r>
                <a:rPr lang="en-US" sz="2000" b="1" baseline="30000">
                  <a:latin typeface="Gill Sans Light"/>
                </a:rPr>
                <a:t>3</a:t>
              </a:r>
            </a:p>
          </p:txBody>
        </p:sp>
      </p:grpSp>
      <p:grpSp>
        <p:nvGrpSpPr>
          <p:cNvPr id="32" name="Group 7">
            <a:extLst>
              <a:ext uri="{FF2B5EF4-FFF2-40B4-BE49-F238E27FC236}">
                <a16:creationId xmlns:a16="http://schemas.microsoft.com/office/drawing/2014/main" id="{1699EAD4-1C3F-4139-A113-A84FC1B4547B}"/>
              </a:ext>
            </a:extLst>
          </p:cNvPr>
          <p:cNvGrpSpPr>
            <a:grpSpLocks/>
          </p:cNvGrpSpPr>
          <p:nvPr/>
        </p:nvGrpSpPr>
        <p:grpSpPr bwMode="auto">
          <a:xfrm>
            <a:off x="7803014" y="4811671"/>
            <a:ext cx="781050" cy="1096963"/>
            <a:chOff x="4992" y="3124"/>
            <a:chExt cx="492" cy="691"/>
          </a:xfrm>
        </p:grpSpPr>
        <p:sp>
          <p:nvSpPr>
            <p:cNvPr id="33" name="Text Box 8">
              <a:extLst>
                <a:ext uri="{FF2B5EF4-FFF2-40B4-BE49-F238E27FC236}">
                  <a16:creationId xmlns:a16="http://schemas.microsoft.com/office/drawing/2014/main" id="{BF058DE4-9103-4F29-8EC2-917A7FCFE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408"/>
              <a:ext cx="492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i="1" dirty="0">
                  <a:latin typeface="Gill Sans Light"/>
                </a:rPr>
                <a:t>Mote!</a:t>
              </a:r>
            </a:p>
          </p:txBody>
        </p:sp>
        <p:pic>
          <p:nvPicPr>
            <p:cNvPr id="34" name="Picture 9" descr="dots">
              <a:extLst>
                <a:ext uri="{FF2B5EF4-FFF2-40B4-BE49-F238E27FC236}">
                  <a16:creationId xmlns:a16="http://schemas.microsoft.com/office/drawing/2014/main" id="{D207A8E7-360F-42AA-9F04-75157D11A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206" y="3124"/>
              <a:ext cx="211" cy="260"/>
            </a:xfrm>
            <a:prstGeom prst="rect">
              <a:avLst/>
            </a:prstGeom>
            <a:noFill/>
          </p:spPr>
        </p:pic>
      </p:grpSp>
      <p:pic>
        <p:nvPicPr>
          <p:cNvPr id="35" name="Picture 3">
            <a:extLst>
              <a:ext uri="{FF2B5EF4-FFF2-40B4-BE49-F238E27FC236}">
                <a16:creationId xmlns:a16="http://schemas.microsoft.com/office/drawing/2014/main" id="{FE365BF6-594A-48A9-B078-E751D65F771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51781" y="1120612"/>
            <a:ext cx="1252243" cy="76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810018B-C7FD-47F0-9242-43E0008A96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1993" y="4069229"/>
            <a:ext cx="467971" cy="4936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929489-B9F1-47A2-B557-29F9AC3BC3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07032" y="1588995"/>
            <a:ext cx="1333500" cy="952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AB8D1F-E62B-494A-B5B1-6BAE3DB8D6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98978" y="2469404"/>
            <a:ext cx="864217" cy="8228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EB786B3-DE01-48A3-86E8-C9B1EDCB14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7431" y="3295925"/>
            <a:ext cx="583453" cy="57570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5C60093-309B-4D0E-A03A-7D5CA888A1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4619" y="3665819"/>
            <a:ext cx="540718" cy="485962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C884FD5-35B5-48B3-88FA-5EA73C48FF56}"/>
              </a:ext>
            </a:extLst>
          </p:cNvPr>
          <p:cNvCxnSpPr/>
          <p:nvPr/>
        </p:nvCxnSpPr>
        <p:spPr>
          <a:xfrm>
            <a:off x="6086020" y="1947583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45A1874-FC17-4583-85C5-CBD37EE466A0}"/>
              </a:ext>
            </a:extLst>
          </p:cNvPr>
          <p:cNvCxnSpPr/>
          <p:nvPr/>
        </p:nvCxnSpPr>
        <p:spPr>
          <a:xfrm>
            <a:off x="6387832" y="2607983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C5DD88E-FB99-4306-862F-57817C6E44E4}"/>
              </a:ext>
            </a:extLst>
          </p:cNvPr>
          <p:cNvCxnSpPr/>
          <p:nvPr/>
        </p:nvCxnSpPr>
        <p:spPr>
          <a:xfrm flipV="1">
            <a:off x="7391878" y="3456642"/>
            <a:ext cx="696259" cy="5977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loud 43">
            <a:extLst>
              <a:ext uri="{FF2B5EF4-FFF2-40B4-BE49-F238E27FC236}">
                <a16:creationId xmlns:a16="http://schemas.microsoft.com/office/drawing/2014/main" id="{F975EE18-8172-42FB-8A4B-407C5EEF78DF}"/>
              </a:ext>
            </a:extLst>
          </p:cNvPr>
          <p:cNvSpPr/>
          <p:nvPr/>
        </p:nvSpPr>
        <p:spPr>
          <a:xfrm>
            <a:off x="7999722" y="838200"/>
            <a:ext cx="1722481" cy="1677147"/>
          </a:xfrm>
          <a:prstGeom prst="cloud">
            <a:avLst/>
          </a:prstGeom>
          <a:solidFill>
            <a:schemeClr val="accent1">
              <a:lumMod val="75000"/>
              <a:alpha val="1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E8D38D-8988-4BF4-B113-F4066EA71965}"/>
              </a:ext>
            </a:extLst>
          </p:cNvPr>
          <p:cNvSpPr txBox="1"/>
          <p:nvPr/>
        </p:nvSpPr>
        <p:spPr>
          <a:xfrm>
            <a:off x="258417" y="2400190"/>
            <a:ext cx="2897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 Light"/>
              </a:rPr>
              <a:t>Bell’s Law: New computer class every 10 years</a:t>
            </a:r>
          </a:p>
        </p:txBody>
      </p:sp>
      <p:sp>
        <p:nvSpPr>
          <p:cNvPr id="46" name="Rounded Rectangular Callout 52">
            <a:extLst>
              <a:ext uri="{FF2B5EF4-FFF2-40B4-BE49-F238E27FC236}">
                <a16:creationId xmlns:a16="http://schemas.microsoft.com/office/drawing/2014/main" id="{2DEE9904-AB45-4909-8510-B053CB1C9135}"/>
              </a:ext>
            </a:extLst>
          </p:cNvPr>
          <p:cNvSpPr/>
          <p:nvPr/>
        </p:nvSpPr>
        <p:spPr bwMode="auto">
          <a:xfrm>
            <a:off x="8446305" y="5477319"/>
            <a:ext cx="1905000" cy="838200"/>
          </a:xfrm>
          <a:prstGeom prst="wedgeRoundRectCallout">
            <a:avLst>
              <a:gd name="adj1" fmla="val -45887"/>
              <a:gd name="adj2" fmla="val -90962"/>
              <a:gd name="adj3" fmla="val 16667"/>
            </a:avLst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Gill Sans Light"/>
                <a:cs typeface="Helvetica"/>
              </a:rPr>
              <a:t>The Internet of Things!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D866AA47-AD38-4181-8F28-47576C3FA3F0}"/>
              </a:ext>
            </a:extLst>
          </p:cNvPr>
          <p:cNvSpPr/>
          <p:nvPr/>
        </p:nvSpPr>
        <p:spPr bwMode="auto">
          <a:xfrm>
            <a:off x="9712332" y="1426016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5C6571E8-ABFD-4D7F-AA3E-002D9B71F3B0}"/>
              </a:ext>
            </a:extLst>
          </p:cNvPr>
          <p:cNvSpPr/>
          <p:nvPr/>
        </p:nvSpPr>
        <p:spPr bwMode="auto">
          <a:xfrm>
            <a:off x="9940932" y="2797616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E1E06743-1856-47F4-85E1-278B5FEDD8AB}"/>
              </a:ext>
            </a:extLst>
          </p:cNvPr>
          <p:cNvSpPr/>
          <p:nvPr/>
        </p:nvSpPr>
        <p:spPr bwMode="auto">
          <a:xfrm>
            <a:off x="9712332" y="4245416"/>
            <a:ext cx="304800" cy="9906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B033B4-770B-42ED-8B06-711C0FDF0552}"/>
              </a:ext>
            </a:extLst>
          </p:cNvPr>
          <p:cNvSpPr txBox="1"/>
          <p:nvPr/>
        </p:nvSpPr>
        <p:spPr>
          <a:xfrm>
            <a:off x="10093332" y="1273616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Number crunching, Data Storage, Massive </a:t>
            </a:r>
            <a:r>
              <a:rPr lang="en-US" sz="1600" dirty="0" err="1">
                <a:latin typeface="Gill Sans Light"/>
              </a:rPr>
              <a:t>Inet</a:t>
            </a:r>
            <a:r>
              <a:rPr lang="en-US" sz="1600" dirty="0">
                <a:latin typeface="Gill Sans Light"/>
              </a:rPr>
              <a:t> Services,</a:t>
            </a:r>
          </a:p>
          <a:p>
            <a:r>
              <a:rPr lang="en-US" sz="1600" dirty="0">
                <a:latin typeface="Gill Sans Light"/>
              </a:rPr>
              <a:t>ML, 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73C902-DDAF-4836-8AD9-191C2D444E1F}"/>
              </a:ext>
            </a:extLst>
          </p:cNvPr>
          <p:cNvSpPr txBox="1"/>
          <p:nvPr/>
        </p:nvSpPr>
        <p:spPr>
          <a:xfrm>
            <a:off x="10245732" y="3178616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Productivity,</a:t>
            </a:r>
          </a:p>
          <a:p>
            <a:r>
              <a:rPr lang="en-US" sz="1600" dirty="0">
                <a:latin typeface="Gill Sans Light"/>
              </a:rPr>
              <a:t>Interactive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3FD829-0C79-42AC-AFD1-B73328F45500}"/>
              </a:ext>
            </a:extLst>
          </p:cNvPr>
          <p:cNvSpPr txBox="1"/>
          <p:nvPr/>
        </p:nvSpPr>
        <p:spPr>
          <a:xfrm>
            <a:off x="10080632" y="4321616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Streaming from/to the physical world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B86084-5FD0-474B-A0B4-FB0B5C7D9D6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30347" y="4593143"/>
            <a:ext cx="540718" cy="4565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0DE51F8-E1EF-4652-B930-7D51C1E58FB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7902" y="4974074"/>
            <a:ext cx="328530" cy="32853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F7E81C6-0856-44D2-AD1C-CDED770A9B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32038" y="4737114"/>
            <a:ext cx="351694" cy="3516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E19C7A9-1FFA-4024-9134-63308BAAEA0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41748" y="4410316"/>
            <a:ext cx="463487" cy="4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50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with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025889" y="990600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A: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1143000" y="3505200"/>
            <a:ext cx="1059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 Light" panose="020B0302020104020203"/>
                <a:cs typeface="Arial" panose="020B0604020202020204" pitchFamily="34" charset="0"/>
              </a:rPr>
              <a:t>If only 2 MB of space, we get same deadlock situation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0B8D2B-E5EE-4836-A517-EE39B0392203}"/>
              </a:ext>
            </a:extLst>
          </p:cNvPr>
          <p:cNvSpPr txBox="1"/>
          <p:nvPr/>
        </p:nvSpPr>
        <p:spPr>
          <a:xfrm>
            <a:off x="5724741" y="991935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B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2032504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Dining Lawyers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11734800" cy="55530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Five chopsticks/Five lawyers (really cheap restaurant)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Free-for all: Lawyer will grab any one they can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two chopsticks to eat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all grab at same time?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to fix deadlock?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Make one of them give up a chopstick (Hah!)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Eventually everyone will get chance to eat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to prevent deadlock?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Never let lawyer take last chopstick if no hungry lawyer has two chopsticks afterwards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we formalize this requirement somehow?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46639" y="1447800"/>
            <a:ext cx="5092961" cy="2209800"/>
            <a:chOff x="6946639" y="1447800"/>
            <a:chExt cx="5092961" cy="2209800"/>
          </a:xfrm>
        </p:grpSpPr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1" t="522" r="11351" b="522"/>
            <a:stretch>
              <a:fillRect/>
            </a:stretch>
          </p:blipFill>
          <p:spPr bwMode="auto">
            <a:xfrm>
              <a:off x="8394439" y="1447800"/>
              <a:ext cx="2209800" cy="212090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639" y="1524000"/>
              <a:ext cx="1257300" cy="204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962" y="1447800"/>
              <a:ext cx="1163638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6151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5344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Four requirements for occurrence of Deadlock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10591800" cy="5943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sz="2800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Only one thread at a time can use a resource.</a:t>
            </a:r>
          </a:p>
          <a:p>
            <a:pPr>
              <a:spcBef>
                <a:spcPct val="20000"/>
              </a:spcBef>
            </a:pPr>
            <a:r>
              <a:rPr lang="en-US" altLang="ko-KR" sz="2800" dirty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Thread holding at least one resource is waiting to acquire additional resources held by other threads</a:t>
            </a:r>
          </a:p>
          <a:p>
            <a:pPr>
              <a:spcBef>
                <a:spcPct val="20000"/>
              </a:spcBef>
            </a:pPr>
            <a:r>
              <a:rPr lang="en-US" altLang="ko-KR" sz="2800" dirty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Resources are released only voluntarily by the thread holding the resource, after thread is finished with it</a:t>
            </a:r>
          </a:p>
          <a:p>
            <a:pPr>
              <a:spcBef>
                <a:spcPct val="20000"/>
              </a:spcBef>
            </a:pPr>
            <a:r>
              <a:rPr lang="en-US" altLang="ko-KR" sz="2800" dirty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There exists a set {</a:t>
            </a:r>
            <a:r>
              <a:rPr lang="en-US" altLang="ko-KR" sz="2400" i="1" dirty="0">
                <a:ea typeface="굴림" panose="020B0600000101010101" pitchFamily="34" charset="-127"/>
              </a:rPr>
              <a:t>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1</a:t>
            </a:r>
            <a:r>
              <a:rPr lang="en-US" altLang="ko-KR" sz="2400" dirty="0">
                <a:ea typeface="굴림" panose="020B0600000101010101" pitchFamily="34" charset="-127"/>
              </a:rPr>
              <a:t>, …, </a:t>
            </a:r>
            <a:r>
              <a:rPr lang="en-US" altLang="ko-KR" sz="2400" i="1" dirty="0" err="1">
                <a:ea typeface="굴림" panose="020B0600000101010101" pitchFamily="34" charset="-127"/>
              </a:rPr>
              <a:t>T</a:t>
            </a:r>
            <a:r>
              <a:rPr lang="en-US" altLang="ko-KR" sz="2400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sz="2400" dirty="0">
                <a:ea typeface="굴림" panose="020B0600000101010101" pitchFamily="34" charset="-127"/>
              </a:rPr>
              <a:t>} of waiting threads</a:t>
            </a:r>
          </a:p>
          <a:p>
            <a:pPr lvl="2">
              <a:spcBef>
                <a:spcPct val="20000"/>
              </a:spcBef>
            </a:pPr>
            <a:r>
              <a:rPr lang="en-US" altLang="ko-KR" sz="2400" i="1" dirty="0">
                <a:ea typeface="굴림" panose="020B0600000101010101" pitchFamily="34" charset="-127"/>
              </a:rPr>
              <a:t>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1 </a:t>
            </a:r>
            <a:r>
              <a:rPr lang="en-US" altLang="ko-KR" sz="2400" dirty="0">
                <a:ea typeface="굴림" panose="020B0600000101010101" pitchFamily="34" charset="-127"/>
              </a:rPr>
              <a:t>is waiting for a resource that is held by </a:t>
            </a:r>
            <a:r>
              <a:rPr lang="en-US" altLang="ko-KR" sz="2400" i="1" dirty="0">
                <a:ea typeface="굴림" panose="020B0600000101010101" pitchFamily="34" charset="-127"/>
              </a:rPr>
              <a:t>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2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sz="2400" i="1" dirty="0">
                <a:ea typeface="굴림" panose="020B0600000101010101" pitchFamily="34" charset="-127"/>
              </a:rPr>
              <a:t>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2</a:t>
            </a:r>
            <a:r>
              <a:rPr lang="en-US" altLang="ko-KR" sz="2400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sz="2400" i="1" dirty="0">
                <a:ea typeface="굴림" panose="020B0600000101010101" pitchFamily="34" charset="-127"/>
              </a:rPr>
              <a:t>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3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…</a:t>
            </a:r>
          </a:p>
          <a:p>
            <a:pPr lvl="2">
              <a:spcBef>
                <a:spcPct val="20000"/>
              </a:spcBef>
            </a:pPr>
            <a:r>
              <a:rPr lang="en-US" altLang="ko-KR" sz="2400" i="1" dirty="0" err="1">
                <a:ea typeface="굴림" panose="020B0600000101010101" pitchFamily="34" charset="-127"/>
              </a:rPr>
              <a:t>T</a:t>
            </a:r>
            <a:r>
              <a:rPr lang="en-US" altLang="ko-KR" sz="2400" i="1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sz="2400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sz="2400" i="1" dirty="0">
                <a:ea typeface="굴림" panose="020B0600000101010101" pitchFamily="34" charset="-127"/>
              </a:rPr>
              <a:t>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1</a:t>
            </a:r>
            <a:endParaRPr lang="en-US" altLang="ko-KR" sz="24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615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385" name="Group 49"/>
          <p:cNvGrpSpPr>
            <a:grpSpLocks/>
          </p:cNvGrpSpPr>
          <p:nvPr/>
        </p:nvGrpSpPr>
        <p:grpSpPr bwMode="auto">
          <a:xfrm>
            <a:off x="8458200" y="793230"/>
            <a:ext cx="2057400" cy="2667000"/>
            <a:chOff x="4224" y="384"/>
            <a:chExt cx="1296" cy="1680"/>
          </a:xfrm>
        </p:grpSpPr>
        <p:sp>
          <p:nvSpPr>
            <p:cNvPr id="31765" name="Rectangle 47"/>
            <p:cNvSpPr>
              <a:spLocks noChangeArrowheads="1"/>
            </p:cNvSpPr>
            <p:nvPr/>
          </p:nvSpPr>
          <p:spPr bwMode="auto">
            <a:xfrm>
              <a:off x="4224" y="432"/>
              <a:ext cx="1296" cy="163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66" name="Text Box 48"/>
            <p:cNvSpPr txBox="1">
              <a:spLocks noChangeArrowheads="1"/>
            </p:cNvSpPr>
            <p:nvPr/>
          </p:nvSpPr>
          <p:spPr bwMode="auto">
            <a:xfrm>
              <a:off x="4440" y="384"/>
              <a:ext cx="98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 u="sng" dirty="0">
                  <a:latin typeface="Gill Sans" charset="0"/>
                  <a:ea typeface="Gill Sans" charset="0"/>
                  <a:cs typeface="Gill Sans" charset="0"/>
                </a:rPr>
                <a:t>Symbols</a:t>
              </a:r>
            </a:p>
          </p:txBody>
        </p:sp>
      </p:grp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978098" y="152400"/>
            <a:ext cx="10299502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dirty="0">
                <a:ea typeface="굴림" panose="020B0600000101010101" pitchFamily="34" charset="-127"/>
              </a:rPr>
              <a:t>Detecting </a:t>
            </a:r>
            <a:r>
              <a:rPr lang="en-US" altLang="ko-KR" dirty="0" smtClean="0">
                <a:ea typeface="굴림" panose="020B0600000101010101" pitchFamily="34" charset="-127"/>
              </a:rPr>
              <a:t>Deadlock: Resource-Allocation </a:t>
            </a:r>
            <a:r>
              <a:rPr lang="en-US" altLang="ko-KR" dirty="0">
                <a:ea typeface="굴림" panose="020B0600000101010101" pitchFamily="34" charset="-127"/>
              </a:rPr>
              <a:t>Graph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762000"/>
            <a:ext cx="9372600" cy="5638800"/>
          </a:xfrm>
        </p:spPr>
        <p:txBody>
          <a:bodyPr/>
          <a:lstStyle/>
          <a:p>
            <a:r>
              <a:rPr lang="en-US" altLang="ko-KR" sz="2800" dirty="0">
                <a:ea typeface="굴림" panose="020B0600000101010101" pitchFamily="34" charset="-127"/>
              </a:rPr>
              <a:t>System Model				</a:t>
            </a:r>
            <a:endParaRPr lang="en-US" altLang="ko-KR" sz="2800" u="sng" dirty="0">
              <a:ea typeface="굴림" panose="020B0600000101010101" pitchFamily="34" charset="-127"/>
            </a:endParaRP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A set of Threads </a:t>
            </a:r>
            <a:r>
              <a:rPr lang="en-US" altLang="ko-KR" sz="2400" i="1" dirty="0">
                <a:ea typeface="굴림" panose="020B0600000101010101" pitchFamily="34" charset="-127"/>
              </a:rPr>
              <a:t>T</a:t>
            </a:r>
            <a:r>
              <a:rPr lang="en-US" altLang="ko-KR" sz="2400" i="1" baseline="-25000" dirty="0">
                <a:ea typeface="굴림" panose="020B0600000101010101" pitchFamily="34" charset="-127"/>
              </a:rPr>
              <a:t>1</a:t>
            </a:r>
            <a:r>
              <a:rPr lang="en-US" altLang="ko-KR" sz="2400" i="1" dirty="0">
                <a:ea typeface="굴림" panose="020B0600000101010101" pitchFamily="34" charset="-127"/>
              </a:rPr>
              <a:t>, T</a:t>
            </a:r>
            <a:r>
              <a:rPr lang="en-US" altLang="ko-KR" sz="2400" i="1" baseline="-25000" dirty="0">
                <a:ea typeface="굴림" panose="020B0600000101010101" pitchFamily="34" charset="-127"/>
              </a:rPr>
              <a:t>2</a:t>
            </a:r>
            <a:r>
              <a:rPr lang="en-US" altLang="ko-KR" sz="2400" i="1" dirty="0">
                <a:ea typeface="굴림" panose="020B0600000101010101" pitchFamily="34" charset="-127"/>
              </a:rPr>
              <a:t>, </a:t>
            </a:r>
            <a:r>
              <a:rPr lang="en-US" altLang="ko-KR" sz="2400" dirty="0">
                <a:ea typeface="굴림" panose="020B0600000101010101" pitchFamily="34" charset="-127"/>
              </a:rPr>
              <a:t>. . ., </a:t>
            </a:r>
            <a:r>
              <a:rPr lang="en-US" altLang="ko-KR" sz="2400" i="1" dirty="0" err="1">
                <a:ea typeface="굴림" panose="020B0600000101010101" pitchFamily="34" charset="-127"/>
              </a:rPr>
              <a:t>T</a:t>
            </a:r>
            <a:r>
              <a:rPr lang="en-US" altLang="ko-KR" sz="2400" i="1" baseline="-25000" dirty="0" err="1">
                <a:ea typeface="굴림" panose="020B0600000101010101" pitchFamily="34" charset="-127"/>
              </a:rPr>
              <a:t>n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Resource types </a:t>
            </a:r>
            <a:r>
              <a:rPr lang="en-US" altLang="ko-KR" sz="2400" i="1" dirty="0">
                <a:ea typeface="굴림" panose="020B0600000101010101" pitchFamily="34" charset="-127"/>
              </a:rPr>
              <a:t>R</a:t>
            </a:r>
            <a:r>
              <a:rPr lang="en-US" altLang="ko-KR" sz="2400" baseline="-25000" dirty="0">
                <a:ea typeface="굴림" panose="020B0600000101010101" pitchFamily="34" charset="-127"/>
              </a:rPr>
              <a:t>1</a:t>
            </a:r>
            <a:r>
              <a:rPr lang="en-US" altLang="ko-KR" sz="2400" dirty="0">
                <a:ea typeface="굴림" panose="020B0600000101010101" pitchFamily="34" charset="-127"/>
              </a:rPr>
              <a:t>, </a:t>
            </a:r>
            <a:r>
              <a:rPr lang="en-US" altLang="ko-KR" sz="2400" i="1" dirty="0">
                <a:ea typeface="굴림" panose="020B0600000101010101" pitchFamily="34" charset="-127"/>
              </a:rPr>
              <a:t>R</a:t>
            </a:r>
            <a:r>
              <a:rPr lang="en-US" altLang="ko-KR" sz="2400" baseline="-25000" dirty="0">
                <a:ea typeface="굴림" panose="020B0600000101010101" pitchFamily="34" charset="-127"/>
              </a:rPr>
              <a:t>2</a:t>
            </a:r>
            <a:r>
              <a:rPr lang="en-US" altLang="ko-KR" sz="2400" dirty="0">
                <a:ea typeface="굴림" panose="020B0600000101010101" pitchFamily="34" charset="-127"/>
              </a:rPr>
              <a:t>, . . ., </a:t>
            </a:r>
            <a:r>
              <a:rPr lang="en-US" altLang="ko-KR" sz="2400" i="1" dirty="0" err="1">
                <a:ea typeface="굴림" panose="020B0600000101010101" pitchFamily="34" charset="-127"/>
              </a:rPr>
              <a:t>R</a:t>
            </a:r>
            <a:r>
              <a:rPr lang="en-US" altLang="ko-KR" sz="2400" baseline="-25000" dirty="0" err="1">
                <a:ea typeface="굴림" panose="020B0600000101010101" pitchFamily="34" charset="-127"/>
              </a:rPr>
              <a:t>m</a:t>
            </a:r>
            <a:endParaRPr lang="en-US" altLang="ko-KR" sz="2400" baseline="-25000" dirty="0">
              <a:ea typeface="굴림" panose="020B0600000101010101" pitchFamily="34" charset="-127"/>
            </a:endParaRPr>
          </a:p>
          <a:p>
            <a:pPr lvl="2">
              <a:buFontTx/>
              <a:buNone/>
            </a:pPr>
            <a:r>
              <a:rPr lang="en-US" altLang="ko-KR" sz="2400" i="1" dirty="0">
                <a:ea typeface="굴림" panose="020B0600000101010101" pitchFamily="34" charset="-127"/>
              </a:rPr>
              <a:t>	CPU cycles, memory space, I/O devices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Each resource type </a:t>
            </a:r>
            <a:r>
              <a:rPr lang="en-US" altLang="ko-KR" sz="2400" i="1" dirty="0" err="1">
                <a:ea typeface="굴림" panose="020B0600000101010101" pitchFamily="34" charset="-127"/>
              </a:rPr>
              <a:t>R</a:t>
            </a:r>
            <a:r>
              <a:rPr lang="en-US" altLang="ko-KR" sz="2400" baseline="-25000" dirty="0" err="1">
                <a:ea typeface="굴림" panose="020B0600000101010101" pitchFamily="34" charset="-127"/>
              </a:rPr>
              <a:t>i</a:t>
            </a:r>
            <a:r>
              <a:rPr lang="en-US" altLang="ko-KR" sz="2400" dirty="0">
                <a:ea typeface="굴림" panose="020B0600000101010101" pitchFamily="34" charset="-127"/>
              </a:rPr>
              <a:t> has </a:t>
            </a:r>
            <a:r>
              <a:rPr lang="en-US" altLang="ko-KR" sz="2400" i="1" dirty="0">
                <a:ea typeface="굴림" panose="020B0600000101010101" pitchFamily="34" charset="-127"/>
              </a:rPr>
              <a:t>W</a:t>
            </a:r>
            <a:r>
              <a:rPr lang="en-US" altLang="ko-KR" sz="2400" baseline="-25000" dirty="0">
                <a:ea typeface="굴림" panose="020B0600000101010101" pitchFamily="34" charset="-127"/>
              </a:rPr>
              <a:t>i</a:t>
            </a:r>
            <a:r>
              <a:rPr lang="en-US" altLang="ko-KR" sz="2400" dirty="0">
                <a:ea typeface="굴림" panose="020B0600000101010101" pitchFamily="34" charset="-127"/>
              </a:rPr>
              <a:t> instances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Each thread utilizes a resource as follows:</a:t>
            </a:r>
          </a:p>
          <a:p>
            <a:pPr lvl="2"/>
            <a:r>
              <a:rPr lang="en-US" altLang="ko-KR" sz="2400" dirty="0">
                <a:latin typeface="Courier New" panose="02070309020205020404" pitchFamily="49" charset="0"/>
                <a:ea typeface="굴림" panose="020B0600000101010101" pitchFamily="34" charset="-127"/>
              </a:rPr>
              <a:t>Request() / Use() / Release()</a:t>
            </a:r>
          </a:p>
          <a:p>
            <a:r>
              <a:rPr lang="en-US" altLang="ko-KR" sz="2800" dirty="0">
                <a:ea typeface="굴림" panose="020B0600000101010101" pitchFamily="34" charset="-127"/>
              </a:rPr>
              <a:t>Resource-Allocation Graph: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V is partitioned into two types:</a:t>
            </a:r>
          </a:p>
          <a:p>
            <a:pPr lvl="2"/>
            <a:r>
              <a:rPr lang="en-US" altLang="ko-KR" sz="2400" i="1" dirty="0">
                <a:ea typeface="굴림" panose="020B0600000101010101" pitchFamily="34" charset="-127"/>
              </a:rPr>
              <a:t>T</a:t>
            </a:r>
            <a:r>
              <a:rPr lang="en-US" altLang="ko-KR" sz="2400" dirty="0">
                <a:ea typeface="굴림" panose="020B0600000101010101" pitchFamily="34" charset="-127"/>
              </a:rPr>
              <a:t> = {</a:t>
            </a:r>
            <a:r>
              <a:rPr lang="en-US" altLang="ko-KR" sz="2400" i="1" dirty="0">
                <a:ea typeface="굴림" panose="020B0600000101010101" pitchFamily="34" charset="-127"/>
              </a:rPr>
              <a:t>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1</a:t>
            </a:r>
            <a:r>
              <a:rPr lang="en-US" altLang="ko-KR" sz="2400" dirty="0">
                <a:ea typeface="굴림" panose="020B0600000101010101" pitchFamily="34" charset="-127"/>
              </a:rPr>
              <a:t>, </a:t>
            </a:r>
            <a:r>
              <a:rPr lang="en-US" altLang="ko-KR" sz="2400" i="1" dirty="0">
                <a:ea typeface="굴림" panose="020B0600000101010101" pitchFamily="34" charset="-127"/>
              </a:rPr>
              <a:t>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2</a:t>
            </a:r>
            <a:r>
              <a:rPr lang="en-US" altLang="ko-KR" sz="2400" dirty="0">
                <a:ea typeface="굴림" panose="020B0600000101010101" pitchFamily="34" charset="-127"/>
              </a:rPr>
              <a:t>, …, </a:t>
            </a:r>
            <a:r>
              <a:rPr lang="en-US" altLang="ko-KR" sz="2400" i="1" dirty="0" err="1">
                <a:ea typeface="굴림" panose="020B0600000101010101" pitchFamily="34" charset="-127"/>
              </a:rPr>
              <a:t>T</a:t>
            </a:r>
            <a:r>
              <a:rPr lang="en-US" altLang="ko-KR" sz="2400" i="1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sz="2400" dirty="0">
                <a:ea typeface="굴림" panose="020B0600000101010101" pitchFamily="34" charset="-127"/>
              </a:rPr>
              <a:t>}, the set threads in the system.</a:t>
            </a:r>
          </a:p>
          <a:p>
            <a:pPr lvl="2"/>
            <a:r>
              <a:rPr lang="en-US" altLang="ko-KR" sz="2400" i="1" dirty="0">
                <a:ea typeface="굴림" panose="020B0600000101010101" pitchFamily="34" charset="-127"/>
              </a:rPr>
              <a:t>R</a:t>
            </a:r>
            <a:r>
              <a:rPr lang="en-US" altLang="ko-KR" sz="2400" dirty="0">
                <a:ea typeface="굴림" panose="020B0600000101010101" pitchFamily="34" charset="-127"/>
              </a:rPr>
              <a:t> = {</a:t>
            </a:r>
            <a:r>
              <a:rPr lang="en-US" altLang="ko-KR" sz="2400" i="1" dirty="0">
                <a:ea typeface="굴림" panose="020B0600000101010101" pitchFamily="34" charset="-127"/>
              </a:rPr>
              <a:t>R</a:t>
            </a:r>
            <a:r>
              <a:rPr lang="en-US" altLang="ko-KR" sz="2400" baseline="-25000" dirty="0">
                <a:ea typeface="굴림" panose="020B0600000101010101" pitchFamily="34" charset="-127"/>
              </a:rPr>
              <a:t>1</a:t>
            </a:r>
            <a:r>
              <a:rPr lang="en-US" altLang="ko-KR" sz="2400" dirty="0">
                <a:ea typeface="굴림" panose="020B0600000101010101" pitchFamily="34" charset="-127"/>
              </a:rPr>
              <a:t>, </a:t>
            </a:r>
            <a:r>
              <a:rPr lang="en-US" altLang="ko-KR" sz="2400" i="1" dirty="0">
                <a:ea typeface="굴림" panose="020B0600000101010101" pitchFamily="34" charset="-127"/>
              </a:rPr>
              <a:t>R</a:t>
            </a:r>
            <a:r>
              <a:rPr lang="en-US" altLang="ko-KR" sz="2400" baseline="-25000" dirty="0">
                <a:ea typeface="굴림" panose="020B0600000101010101" pitchFamily="34" charset="-127"/>
              </a:rPr>
              <a:t>2</a:t>
            </a:r>
            <a:r>
              <a:rPr lang="en-US" altLang="ko-KR" sz="2400" dirty="0">
                <a:ea typeface="굴림" panose="020B0600000101010101" pitchFamily="34" charset="-127"/>
              </a:rPr>
              <a:t>, …, </a:t>
            </a:r>
            <a:r>
              <a:rPr lang="en-US" altLang="ko-KR" sz="2400" i="1" dirty="0" err="1">
                <a:ea typeface="굴림" panose="020B0600000101010101" pitchFamily="34" charset="-127"/>
              </a:rPr>
              <a:t>R</a:t>
            </a:r>
            <a:r>
              <a:rPr lang="en-US" altLang="ko-KR" sz="2400" i="1" baseline="-25000" dirty="0" err="1">
                <a:ea typeface="굴림" panose="020B0600000101010101" pitchFamily="34" charset="-127"/>
              </a:rPr>
              <a:t>m</a:t>
            </a:r>
            <a:r>
              <a:rPr lang="en-US" altLang="ko-KR" sz="2400" dirty="0">
                <a:ea typeface="굴림" panose="020B0600000101010101" pitchFamily="34" charset="-127"/>
              </a:rPr>
              <a:t>}, the set of resource types in system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request edge – directed edge </a:t>
            </a:r>
            <a:r>
              <a:rPr lang="en-US" altLang="ko-KR" sz="2400" i="1" dirty="0">
                <a:ea typeface="굴림" panose="020B0600000101010101" pitchFamily="34" charset="-127"/>
              </a:rPr>
              <a:t>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1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sz="2400" i="1" dirty="0" err="1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en-US" altLang="ko-KR" sz="2400" i="1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j</a:t>
            </a:r>
            <a:endParaRPr lang="en-US" altLang="ko-KR" sz="2400" i="1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/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assignment edge </a:t>
            </a:r>
            <a:r>
              <a:rPr lang="en-US" altLang="ko-KR" sz="2400" dirty="0">
                <a:ea typeface="굴림" panose="020B0600000101010101" pitchFamily="34" charset="-127"/>
              </a:rPr>
              <a:t>– directed edge </a:t>
            </a:r>
            <a:r>
              <a:rPr lang="en-US" altLang="ko-KR" sz="2400" i="1" dirty="0" err="1">
                <a:ea typeface="굴림" panose="020B0600000101010101" pitchFamily="34" charset="-127"/>
              </a:rPr>
              <a:t>R</a:t>
            </a:r>
            <a:r>
              <a:rPr lang="en-US" altLang="ko-KR" sz="2400" i="1" baseline="-25000" dirty="0" err="1">
                <a:ea typeface="굴림" panose="020B0600000101010101" pitchFamily="34" charset="-127"/>
              </a:rPr>
              <a:t>j</a:t>
            </a:r>
            <a:r>
              <a:rPr lang="en-US" altLang="ko-KR" sz="2400" i="1" dirty="0">
                <a:ea typeface="굴림" panose="020B0600000101010101" pitchFamily="34" charset="-127"/>
              </a:rPr>
              <a:t>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sz="2400" i="1" dirty="0">
                <a:ea typeface="굴림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sz="2400" i="1" baseline="-25000" dirty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</a:p>
        </p:txBody>
      </p:sp>
      <p:grpSp>
        <p:nvGrpSpPr>
          <p:cNvPr id="526382" name="Group 46"/>
          <p:cNvGrpSpPr>
            <a:grpSpLocks/>
          </p:cNvGrpSpPr>
          <p:nvPr/>
        </p:nvGrpSpPr>
        <p:grpSpPr bwMode="auto">
          <a:xfrm>
            <a:off x="8763001" y="2074344"/>
            <a:ext cx="1509713" cy="1344613"/>
            <a:chOff x="4272" y="1105"/>
            <a:chExt cx="951" cy="847"/>
          </a:xfrm>
        </p:grpSpPr>
        <p:grpSp>
          <p:nvGrpSpPr>
            <p:cNvPr id="31753" name="Group 43"/>
            <p:cNvGrpSpPr>
              <a:grpSpLocks/>
            </p:cNvGrpSpPr>
            <p:nvPr/>
          </p:nvGrpSpPr>
          <p:grpSpPr bwMode="auto">
            <a:xfrm>
              <a:off x="4272" y="1152"/>
              <a:ext cx="375" cy="601"/>
              <a:chOff x="4320" y="755"/>
              <a:chExt cx="375" cy="601"/>
            </a:xfrm>
          </p:grpSpPr>
          <p:grpSp>
            <p:nvGrpSpPr>
              <p:cNvPr id="31761" name="Group 13"/>
              <p:cNvGrpSpPr>
                <a:grpSpLocks/>
              </p:cNvGrpSpPr>
              <p:nvPr/>
            </p:nvGrpSpPr>
            <p:grpSpPr bwMode="auto">
              <a:xfrm>
                <a:off x="4320" y="755"/>
                <a:ext cx="375" cy="328"/>
                <a:chOff x="1680" y="816"/>
                <a:chExt cx="384" cy="336"/>
              </a:xfrm>
            </p:grpSpPr>
            <p:sp>
              <p:nvSpPr>
                <p:cNvPr id="31763" name="Rectangle 14"/>
                <p:cNvSpPr>
                  <a:spLocks noChangeArrowheads="1"/>
                </p:cNvSpPr>
                <p:nvPr/>
              </p:nvSpPr>
              <p:spPr bwMode="auto">
                <a:xfrm>
                  <a:off x="1680" y="816"/>
                  <a:ext cx="384" cy="33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64" name="Oval 15"/>
                <p:cNvSpPr>
                  <a:spLocks noChangeArrowheads="1"/>
                </p:cNvSpPr>
                <p:nvPr/>
              </p:nvSpPr>
              <p:spPr bwMode="auto">
                <a:xfrm>
                  <a:off x="1848" y="96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1762" name="Text Box 16"/>
              <p:cNvSpPr txBox="1">
                <a:spLocks noChangeArrowheads="1"/>
              </p:cNvSpPr>
              <p:nvPr/>
            </p:nvSpPr>
            <p:spPr bwMode="auto">
              <a:xfrm>
                <a:off x="4374" y="1104"/>
                <a:ext cx="29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1754" name="Group 28"/>
            <p:cNvGrpSpPr>
              <a:grpSpLocks/>
            </p:cNvGrpSpPr>
            <p:nvPr/>
          </p:nvGrpSpPr>
          <p:grpSpPr bwMode="auto">
            <a:xfrm>
              <a:off x="4848" y="1105"/>
              <a:ext cx="375" cy="847"/>
              <a:chOff x="1584" y="2064"/>
              <a:chExt cx="384" cy="867"/>
            </a:xfrm>
          </p:grpSpPr>
          <p:grpSp>
            <p:nvGrpSpPr>
              <p:cNvPr id="31755" name="Group 29"/>
              <p:cNvGrpSpPr>
                <a:grpSpLocks/>
              </p:cNvGrpSpPr>
              <p:nvPr/>
            </p:nvGrpSpPr>
            <p:grpSpPr bwMode="auto">
              <a:xfrm>
                <a:off x="1584" y="2064"/>
                <a:ext cx="384" cy="576"/>
                <a:chOff x="1584" y="2064"/>
                <a:chExt cx="384" cy="576"/>
              </a:xfrm>
            </p:grpSpPr>
            <p:sp>
              <p:nvSpPr>
                <p:cNvPr id="31757" name="Rectangle 30"/>
                <p:cNvSpPr>
                  <a:spLocks noChangeArrowheads="1"/>
                </p:cNvSpPr>
                <p:nvPr/>
              </p:nvSpPr>
              <p:spPr bwMode="auto">
                <a:xfrm>
                  <a:off x="1584" y="2064"/>
                  <a:ext cx="384" cy="57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58" name="Oval 31"/>
                <p:cNvSpPr>
                  <a:spLocks noChangeArrowheads="1"/>
                </p:cNvSpPr>
                <p:nvPr/>
              </p:nvSpPr>
              <p:spPr bwMode="auto">
                <a:xfrm>
                  <a:off x="1752" y="2169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59" name="Oval 32"/>
                <p:cNvSpPr>
                  <a:spLocks noChangeArrowheads="1"/>
                </p:cNvSpPr>
                <p:nvPr/>
              </p:nvSpPr>
              <p:spPr bwMode="auto">
                <a:xfrm>
                  <a:off x="1752" y="23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60" name="Oval 33"/>
                <p:cNvSpPr>
                  <a:spLocks noChangeArrowheads="1"/>
                </p:cNvSpPr>
                <p:nvPr/>
              </p:nvSpPr>
              <p:spPr bwMode="auto">
                <a:xfrm>
                  <a:off x="1752" y="248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1756" name="Text Box 34"/>
              <p:cNvSpPr txBox="1">
                <a:spLocks noChangeArrowheads="1"/>
              </p:cNvSpPr>
              <p:nvPr/>
            </p:nvSpPr>
            <p:spPr bwMode="auto">
              <a:xfrm>
                <a:off x="1639" y="2673"/>
                <a:ext cx="300" cy="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526381" name="Group 45"/>
          <p:cNvGrpSpPr>
            <a:grpSpLocks/>
          </p:cNvGrpSpPr>
          <p:nvPr/>
        </p:nvGrpSpPr>
        <p:grpSpPr bwMode="auto">
          <a:xfrm>
            <a:off x="8763001" y="1325043"/>
            <a:ext cx="1509713" cy="595312"/>
            <a:chOff x="4272" y="633"/>
            <a:chExt cx="951" cy="375"/>
          </a:xfrm>
        </p:grpSpPr>
        <p:sp>
          <p:nvSpPr>
            <p:cNvPr id="31751" name="Oval 9"/>
            <p:cNvSpPr>
              <a:spLocks noChangeArrowheads="1"/>
            </p:cNvSpPr>
            <p:nvPr/>
          </p:nvSpPr>
          <p:spPr bwMode="auto">
            <a:xfrm>
              <a:off x="4272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52" name="Oval 44"/>
            <p:cNvSpPr>
              <a:spLocks noChangeArrowheads="1"/>
            </p:cNvSpPr>
            <p:nvPr/>
          </p:nvSpPr>
          <p:spPr bwMode="auto">
            <a:xfrm>
              <a:off x="4848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>
                  <a:latin typeface="Gill Sans" charset="0"/>
                  <a:ea typeface="Gill Sans" charset="0"/>
                  <a:cs typeface="Gill Sans" charset="0"/>
                </a:rPr>
                <a:t>2</a:t>
              </a: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5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8267700" cy="512763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Resource-Allocation Graph Examples</a:t>
            </a:r>
          </a:p>
        </p:txBody>
      </p:sp>
      <p:grpSp>
        <p:nvGrpSpPr>
          <p:cNvPr id="528647" name="Group 263"/>
          <p:cNvGrpSpPr>
            <a:grpSpLocks/>
          </p:cNvGrpSpPr>
          <p:nvPr/>
        </p:nvGrpSpPr>
        <p:grpSpPr bwMode="auto">
          <a:xfrm>
            <a:off x="1789113" y="1754189"/>
            <a:ext cx="2925762" cy="4637089"/>
            <a:chOff x="144" y="1182"/>
            <a:chExt cx="1843" cy="2921"/>
          </a:xfrm>
        </p:grpSpPr>
        <p:grpSp>
          <p:nvGrpSpPr>
            <p:cNvPr id="32838" name="Group 256"/>
            <p:cNvGrpSpPr>
              <a:grpSpLocks/>
            </p:cNvGrpSpPr>
            <p:nvPr/>
          </p:nvGrpSpPr>
          <p:grpSpPr bwMode="auto">
            <a:xfrm>
              <a:off x="144" y="1182"/>
              <a:ext cx="1753" cy="2418"/>
              <a:chOff x="39" y="606"/>
              <a:chExt cx="1753" cy="2418"/>
            </a:xfrm>
          </p:grpSpPr>
          <p:sp>
            <p:nvSpPr>
              <p:cNvPr id="32840" name="Rectangle 198"/>
              <p:cNvSpPr>
                <a:spLocks noChangeArrowheads="1"/>
              </p:cNvSpPr>
              <p:nvPr/>
            </p:nvSpPr>
            <p:spPr bwMode="auto">
              <a:xfrm>
                <a:off x="39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841" name="Group 255"/>
              <p:cNvGrpSpPr>
                <a:grpSpLocks/>
              </p:cNvGrpSpPr>
              <p:nvPr/>
            </p:nvGrpSpPr>
            <p:grpSpPr bwMode="auto">
              <a:xfrm>
                <a:off x="143" y="606"/>
                <a:ext cx="1546" cy="2271"/>
                <a:chOff x="143" y="606"/>
                <a:chExt cx="1546" cy="2271"/>
              </a:xfrm>
            </p:grpSpPr>
            <p:sp>
              <p:nvSpPr>
                <p:cNvPr id="32842" name="Oval 6"/>
                <p:cNvSpPr>
                  <a:spLocks noChangeArrowheads="1"/>
                </p:cNvSpPr>
                <p:nvPr/>
              </p:nvSpPr>
              <p:spPr bwMode="auto">
                <a:xfrm>
                  <a:off x="143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43" name="Oval 7"/>
                <p:cNvSpPr>
                  <a:spLocks noChangeArrowheads="1"/>
                </p:cNvSpPr>
                <p:nvPr/>
              </p:nvSpPr>
              <p:spPr bwMode="auto">
                <a:xfrm>
                  <a:off x="752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44" name="Oval 8"/>
                <p:cNvSpPr>
                  <a:spLocks noChangeArrowheads="1"/>
                </p:cNvSpPr>
                <p:nvPr/>
              </p:nvSpPr>
              <p:spPr bwMode="auto">
                <a:xfrm>
                  <a:off x="1314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845" name="Group 47"/>
                <p:cNvGrpSpPr>
                  <a:grpSpLocks/>
                </p:cNvGrpSpPr>
                <p:nvPr/>
              </p:nvGrpSpPr>
              <p:grpSpPr bwMode="auto">
                <a:xfrm>
                  <a:off x="330" y="606"/>
                  <a:ext cx="375" cy="574"/>
                  <a:chOff x="576" y="413"/>
                  <a:chExt cx="384" cy="588"/>
                </a:xfrm>
              </p:grpSpPr>
              <p:grpSp>
                <p:nvGrpSpPr>
                  <p:cNvPr id="32871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73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74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72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6" name="Group 48"/>
                <p:cNvGrpSpPr>
                  <a:grpSpLocks/>
                </p:cNvGrpSpPr>
                <p:nvPr/>
              </p:nvGrpSpPr>
              <p:grpSpPr bwMode="auto">
                <a:xfrm>
                  <a:off x="1033" y="606"/>
                  <a:ext cx="375" cy="581"/>
                  <a:chOff x="1392" y="413"/>
                  <a:chExt cx="384" cy="595"/>
                </a:xfrm>
              </p:grpSpPr>
              <p:grpSp>
                <p:nvGrpSpPr>
                  <p:cNvPr id="32867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69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70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6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7" name="Group 46"/>
                <p:cNvGrpSpPr>
                  <a:grpSpLocks/>
                </p:cNvGrpSpPr>
                <p:nvPr/>
              </p:nvGrpSpPr>
              <p:grpSpPr bwMode="auto">
                <a:xfrm>
                  <a:off x="471" y="2030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86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64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5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6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6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8" name="Group 45"/>
                <p:cNvGrpSpPr>
                  <a:grpSpLocks/>
                </p:cNvGrpSpPr>
                <p:nvPr/>
              </p:nvGrpSpPr>
              <p:grpSpPr bwMode="auto">
                <a:xfrm>
                  <a:off x="1267" y="2030"/>
                  <a:ext cx="375" cy="847"/>
                  <a:chOff x="1584" y="2064"/>
                  <a:chExt cx="384" cy="867"/>
                </a:xfrm>
              </p:grpSpPr>
              <p:grpSp>
                <p:nvGrpSpPr>
                  <p:cNvPr id="32856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58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59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0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1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57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84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377" y="1186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0" name="Line 50"/>
                <p:cNvSpPr>
                  <a:spLocks noChangeShapeType="1"/>
                </p:cNvSpPr>
                <p:nvPr/>
              </p:nvSpPr>
              <p:spPr bwMode="auto">
                <a:xfrm>
                  <a:off x="526" y="1028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051" y="1201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2" name="Line 58"/>
                <p:cNvSpPr>
                  <a:spLocks noChangeShapeType="1"/>
                </p:cNvSpPr>
                <p:nvPr/>
              </p:nvSpPr>
              <p:spPr bwMode="auto">
                <a:xfrm>
                  <a:off x="1226" y="1030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3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393" y="1789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660" y="1793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5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1452" y="1799"/>
                  <a:ext cx="3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839" name="Text Box 251"/>
            <p:cNvSpPr txBox="1">
              <a:spLocks noChangeArrowheads="1"/>
            </p:cNvSpPr>
            <p:nvPr/>
          </p:nvSpPr>
          <p:spPr bwMode="auto">
            <a:xfrm>
              <a:off x="392" y="3580"/>
              <a:ext cx="159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Simple Resource</a:t>
              </a:r>
            </a:p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</a:p>
          </p:txBody>
        </p:sp>
      </p:grpSp>
      <p:grpSp>
        <p:nvGrpSpPr>
          <p:cNvPr id="528648" name="Group 264"/>
          <p:cNvGrpSpPr>
            <a:grpSpLocks/>
          </p:cNvGrpSpPr>
          <p:nvPr/>
        </p:nvGrpSpPr>
        <p:grpSpPr bwMode="auto">
          <a:xfrm>
            <a:off x="4684713" y="1782763"/>
            <a:ext cx="2855912" cy="4608514"/>
            <a:chOff x="1968" y="1200"/>
            <a:chExt cx="1799" cy="2903"/>
          </a:xfrm>
        </p:grpSpPr>
        <p:grpSp>
          <p:nvGrpSpPr>
            <p:cNvPr id="32801" name="Group 259"/>
            <p:cNvGrpSpPr>
              <a:grpSpLocks/>
            </p:cNvGrpSpPr>
            <p:nvPr/>
          </p:nvGrpSpPr>
          <p:grpSpPr bwMode="auto">
            <a:xfrm>
              <a:off x="1968" y="1200"/>
              <a:ext cx="1753" cy="2400"/>
              <a:chOff x="1920" y="624"/>
              <a:chExt cx="1753" cy="2400"/>
            </a:xfrm>
          </p:grpSpPr>
          <p:sp>
            <p:nvSpPr>
              <p:cNvPr id="32803" name="Rectangle 199"/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804" name="Group 197"/>
              <p:cNvGrpSpPr>
                <a:grpSpLocks/>
              </p:cNvGrpSpPr>
              <p:nvPr/>
            </p:nvGrpSpPr>
            <p:grpSpPr bwMode="auto">
              <a:xfrm>
                <a:off x="2024" y="702"/>
                <a:ext cx="1546" cy="2271"/>
                <a:chOff x="2304" y="798"/>
                <a:chExt cx="1546" cy="2271"/>
              </a:xfrm>
            </p:grpSpPr>
            <p:sp>
              <p:nvSpPr>
                <p:cNvPr id="32805" name="Oval 129"/>
                <p:cNvSpPr>
                  <a:spLocks noChangeArrowheads="1"/>
                </p:cNvSpPr>
                <p:nvPr/>
              </p:nvSpPr>
              <p:spPr bwMode="auto">
                <a:xfrm>
                  <a:off x="2304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06" name="Oval 130"/>
                <p:cNvSpPr>
                  <a:spLocks noChangeArrowheads="1"/>
                </p:cNvSpPr>
                <p:nvPr/>
              </p:nvSpPr>
              <p:spPr bwMode="auto">
                <a:xfrm>
                  <a:off x="2913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07" name="Oval 131"/>
                <p:cNvSpPr>
                  <a:spLocks noChangeArrowheads="1"/>
                </p:cNvSpPr>
                <p:nvPr/>
              </p:nvSpPr>
              <p:spPr bwMode="auto">
                <a:xfrm>
                  <a:off x="3475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808" name="Group 132"/>
                <p:cNvGrpSpPr>
                  <a:grpSpLocks/>
                </p:cNvGrpSpPr>
                <p:nvPr/>
              </p:nvGrpSpPr>
              <p:grpSpPr bwMode="auto">
                <a:xfrm>
                  <a:off x="2491" y="798"/>
                  <a:ext cx="375" cy="574"/>
                  <a:chOff x="576" y="413"/>
                  <a:chExt cx="384" cy="588"/>
                </a:xfrm>
              </p:grpSpPr>
              <p:grpSp>
                <p:nvGrpSpPr>
                  <p:cNvPr id="32834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6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37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35" name="Text Box 1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09" name="Group 137"/>
                <p:cNvGrpSpPr>
                  <a:grpSpLocks/>
                </p:cNvGrpSpPr>
                <p:nvPr/>
              </p:nvGrpSpPr>
              <p:grpSpPr bwMode="auto">
                <a:xfrm>
                  <a:off x="3194" y="798"/>
                  <a:ext cx="375" cy="581"/>
                  <a:chOff x="1392" y="413"/>
                  <a:chExt cx="384" cy="595"/>
                </a:xfrm>
              </p:grpSpPr>
              <p:grpSp>
                <p:nvGrpSpPr>
                  <p:cNvPr id="32830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2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33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31" name="Text Box 1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10" name="Group 142"/>
                <p:cNvGrpSpPr>
                  <a:grpSpLocks/>
                </p:cNvGrpSpPr>
                <p:nvPr/>
              </p:nvGrpSpPr>
              <p:grpSpPr bwMode="auto">
                <a:xfrm>
                  <a:off x="2632" y="2222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825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27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8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9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26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11" name="Group 148"/>
                <p:cNvGrpSpPr>
                  <a:grpSpLocks/>
                </p:cNvGrpSpPr>
                <p:nvPr/>
              </p:nvGrpSpPr>
              <p:grpSpPr bwMode="auto">
                <a:xfrm>
                  <a:off x="3428" y="2222"/>
                  <a:ext cx="375" cy="847"/>
                  <a:chOff x="1584" y="2064"/>
                  <a:chExt cx="384" cy="867"/>
                </a:xfrm>
              </p:grpSpPr>
              <p:grpSp>
                <p:nvGrpSpPr>
                  <p:cNvPr id="32819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21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2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3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4" name="Oval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20" name="Text Box 1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812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538" y="1378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3" name="Line 156"/>
                <p:cNvSpPr>
                  <a:spLocks noChangeShapeType="1"/>
                </p:cNvSpPr>
                <p:nvPr/>
              </p:nvSpPr>
              <p:spPr bwMode="auto">
                <a:xfrm>
                  <a:off x="2687" y="1220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4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3212" y="1393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5" name="Line 158"/>
                <p:cNvSpPr>
                  <a:spLocks noChangeShapeType="1"/>
                </p:cNvSpPr>
                <p:nvPr/>
              </p:nvSpPr>
              <p:spPr bwMode="auto">
                <a:xfrm>
                  <a:off x="3387" y="1222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6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2554" y="1981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7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821" y="1985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8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3014" y="1933"/>
                  <a:ext cx="505" cy="4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802" name="Text Box 252"/>
            <p:cNvSpPr txBox="1">
              <a:spLocks noChangeArrowheads="1"/>
            </p:cNvSpPr>
            <p:nvPr/>
          </p:nvSpPr>
          <p:spPr bwMode="auto">
            <a:xfrm>
              <a:off x="2216" y="3580"/>
              <a:ext cx="15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  <a:b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With Deadlock</a:t>
              </a:r>
            </a:p>
          </p:txBody>
        </p:sp>
      </p:grpSp>
      <p:grpSp>
        <p:nvGrpSpPr>
          <p:cNvPr id="528649" name="Group 265"/>
          <p:cNvGrpSpPr>
            <a:grpSpLocks/>
          </p:cNvGrpSpPr>
          <p:nvPr/>
        </p:nvGrpSpPr>
        <p:grpSpPr bwMode="auto">
          <a:xfrm>
            <a:off x="7580313" y="1782764"/>
            <a:ext cx="2855912" cy="4978399"/>
            <a:chOff x="3792" y="1200"/>
            <a:chExt cx="1799" cy="3136"/>
          </a:xfrm>
        </p:grpSpPr>
        <p:grpSp>
          <p:nvGrpSpPr>
            <p:cNvPr id="32775" name="Group 248"/>
            <p:cNvGrpSpPr>
              <a:grpSpLocks/>
            </p:cNvGrpSpPr>
            <p:nvPr/>
          </p:nvGrpSpPr>
          <p:grpSpPr bwMode="auto">
            <a:xfrm>
              <a:off x="3792" y="1200"/>
              <a:ext cx="1753" cy="2400"/>
              <a:chOff x="3792" y="624"/>
              <a:chExt cx="1753" cy="2400"/>
            </a:xfrm>
          </p:grpSpPr>
          <p:sp>
            <p:nvSpPr>
              <p:cNvPr id="32777" name="Rectangle 200"/>
              <p:cNvSpPr>
                <a:spLocks noChangeArrowheads="1"/>
              </p:cNvSpPr>
              <p:nvPr/>
            </p:nvSpPr>
            <p:spPr bwMode="auto">
              <a:xfrm>
                <a:off x="3792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778" name="Group 247"/>
              <p:cNvGrpSpPr>
                <a:grpSpLocks/>
              </p:cNvGrpSpPr>
              <p:nvPr/>
            </p:nvGrpSpPr>
            <p:grpSpPr bwMode="auto">
              <a:xfrm>
                <a:off x="3896" y="749"/>
                <a:ext cx="1471" cy="2086"/>
                <a:chOff x="3896" y="749"/>
                <a:chExt cx="1471" cy="2086"/>
              </a:xfrm>
            </p:grpSpPr>
            <p:sp>
              <p:nvSpPr>
                <p:cNvPr id="32779" name="Oval 202"/>
                <p:cNvSpPr>
                  <a:spLocks noChangeArrowheads="1"/>
                </p:cNvSpPr>
                <p:nvPr/>
              </p:nvSpPr>
              <p:spPr bwMode="auto">
                <a:xfrm>
                  <a:off x="3896" y="1631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0" name="Oval 203"/>
                <p:cNvSpPr>
                  <a:spLocks noChangeArrowheads="1"/>
                </p:cNvSpPr>
                <p:nvPr/>
              </p:nvSpPr>
              <p:spPr bwMode="auto">
                <a:xfrm>
                  <a:off x="4969" y="77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1" name="Oval 204"/>
                <p:cNvSpPr>
                  <a:spLocks noChangeArrowheads="1"/>
                </p:cNvSpPr>
                <p:nvPr/>
              </p:nvSpPr>
              <p:spPr bwMode="auto">
                <a:xfrm>
                  <a:off x="4992" y="163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782" name="Group 215"/>
                <p:cNvGrpSpPr>
                  <a:grpSpLocks/>
                </p:cNvGrpSpPr>
                <p:nvPr/>
              </p:nvGrpSpPr>
              <p:grpSpPr bwMode="auto">
                <a:xfrm>
                  <a:off x="4368" y="2161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7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798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9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00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797" name="Text Box 2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783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4178" y="1425"/>
                  <a:ext cx="184" cy="2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4" name="Line 232"/>
                <p:cNvSpPr>
                  <a:spLocks noChangeShapeType="1"/>
                </p:cNvSpPr>
                <p:nvPr/>
              </p:nvSpPr>
              <p:spPr bwMode="auto">
                <a:xfrm flipH="1" flipV="1">
                  <a:off x="4194" y="1969"/>
                  <a:ext cx="355" cy="3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5" name="Line 233"/>
                <p:cNvSpPr>
                  <a:spLocks noChangeShapeType="1"/>
                </p:cNvSpPr>
                <p:nvPr/>
              </p:nvSpPr>
              <p:spPr bwMode="auto">
                <a:xfrm>
                  <a:off x="4547" y="2437"/>
                  <a:ext cx="445" cy="15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6" name="Line 234"/>
                <p:cNvSpPr>
                  <a:spLocks noChangeShapeType="1"/>
                </p:cNvSpPr>
                <p:nvPr/>
              </p:nvSpPr>
              <p:spPr bwMode="auto">
                <a:xfrm flipH="1">
                  <a:off x="4750" y="1926"/>
                  <a:ext cx="274" cy="23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787" name="Group 243"/>
                <p:cNvGrpSpPr>
                  <a:grpSpLocks/>
                </p:cNvGrpSpPr>
                <p:nvPr/>
              </p:nvGrpSpPr>
              <p:grpSpPr bwMode="auto">
                <a:xfrm>
                  <a:off x="4368" y="749"/>
                  <a:ext cx="375" cy="681"/>
                  <a:chOff x="4368" y="749"/>
                  <a:chExt cx="375" cy="681"/>
                </a:xfrm>
              </p:grpSpPr>
              <p:grpSp>
                <p:nvGrpSpPr>
                  <p:cNvPr id="32791" name="Group 237"/>
                  <p:cNvGrpSpPr>
                    <a:grpSpLocks/>
                  </p:cNvGrpSpPr>
                  <p:nvPr/>
                </p:nvGrpSpPr>
                <p:grpSpPr bwMode="auto">
                  <a:xfrm flipV="1">
                    <a:off x="4368" y="1008"/>
                    <a:ext cx="375" cy="422"/>
                    <a:chOff x="672" y="2064"/>
                    <a:chExt cx="384" cy="432"/>
                  </a:xfrm>
                </p:grpSpPr>
                <p:sp>
                  <p:nvSpPr>
                    <p:cNvPr id="32793" name="Rectangl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4" name="Oval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5" name="Oval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792" name="Text Box 2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749"/>
                    <a:ext cx="29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788" name="Oval 242"/>
                <p:cNvSpPr>
                  <a:spLocks noChangeArrowheads="1"/>
                </p:cNvSpPr>
                <p:nvPr/>
              </p:nvSpPr>
              <p:spPr bwMode="auto">
                <a:xfrm>
                  <a:off x="4992" y="2448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4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9" name="Line 244"/>
                <p:cNvSpPr>
                  <a:spLocks noChangeShapeType="1"/>
                </p:cNvSpPr>
                <p:nvPr/>
              </p:nvSpPr>
              <p:spPr bwMode="auto">
                <a:xfrm>
                  <a:off x="4553" y="1302"/>
                  <a:ext cx="465" cy="3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90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4553" y="1002"/>
                  <a:ext cx="418" cy="1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776" name="Text Box 253"/>
            <p:cNvSpPr txBox="1">
              <a:spLocks noChangeArrowheads="1"/>
            </p:cNvSpPr>
            <p:nvPr/>
          </p:nvSpPr>
          <p:spPr bwMode="auto">
            <a:xfrm>
              <a:off x="4040" y="3580"/>
              <a:ext cx="1551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  <a:b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With Cycle, but</a:t>
              </a:r>
            </a:p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No Deadlock</a:t>
              </a:r>
            </a:p>
          </p:txBody>
        </p:sp>
      </p:grpSp>
      <p:sp>
        <p:nvSpPr>
          <p:cNvPr id="32774" name="Rectangle 262"/>
          <p:cNvSpPr>
            <a:spLocks noGrp="1" noChangeArrowheads="1"/>
          </p:cNvSpPr>
          <p:nvPr>
            <p:ph type="body" idx="1"/>
          </p:nvPr>
        </p:nvSpPr>
        <p:spPr>
          <a:xfrm>
            <a:off x="2006600" y="674688"/>
            <a:ext cx="8001000" cy="1295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Model: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request edge – directed edge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 err="1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j</a:t>
            </a:r>
            <a:endParaRPr lang="en-US" altLang="ko-KR" i="1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assignment edge </a:t>
            </a:r>
            <a:r>
              <a:rPr lang="en-US" altLang="ko-KR" dirty="0">
                <a:ea typeface="굴림" panose="020B0600000101010101" pitchFamily="34" charset="-127"/>
              </a:rPr>
              <a:t>– directed edge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j</a:t>
            </a:r>
            <a:r>
              <a:rPr lang="en-US" altLang="ko-KR" i="1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52229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65" name="Group 85"/>
          <p:cNvGrpSpPr>
            <a:grpSpLocks/>
          </p:cNvGrpSpPr>
          <p:nvPr/>
        </p:nvGrpSpPr>
        <p:grpSpPr bwMode="auto">
          <a:xfrm>
            <a:off x="8077201" y="3259138"/>
            <a:ext cx="2016125" cy="2760662"/>
            <a:chOff x="4320" y="1728"/>
            <a:chExt cx="1200" cy="1643"/>
          </a:xfrm>
        </p:grpSpPr>
        <p:sp>
          <p:nvSpPr>
            <p:cNvPr id="34821" name="Rectangle 59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4822" name="Group 84"/>
            <p:cNvGrpSpPr>
              <a:grpSpLocks/>
            </p:cNvGrpSpPr>
            <p:nvPr/>
          </p:nvGrpSpPr>
          <p:grpSpPr bwMode="auto">
            <a:xfrm>
              <a:off x="4391" y="1728"/>
              <a:ext cx="1007" cy="1560"/>
              <a:chOff x="4391" y="1728"/>
              <a:chExt cx="1007" cy="1560"/>
            </a:xfrm>
          </p:grpSpPr>
          <p:sp>
            <p:nvSpPr>
              <p:cNvPr id="34823" name="Oval 61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4" name="Oval 62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5" name="Oval 63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3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4826" name="Group 64"/>
              <p:cNvGrpSpPr>
                <a:grpSpLocks/>
              </p:cNvGrpSpPr>
              <p:nvPr/>
            </p:nvGrpSpPr>
            <p:grpSpPr bwMode="auto">
              <a:xfrm>
                <a:off x="4715" y="2779"/>
                <a:ext cx="262" cy="509"/>
                <a:chOff x="672" y="2112"/>
                <a:chExt cx="391" cy="763"/>
              </a:xfrm>
            </p:grpSpPr>
            <p:grpSp>
              <p:nvGrpSpPr>
                <p:cNvPr id="34839" name="Group 65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34841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484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484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484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88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b="0">
                      <a:latin typeface="Gill Sans" charset="0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4827" name="Line 70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8" name="Line 71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9" name="Line 72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0" name="Line 73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4831" name="Group 75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34836" name="Rectangle 76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837" name="Oval 77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838" name="Oval 78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4832" name="Text Box 79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60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3" name="Oval 80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4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4" name="Line 81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5" name="Line 82"/>
              <p:cNvSpPr>
                <a:spLocks noChangeShapeType="1"/>
              </p:cNvSpPr>
              <p:nvPr/>
            </p:nvSpPr>
            <p:spPr bwMode="auto">
              <a:xfrm flipV="1">
                <a:off x="4841" y="1987"/>
                <a:ext cx="28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34819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Deadlock Detection Algorithm</a:t>
            </a:r>
          </a:p>
        </p:txBody>
      </p:sp>
      <p:sp>
        <p:nvSpPr>
          <p:cNvPr id="532536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914400" y="767346"/>
            <a:ext cx="10287000" cy="5867400"/>
          </a:xfrm>
        </p:spPr>
        <p:txBody>
          <a:bodyPr/>
          <a:lstStyle/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Let [X] represent an m-</a:t>
            </a:r>
            <a:r>
              <a:rPr lang="en-US" altLang="ko-KR" dirty="0" err="1">
                <a:ea typeface="굴림" panose="020B0600000101010101" pitchFamily="34" charset="-127"/>
              </a:rPr>
              <a:t>ary</a:t>
            </a:r>
            <a:r>
              <a:rPr lang="en-US" altLang="ko-KR" dirty="0">
                <a:ea typeface="굴림" panose="020B0600000101010101" pitchFamily="34" charset="-127"/>
              </a:rPr>
              <a:t> vector of non-negative integers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(quantities of resources of each type):</a:t>
            </a:r>
          </a:p>
          <a:p>
            <a:pPr lvl="1"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 </a:t>
            </a:r>
            <a:r>
              <a:rPr lang="en-US" altLang="ko-KR" sz="1900" dirty="0">
                <a:ea typeface="굴림" panose="020B0600000101010101" pitchFamily="34" charset="-127"/>
              </a:rPr>
              <a:t>	Current free resources each type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</a:t>
            </a:r>
            <a:r>
              <a:rPr lang="en-US" altLang="ko-KR" sz="1900" dirty="0">
                <a:ea typeface="굴림" panose="020B0600000101010101" pitchFamily="34" charset="-127"/>
              </a:rPr>
              <a:t>	Current requests from thread X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</a:t>
            </a:r>
            <a:r>
              <a:rPr lang="en-US" altLang="ko-KR" sz="19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ea typeface="굴림" panose="020B0600000101010101" pitchFamily="34" charset="-127"/>
              </a:rPr>
              <a:t>Current resources held by thread X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See if tasks can eventually terminate on their own</a:t>
            </a:r>
          </a:p>
          <a:p>
            <a:pPr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dirty="0">
                <a:ea typeface="굴림" panose="020B0600000101010101" pitchFamily="34" charset="-127"/>
              </a:rPr>
              <a:t>		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done = true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Foreach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 node in UNFINISHED {	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if ([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 &lt;= [Avail]) {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remove node from UNFINISHED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} until(done)		</a:t>
            </a:r>
            <a:r>
              <a:rPr lang="en-US" altLang="ko-KR" sz="1900" dirty="0">
                <a:ea typeface="굴림" panose="020B0600000101010101" pitchFamily="34" charset="-127"/>
              </a:rPr>
              <a:t>		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Nodes left in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UNFINISHED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deadlocked</a:t>
            </a:r>
          </a:p>
        </p:txBody>
      </p:sp>
    </p:spTree>
    <p:extLst>
      <p:ext uri="{BB962C8B-B14F-4D97-AF65-F5344CB8AC3E}">
        <p14:creationId xmlns:p14="http://schemas.microsoft.com/office/powerpoint/2010/main" val="41643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D427-C788-4D03-9606-C97787A3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52400"/>
            <a:ext cx="8382000" cy="533400"/>
          </a:xfrm>
        </p:spPr>
        <p:txBody>
          <a:bodyPr/>
          <a:lstStyle/>
          <a:p>
            <a:r>
              <a:rPr lang="en-US" dirty="0"/>
              <a:t>How should a system deal with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AD13-7106-47CC-B3AE-A7E15DBF5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Four different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prevention</a:t>
            </a:r>
            <a:r>
              <a:rPr lang="en-US" dirty="0"/>
              <a:t>: write your code in a way that it isn’t prone to deadlock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recovery</a:t>
            </a:r>
            <a:r>
              <a:rPr lang="en-US" dirty="0"/>
              <a:t>: let deadlock happen, and then figure out how to recover from it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avoidance</a:t>
            </a:r>
            <a:r>
              <a:rPr lang="en-US" dirty="0"/>
              <a:t>: dynamically delay resource requests so deadlock doesn’t happen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denial</a:t>
            </a:r>
            <a:r>
              <a:rPr lang="en-US" dirty="0"/>
              <a:t>: ignore the possibility of deadlock</a:t>
            </a:r>
            <a:endParaRPr lang="en-US" u="sng" dirty="0"/>
          </a:p>
          <a:p>
            <a:endParaRPr lang="en-US" dirty="0"/>
          </a:p>
          <a:p>
            <a:r>
              <a:rPr lang="en-US" dirty="0"/>
              <a:t>Modern operating systems:</a:t>
            </a:r>
          </a:p>
          <a:p>
            <a:pPr lvl="1"/>
            <a:r>
              <a:rPr lang="en-US" dirty="0"/>
              <a:t>Make sure the </a:t>
            </a:r>
            <a:r>
              <a:rPr lang="en-US" i="1" dirty="0"/>
              <a:t>system</a:t>
            </a:r>
            <a:r>
              <a:rPr lang="en-US" dirty="0"/>
              <a:t> isn’t involved in any deadlock</a:t>
            </a:r>
          </a:p>
          <a:p>
            <a:pPr lvl="1"/>
            <a:r>
              <a:rPr lang="en-US" dirty="0"/>
              <a:t>Ignore deadlock in applications</a:t>
            </a:r>
          </a:p>
          <a:p>
            <a:pPr lvl="2"/>
            <a:r>
              <a:rPr lang="en-US" dirty="0"/>
              <a:t>“Ostrich Algorithm”</a:t>
            </a:r>
          </a:p>
        </p:txBody>
      </p:sp>
    </p:spTree>
    <p:extLst>
      <p:ext uri="{BB962C8B-B14F-4D97-AF65-F5344CB8AC3E}">
        <p14:creationId xmlns:p14="http://schemas.microsoft.com/office/powerpoint/2010/main" val="2276628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2400"/>
            <a:ext cx="71628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Techniques for Preventing Deadlock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109728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Infinite resources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Include enough resources so that no one ever runs out of resources.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Doesn’t </a:t>
            </a:r>
            <a:r>
              <a:rPr lang="en-US" altLang="ko-KR" dirty="0" smtClean="0">
                <a:ea typeface="굴림" panose="020B0600000101010101" pitchFamily="34" charset="-127"/>
              </a:rPr>
              <a:t>actually have </a:t>
            </a:r>
            <a:r>
              <a:rPr lang="en-US" altLang="ko-KR" dirty="0">
                <a:ea typeface="굴림" panose="020B0600000101010101" pitchFamily="34" charset="-127"/>
              </a:rPr>
              <a:t>to be infinite, just </a:t>
            </a:r>
            <a:r>
              <a:rPr lang="en-US" altLang="ko-KR" dirty="0" smtClean="0">
                <a:ea typeface="굴림" panose="020B0600000101010101" pitchFamily="34" charset="-127"/>
              </a:rPr>
              <a:t>large…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Give illusion of infinite resources (e.g. virtual memory)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Examples: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Bay bridge with 12,000 lanes.  Never wait!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Infinite disk space (not realistic yet?)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 Sharing of resources (totally independent threads)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 very realistic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Don’t allow waiting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the phone company avoids deadlock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Call Mom in Toledo, works way through phone network, but if blocked get busy signal.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 used in Ethernet/some multiprocessor nets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Everyone speaks at once.  On collision, back off and retry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Inefficient, since have to keep retrying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Consider: driving to San Francisco; when hit traffic jam, suddenly you’re transported back home and told to retry!</a:t>
            </a:r>
          </a:p>
        </p:txBody>
      </p:sp>
    </p:spTree>
    <p:extLst>
      <p:ext uri="{BB962C8B-B14F-4D97-AF65-F5344CB8AC3E}">
        <p14:creationId xmlns:p14="http://schemas.microsoft.com/office/powerpoint/2010/main" val="2237019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(Virtually) Infinite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2800" y="3886200"/>
            <a:ext cx="10566400" cy="2133600"/>
          </a:xfrm>
        </p:spPr>
        <p:txBody>
          <a:bodyPr/>
          <a:lstStyle/>
          <a:p>
            <a:r>
              <a:rPr lang="en-US" dirty="0">
                <a:latin typeface="Gill Sans Light"/>
                <a:cs typeface="Arial" panose="020B0604020202020204" pitchFamily="34" charset="0"/>
              </a:rPr>
              <a:t>With virtual memory we have “infinite” space so everything will just succeed, thus above example won’t deadlock</a:t>
            </a:r>
          </a:p>
          <a:p>
            <a:pPr lvl="1"/>
            <a:r>
              <a:rPr lang="en-US" dirty="0">
                <a:latin typeface="Gill Sans Light"/>
                <a:cs typeface="Arial" panose="020B0604020202020204" pitchFamily="34" charset="0"/>
              </a:rPr>
              <a:t>Of course, it isn’t actually infinite, but certainly larger than 2MB!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025889" y="1498791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onsolas" panose="020B0609020204030204" pitchFamily="49" charset="0"/>
              </a:rPr>
              <a:t>Thread A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0B8D2B-E5EE-4836-A517-EE39B0392203}"/>
              </a:ext>
            </a:extLst>
          </p:cNvPr>
          <p:cNvSpPr txBox="1"/>
          <p:nvPr/>
        </p:nvSpPr>
        <p:spPr>
          <a:xfrm>
            <a:off x="5724741" y="1500126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onsolas" panose="020B0609020204030204" pitchFamily="49" charset="0"/>
              </a:rPr>
              <a:t>Thread B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3036655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Techniques for Preventing Deadlock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11430000" cy="60198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Make all threads request everything they’ll need at the beginning.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Problem: Predicting future is hard, tend to over-estimate resources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Example: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If need 2 chopsticks, request both at same time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Don’t leave home until we know no one is using any intersection between here and where you want to go; only one car on the Bay Bridge at a time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Force all threads to request resources in a particular order preventing any cyclic use of resources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Thus, preventing deadlock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Example (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x.Acquire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y.Acquire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z.Acquire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</a:t>
            </a:r>
            <a:r>
              <a:rPr lang="en-US" altLang="ko-KR" dirty="0">
                <a:ea typeface="굴림" panose="020B0600000101010101" pitchFamily="34" charset="-127"/>
              </a:rPr>
              <a:t>,…)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Make tasks request disk, then memory, then…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Keep from deadlock on freeways around SF by requiring everyone to go clockwise</a:t>
            </a:r>
          </a:p>
          <a:p>
            <a:pPr lvl="2"/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460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8328-59A7-410F-BEB5-2428D34A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Landscape of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A1A8C-B0B1-4AC4-A049-1137EAB2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Priority-based scheduling rooted in “time-sharing”</a:t>
            </a:r>
          </a:p>
          <a:p>
            <a:pPr lvl="1"/>
            <a:r>
              <a:rPr lang="en-US" dirty="0"/>
              <a:t>Allocating precious, limited resources across a diverse workload</a:t>
            </a:r>
          </a:p>
          <a:p>
            <a:pPr lvl="2"/>
            <a:r>
              <a:rPr lang="en-US" dirty="0"/>
              <a:t>CPU bound, vs interactive, vs I/O bound</a:t>
            </a:r>
          </a:p>
          <a:p>
            <a:r>
              <a:rPr lang="en-US" dirty="0"/>
              <a:t>80’s brought about personal computers, workstations, and servers on networks</a:t>
            </a:r>
          </a:p>
          <a:p>
            <a:pPr lvl="1"/>
            <a:r>
              <a:rPr lang="en-US" dirty="0"/>
              <a:t>Different machines of different types for different purposes</a:t>
            </a:r>
          </a:p>
          <a:p>
            <a:pPr lvl="1"/>
            <a:r>
              <a:rPr lang="en-US" dirty="0"/>
              <a:t>Shift to fairness and avoiding extremes (starvation)</a:t>
            </a:r>
          </a:p>
          <a:p>
            <a:r>
              <a:rPr lang="en-US" dirty="0"/>
              <a:t>90’s emergence of the web, rise of internet-based services, the data-center-is-the-computer</a:t>
            </a:r>
          </a:p>
          <a:p>
            <a:pPr lvl="1"/>
            <a:r>
              <a:rPr lang="en-US" dirty="0"/>
              <a:t>Server consolidation, massive clustered services, huge </a:t>
            </a:r>
            <a:r>
              <a:rPr lang="en-US" dirty="0" err="1"/>
              <a:t>flashcrowds</a:t>
            </a:r>
            <a:endParaRPr lang="en-US" dirty="0"/>
          </a:p>
          <a:p>
            <a:pPr lvl="1"/>
            <a:r>
              <a:rPr lang="en-US" dirty="0"/>
              <a:t>It’s about predictability, 95</a:t>
            </a:r>
            <a:r>
              <a:rPr lang="en-US" baseline="30000" dirty="0"/>
              <a:t>th</a:t>
            </a:r>
            <a:r>
              <a:rPr lang="en-US" dirty="0"/>
              <a:t> percentile performance guarantees</a:t>
            </a:r>
          </a:p>
        </p:txBody>
      </p:sp>
    </p:spTree>
    <p:extLst>
      <p:ext uri="{BB962C8B-B14F-4D97-AF65-F5344CB8AC3E}">
        <p14:creationId xmlns:p14="http://schemas.microsoft.com/office/powerpoint/2010/main" val="3837144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Resources Atomically 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152651" y="112067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6096000" y="112067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1905000" y="3667780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 Light"/>
              </a:rPr>
              <a:t>Consider instead: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CE5BA4-8B81-4353-8591-19783F1F61C9}"/>
              </a:ext>
            </a:extLst>
          </p:cNvPr>
          <p:cNvSpPr txBox="1"/>
          <p:nvPr/>
        </p:nvSpPr>
        <p:spPr>
          <a:xfrm>
            <a:off x="2152651" y="4092460"/>
            <a:ext cx="3714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Acquire_both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(x, y);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FE5EBC-B6C1-4BB0-8A3B-ED88D2587070}"/>
              </a:ext>
            </a:extLst>
          </p:cNvPr>
          <p:cNvSpPr txBox="1"/>
          <p:nvPr/>
        </p:nvSpPr>
        <p:spPr>
          <a:xfrm>
            <a:off x="6096000" y="4092460"/>
            <a:ext cx="3714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Acquire_both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(y, x);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1905000" y="704886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 Light"/>
              </a:rPr>
              <a:t>Rather than:</a:t>
            </a:r>
          </a:p>
        </p:txBody>
      </p:sp>
    </p:spTree>
    <p:extLst>
      <p:ext uri="{BB962C8B-B14F-4D97-AF65-F5344CB8AC3E}">
        <p14:creationId xmlns:p14="http://schemas.microsoft.com/office/powerpoint/2010/main" val="3860737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Resources Atomically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152651" y="1621544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Thread A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z.Acquire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z.Release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6096000" y="1621544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Thread B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z.Acquire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z.Release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2025890" y="892062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 Light"/>
              </a:rPr>
              <a:t>Or consider this:</a:t>
            </a:r>
          </a:p>
        </p:txBody>
      </p:sp>
    </p:spTree>
    <p:extLst>
      <p:ext uri="{BB962C8B-B14F-4D97-AF65-F5344CB8AC3E}">
        <p14:creationId xmlns:p14="http://schemas.microsoft.com/office/powerpoint/2010/main" val="1990809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52400"/>
            <a:ext cx="7924800" cy="533400"/>
          </a:xfrm>
        </p:spPr>
        <p:txBody>
          <a:bodyPr/>
          <a:lstStyle/>
          <a:p>
            <a:r>
              <a:rPr lang="en-US" dirty="0"/>
              <a:t>Acquire Resources in Consistent 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152651" y="112067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6096000" y="112067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1905000" y="3591580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 Light"/>
              </a:rPr>
              <a:t>Consider instead: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CE5BA4-8B81-4353-8591-19783F1F61C9}"/>
              </a:ext>
            </a:extLst>
          </p:cNvPr>
          <p:cNvSpPr txBox="1"/>
          <p:nvPr/>
        </p:nvSpPr>
        <p:spPr>
          <a:xfrm>
            <a:off x="2152651" y="4008267"/>
            <a:ext cx="3714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FE5EBC-B6C1-4BB0-8A3B-ED88D2587070}"/>
              </a:ext>
            </a:extLst>
          </p:cNvPr>
          <p:cNvSpPr txBox="1"/>
          <p:nvPr/>
        </p:nvSpPr>
        <p:spPr>
          <a:xfrm>
            <a:off x="6096000" y="4008267"/>
            <a:ext cx="3714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 err="1">
                <a:latin typeface="Consolas" panose="020B0609020204030204" pitchFamily="49" charset="0"/>
              </a:rPr>
              <a:t>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 err="1">
                <a:latin typeface="Consolas" panose="020B0609020204030204" pitchFamily="49" charset="0"/>
              </a:rPr>
              <a:t>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A91D6-5845-4043-9901-D792989B49F9}"/>
              </a:ext>
            </a:extLst>
          </p:cNvPr>
          <p:cNvSpPr txBox="1"/>
          <p:nvPr/>
        </p:nvSpPr>
        <p:spPr>
          <a:xfrm>
            <a:off x="8313906" y="5393261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Does it matter in which order the locks are released?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1905000" y="715018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 Light"/>
              </a:rPr>
              <a:t>Rather than:</a:t>
            </a:r>
          </a:p>
        </p:txBody>
      </p:sp>
    </p:spTree>
    <p:extLst>
      <p:ext uri="{BB962C8B-B14F-4D97-AF65-F5344CB8AC3E}">
        <p14:creationId xmlns:p14="http://schemas.microsoft.com/office/powerpoint/2010/main" val="314163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6"/>
          <p:cNvGrpSpPr/>
          <p:nvPr/>
        </p:nvGrpSpPr>
        <p:grpSpPr>
          <a:xfrm>
            <a:off x="700454" y="3429000"/>
            <a:ext cx="10649257" cy="3429000"/>
            <a:chOff x="700454" y="3429000"/>
            <a:chExt cx="10649257" cy="3429000"/>
          </a:xfrm>
        </p:grpSpPr>
        <p:grpSp>
          <p:nvGrpSpPr>
            <p:cNvPr id="178" name="Group 192"/>
            <p:cNvGrpSpPr>
              <a:grpSpLocks/>
            </p:cNvGrpSpPr>
            <p:nvPr/>
          </p:nvGrpSpPr>
          <p:grpSpPr bwMode="auto">
            <a:xfrm>
              <a:off x="5334001" y="3962400"/>
              <a:ext cx="1431925" cy="334963"/>
              <a:chOff x="460" y="3583"/>
              <a:chExt cx="902" cy="211"/>
            </a:xfrm>
          </p:grpSpPr>
          <p:sp>
            <p:nvSpPr>
              <p:cNvPr id="262" name="Arc 19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63" name="Arc 19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79" name="Group 195"/>
            <p:cNvGrpSpPr>
              <a:grpSpLocks/>
            </p:cNvGrpSpPr>
            <p:nvPr/>
          </p:nvGrpSpPr>
          <p:grpSpPr bwMode="auto">
            <a:xfrm>
              <a:off x="3763964" y="3962400"/>
              <a:ext cx="1431925" cy="334963"/>
              <a:chOff x="460" y="3583"/>
              <a:chExt cx="902" cy="211"/>
            </a:xfrm>
          </p:grpSpPr>
          <p:sp>
            <p:nvSpPr>
              <p:cNvPr id="260" name="Arc 19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61" name="Arc 19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0" name="Group 198"/>
            <p:cNvGrpSpPr>
              <a:grpSpLocks/>
            </p:cNvGrpSpPr>
            <p:nvPr/>
          </p:nvGrpSpPr>
          <p:grpSpPr bwMode="auto">
            <a:xfrm>
              <a:off x="3763964" y="4419600"/>
              <a:ext cx="1431925" cy="1603375"/>
              <a:chOff x="4381" y="2784"/>
              <a:chExt cx="902" cy="1010"/>
            </a:xfrm>
          </p:grpSpPr>
          <p:sp>
            <p:nvSpPr>
              <p:cNvPr id="256" name="Arc 199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7" name="Arc 200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8" name="Arc 201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9" name="Arc 202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1" name="Group 203"/>
            <p:cNvGrpSpPr>
              <a:grpSpLocks/>
            </p:cNvGrpSpPr>
            <p:nvPr/>
          </p:nvGrpSpPr>
          <p:grpSpPr bwMode="auto">
            <a:xfrm>
              <a:off x="6858001" y="4419600"/>
              <a:ext cx="1431925" cy="1603375"/>
              <a:chOff x="4381" y="2784"/>
              <a:chExt cx="902" cy="1010"/>
            </a:xfrm>
          </p:grpSpPr>
          <p:sp>
            <p:nvSpPr>
              <p:cNvPr id="252" name="Arc 204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3" name="Arc 205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4" name="Arc 206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5" name="Arc 207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2" name="Group 208"/>
            <p:cNvGrpSpPr>
              <a:grpSpLocks/>
            </p:cNvGrpSpPr>
            <p:nvPr/>
          </p:nvGrpSpPr>
          <p:grpSpPr bwMode="auto">
            <a:xfrm>
              <a:off x="2209801" y="3429000"/>
              <a:ext cx="1500188" cy="3429000"/>
              <a:chOff x="2374" y="2068"/>
              <a:chExt cx="945" cy="2252"/>
            </a:xfrm>
          </p:grpSpPr>
          <p:sp>
            <p:nvSpPr>
              <p:cNvPr id="250" name="Line 209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1" name="Line 210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3" name="Group 211"/>
            <p:cNvGrpSpPr>
              <a:grpSpLocks/>
            </p:cNvGrpSpPr>
            <p:nvPr/>
          </p:nvGrpSpPr>
          <p:grpSpPr bwMode="auto">
            <a:xfrm>
              <a:off x="8345489" y="3429000"/>
              <a:ext cx="1500188" cy="3429000"/>
              <a:chOff x="2374" y="2068"/>
              <a:chExt cx="945" cy="2252"/>
            </a:xfrm>
          </p:grpSpPr>
          <p:sp>
            <p:nvSpPr>
              <p:cNvPr id="248" name="Line 212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9" name="Line 213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4" name="Group 214"/>
            <p:cNvGrpSpPr>
              <a:grpSpLocks/>
            </p:cNvGrpSpPr>
            <p:nvPr/>
          </p:nvGrpSpPr>
          <p:grpSpPr bwMode="auto">
            <a:xfrm>
              <a:off x="8398670" y="4419600"/>
              <a:ext cx="1431925" cy="1603375"/>
              <a:chOff x="4381" y="2784"/>
              <a:chExt cx="902" cy="1010"/>
            </a:xfrm>
          </p:grpSpPr>
          <p:sp>
            <p:nvSpPr>
              <p:cNvPr id="244" name="Arc 215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5" name="Arc 216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6" name="Arc 217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7" name="Arc 218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5" name="Group 219"/>
            <p:cNvGrpSpPr>
              <a:grpSpLocks/>
            </p:cNvGrpSpPr>
            <p:nvPr/>
          </p:nvGrpSpPr>
          <p:grpSpPr bwMode="auto">
            <a:xfrm>
              <a:off x="2254251" y="4419600"/>
              <a:ext cx="1431925" cy="333375"/>
              <a:chOff x="460" y="2784"/>
              <a:chExt cx="902" cy="210"/>
            </a:xfrm>
          </p:grpSpPr>
          <p:sp>
            <p:nvSpPr>
              <p:cNvPr id="242" name="Arc 220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3" name="Arc 221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6" name="Group 222"/>
            <p:cNvGrpSpPr>
              <a:grpSpLocks/>
            </p:cNvGrpSpPr>
            <p:nvPr/>
          </p:nvGrpSpPr>
          <p:grpSpPr bwMode="auto">
            <a:xfrm>
              <a:off x="2254251" y="5688013"/>
              <a:ext cx="1431925" cy="334963"/>
              <a:chOff x="460" y="3583"/>
              <a:chExt cx="902" cy="211"/>
            </a:xfrm>
          </p:grpSpPr>
          <p:sp>
            <p:nvSpPr>
              <p:cNvPr id="240" name="Arc 22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1" name="Arc 22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7" name="Group 225"/>
            <p:cNvGrpSpPr>
              <a:grpSpLocks/>
            </p:cNvGrpSpPr>
            <p:nvPr/>
          </p:nvGrpSpPr>
          <p:grpSpPr bwMode="auto">
            <a:xfrm>
              <a:off x="2209801" y="3962400"/>
              <a:ext cx="1431925" cy="334963"/>
              <a:chOff x="460" y="3583"/>
              <a:chExt cx="902" cy="211"/>
            </a:xfrm>
          </p:grpSpPr>
          <p:sp>
            <p:nvSpPr>
              <p:cNvPr id="238" name="Arc 22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9" name="Arc 22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8" name="Group 228"/>
            <p:cNvGrpSpPr>
              <a:grpSpLocks/>
            </p:cNvGrpSpPr>
            <p:nvPr/>
          </p:nvGrpSpPr>
          <p:grpSpPr bwMode="auto">
            <a:xfrm>
              <a:off x="6858001" y="3962400"/>
              <a:ext cx="1431925" cy="334963"/>
              <a:chOff x="460" y="3583"/>
              <a:chExt cx="902" cy="211"/>
            </a:xfrm>
          </p:grpSpPr>
          <p:sp>
            <p:nvSpPr>
              <p:cNvPr id="236" name="Arc 229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7" name="Arc 230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9" name="Group 231"/>
            <p:cNvGrpSpPr>
              <a:grpSpLocks/>
            </p:cNvGrpSpPr>
            <p:nvPr/>
          </p:nvGrpSpPr>
          <p:grpSpPr bwMode="auto">
            <a:xfrm>
              <a:off x="8382795" y="3962400"/>
              <a:ext cx="1431925" cy="334963"/>
              <a:chOff x="460" y="3583"/>
              <a:chExt cx="902" cy="211"/>
            </a:xfrm>
          </p:grpSpPr>
          <p:sp>
            <p:nvSpPr>
              <p:cNvPr id="234" name="Arc 232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5" name="Arc 233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0" name="Group 234"/>
            <p:cNvGrpSpPr>
              <a:grpSpLocks/>
            </p:cNvGrpSpPr>
            <p:nvPr/>
          </p:nvGrpSpPr>
          <p:grpSpPr bwMode="auto">
            <a:xfrm>
              <a:off x="2271714" y="6096000"/>
              <a:ext cx="1431925" cy="333375"/>
              <a:chOff x="460" y="2784"/>
              <a:chExt cx="902" cy="210"/>
            </a:xfrm>
          </p:grpSpPr>
          <p:sp>
            <p:nvSpPr>
              <p:cNvPr id="232" name="Arc 235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3" name="Arc 236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1" name="Group 237"/>
            <p:cNvGrpSpPr>
              <a:grpSpLocks/>
            </p:cNvGrpSpPr>
            <p:nvPr/>
          </p:nvGrpSpPr>
          <p:grpSpPr bwMode="auto">
            <a:xfrm>
              <a:off x="3733801" y="6096000"/>
              <a:ext cx="1431925" cy="333375"/>
              <a:chOff x="460" y="2784"/>
              <a:chExt cx="902" cy="210"/>
            </a:xfrm>
          </p:grpSpPr>
          <p:sp>
            <p:nvSpPr>
              <p:cNvPr id="230" name="Arc 238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1" name="Arc 239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2" name="Group 240"/>
            <p:cNvGrpSpPr>
              <a:grpSpLocks/>
            </p:cNvGrpSpPr>
            <p:nvPr/>
          </p:nvGrpSpPr>
          <p:grpSpPr bwMode="auto">
            <a:xfrm>
              <a:off x="5334001" y="6096000"/>
              <a:ext cx="1431925" cy="333375"/>
              <a:chOff x="460" y="2784"/>
              <a:chExt cx="902" cy="210"/>
            </a:xfrm>
          </p:grpSpPr>
          <p:sp>
            <p:nvSpPr>
              <p:cNvPr id="228" name="Arc 241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9" name="Arc 242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3" name="Group 243"/>
            <p:cNvGrpSpPr>
              <a:grpSpLocks/>
            </p:cNvGrpSpPr>
            <p:nvPr/>
          </p:nvGrpSpPr>
          <p:grpSpPr bwMode="auto">
            <a:xfrm>
              <a:off x="6858001" y="6096000"/>
              <a:ext cx="1431925" cy="333375"/>
              <a:chOff x="460" y="2784"/>
              <a:chExt cx="902" cy="210"/>
            </a:xfrm>
          </p:grpSpPr>
          <p:sp>
            <p:nvSpPr>
              <p:cNvPr id="226" name="Arc 244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7" name="Arc 245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4" name="Group 246"/>
            <p:cNvGrpSpPr>
              <a:grpSpLocks/>
            </p:cNvGrpSpPr>
            <p:nvPr/>
          </p:nvGrpSpPr>
          <p:grpSpPr bwMode="auto">
            <a:xfrm>
              <a:off x="8382795" y="6096000"/>
              <a:ext cx="1431925" cy="333375"/>
              <a:chOff x="460" y="2784"/>
              <a:chExt cx="902" cy="210"/>
            </a:xfrm>
          </p:grpSpPr>
          <p:sp>
            <p:nvSpPr>
              <p:cNvPr id="224" name="Arc 247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5" name="Arc 248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5" name="Group 208"/>
            <p:cNvGrpSpPr>
              <a:grpSpLocks/>
            </p:cNvGrpSpPr>
            <p:nvPr/>
          </p:nvGrpSpPr>
          <p:grpSpPr bwMode="auto">
            <a:xfrm>
              <a:off x="705065" y="3429000"/>
              <a:ext cx="1500188" cy="3429000"/>
              <a:chOff x="2374" y="2068"/>
              <a:chExt cx="945" cy="2252"/>
            </a:xfrm>
          </p:grpSpPr>
          <p:sp>
            <p:nvSpPr>
              <p:cNvPr id="222" name="Line 209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3" name="Line 210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6" name="Group 208"/>
            <p:cNvGrpSpPr>
              <a:grpSpLocks/>
            </p:cNvGrpSpPr>
            <p:nvPr/>
          </p:nvGrpSpPr>
          <p:grpSpPr bwMode="auto">
            <a:xfrm>
              <a:off x="9849523" y="3429000"/>
              <a:ext cx="1500188" cy="3429000"/>
              <a:chOff x="2374" y="2068"/>
              <a:chExt cx="945" cy="2252"/>
            </a:xfrm>
          </p:grpSpPr>
          <p:sp>
            <p:nvSpPr>
              <p:cNvPr id="220" name="Line 209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1" name="Line 210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7" name="Group 219"/>
            <p:cNvGrpSpPr>
              <a:grpSpLocks/>
            </p:cNvGrpSpPr>
            <p:nvPr/>
          </p:nvGrpSpPr>
          <p:grpSpPr bwMode="auto">
            <a:xfrm>
              <a:off x="744904" y="4454770"/>
              <a:ext cx="1431925" cy="333375"/>
              <a:chOff x="460" y="2784"/>
              <a:chExt cx="902" cy="210"/>
            </a:xfrm>
          </p:grpSpPr>
          <p:sp>
            <p:nvSpPr>
              <p:cNvPr id="218" name="Arc 220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9" name="Arc 221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8" name="Group 222"/>
            <p:cNvGrpSpPr>
              <a:grpSpLocks/>
            </p:cNvGrpSpPr>
            <p:nvPr/>
          </p:nvGrpSpPr>
          <p:grpSpPr bwMode="auto">
            <a:xfrm>
              <a:off x="744904" y="5723183"/>
              <a:ext cx="1431925" cy="334963"/>
              <a:chOff x="460" y="3583"/>
              <a:chExt cx="902" cy="211"/>
            </a:xfrm>
          </p:grpSpPr>
          <p:sp>
            <p:nvSpPr>
              <p:cNvPr id="216" name="Arc 22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7" name="Arc 22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9" name="Group 225"/>
            <p:cNvGrpSpPr>
              <a:grpSpLocks/>
            </p:cNvGrpSpPr>
            <p:nvPr/>
          </p:nvGrpSpPr>
          <p:grpSpPr bwMode="auto">
            <a:xfrm>
              <a:off x="700454" y="3997570"/>
              <a:ext cx="1431925" cy="334963"/>
              <a:chOff x="460" y="3583"/>
              <a:chExt cx="902" cy="211"/>
            </a:xfrm>
          </p:grpSpPr>
          <p:sp>
            <p:nvSpPr>
              <p:cNvPr id="214" name="Arc 22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5" name="Arc 22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00" name="Group 234"/>
            <p:cNvGrpSpPr>
              <a:grpSpLocks/>
            </p:cNvGrpSpPr>
            <p:nvPr/>
          </p:nvGrpSpPr>
          <p:grpSpPr bwMode="auto">
            <a:xfrm>
              <a:off x="762367" y="6131170"/>
              <a:ext cx="1431925" cy="333375"/>
              <a:chOff x="460" y="2784"/>
              <a:chExt cx="902" cy="210"/>
            </a:xfrm>
          </p:grpSpPr>
          <p:sp>
            <p:nvSpPr>
              <p:cNvPr id="212" name="Arc 235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3" name="Arc 236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01" name="Group 214"/>
            <p:cNvGrpSpPr>
              <a:grpSpLocks/>
            </p:cNvGrpSpPr>
            <p:nvPr/>
          </p:nvGrpSpPr>
          <p:grpSpPr bwMode="auto">
            <a:xfrm>
              <a:off x="9895498" y="4419600"/>
              <a:ext cx="1431925" cy="1603375"/>
              <a:chOff x="4381" y="2784"/>
              <a:chExt cx="902" cy="1010"/>
            </a:xfrm>
          </p:grpSpPr>
          <p:sp>
            <p:nvSpPr>
              <p:cNvPr id="208" name="Arc 215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09" name="Arc 216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0" name="Arc 217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1" name="Arc 218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02" name="Group 231"/>
            <p:cNvGrpSpPr>
              <a:grpSpLocks/>
            </p:cNvGrpSpPr>
            <p:nvPr/>
          </p:nvGrpSpPr>
          <p:grpSpPr bwMode="auto">
            <a:xfrm>
              <a:off x="9879623" y="3962400"/>
              <a:ext cx="1431925" cy="334963"/>
              <a:chOff x="460" y="3583"/>
              <a:chExt cx="902" cy="211"/>
            </a:xfrm>
          </p:grpSpPr>
          <p:sp>
            <p:nvSpPr>
              <p:cNvPr id="206" name="Arc 232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07" name="Arc 233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03" name="Group 246"/>
            <p:cNvGrpSpPr>
              <a:grpSpLocks/>
            </p:cNvGrpSpPr>
            <p:nvPr/>
          </p:nvGrpSpPr>
          <p:grpSpPr bwMode="auto">
            <a:xfrm>
              <a:off x="9879623" y="6096000"/>
              <a:ext cx="1431925" cy="333375"/>
              <a:chOff x="460" y="2784"/>
              <a:chExt cx="902" cy="210"/>
            </a:xfrm>
          </p:grpSpPr>
          <p:sp>
            <p:nvSpPr>
              <p:cNvPr id="204" name="Arc 247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05" name="Arc 248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686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Train Example (Wormhole-Routed Network)</a:t>
            </a:r>
          </a:p>
        </p:txBody>
      </p:sp>
      <p:sp>
        <p:nvSpPr>
          <p:cNvPr id="555150" name="Rectangle 142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1"/>
            <a:ext cx="11049000" cy="2778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Circular dependency (Deadlock!)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Each train wants to turn right, but is blocked by other trains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Similar problem to multiprocessor networks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Wormhole-Routed Network: Messages trail through network like a “worm”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Fix? Imagine grid extends in all four directions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Force ordering of channels</a:t>
            </a:r>
            <a:r>
              <a:rPr lang="en-US" altLang="ko-KR" dirty="0">
                <a:ea typeface="굴림" panose="020B0600000101010101" pitchFamily="34" charset="-127"/>
              </a:rPr>
              <a:t> (tracks)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Protocol: Always go east-west first, then north-south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Called “dimension ordering” (X then Y)</a:t>
            </a:r>
          </a:p>
        </p:txBody>
      </p:sp>
      <p:grpSp>
        <p:nvGrpSpPr>
          <p:cNvPr id="28677" name="Group 139"/>
          <p:cNvGrpSpPr>
            <a:grpSpLocks/>
          </p:cNvGrpSpPr>
          <p:nvPr/>
        </p:nvGrpSpPr>
        <p:grpSpPr bwMode="auto">
          <a:xfrm>
            <a:off x="0" y="4370388"/>
            <a:ext cx="12192000" cy="1670050"/>
            <a:chOff x="1104" y="1564"/>
            <a:chExt cx="3312" cy="1592"/>
          </a:xfrm>
        </p:grpSpPr>
        <p:sp>
          <p:nvSpPr>
            <p:cNvPr id="28790" name="Line 129"/>
            <p:cNvSpPr>
              <a:spLocks noChangeShapeType="1"/>
            </p:cNvSpPr>
            <p:nvPr/>
          </p:nvSpPr>
          <p:spPr bwMode="auto">
            <a:xfrm>
              <a:off x="1104" y="1564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91" name="Line 130"/>
            <p:cNvSpPr>
              <a:spLocks noChangeShapeType="1"/>
            </p:cNvSpPr>
            <p:nvPr/>
          </p:nvSpPr>
          <p:spPr bwMode="auto">
            <a:xfrm>
              <a:off x="1104" y="3156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28678" name="Group 149"/>
          <p:cNvGrpSpPr>
            <a:grpSpLocks/>
          </p:cNvGrpSpPr>
          <p:nvPr/>
        </p:nvGrpSpPr>
        <p:grpSpPr bwMode="auto">
          <a:xfrm>
            <a:off x="5292725" y="3429000"/>
            <a:ext cx="1500188" cy="3429000"/>
            <a:chOff x="2374" y="2068"/>
            <a:chExt cx="945" cy="2252"/>
          </a:xfrm>
        </p:grpSpPr>
        <p:sp>
          <p:nvSpPr>
            <p:cNvPr id="28788" name="Line 128"/>
            <p:cNvSpPr>
              <a:spLocks noChangeShapeType="1"/>
            </p:cNvSpPr>
            <p:nvPr/>
          </p:nvSpPr>
          <p:spPr bwMode="auto">
            <a:xfrm>
              <a:off x="3319" y="2068"/>
              <a:ext cx="0" cy="22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89" name="Line 133"/>
            <p:cNvSpPr>
              <a:spLocks noChangeShapeType="1"/>
            </p:cNvSpPr>
            <p:nvPr/>
          </p:nvSpPr>
          <p:spPr bwMode="auto">
            <a:xfrm>
              <a:off x="2374" y="2068"/>
              <a:ext cx="0" cy="22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8679" name="Arc 134"/>
          <p:cNvSpPr>
            <a:spLocks/>
          </p:cNvSpPr>
          <p:nvPr/>
        </p:nvSpPr>
        <p:spPr bwMode="auto">
          <a:xfrm>
            <a:off x="6408738" y="4403726"/>
            <a:ext cx="349250" cy="333375"/>
          </a:xfrm>
          <a:custGeom>
            <a:avLst/>
            <a:gdLst>
              <a:gd name="T0" fmla="*/ 0 w 21600"/>
              <a:gd name="T1" fmla="*/ 0 h 21600"/>
              <a:gd name="T2" fmla="*/ 5647017 w 21600"/>
              <a:gd name="T3" fmla="*/ 5145319 h 21600"/>
              <a:gd name="T4" fmla="*/ 0 w 21600"/>
              <a:gd name="T5" fmla="*/ 514531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80" name="Arc 135"/>
          <p:cNvSpPr>
            <a:spLocks/>
          </p:cNvSpPr>
          <p:nvPr/>
        </p:nvSpPr>
        <p:spPr bwMode="auto">
          <a:xfrm rot="-5400000">
            <a:off x="5334001" y="4395788"/>
            <a:ext cx="333375" cy="349250"/>
          </a:xfrm>
          <a:custGeom>
            <a:avLst/>
            <a:gdLst>
              <a:gd name="T0" fmla="*/ 0 w 21600"/>
              <a:gd name="T1" fmla="*/ 0 h 21600"/>
              <a:gd name="T2" fmla="*/ 5145319 w 21600"/>
              <a:gd name="T3" fmla="*/ 5647017 h 21600"/>
              <a:gd name="T4" fmla="*/ 0 w 21600"/>
              <a:gd name="T5" fmla="*/ 56470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81" name="Arc 136"/>
          <p:cNvSpPr>
            <a:spLocks/>
          </p:cNvSpPr>
          <p:nvPr/>
        </p:nvSpPr>
        <p:spPr bwMode="auto">
          <a:xfrm rot="5400000">
            <a:off x="6415882" y="5664994"/>
            <a:ext cx="334962" cy="349250"/>
          </a:xfrm>
          <a:custGeom>
            <a:avLst/>
            <a:gdLst>
              <a:gd name="T0" fmla="*/ 0 w 21600"/>
              <a:gd name="T1" fmla="*/ 0 h 21600"/>
              <a:gd name="T2" fmla="*/ 5194423 w 21600"/>
              <a:gd name="T3" fmla="*/ 5647017 h 21600"/>
              <a:gd name="T4" fmla="*/ 0 w 21600"/>
              <a:gd name="T5" fmla="*/ 56470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82" name="Arc 137"/>
          <p:cNvSpPr>
            <a:spLocks/>
          </p:cNvSpPr>
          <p:nvPr/>
        </p:nvSpPr>
        <p:spPr bwMode="auto">
          <a:xfrm rot="10800000">
            <a:off x="5326063" y="5672138"/>
            <a:ext cx="349250" cy="334962"/>
          </a:xfrm>
          <a:custGeom>
            <a:avLst/>
            <a:gdLst>
              <a:gd name="T0" fmla="*/ 0 w 21600"/>
              <a:gd name="T1" fmla="*/ 0 h 21600"/>
              <a:gd name="T2" fmla="*/ 5647017 w 21600"/>
              <a:gd name="T3" fmla="*/ 5194423 h 21600"/>
              <a:gd name="T4" fmla="*/ 0 w 21600"/>
              <a:gd name="T5" fmla="*/ 519442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28683" name="Group 84"/>
          <p:cNvGrpSpPr>
            <a:grpSpLocks/>
          </p:cNvGrpSpPr>
          <p:nvPr/>
        </p:nvGrpSpPr>
        <p:grpSpPr bwMode="auto">
          <a:xfrm rot="5400000">
            <a:off x="5951539" y="4411664"/>
            <a:ext cx="2103437" cy="350837"/>
            <a:chOff x="624" y="960"/>
            <a:chExt cx="3325" cy="531"/>
          </a:xfrm>
        </p:grpSpPr>
        <p:grpSp>
          <p:nvGrpSpPr>
            <p:cNvPr id="28767" name="Group 85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81" name="Freeform 86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2" name="Freeform 87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3" name="Freeform 88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4" name="Freeform 89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5" name="Freeform 90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6" name="Freeform 91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7" name="Freeform 92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68" name="Group 93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77" name="Freeform 94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8" name="Freeform 95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9" name="Freeform 96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0" name="Freeform 97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69" name="Group 98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70" name="Freeform 99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1" name="Freeform 100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2" name="Freeform 101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3" name="Freeform 102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4" name="Freeform 103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5" name="Freeform 104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6" name="Freeform 105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4" name="Group 106"/>
          <p:cNvGrpSpPr>
            <a:grpSpLocks/>
          </p:cNvGrpSpPr>
          <p:nvPr/>
        </p:nvGrpSpPr>
        <p:grpSpPr bwMode="auto">
          <a:xfrm rot="-5400000">
            <a:off x="4017964" y="5580064"/>
            <a:ext cx="2103437" cy="350837"/>
            <a:chOff x="624" y="960"/>
            <a:chExt cx="3325" cy="531"/>
          </a:xfrm>
        </p:grpSpPr>
        <p:grpSp>
          <p:nvGrpSpPr>
            <p:cNvPr id="28746" name="Group 107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60" name="Freeform 108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1" name="Freeform 109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2" name="Freeform 110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3" name="Freeform 111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4" name="Freeform 112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5" name="Freeform 113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6" name="Freeform 114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47" name="Group 115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56" name="Freeform 116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7" name="Freeform 117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8" name="Freeform 118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9" name="Freeform 119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48" name="Group 120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49" name="Freeform 121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0" name="Freeform 122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1" name="Freeform 123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2" name="Freeform 124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3" name="Freeform 125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4" name="Freeform 126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5" name="Freeform 127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5" name="Group 61"/>
          <p:cNvGrpSpPr>
            <a:grpSpLocks/>
          </p:cNvGrpSpPr>
          <p:nvPr/>
        </p:nvGrpSpPr>
        <p:grpSpPr bwMode="auto">
          <a:xfrm>
            <a:off x="4194175" y="3987800"/>
            <a:ext cx="2197100" cy="336550"/>
            <a:chOff x="624" y="960"/>
            <a:chExt cx="3325" cy="531"/>
          </a:xfrm>
        </p:grpSpPr>
        <p:grpSp>
          <p:nvGrpSpPr>
            <p:cNvPr id="28725" name="Group 36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39" name="Freeform 27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0" name="Freeform 28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1" name="Freeform 29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2" name="Freeform 30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3" name="Freeform 31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4" name="Freeform 32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5" name="Freeform 33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26" name="Group 35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35" name="Freeform 22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6" name="Freeform 23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7" name="Freeform 24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8" name="Freeform 34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27" name="Group 37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28" name="Freeform 38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9" name="Freeform 39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0" name="Freeform 40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1" name="Freeform 41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2" name="Freeform 42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3" name="Freeform 43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4" name="Freeform 44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6" name="Group 62"/>
          <p:cNvGrpSpPr>
            <a:grpSpLocks/>
          </p:cNvGrpSpPr>
          <p:nvPr/>
        </p:nvGrpSpPr>
        <p:grpSpPr bwMode="auto">
          <a:xfrm flipH="1" flipV="1">
            <a:off x="5613400" y="6067425"/>
            <a:ext cx="2198688" cy="338138"/>
            <a:chOff x="624" y="960"/>
            <a:chExt cx="3325" cy="531"/>
          </a:xfrm>
        </p:grpSpPr>
        <p:grpSp>
          <p:nvGrpSpPr>
            <p:cNvPr id="28704" name="Group 63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18" name="Freeform 64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9" name="Freeform 65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0" name="Freeform 66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1" name="Freeform 67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2" name="Freeform 68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3" name="Freeform 69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4" name="Freeform 70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5" name="Group 71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14" name="Freeform 72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5" name="Freeform 73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6" name="Freeform 74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7" name="Freeform 75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6" name="Group 76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07" name="Freeform 77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Freeform 78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Freeform 79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0" name="Freeform 80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1" name="Freeform 81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2" name="Freeform 82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3" name="Freeform 83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8687" name="Picture 14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8" name="Picture 1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57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9" name="Picture 14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0" name="Picture 1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5166" name="Group 158"/>
          <p:cNvGrpSpPr>
            <a:grpSpLocks/>
          </p:cNvGrpSpPr>
          <p:nvPr/>
        </p:nvGrpSpPr>
        <p:grpSpPr bwMode="auto">
          <a:xfrm>
            <a:off x="5029201" y="4038600"/>
            <a:ext cx="2017713" cy="2260600"/>
            <a:chOff x="2208" y="2544"/>
            <a:chExt cx="1271" cy="1424"/>
          </a:xfrm>
        </p:grpSpPr>
        <p:sp>
          <p:nvSpPr>
            <p:cNvPr id="28700" name="AutoShape 154"/>
            <p:cNvSpPr>
              <a:spLocks noChangeArrowheads="1"/>
            </p:cNvSpPr>
            <p:nvPr/>
          </p:nvSpPr>
          <p:spPr bwMode="auto">
            <a:xfrm>
              <a:off x="2208" y="268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01" name="AutoShape 155"/>
            <p:cNvSpPr>
              <a:spLocks noChangeArrowheads="1"/>
            </p:cNvSpPr>
            <p:nvPr/>
          </p:nvSpPr>
          <p:spPr bwMode="auto">
            <a:xfrm rot="5400000">
              <a:off x="3120" y="254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02" name="AutoShape 156"/>
            <p:cNvSpPr>
              <a:spLocks noChangeArrowheads="1"/>
            </p:cNvSpPr>
            <p:nvPr/>
          </p:nvSpPr>
          <p:spPr bwMode="auto">
            <a:xfrm rot="-5400000">
              <a:off x="2308" y="372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03" name="AutoShape 157"/>
            <p:cNvSpPr>
              <a:spLocks noChangeArrowheads="1"/>
            </p:cNvSpPr>
            <p:nvPr/>
          </p:nvSpPr>
          <p:spPr bwMode="auto">
            <a:xfrm rot="10800000">
              <a:off x="3239" y="358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pic>
        <p:nvPicPr>
          <p:cNvPr id="555159" name="Picture 151" descr="MCj0307358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862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185" name="Picture 177" descr="MCj0307358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963" y="3866624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188" name="Picture 180" descr="MCj0307358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14375" y="4600575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189" name="Picture 181" descr="MCj0307358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2538">
            <a:off x="-790575" y="4600575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5198" name="Group 190"/>
          <p:cNvGrpSpPr>
            <a:grpSpLocks/>
          </p:cNvGrpSpPr>
          <p:nvPr/>
        </p:nvGrpSpPr>
        <p:grpSpPr bwMode="auto">
          <a:xfrm>
            <a:off x="5257800" y="4419600"/>
            <a:ext cx="1524000" cy="1511300"/>
            <a:chOff x="2352" y="2784"/>
            <a:chExt cx="960" cy="952"/>
          </a:xfrm>
        </p:grpSpPr>
        <p:sp>
          <p:nvSpPr>
            <p:cNvPr id="28697" name="AutoShape 187"/>
            <p:cNvSpPr>
              <a:spLocks noChangeArrowheads="1"/>
            </p:cNvSpPr>
            <p:nvPr/>
          </p:nvSpPr>
          <p:spPr bwMode="auto">
            <a:xfrm rot="2700000">
              <a:off x="3004" y="3428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698" name="AutoShape 189"/>
            <p:cNvSpPr>
              <a:spLocks noChangeArrowheads="1"/>
            </p:cNvSpPr>
            <p:nvPr/>
          </p:nvSpPr>
          <p:spPr bwMode="auto">
            <a:xfrm rot="-8100000">
              <a:off x="2332" y="2804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699" name="Text Box 186"/>
            <p:cNvSpPr txBox="1">
              <a:spLocks noChangeArrowheads="1"/>
            </p:cNvSpPr>
            <p:nvPr/>
          </p:nvSpPr>
          <p:spPr bwMode="auto">
            <a:xfrm rot="2700000">
              <a:off x="2384" y="3033"/>
              <a:ext cx="900" cy="4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Disallowed</a:t>
              </a:r>
            </a:p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794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0371 L 0.3875 0.00371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55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5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34 0.00694 L 0.32734 0.00694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555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55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59 -0.09306 L 0.35338 -0.06667 " pathEditMode="fixed" rAng="0" ptsTypes="AA">
                                      <p:cBhvr>
                                        <p:cTn id="48" dur="1000" fill="hold"/>
                                        <p:tgtEl>
                                          <p:spTgt spid="555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13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55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34 -0.05394 L 0.35234 0.37778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555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150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Techniques for Recovering from Deadlock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11658600" cy="57912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Terminate thread, force it to give up resources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Bridge example, Godzilla picks up a car, hurls it into the river.  Deadlock solved!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Hold dining lawyer in contempt and take away in handcuffs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But, not always possible – killing a thread holding a mutex leaves world inconsistent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Preempt resources without killing off thread 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Take away resources from thread temporarily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Doesn’t always fit with semantics of computation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Roll back actions of deadlocked threads 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Hit the rewind button on TiVo, pretend last few minutes never happened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For bridge example, make one car roll backwards (may require others behind him)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Common technique in databases (transactions)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Of course, if you restart in exactly the same way, may reenter deadlock once again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Many operating systems use other options</a:t>
            </a:r>
          </a:p>
        </p:txBody>
      </p:sp>
    </p:spTree>
    <p:extLst>
      <p:ext uri="{BB962C8B-B14F-4D97-AF65-F5344CB8AC3E}">
        <p14:creationId xmlns:p14="http://schemas.microsoft.com/office/powerpoint/2010/main" val="3920614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52400"/>
            <a:ext cx="10566400" cy="533400"/>
          </a:xfrm>
        </p:spPr>
        <p:txBody>
          <a:bodyPr/>
          <a:lstStyle/>
          <a:p>
            <a:r>
              <a:rPr lang="en-US" dirty="0"/>
              <a:t>Another view of virtual memory: Pre-empting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2800" y="3276600"/>
            <a:ext cx="10566400" cy="2743200"/>
          </a:xfrm>
        </p:spPr>
        <p:txBody>
          <a:bodyPr/>
          <a:lstStyle/>
          <a:p>
            <a:r>
              <a:rPr lang="en-US">
                <a:latin typeface="Gill Sans Light"/>
                <a:cs typeface="Arial" panose="020B0604020202020204" pitchFamily="34" charset="0"/>
              </a:rPr>
              <a:t>Before: With </a:t>
            </a:r>
            <a:r>
              <a:rPr lang="en-US" dirty="0">
                <a:latin typeface="Gill Sans Light"/>
                <a:cs typeface="Arial" panose="020B0604020202020204" pitchFamily="34" charset="0"/>
              </a:rPr>
              <a:t>virtual memory we have “infinite” space so everything will just succeed, thus above example won’t deadlock</a:t>
            </a:r>
          </a:p>
          <a:p>
            <a:pPr lvl="1"/>
            <a:r>
              <a:rPr lang="en-US" dirty="0">
                <a:latin typeface="Gill Sans Light"/>
                <a:cs typeface="Arial" panose="020B0604020202020204" pitchFamily="34" charset="0"/>
              </a:rPr>
              <a:t>Of course, it isn’t actually infinite, but certainly larger than 2MB!</a:t>
            </a:r>
          </a:p>
          <a:p>
            <a:endParaRPr lang="en-US" dirty="0">
              <a:latin typeface="Gill Sans Light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Gill Sans Light"/>
                <a:cs typeface="Arial" panose="020B0604020202020204" pitchFamily="34" charset="0"/>
              </a:rPr>
              <a:t>Alternative view: we are “pre-empting” memory when paging out to disk, and giving it back when paging back in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Gill Sans Light"/>
                <a:cs typeface="Arial" panose="020B0604020202020204" pitchFamily="34" charset="0"/>
              </a:rPr>
              <a:t>This works because thread can’t use memory when paged out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025889" y="914400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0B8D2B-E5EE-4836-A517-EE39B0392203}"/>
              </a:ext>
            </a:extLst>
          </p:cNvPr>
          <p:cNvSpPr txBox="1"/>
          <p:nvPr/>
        </p:nvSpPr>
        <p:spPr>
          <a:xfrm>
            <a:off x="5724741" y="915735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3212172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315E89A-C29E-476F-82D3-780763697BB8}"/>
              </a:ext>
            </a:extLst>
          </p:cNvPr>
          <p:cNvSpPr txBox="1"/>
          <p:nvPr/>
        </p:nvSpPr>
        <p:spPr>
          <a:xfrm>
            <a:off x="2501514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A</a:t>
            </a:r>
            <a:r>
              <a:rPr lang="en-US" sz="2400" dirty="0">
                <a:latin typeface="Gill Sans Light" panose="020B0302020104020203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BF4A4-B5CA-42DF-8553-527D252DA583}"/>
              </a:ext>
            </a:extLst>
          </p:cNvPr>
          <p:cNvSpPr txBox="1"/>
          <p:nvPr/>
        </p:nvSpPr>
        <p:spPr>
          <a:xfrm>
            <a:off x="6444863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B</a:t>
            </a:r>
            <a:r>
              <a:rPr lang="en-US" sz="2400" dirty="0">
                <a:latin typeface="Gill Sans Light" panose="020B0302020104020203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BDC7E7-D566-40CB-997A-9068C4A3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for Deadlock Avoidance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3E933-C738-412C-9FE4-A2BD63DE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914400"/>
            <a:ext cx="8686800" cy="2819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Idea: When a thread requests a resource, OS checks if it would result in deadlock</a:t>
            </a:r>
          </a:p>
          <a:p>
            <a:pPr lvl="1"/>
            <a:r>
              <a:rPr lang="en-US" dirty="0"/>
              <a:t>If not, it grants the resource right away</a:t>
            </a:r>
          </a:p>
          <a:p>
            <a:pPr lvl="1"/>
            <a:r>
              <a:rPr lang="en-US" dirty="0"/>
              <a:t>If so, it waits for other threads to release resources</a:t>
            </a:r>
          </a:p>
          <a:p>
            <a:pPr marL="457200" lvl="1" indent="0" algn="ctr">
              <a:buNone/>
            </a:pPr>
            <a:r>
              <a:rPr 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THIS DOES NOT WORK!!!!</a:t>
            </a:r>
          </a:p>
          <a:p>
            <a:r>
              <a:rPr lang="en-US" dirty="0"/>
              <a:t>Example: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17DCE-E06C-40E5-A3B3-77F571464343}"/>
              </a:ext>
            </a:extLst>
          </p:cNvPr>
          <p:cNvCxnSpPr/>
          <p:nvPr/>
        </p:nvCxnSpPr>
        <p:spPr bwMode="auto">
          <a:xfrm>
            <a:off x="2209800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68ECB6-563F-4264-8494-B8B58BF93A49}"/>
              </a:ext>
            </a:extLst>
          </p:cNvPr>
          <p:cNvCxnSpPr/>
          <p:nvPr/>
        </p:nvCxnSpPr>
        <p:spPr bwMode="auto">
          <a:xfrm>
            <a:off x="6221059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27133ED-7BD4-4EFC-B0F4-EBDDA30DC0CC}"/>
              </a:ext>
            </a:extLst>
          </p:cNvPr>
          <p:cNvSpPr txBox="1"/>
          <p:nvPr/>
        </p:nvSpPr>
        <p:spPr>
          <a:xfrm>
            <a:off x="9067801" y="4488358"/>
            <a:ext cx="87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Wait?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DA8B1-0E73-4DFE-AD9E-0F671FE6DA9C}"/>
              </a:ext>
            </a:extLst>
          </p:cNvPr>
          <p:cNvSpPr txBox="1"/>
          <p:nvPr/>
        </p:nvSpPr>
        <p:spPr>
          <a:xfrm>
            <a:off x="8558594" y="4857690"/>
            <a:ext cx="324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But it’s already too late…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A7B3B6-1732-4078-BC7F-F3152D65A60A}"/>
              </a:ext>
            </a:extLst>
          </p:cNvPr>
          <p:cNvSpPr txBox="1"/>
          <p:nvPr/>
        </p:nvSpPr>
        <p:spPr>
          <a:xfrm>
            <a:off x="1072934" y="4497288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Blocks…</a:t>
            </a:r>
          </a:p>
        </p:txBody>
      </p:sp>
    </p:spTree>
    <p:extLst>
      <p:ext uri="{BB962C8B-B14F-4D97-AF65-F5344CB8AC3E}">
        <p14:creationId xmlns:p14="http://schemas.microsoft.com/office/powerpoint/2010/main" val="1178257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0.0444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1.94444E-6 0.0444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4445 L 3.33333E-6 0.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 uiExpand="1" build="p"/>
      <p:bldP spid="49" grpId="0"/>
      <p:bldP spid="9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F100-43A1-41EF-B409-838F6C33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Avoidance: Three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F98EE-9C4E-4C85-95D6-A792D0EE5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Safe state</a:t>
            </a:r>
          </a:p>
          <a:p>
            <a:pPr lvl="1"/>
            <a:r>
              <a:rPr lang="en-US" sz="2400" dirty="0"/>
              <a:t>System can delay resource acquisition to prevent deadlock</a:t>
            </a:r>
          </a:p>
          <a:p>
            <a:pPr marL="857250" lvl="1" indent="-457200"/>
            <a:endParaRPr lang="en-US" sz="2400" dirty="0"/>
          </a:p>
          <a:p>
            <a:r>
              <a:rPr lang="en-US" sz="2800" dirty="0"/>
              <a:t>Unsafe state</a:t>
            </a:r>
          </a:p>
          <a:p>
            <a:pPr lvl="1"/>
            <a:r>
              <a:rPr lang="en-US" sz="2400" dirty="0"/>
              <a:t>No deadlock yet…</a:t>
            </a:r>
          </a:p>
          <a:p>
            <a:pPr lvl="1"/>
            <a:r>
              <a:rPr lang="en-US" sz="2400" dirty="0"/>
              <a:t>But threads can request resources in a pattern that </a:t>
            </a:r>
            <a:r>
              <a:rPr lang="en-US" sz="2400" b="1" i="1" dirty="0"/>
              <a:t>unavoidably</a:t>
            </a:r>
            <a:r>
              <a:rPr lang="en-US" sz="2400" dirty="0"/>
              <a:t> leads to deadlock</a:t>
            </a:r>
          </a:p>
          <a:p>
            <a:pPr lvl="1"/>
            <a:endParaRPr lang="en-US" sz="2400" dirty="0"/>
          </a:p>
          <a:p>
            <a:r>
              <a:rPr lang="en-US" sz="2800" dirty="0"/>
              <a:t>Deadlocked state</a:t>
            </a:r>
          </a:p>
          <a:p>
            <a:pPr lvl="1"/>
            <a:r>
              <a:rPr lang="en-US" sz="2400" dirty="0"/>
              <a:t>There exists a deadlock in the system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Also considered “unsafe”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A29B9-C531-468E-BE7C-BB823EE67A8D}"/>
              </a:ext>
            </a:extLst>
          </p:cNvPr>
          <p:cNvSpPr txBox="1"/>
          <p:nvPr/>
        </p:nvSpPr>
        <p:spPr>
          <a:xfrm>
            <a:off x="4528304" y="2217003"/>
            <a:ext cx="6139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A40E2"/>
                </a:solidFill>
                <a:latin typeface="Gill Sans Light"/>
              </a:rPr>
              <a:t>Deadlock avoidance: prevent system from reaching an </a:t>
            </a:r>
            <a:r>
              <a:rPr lang="en-US" sz="2400" i="1" dirty="0">
                <a:solidFill>
                  <a:srgbClr val="2A40E2"/>
                </a:solidFill>
                <a:latin typeface="Gill Sans Light"/>
              </a:rPr>
              <a:t>unsafe</a:t>
            </a:r>
            <a:r>
              <a:rPr lang="en-US" sz="2400" dirty="0">
                <a:solidFill>
                  <a:srgbClr val="2A40E2"/>
                </a:solidFill>
                <a:latin typeface="Gill Sans Light"/>
              </a:rPr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1569780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BDC7E7-D566-40CB-997A-9068C4A3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Avoidance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3E933-C738-412C-9FE4-A2BD63DE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914400"/>
            <a:ext cx="7924800" cy="2819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Idea: When a thread requests a resource, OS checks if it would result in </a:t>
            </a:r>
            <a:r>
              <a:rPr lang="en-US" strike="sngStrike" dirty="0"/>
              <a:t>deadlock</a:t>
            </a:r>
            <a:r>
              <a:rPr lang="en-US" dirty="0"/>
              <a:t> </a:t>
            </a:r>
            <a:r>
              <a:rPr lang="en-US" dirty="0">
                <a:solidFill>
                  <a:srgbClr val="2A40E2"/>
                </a:solidFill>
                <a:latin typeface="Gill Sans Light"/>
              </a:rPr>
              <a:t>an unsafe state</a:t>
            </a:r>
          </a:p>
          <a:p>
            <a:pPr lvl="1"/>
            <a:r>
              <a:rPr lang="en-US" dirty="0"/>
              <a:t>If not, it grants the resource right away</a:t>
            </a:r>
          </a:p>
          <a:p>
            <a:pPr lvl="1"/>
            <a:r>
              <a:rPr lang="en-US" dirty="0"/>
              <a:t>If so, it waits for other threads to release resources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17DCE-E06C-40E5-A3B3-77F571464343}"/>
              </a:ext>
            </a:extLst>
          </p:cNvPr>
          <p:cNvCxnSpPr/>
          <p:nvPr/>
        </p:nvCxnSpPr>
        <p:spPr bwMode="auto">
          <a:xfrm>
            <a:off x="2286000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68ECB6-563F-4264-8494-B8B58BF93A49}"/>
              </a:ext>
            </a:extLst>
          </p:cNvPr>
          <p:cNvCxnSpPr/>
          <p:nvPr/>
        </p:nvCxnSpPr>
        <p:spPr bwMode="auto">
          <a:xfrm>
            <a:off x="6096000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27133ED-7BD4-4EFC-B0F4-EBDDA30DC0CC}"/>
              </a:ext>
            </a:extLst>
          </p:cNvPr>
          <p:cNvSpPr txBox="1"/>
          <p:nvPr/>
        </p:nvSpPr>
        <p:spPr>
          <a:xfrm>
            <a:off x="8921885" y="4321433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Light" panose="020B0302020104020203"/>
              </a:rPr>
              <a:t>Wait until Thread A releases </a:t>
            </a:r>
            <a:r>
              <a:rPr lang="en-US" sz="2000" dirty="0" err="1">
                <a:latin typeface="Gill Sans Light" panose="020B0302020104020203"/>
              </a:rPr>
              <a:t>mutex</a:t>
            </a:r>
            <a:r>
              <a:rPr lang="en-US" sz="2000" dirty="0">
                <a:latin typeface="Gill Sans Light" panose="020B0302020104020203"/>
              </a:rPr>
              <a:t>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897A6-EAA9-4BED-8CEF-F8AEA5F5D019}"/>
              </a:ext>
            </a:extLst>
          </p:cNvPr>
          <p:cNvSpPr txBox="1"/>
          <p:nvPr/>
        </p:nvSpPr>
        <p:spPr>
          <a:xfrm>
            <a:off x="2501514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A</a:t>
            </a:r>
            <a:r>
              <a:rPr lang="en-US" sz="2400" dirty="0">
                <a:latin typeface="Gill Sans Light" panose="020B0302020104020203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06942-AC57-460B-A3C6-3169D542C127}"/>
              </a:ext>
            </a:extLst>
          </p:cNvPr>
          <p:cNvSpPr txBox="1"/>
          <p:nvPr/>
        </p:nvSpPr>
        <p:spPr>
          <a:xfrm>
            <a:off x="6444863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B</a:t>
            </a:r>
            <a:r>
              <a:rPr lang="en-US" sz="2400" dirty="0">
                <a:latin typeface="Gill Sans Light" panose="020B0302020104020203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88412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2.77556E-17 0.0444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1049000" cy="511016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(max)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Technique: pretend each request is granted, then run deadlock detection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algorithm, substituting: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Grant request if result is deadlock free (conservative!)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1548384"/>
            <a:ext cx="1597025" cy="2109788"/>
            <a:chOff x="4669" y="5"/>
            <a:chExt cx="1006" cy="132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8916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9688-D63A-4E6B-B68C-09D8A0FE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Idea: Proportional-Share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ACC2-4E16-49F1-A34B-D3B01A18E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838200"/>
            <a:ext cx="10566400" cy="5105400"/>
          </a:xfrm>
        </p:spPr>
        <p:txBody>
          <a:bodyPr/>
          <a:lstStyle/>
          <a:p>
            <a:r>
              <a:rPr lang="en-US" dirty="0"/>
              <a:t>The policies we’ve studied so far:</a:t>
            </a:r>
          </a:p>
          <a:p>
            <a:pPr lvl="1"/>
            <a:r>
              <a:rPr lang="en-US" b="1" dirty="0"/>
              <a:t>Always prefer to give the CPU to a prioritized job</a:t>
            </a:r>
            <a:endParaRPr lang="en-US" dirty="0"/>
          </a:p>
          <a:p>
            <a:pPr lvl="1"/>
            <a:r>
              <a:rPr lang="en-US" dirty="0"/>
              <a:t>Non-prioritized jobs may never get to run</a:t>
            </a:r>
          </a:p>
          <a:p>
            <a:r>
              <a:rPr lang="en-US" dirty="0"/>
              <a:t>But priorities were a means, not an </a:t>
            </a:r>
            <a:r>
              <a:rPr lang="en-US" dirty="0" smtClean="0"/>
              <a:t>end:</a:t>
            </a:r>
          </a:p>
          <a:p>
            <a:pPr lvl="1"/>
            <a:r>
              <a:rPr lang="en-US" dirty="0" smtClean="0"/>
              <a:t>Give priority to interactive tasks or I/O tasks for responsiveness</a:t>
            </a:r>
          </a:p>
          <a:p>
            <a:pPr lvl="1"/>
            <a:r>
              <a:rPr lang="en-US" dirty="0" smtClean="0"/>
              <a:t>Lower priority given to long running tasks </a:t>
            </a:r>
            <a:endParaRPr lang="en-US" dirty="0"/>
          </a:p>
          <a:p>
            <a:r>
              <a:rPr lang="en-US" dirty="0"/>
              <a:t>Instead, we can </a:t>
            </a:r>
            <a:r>
              <a:rPr lang="en-US" i="1" dirty="0">
                <a:solidFill>
                  <a:srgbClr val="FF0000"/>
                </a:solidFill>
              </a:rPr>
              <a:t>share</a:t>
            </a:r>
            <a:r>
              <a:rPr lang="en-US" dirty="0"/>
              <a:t> the CPU </a:t>
            </a:r>
            <a:r>
              <a:rPr lang="en-US" i="1" dirty="0">
                <a:solidFill>
                  <a:srgbClr val="FF0000"/>
                </a:solidFill>
              </a:rPr>
              <a:t>proportionally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Give each job a share of the CPU according to its priority</a:t>
            </a:r>
          </a:p>
          <a:p>
            <a:pPr lvl="1"/>
            <a:r>
              <a:rPr lang="en-US" dirty="0"/>
              <a:t>Low-priority jobs get </a:t>
            </a:r>
            <a:r>
              <a:rPr lang="en-US" dirty="0" smtClean="0"/>
              <a:t>smaller share of CPU</a:t>
            </a:r>
            <a:endParaRPr lang="en-US" dirty="0"/>
          </a:p>
          <a:p>
            <a:pPr lvl="1"/>
            <a:r>
              <a:rPr lang="en-US" dirty="0"/>
              <a:t>But all jobs can at least make progress (no starvation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idea is closely related to fair queueing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54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6157"/>
            <a:ext cx="11049000" cy="511016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(max)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Technique: pretend each request is granted, then run deadlock detection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algorithm, substituting: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Grant request if result is deadlock free (conservative!)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1548384"/>
            <a:ext cx="1597025" cy="2109788"/>
            <a:chOff x="4669" y="5"/>
            <a:chExt cx="1006" cy="132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609654EA-7A80-415D-9E2A-B330BE853C50}"/>
              </a:ext>
            </a:extLst>
          </p:cNvPr>
          <p:cNvSpPr txBox="1"/>
          <p:nvPr/>
        </p:nvSpPr>
        <p:spPr>
          <a:xfrm>
            <a:off x="762000" y="685800"/>
            <a:ext cx="7647561" cy="312835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done = true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Foreach node in UNFINISHED {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2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20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altLang="ko-KR" sz="2000" b="0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&lt;= [Avail]) {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 				remove node from UNFINISHED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2000" b="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02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6157"/>
            <a:ext cx="11049000" cy="511016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(max)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Technique: pretend each request is granted, then run deadlock detection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algorithm, substituting: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Grant request if result is deadlock free (conservative!)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1548384"/>
            <a:ext cx="1597025" cy="2109788"/>
            <a:chOff x="4669" y="5"/>
            <a:chExt cx="1006" cy="132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609654EA-7A80-415D-9E2A-B330BE853C50}"/>
              </a:ext>
            </a:extLst>
          </p:cNvPr>
          <p:cNvSpPr txBox="1"/>
          <p:nvPr/>
        </p:nvSpPr>
        <p:spPr>
          <a:xfrm>
            <a:off x="762000" y="685800"/>
            <a:ext cx="7647561" cy="312835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done = true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Foreach node in UNFINISHED {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2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altLang="ko-KR" sz="20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]-[</a:t>
            </a:r>
            <a:r>
              <a:rPr lang="en-US" altLang="ko-KR" sz="2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20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altLang="ko-KR" sz="2000" b="0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&lt;= [Avail]) {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 				remove node from UNFINISHED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2000" b="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73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1049000" cy="57912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(max)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Technique: pretend each request is granted, then run deadlock detection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algorithm, substituting: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Grant request if result is deadlock free (conservative!)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Keeps system in a “SAFE” state: there exists a sequence {T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 </a:t>
            </a:r>
            <a:r>
              <a:rPr lang="en-US" altLang="ko-KR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with 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 requesting all remaining resources, finishing, then 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requesting all remaining resources, etc..</a:t>
            </a:r>
          </a:p>
          <a:p>
            <a:pPr marL="914400" lvl="2" indent="0">
              <a:lnSpc>
                <a:spcPct val="85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1548384"/>
            <a:ext cx="1597025" cy="2109788"/>
            <a:chOff x="4669" y="5"/>
            <a:chExt cx="1006" cy="132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3275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Banker’s Algorithm Example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23900"/>
            <a:ext cx="11049000" cy="3886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Banker’s algorithm with dining lawyers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“Safe” (won’t cause deadlock) if when try to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grab chopstick either: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Not last chopstick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Is last chopstick but someone will have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two afterwards</a:t>
            </a: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What if k-handed lawyers? Don’t allow if: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the last one, no one would have k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2</a:t>
            </a:r>
            <a:r>
              <a:rPr lang="en-US" altLang="ko-KR" sz="2400" baseline="30000" dirty="0">
                <a:ea typeface="굴림" panose="020B0600000101010101" pitchFamily="34" charset="-127"/>
              </a:rPr>
              <a:t>nd</a:t>
            </a:r>
            <a:r>
              <a:rPr lang="en-US" altLang="ko-KR" sz="2400" dirty="0">
                <a:ea typeface="굴림" panose="020B0600000101010101" pitchFamily="34" charset="-127"/>
              </a:rPr>
              <a:t> to last, and no one would have k-1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3</a:t>
            </a:r>
            <a:r>
              <a:rPr lang="en-US" altLang="ko-KR" sz="2400" baseline="30000" dirty="0">
                <a:ea typeface="굴림" panose="020B0600000101010101" pitchFamily="34" charset="-127"/>
              </a:rPr>
              <a:t>rd</a:t>
            </a:r>
            <a:r>
              <a:rPr lang="en-US" altLang="ko-KR" sz="2400" dirty="0">
                <a:ea typeface="굴림" panose="020B0600000101010101" pitchFamily="34" charset="-127"/>
              </a:rPr>
              <a:t> to last, and no one would have k-2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…</a:t>
            </a:r>
          </a:p>
        </p:txBody>
      </p:sp>
      <p:pic>
        <p:nvPicPr>
          <p:cNvPr id="64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05200"/>
            <a:ext cx="1981200" cy="209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870439" y="838200"/>
            <a:ext cx="5092961" cy="2209800"/>
            <a:chOff x="6946639" y="1447800"/>
            <a:chExt cx="5092961" cy="22098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1" t="522" r="11351" b="522"/>
            <a:stretch>
              <a:fillRect/>
            </a:stretch>
          </p:blipFill>
          <p:spPr bwMode="auto">
            <a:xfrm>
              <a:off x="8394439" y="1447800"/>
              <a:ext cx="2209800" cy="212090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639" y="1524000"/>
              <a:ext cx="1257300" cy="204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962" y="1447800"/>
              <a:ext cx="1163638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2865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Conclusion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111252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Proportional Share </a:t>
            </a:r>
            <a:r>
              <a:rPr lang="en-US" dirty="0" smtClean="0">
                <a:solidFill>
                  <a:srgbClr val="FF0000"/>
                </a:solidFill>
              </a:rPr>
              <a:t>Scheduling (Lottery Scheduling, Stride Scheduling CFS)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Give each job a share of the CPU according to its priority</a:t>
            </a:r>
          </a:p>
          <a:p>
            <a:pPr lvl="1"/>
            <a:r>
              <a:rPr lang="en-US" dirty="0"/>
              <a:t>Low-priority jobs get to run less often</a:t>
            </a:r>
          </a:p>
          <a:p>
            <a:pPr lvl="1"/>
            <a:r>
              <a:rPr lang="en-US" dirty="0"/>
              <a:t>But all jobs can at least make progress (no starvation)</a:t>
            </a: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Four </a:t>
            </a:r>
            <a:r>
              <a:rPr lang="en-US" altLang="ko-KR" dirty="0">
                <a:ea typeface="굴림" panose="020B0600000101010101" pitchFamily="34" charset="-127"/>
              </a:rPr>
              <a:t>conditions for deadlocks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Techniques for addressing Deadlock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u="sng" dirty="0"/>
              <a:t>Deadlock prevention</a:t>
            </a:r>
            <a:r>
              <a:rPr lang="en-US" dirty="0"/>
              <a:t>: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write your code in a way that it isn’t prone to deadlock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u="sng" dirty="0"/>
              <a:t>Deadlock recovery</a:t>
            </a:r>
            <a:r>
              <a:rPr lang="en-US" dirty="0"/>
              <a:t>: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let deadlock happen, and then figure out how to recover from 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u="sng" dirty="0"/>
              <a:t>Deadlock avoidance</a:t>
            </a:r>
            <a:r>
              <a:rPr lang="en-US" dirty="0"/>
              <a:t>: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dynamically delay resource requests so deadlock doesn’t happen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Banker’s Algorithm provides on algorithmic way to do this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u="sng" dirty="0"/>
              <a:t>Deadlock denial</a:t>
            </a:r>
            <a:r>
              <a:rPr lang="en-US" dirty="0"/>
              <a:t>: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ignore the possibility of deadlock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143996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487" y="838200"/>
            <a:ext cx="135731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Lottery Scheduling</a:t>
            </a:r>
          </a:p>
        </p:txBody>
      </p:sp>
      <p:sp>
        <p:nvSpPr>
          <p:cNvPr id="631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115824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Simple Idea:</a:t>
            </a: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Give each job some number of lottery tickets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On each time slice, randomly pick a winning ticket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On average, CPU time is proportional to number of tickets </a:t>
            </a:r>
            <a:r>
              <a:rPr lang="en-US" altLang="ko-KR" sz="2400" dirty="0" smtClean="0">
                <a:ea typeface="굴림" charset="-127"/>
              </a:rPr>
              <a:t/>
            </a:r>
            <a:br>
              <a:rPr lang="en-US" altLang="ko-KR" sz="2400" dirty="0" smtClean="0">
                <a:ea typeface="굴림" charset="-127"/>
              </a:rPr>
            </a:br>
            <a:r>
              <a:rPr lang="en-US" altLang="ko-KR" sz="2400" dirty="0" smtClean="0">
                <a:ea typeface="굴림" charset="-127"/>
              </a:rPr>
              <a:t>given </a:t>
            </a:r>
            <a:r>
              <a:rPr lang="en-US" altLang="ko-KR" sz="2400" dirty="0">
                <a:ea typeface="굴림" charset="-127"/>
              </a:rPr>
              <a:t>to each job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How to assign tickets?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To approximate SRTF, short running jobs get more, long running jobs get fewer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To avoid starvation, every job gets at least one ticket (everyone makes progress)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Advantage over strict priority scheduling: behaves gracefully as load changes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Adding or deleting a job affects all jobs proportionally, independent of how many tickets each job possesses</a:t>
            </a:r>
          </a:p>
        </p:txBody>
      </p:sp>
    </p:spTree>
    <p:extLst>
      <p:ext uri="{BB962C8B-B14F-4D97-AF65-F5344CB8AC3E}">
        <p14:creationId xmlns:p14="http://schemas.microsoft.com/office/powerpoint/2010/main" val="2224839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Lottery Scheduling Example (Cont.)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838200"/>
            <a:ext cx="10414000" cy="5638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>
                <a:ea typeface="굴림" charset="-127"/>
              </a:rPr>
              <a:t>Lottery Scheduling Example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Assume short jobs get 10 tickets, long jobs get 1 ticket</a:t>
            </a: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What if too many short jobs to give reasonable </a:t>
            </a:r>
            <a:r>
              <a:rPr lang="en-US" altLang="ko-KR" sz="2400" dirty="0" smtClean="0">
                <a:ea typeface="굴림" charset="-127"/>
              </a:rPr>
              <a:t>response </a:t>
            </a:r>
            <a:r>
              <a:rPr lang="en-US" altLang="ko-KR" sz="2400" dirty="0">
                <a:ea typeface="굴림" charset="-127"/>
              </a:rPr>
              <a:t>time?  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If load average is 100, hard to make progress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One approach: log some user out</a:t>
            </a:r>
          </a:p>
        </p:txBody>
      </p:sp>
      <p:graphicFrame>
        <p:nvGraphicFramePr>
          <p:cNvPr id="632836" name="Group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667000" y="1752600"/>
          <a:ext cx="6934200" cy="2947356"/>
        </p:xfrm>
        <a:graphic>
          <a:graphicData uri="http://schemas.openxmlformats.org/drawingml/2006/table">
            <a:tbl>
              <a:tblPr/>
              <a:tblGrid>
                <a:gridCol w="233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9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# short jobs/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# long jobs</a:t>
                      </a:r>
                    </a:p>
                  </a:txBody>
                  <a:tcPr marL="90478" marR="90478" marT="44445" marB="44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% of CPU each short jobs gets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% of CPU each long jobs gets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1/1</a:t>
                      </a:r>
                    </a:p>
                  </a:txBody>
                  <a:tcPr marL="90478" marR="90478" marT="44445" marB="44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91%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9%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0/2</a:t>
                      </a:r>
                    </a:p>
                  </a:txBody>
                  <a:tcPr marL="90478" marR="90478" marT="44445" marB="44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N/A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50%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2/0</a:t>
                      </a:r>
                    </a:p>
                  </a:txBody>
                  <a:tcPr marL="90478" marR="90478" marT="44445" marB="44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50%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N/A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10/1</a:t>
                      </a:r>
                    </a:p>
                  </a:txBody>
                  <a:tcPr marL="90478" marR="90478" marT="44445" marB="44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9.9%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0.99%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1/10</a:t>
                      </a:r>
                    </a:p>
                  </a:txBody>
                  <a:tcPr marL="90478" marR="90478" marT="44445" marB="44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50%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5%</a:t>
                      </a:r>
                    </a:p>
                  </a:txBody>
                  <a:tcPr marL="90478" marR="90478" marT="44445" marB="44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359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D06F-34BC-4EDF-8007-F615E2A5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Lottery Scheduling: Simple Mechanism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B7097-7E0D-40B8-AD8C-A2AEF6905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55298" y="1059404"/>
                <a:ext cx="6174702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𝑡𝑖𝑐𝑘𝑒𝑡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nary>
                  </m:oMath>
                </a14:m>
                <a:endParaRPr lang="en-US" baseline="-25000" dirty="0"/>
              </a:p>
              <a:p>
                <a:r>
                  <a:rPr lang="en-US" dirty="0"/>
                  <a:t>Pick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1  ..  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𝑡𝑖𝑐𝑘𝑒𝑡</m:t>
                    </m:r>
                  </m:oMath>
                </a14:m>
                <a:r>
                  <a:rPr lang="en-US" sz="2400" dirty="0">
                    <a:latin typeface="Courier" pitchFamily="2" charset="0"/>
                  </a:rPr>
                  <a:t> </a:t>
                </a:r>
                <a:r>
                  <a:rPr lang="en-US" dirty="0"/>
                  <a:t>as the random “dart”</a:t>
                </a:r>
              </a:p>
              <a:p>
                <a:r>
                  <a:rPr lang="en-US" dirty="0"/>
                  <a:t>Jobs record their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 of allocated tickets</a:t>
                </a:r>
              </a:p>
              <a:p>
                <a:r>
                  <a:rPr lang="en-US" dirty="0"/>
                  <a:t>Order them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Select the first j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nary>
                  </m:oMath>
                </a14:m>
                <a:r>
                  <a:rPr lang="en-US" dirty="0"/>
                  <a:t> up to j exceeds </a:t>
                </a:r>
                <a:r>
                  <a:rPr lang="en-US" i="1" dirty="0"/>
                  <a:t>d.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B7097-7E0D-40B8-AD8C-A2AEF6905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5298" y="1059404"/>
                <a:ext cx="6174702" cy="4351338"/>
              </a:xfrm>
              <a:blipFill>
                <a:blip r:embed="rId2"/>
                <a:stretch>
                  <a:fillRect l="-1481" t="-14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53DA1AD-F160-4AA4-903F-5FEC2A85922D}"/>
              </a:ext>
            </a:extLst>
          </p:cNvPr>
          <p:cNvSpPr/>
          <p:nvPr/>
        </p:nvSpPr>
        <p:spPr>
          <a:xfrm>
            <a:off x="3554445" y="2925854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EF428B-BEE3-46DF-944E-B5143ABCD17E}"/>
              </a:ext>
            </a:extLst>
          </p:cNvPr>
          <p:cNvSpPr/>
          <p:nvPr/>
        </p:nvSpPr>
        <p:spPr>
          <a:xfrm>
            <a:off x="3554445" y="3264716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B3E16D-052C-4200-8936-FCB04B17E548}"/>
              </a:ext>
            </a:extLst>
          </p:cNvPr>
          <p:cNvSpPr/>
          <p:nvPr/>
        </p:nvSpPr>
        <p:spPr>
          <a:xfrm>
            <a:off x="3554445" y="3603578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49B70E-58D3-4BFD-BDAF-DC982A339775}"/>
              </a:ext>
            </a:extLst>
          </p:cNvPr>
          <p:cNvSpPr/>
          <p:nvPr/>
        </p:nvSpPr>
        <p:spPr>
          <a:xfrm>
            <a:off x="3554445" y="394244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915D98-02E4-4936-9B52-DC38C6B77829}"/>
              </a:ext>
            </a:extLst>
          </p:cNvPr>
          <p:cNvSpPr/>
          <p:nvPr/>
        </p:nvSpPr>
        <p:spPr>
          <a:xfrm>
            <a:off x="3554445" y="4281298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E7BEC7-B23B-46C2-81C9-3A4AD6CF0C91}"/>
              </a:ext>
            </a:extLst>
          </p:cNvPr>
          <p:cNvSpPr/>
          <p:nvPr/>
        </p:nvSpPr>
        <p:spPr>
          <a:xfrm>
            <a:off x="3554445" y="1909268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F452CC-C17D-4C5D-806C-4146B71DDF46}"/>
              </a:ext>
            </a:extLst>
          </p:cNvPr>
          <p:cNvSpPr/>
          <p:nvPr/>
        </p:nvSpPr>
        <p:spPr>
          <a:xfrm>
            <a:off x="3554445" y="2248130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BA45B5-E5BD-4712-9E05-63667E6AA498}"/>
              </a:ext>
            </a:extLst>
          </p:cNvPr>
          <p:cNvSpPr/>
          <p:nvPr/>
        </p:nvSpPr>
        <p:spPr>
          <a:xfrm>
            <a:off x="3554445" y="2586992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D69F69-0F8F-4158-9B82-0E4BC1B4F659}"/>
              </a:ext>
            </a:extLst>
          </p:cNvPr>
          <p:cNvSpPr/>
          <p:nvPr/>
        </p:nvSpPr>
        <p:spPr>
          <a:xfrm>
            <a:off x="3554445" y="1231544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895582-EFBA-4AC9-A1FF-95B5E7550B55}"/>
              </a:ext>
            </a:extLst>
          </p:cNvPr>
          <p:cNvSpPr/>
          <p:nvPr/>
        </p:nvSpPr>
        <p:spPr>
          <a:xfrm>
            <a:off x="3554445" y="1570406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813185-84CC-48D3-86EF-AF74ADF46DC3}"/>
              </a:ext>
            </a:extLst>
          </p:cNvPr>
          <p:cNvSpPr txBox="1"/>
          <p:nvPr/>
        </p:nvSpPr>
        <p:spPr>
          <a:xfrm>
            <a:off x="4126891" y="426983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AD3884-BACD-44DA-93D8-0BB2D55CAE13}"/>
              </a:ext>
            </a:extLst>
          </p:cNvPr>
          <p:cNvSpPr txBox="1"/>
          <p:nvPr/>
        </p:nvSpPr>
        <p:spPr>
          <a:xfrm>
            <a:off x="4040030" y="9906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20945A-C6DC-4F23-AECB-A4061870C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2556" y="2330298"/>
            <a:ext cx="1422400" cy="14224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7C4940-F899-4C25-AA5B-E9950354CCA8}"/>
              </a:ext>
            </a:extLst>
          </p:cNvPr>
          <p:cNvCxnSpPr/>
          <p:nvPr/>
        </p:nvCxnSpPr>
        <p:spPr>
          <a:xfrm flipV="1">
            <a:off x="2101300" y="1328352"/>
            <a:ext cx="1324428" cy="1181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8AADD8-9A86-4522-822B-3231451CDEA5}"/>
              </a:ext>
            </a:extLst>
          </p:cNvPr>
          <p:cNvCxnSpPr>
            <a:cxnSpLocks/>
          </p:cNvCxnSpPr>
          <p:nvPr/>
        </p:nvCxnSpPr>
        <p:spPr>
          <a:xfrm>
            <a:off x="2114224" y="2902324"/>
            <a:ext cx="1224418" cy="150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294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7D230-0DAA-4754-B409-DE1E2128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024D0-2256-4993-A6FA-E48DD0C77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848" y="990600"/>
            <a:ext cx="6854951" cy="4351338"/>
          </a:xfrm>
        </p:spPr>
        <p:txBody>
          <a:bodyPr/>
          <a:lstStyle/>
          <a:p>
            <a:r>
              <a:rPr lang="en-US" dirty="0"/>
              <a:t>E.g., Given two jobs A and B of same run time (# Qs) that are each supposed to receive 50%, </a:t>
            </a:r>
          </a:p>
          <a:p>
            <a:pPr marL="0" indent="0">
              <a:buNone/>
            </a:pPr>
            <a:r>
              <a:rPr lang="en-US" dirty="0"/>
              <a:t>      U = finish time of first / finish time of last</a:t>
            </a:r>
          </a:p>
          <a:p>
            <a:r>
              <a:rPr lang="en-US" dirty="0"/>
              <a:t>As a function of run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61D7C-75FC-4E39-B97B-C7ECDF8E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2" y="990600"/>
            <a:ext cx="3519715" cy="32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36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88926</TotalTime>
  <Pages>60</Pages>
  <Words>5004</Words>
  <Application>Microsoft Office PowerPoint</Application>
  <PresentationFormat>Widescreen</PresentationFormat>
  <Paragraphs>821</Paragraphs>
  <Slides>54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ＭＳ Ｐゴシック</vt:lpstr>
      <vt:lpstr>Arial</vt:lpstr>
      <vt:lpstr>Arial Black</vt:lpstr>
      <vt:lpstr>Cambria Math</vt:lpstr>
      <vt:lpstr>Comic Sans MS</vt:lpstr>
      <vt:lpstr>Consolas</vt:lpstr>
      <vt:lpstr>Courier</vt:lpstr>
      <vt:lpstr>Courier New</vt:lpstr>
      <vt:lpstr>Gill Sans</vt:lpstr>
      <vt:lpstr>Gill Sans Light</vt:lpstr>
      <vt:lpstr>굴림</vt:lpstr>
      <vt:lpstr>Helvetica</vt:lpstr>
      <vt:lpstr>Symbol</vt:lpstr>
      <vt:lpstr>Office</vt:lpstr>
      <vt:lpstr>CS162 Operating Systems and Systems Programming Lecture 13  Scheduling 3: Proportional Share Scheduling, Deadlock</vt:lpstr>
      <vt:lpstr>Recall: Real-Time Scheduling</vt:lpstr>
      <vt:lpstr>Recall: Changing Landscape…</vt:lpstr>
      <vt:lpstr>Changing Landscape of Scheduling</vt:lpstr>
      <vt:lpstr>Key Idea: Proportional-Share Scheduling</vt:lpstr>
      <vt:lpstr>Lottery Scheduling</vt:lpstr>
      <vt:lpstr>Lottery Scheduling Example (Cont.)</vt:lpstr>
      <vt:lpstr>Lottery Scheduling: Simple Mechanism</vt:lpstr>
      <vt:lpstr>Unfairness</vt:lpstr>
      <vt:lpstr>Stride Scheduling</vt:lpstr>
      <vt:lpstr>Linux Completely Fair Scheduler (CFS)</vt:lpstr>
      <vt:lpstr>Linux Completely Fair Scheduler (CFS)</vt:lpstr>
      <vt:lpstr>Linux CFS: Responsiveness/Starvation Freedom</vt:lpstr>
      <vt:lpstr>Linux CFS: Throughput</vt:lpstr>
      <vt:lpstr>Aside: Priority in Unix – Being Nice</vt:lpstr>
      <vt:lpstr>Linux CFS: Proportional Shares</vt:lpstr>
      <vt:lpstr>Example: Linux CFS: Proportional Shares</vt:lpstr>
      <vt:lpstr>Linux CFS: Proportional Shares</vt:lpstr>
      <vt:lpstr>How to Evaluate a Scheduling algorithm?</vt:lpstr>
      <vt:lpstr>Choosing the Right Scheduler</vt:lpstr>
      <vt:lpstr>A Final Word On Scheduling</vt:lpstr>
      <vt:lpstr>Administrivia</vt:lpstr>
      <vt:lpstr>Deadlock: A Deadly type of Starvation</vt:lpstr>
      <vt:lpstr>Example: Single-Lane Bridge Crossing</vt:lpstr>
      <vt:lpstr>Bridge Crossing Example</vt:lpstr>
      <vt:lpstr>Deadlock with Locks</vt:lpstr>
      <vt:lpstr>Deadlock with Locks: “Unlucky” Case</vt:lpstr>
      <vt:lpstr>Deadlock with Locks: “Lucky” Case</vt:lpstr>
      <vt:lpstr>Other Types of Deadlock</vt:lpstr>
      <vt:lpstr>Deadlock with Space</vt:lpstr>
      <vt:lpstr>Dining Lawyers Problem</vt:lpstr>
      <vt:lpstr>Four requirements for occurrence of Deadlock</vt:lpstr>
      <vt:lpstr>Detecting Deadlock: Resource-Allocation Graph</vt:lpstr>
      <vt:lpstr>Resource-Allocation Graph Examples</vt:lpstr>
      <vt:lpstr>Deadlock Detection Algorithm</vt:lpstr>
      <vt:lpstr>How should a system deal with deadlock?</vt:lpstr>
      <vt:lpstr>Techniques for Preventing Deadlock</vt:lpstr>
      <vt:lpstr>(Virtually) Infinite Resources</vt:lpstr>
      <vt:lpstr>Techniques for Preventing Deadlock</vt:lpstr>
      <vt:lpstr>Request Resources Atomically (1)</vt:lpstr>
      <vt:lpstr>Request Resources Atomically (2)</vt:lpstr>
      <vt:lpstr>Acquire Resources in Consistent Order</vt:lpstr>
      <vt:lpstr>Train Example (Wormhole-Routed Network)</vt:lpstr>
      <vt:lpstr>Techniques for Recovering from Deadlock</vt:lpstr>
      <vt:lpstr>Another view of virtual memory: Pre-empting Resources</vt:lpstr>
      <vt:lpstr>Techniques for Deadlock Avoidance</vt:lpstr>
      <vt:lpstr>Deadlock Avoidance: Three States</vt:lpstr>
      <vt:lpstr>Deadlock Avoidance</vt:lpstr>
      <vt:lpstr>Banker’s Algorithm for Avoiding Deadlock</vt:lpstr>
      <vt:lpstr>Banker’s Algorithm for Avoiding Deadlock</vt:lpstr>
      <vt:lpstr>Banker’s Algorithm for Avoiding Deadlock</vt:lpstr>
      <vt:lpstr>Banker’s Algorithm for Avoiding Deadlock</vt:lpstr>
      <vt:lpstr>Banker’s Algorithm Example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973</cp:revision>
  <cp:lastPrinted>2024-02-29T06:45:02Z</cp:lastPrinted>
  <dcterms:created xsi:type="dcterms:W3CDTF">1995-08-12T11:37:26Z</dcterms:created>
  <dcterms:modified xsi:type="dcterms:W3CDTF">2024-02-29T06:45:13Z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