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1550" r:id="rId3"/>
    <p:sldId id="1362" r:id="rId4"/>
    <p:sldId id="1576" r:id="rId5"/>
    <p:sldId id="1579" r:id="rId6"/>
    <p:sldId id="1580" r:id="rId7"/>
    <p:sldId id="1581" r:id="rId8"/>
    <p:sldId id="1582" r:id="rId9"/>
    <p:sldId id="1583" r:id="rId10"/>
    <p:sldId id="1510" r:id="rId11"/>
    <p:sldId id="1511" r:id="rId12"/>
    <p:sldId id="1512" r:id="rId13"/>
    <p:sldId id="1513" r:id="rId14"/>
    <p:sldId id="1514" r:id="rId15"/>
    <p:sldId id="1515" r:id="rId16"/>
    <p:sldId id="1516" r:id="rId17"/>
    <p:sldId id="1517" r:id="rId18"/>
    <p:sldId id="1518" r:id="rId19"/>
    <p:sldId id="1519" r:id="rId20"/>
    <p:sldId id="1520" r:id="rId21"/>
    <p:sldId id="1521" r:id="rId22"/>
    <p:sldId id="1522" r:id="rId23"/>
    <p:sldId id="1523" r:id="rId24"/>
    <p:sldId id="1524" r:id="rId25"/>
    <p:sldId id="1525" r:id="rId26"/>
    <p:sldId id="1526" r:id="rId27"/>
    <p:sldId id="1527" r:id="rId28"/>
    <p:sldId id="1528" r:id="rId29"/>
    <p:sldId id="1529" r:id="rId30"/>
    <p:sldId id="1530" r:id="rId31"/>
    <p:sldId id="1531" r:id="rId32"/>
    <p:sldId id="1532" r:id="rId33"/>
    <p:sldId id="1533" r:id="rId34"/>
    <p:sldId id="1534" r:id="rId35"/>
    <p:sldId id="1535" r:id="rId36"/>
    <p:sldId id="1536" r:id="rId37"/>
    <p:sldId id="1537" r:id="rId38"/>
    <p:sldId id="1538" r:id="rId39"/>
    <p:sldId id="1539" r:id="rId40"/>
    <p:sldId id="1540" r:id="rId41"/>
    <p:sldId id="1541" r:id="rId42"/>
    <p:sldId id="1542" r:id="rId43"/>
    <p:sldId id="1543" r:id="rId44"/>
    <p:sldId id="1544" r:id="rId45"/>
    <p:sldId id="1545" r:id="rId46"/>
    <p:sldId id="1546" r:id="rId47"/>
    <p:sldId id="1547" r:id="rId48"/>
    <p:sldId id="1548" r:id="rId49"/>
    <p:sldId id="1549" r:id="rId50"/>
    <p:sldId id="1584" r:id="rId51"/>
    <p:sldId id="1494" r:id="rId52"/>
    <p:sldId id="1495" r:id="rId53"/>
    <p:sldId id="1496" r:id="rId54"/>
    <p:sldId id="1497" r:id="rId55"/>
    <p:sldId id="1498" r:id="rId56"/>
    <p:sldId id="1499" r:id="rId57"/>
    <p:sldId id="1501" r:id="rId58"/>
    <p:sldId id="1502" r:id="rId59"/>
    <p:sldId id="1503" r:id="rId60"/>
    <p:sldId id="1504" r:id="rId61"/>
    <p:sldId id="1505" r:id="rId62"/>
    <p:sldId id="1506" r:id="rId63"/>
    <p:sldId id="1507" r:id="rId64"/>
    <p:sldId id="1508" r:id="rId65"/>
    <p:sldId id="1432" r:id="rId66"/>
    <p:sldId id="1585" r:id="rId67"/>
    <p:sldId id="1551" r:id="rId68"/>
    <p:sldId id="1568" r:id="rId69"/>
    <p:sldId id="1553" r:id="rId70"/>
    <p:sldId id="1586" r:id="rId71"/>
    <p:sldId id="1555" r:id="rId72"/>
    <p:sldId id="1556" r:id="rId73"/>
    <p:sldId id="1557" r:id="rId74"/>
    <p:sldId id="1558" r:id="rId75"/>
    <p:sldId id="1587" r:id="rId76"/>
    <p:sldId id="1588" r:id="rId77"/>
    <p:sldId id="1589" r:id="rId78"/>
    <p:sldId id="1590" r:id="rId79"/>
    <p:sldId id="1562" r:id="rId80"/>
    <p:sldId id="1563" r:id="rId81"/>
    <p:sldId id="1564" r:id="rId82"/>
    <p:sldId id="1565" r:id="rId83"/>
    <p:sldId id="1566" r:id="rId84"/>
    <p:sldId id="1567" r:id="rId85"/>
    <p:sldId id="1574" r:id="rId86"/>
    <p:sldId id="1434" r:id="rId87"/>
    <p:sldId id="1435" r:id="rId88"/>
    <p:sldId id="1436" r:id="rId89"/>
    <p:sldId id="1437" r:id="rId90"/>
    <p:sldId id="1438" r:id="rId91"/>
    <p:sldId id="1439" r:id="rId92"/>
    <p:sldId id="1440" r:id="rId93"/>
    <p:sldId id="1474" r:id="rId9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976"/>
    <p:restoredTop sz="95005" autoAdjust="0"/>
  </p:normalViewPr>
  <p:slideViewPr>
    <p:cSldViewPr>
      <p:cViewPr>
        <p:scale>
          <a:sx n="104" d="100"/>
          <a:sy n="104" d="100"/>
        </p:scale>
        <p:origin x="10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6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75" tIns="46978" rIns="92275" bIns="46978">
            <a:spAutoFit/>
          </a:bodyPr>
          <a:lstStyle/>
          <a:p>
            <a:pPr algn="ctr" defTabSz="917177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77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3" y="6956426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75" tIns="46978" rIns="92275" bIns="46978">
            <a:spAutoFit/>
          </a:bodyPr>
          <a:lstStyle/>
          <a:p>
            <a:pPr algn="ctr" defTabSz="917177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77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2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9" tIns="46978" rIns="95629" bIns="46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823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680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0732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5355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9944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1689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52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8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2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12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+mn-ea"/>
                <a:cs typeface="+mn-cs"/>
              </a:rPr>
              <a:t>See https://</a:t>
            </a:r>
            <a:r>
              <a:rPr lang="en-US" dirty="0" err="1">
                <a:ea typeface="+mn-ea"/>
                <a:cs typeface="+mn-cs"/>
              </a:rPr>
              <a:t>web.stanford.edu</a:t>
            </a:r>
            <a:r>
              <a:rPr lang="en-US" dirty="0">
                <a:ea typeface="+mn-ea"/>
                <a:cs typeface="+mn-cs"/>
              </a:rPr>
              <a:t>/class/cs140/projects/pintos/pintos_6.html</a:t>
            </a:r>
          </a:p>
          <a:p>
            <a:endParaRPr lang="en-US" dirty="0">
              <a:ea typeface="+mn-ea"/>
              <a:cs typeface="+mn-cs"/>
            </a:endParaRPr>
          </a:p>
          <a:p>
            <a:r>
              <a:rPr lang="en-US" dirty="0">
                <a:ea typeface="+mn-ea"/>
                <a:cs typeface="+mn-cs"/>
              </a:rPr>
              <a:t>Always set to </a:t>
            </a:r>
            <a:r>
              <a:rPr lang="en-US" dirty="0" smtClean="0"/>
              <a:t>THREAD_MAGIC</a:t>
            </a:r>
            <a:r>
              <a:rPr lang="en-US" dirty="0">
                <a:ea typeface="+mn-ea"/>
                <a:cs typeface="+mn-cs"/>
              </a:rPr>
              <a:t>, which is just an arbitrary number defined in </a:t>
            </a:r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>
                <a:ea typeface="+mn-ea"/>
                <a:cs typeface="+mn-cs"/>
              </a:rPr>
              <a:t>, and used to detect stack overflow. </a:t>
            </a:r>
            <a:r>
              <a:rPr lang="en-US" dirty="0" err="1" smtClean="0"/>
              <a:t>thread_current</a:t>
            </a:r>
            <a:r>
              <a:rPr lang="en-US" dirty="0" smtClean="0"/>
              <a:t>()</a:t>
            </a:r>
            <a:r>
              <a:rPr lang="en-US" dirty="0">
                <a:ea typeface="+mn-ea"/>
                <a:cs typeface="+mn-cs"/>
              </a:rPr>
              <a:t> checks that the </a:t>
            </a:r>
            <a:r>
              <a:rPr lang="en-US" dirty="0" smtClean="0"/>
              <a:t>magic</a:t>
            </a:r>
            <a:r>
              <a:rPr lang="en-US" dirty="0">
                <a:ea typeface="+mn-ea"/>
                <a:cs typeface="+mn-cs"/>
              </a:rPr>
              <a:t> member of the running thread's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dirty="0">
                <a:ea typeface="+mn-ea"/>
                <a:cs typeface="+mn-cs"/>
              </a:rPr>
              <a:t> is set to </a:t>
            </a:r>
            <a:r>
              <a:rPr lang="en-US" dirty="0" smtClean="0"/>
              <a:t>THREAD_MAGIC</a:t>
            </a:r>
            <a:r>
              <a:rPr lang="en-US" dirty="0">
                <a:ea typeface="+mn-ea"/>
                <a:cs typeface="+mn-cs"/>
              </a:rPr>
              <a:t>. Stack overflow tends to change this value, triggering the assertion. For greatest benefit, as you add members to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dirty="0">
                <a:ea typeface="+mn-ea"/>
                <a:cs typeface="+mn-cs"/>
              </a:rPr>
              <a:t>, leave </a:t>
            </a:r>
            <a:r>
              <a:rPr lang="en-US" dirty="0" smtClean="0"/>
              <a:t>magic</a:t>
            </a:r>
            <a:r>
              <a:rPr lang="en-US" dirty="0">
                <a:ea typeface="+mn-ea"/>
                <a:cs typeface="+mn-cs"/>
              </a:rPr>
              <a:t> at the end. (see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17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8104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9397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7852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0073087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24758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2100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711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352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87" tIns="45694" rIns="91387" bIns="45694"/>
          <a:lstStyle/>
          <a:p>
            <a:fld id="{BB7440CD-BA39-A148-AE3A-F33EF3E7FD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0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55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37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34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62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88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204569" y="6552798"/>
            <a:ext cx="98743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10.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2/20/24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10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Synchronization 4: Readers/Writers </a:t>
            </a:r>
            <a:br>
              <a:rPr lang="en-US" sz="3000" dirty="0" smtClean="0"/>
            </a:br>
            <a:r>
              <a:rPr lang="en-US" sz="3000" dirty="0" smtClean="0"/>
              <a:t>Scheduling Intro: </a:t>
            </a:r>
            <a:r>
              <a:rPr lang="en-US" sz="3000" dirty="0" smtClean="0"/>
              <a:t>Pintos Concurrency, FCFS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</a:t>
            </a:r>
            <a:r>
              <a:rPr lang="en-US" altLang="en-US" dirty="0" smtClean="0">
                <a:ea typeface="Gill Sans" charset="0"/>
              </a:rPr>
              <a:t>20</a:t>
            </a:r>
            <a:r>
              <a:rPr lang="en-US" altLang="en-US" baseline="30000" dirty="0" smtClean="0">
                <a:ea typeface="Gill Sans" charset="0"/>
              </a:rPr>
              <a:t>st</a:t>
            </a:r>
            <a:r>
              <a:rPr lang="en-US" altLang="en-US" dirty="0" smtClean="0">
                <a:ea typeface="Gill Sans" charset="0"/>
              </a:rPr>
              <a:t>, </a:t>
            </a:r>
            <a:r>
              <a:rPr lang="en-US" altLang="en-US" dirty="0" smtClean="0">
                <a:ea typeface="Gill Sans" charset="0"/>
              </a:rPr>
              <a:t>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06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51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50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25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2057400" y="6858000"/>
            <a:ext cx="2057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Why release the 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l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ock </a:t>
            </a:r>
            <a:r>
              <a:rPr lang="en-US" altLang="ko-KR" i="1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here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???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668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126 -0.83334 C 0.88126 -0.83311 0.72032 -0.72778 0.55938 -0.6222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dbase (no other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2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09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00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along (R1 accessing dbase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5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59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smtClean="0">
                <a:latin typeface="Consolas" panose="020B0609020204030204" pitchFamily="49" charset="0"/>
              </a:rPr>
              <a:t> </a:t>
            </a:r>
            <a:r>
              <a:rPr lang="en-US" sz="2200" b="0" dirty="0" err="1" smtClean="0">
                <a:latin typeface="Consolas" panose="020B0609020204030204" pitchFamily="49" charset="0"/>
              </a:rPr>
              <a:t>fullSlots</a:t>
            </a:r>
            <a:r>
              <a:rPr lang="en-US" sz="2200" b="0" dirty="0" smtClean="0">
                <a:latin typeface="Gill Sans Light"/>
              </a:rPr>
              <a:t> signals coke</a:t>
            </a:r>
            <a:endParaRPr lang="en-US" sz="2200" b="0" dirty="0">
              <a:latin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 smtClean="0">
                <a:latin typeface="Consolas" panose="020B0609020204030204" pitchFamily="49" charset="0"/>
              </a:rPr>
              <a:t>emptySlots</a:t>
            </a:r>
            <a:r>
              <a:rPr lang="en-US" sz="2200" b="0" dirty="0" smtClean="0">
                <a:latin typeface="Gill Sans Light"/>
              </a:rPr>
              <a:t> </a:t>
            </a:r>
          </a:p>
          <a:p>
            <a:r>
              <a:rPr lang="en-US" sz="2200" b="0" dirty="0" smtClean="0">
                <a:latin typeface="Gill Sans Light"/>
              </a:rPr>
              <a:t>signals space</a:t>
            </a:r>
            <a:endParaRPr lang="en-US" sz="2200" b="0" dirty="0">
              <a:latin typeface="Gill Sans Light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Recall: Bounded Buffer, 3</a:t>
            </a:r>
            <a:r>
              <a:rPr lang="en-US" altLang="ko-KR" baseline="30000" dirty="0" smtClean="0">
                <a:latin typeface="Helvetica" charset="0"/>
                <a:ea typeface="굴림" charset="0"/>
                <a:cs typeface="굴림" charset="0"/>
              </a:rPr>
              <a:t>rd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cut (coke machine)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3252788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 smtClean="0">
                  <a:latin typeface="Gill Sans Light"/>
                </a:rPr>
                <a:t>Critical sections using </a:t>
              </a:r>
              <a:r>
                <a:rPr lang="en-US" sz="2200" b="0" dirty="0" err="1" smtClean="0">
                  <a:latin typeface="Gill Sans Light"/>
                </a:rPr>
                <a:t>mutex</a:t>
              </a:r>
              <a:r>
                <a:rPr lang="en-US" sz="2200" b="0" dirty="0" smtClean="0">
                  <a:latin typeface="Gill Sans Light"/>
                </a:rPr>
                <a:t> protect integrity of the queue</a:t>
              </a:r>
              <a:endParaRPr lang="en-US" sz="2200" b="0" dirty="0">
                <a:latin typeface="Gill Sans Light"/>
              </a:endParaRP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25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accessing dbase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279284" y="5410201"/>
            <a:ext cx="7633433" cy="891991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sz="2400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75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2406161" y="2013439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1825752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61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2438400" y="2286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2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2438400" y="2658208"/>
            <a:ext cx="4648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1905000" y="6019800"/>
            <a:ext cx="1828800" cy="9906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W1 cannot start because of readers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5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438 -0.87523 C 1.03438 -0.875 0.87344 -0.76968 0.7125 -0.6641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28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20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2429608" y="255563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acquire(&amp;lock);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46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cquire(&amp;lock);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release(&amp;lock);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cquire(&amp;lock);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release(&amp;lock);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2362200" y="2804286"/>
            <a:ext cx="4572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438400" y="6096000"/>
            <a:ext cx="23622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R3 cannot start because of writers (both AW &amp; WW)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58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126 -0.85811 C 1.08126 -0.85787 0.92032 -0.75255 0.75938 -0.64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05092" cy="1066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R3 waiting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30414" y="5410200"/>
            <a:ext cx="8866187" cy="12001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200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cs typeface="Helvetica" charset="0"/>
              </a:rPr>
              <a:t>W1 and R3 waiting on </a:t>
            </a:r>
            <a:r>
              <a:rPr lang="en-US" sz="2200" b="0" dirty="0" err="1">
                <a:latin typeface="Helvetica" charset="0"/>
                <a:cs typeface="Helvetica" charset="0"/>
              </a:rPr>
              <a:t>okToWrite</a:t>
            </a:r>
            <a:r>
              <a:rPr lang="en-US" sz="2200" b="0" dirty="0">
                <a:latin typeface="Helvetica" charset="0"/>
                <a:cs typeface="Helvetica" charset="0"/>
              </a:rPr>
              <a:t> and </a:t>
            </a:r>
            <a:r>
              <a:rPr lang="en-US" sz="2200" b="0" dirty="0" err="1">
                <a:latin typeface="Helvetica" charset="0"/>
                <a:cs typeface="Helvetica" charset="0"/>
              </a:rPr>
              <a:t>okToRead</a:t>
            </a:r>
            <a:r>
              <a:rPr lang="en-US" sz="2200" b="0" dirty="0">
                <a:latin typeface="Helvetica" charset="0"/>
                <a:cs typeface="Helvetica" charset="0"/>
              </a:rPr>
              <a:t>, respectively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8166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2429607" y="47654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82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Monitors and 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7442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of Monitors is a programming paradigm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languages like Java provide monitors in the language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Must hold lock when doing condition variable ops!</a:t>
            </a:r>
          </a:p>
        </p:txBody>
      </p:sp>
    </p:spTree>
    <p:extLst>
      <p:ext uri="{BB962C8B-B14F-4D97-AF65-F5344CB8AC3E}">
        <p14:creationId xmlns:p14="http://schemas.microsoft.com/office/powerpoint/2010/main" val="1977469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2429607" y="4988169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7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2429608" y="5196254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1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9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04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2438400" y="49940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06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2429607" y="5213838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04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2819400" y="5410200"/>
            <a:ext cx="36576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signals a writer (W1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362200" y="6629400"/>
            <a:ext cx="22860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readers done,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writer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59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188 -0.55393 C 1.02188 -0.5537 0.86094 -0.44838 0.7 -0.3428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2743200" y="2658813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R1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16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251 -0.8713 C 1.01251 -0.87107 0.85157 -0.76574 0.69063 -0.66019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438400" y="2819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40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2438400" y="3276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3068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48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752601" y="1752601"/>
            <a:ext cx="87629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full) { 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752602" y="4027944"/>
            <a:ext cx="891539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empty) {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item =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599" y="152400"/>
            <a:ext cx="10515602" cy="533400"/>
          </a:xfrm>
        </p:spPr>
        <p:txBody>
          <a:bodyPr/>
          <a:lstStyle/>
          <a:p>
            <a:r>
              <a:rPr lang="en-US" dirty="0" smtClean="0"/>
              <a:t>Recall: Bounded </a:t>
            </a:r>
            <a:r>
              <a:rPr lang="en-US" dirty="0" smtClean="0"/>
              <a:t>Buffer – 4</a:t>
            </a:r>
            <a:r>
              <a:rPr lang="en-US" baseline="30000" dirty="0" smtClean="0"/>
              <a:t>rd</a:t>
            </a:r>
            <a:r>
              <a:rPr lang="en-US" dirty="0" smtClean="0"/>
              <a:t> cut (Monitors, </a:t>
            </a:r>
            <a:r>
              <a:rPr lang="en-US" dirty="0" err="1" smtClean="0"/>
              <a:t>pthread</a:t>
            </a:r>
            <a:r>
              <a:rPr lang="en-US" dirty="0" smtClean="0"/>
              <a:t>-like)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89742" y="2891436"/>
            <a:ext cx="5081372" cy="1832964"/>
            <a:chOff x="3929744" y="2645560"/>
            <a:chExt cx="5081372" cy="1832964"/>
          </a:xfrm>
        </p:grpSpPr>
        <p:sp>
          <p:nvSpPr>
            <p:cNvPr id="15" name="Left Arrow 14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2576667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8805604" flipV="1">
              <a:off x="4024202" y="3728776"/>
              <a:ext cx="1107610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53189" y="2687079"/>
              <a:ext cx="3957927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does thread do when it is waiting?</a:t>
              </a:r>
            </a:p>
            <a:p>
              <a:r>
                <a:rPr lang="en-US" sz="2400" dirty="0"/>
                <a:t> - Sleep, not </a:t>
              </a:r>
              <a:r>
                <a:rPr lang="en-US" sz="2400" dirty="0" err="1"/>
                <a:t>busywait</a:t>
              </a:r>
              <a:r>
                <a:rPr lang="en-US" sz="2400" dirty="0"/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344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447192" y="3936024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dbase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51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Sleep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495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98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648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Sleep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10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438400" y="4850423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05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2743200" y="5410200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signaling readers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No waiting writers,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reader R3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04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88 -0.48589 C 0.99688 -0.48565 0.83594 -0.38033 0.675 -0.2747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2438400" y="2819400"/>
            <a:ext cx="4495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73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771 -0.86412 C 0.91771 -0.86389 0.75677 -0.75857 0.59583 -0.65301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2447192" y="300697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5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accessing dbase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9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DONE!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DBase is Idle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47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52 -0.43333 C 1.0552 -0.4331 0.89426 -0.32777 0.73332 -0.2222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Readers/Writers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4494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grading Midterm 1 (Sorry)</a:t>
            </a:r>
          </a:p>
          <a:p>
            <a:pPr lvl="1"/>
            <a:r>
              <a:rPr lang="en-US" dirty="0" smtClean="0"/>
              <a:t>Finishing soon!</a:t>
            </a:r>
          </a:p>
          <a:p>
            <a:pPr lvl="1"/>
            <a:r>
              <a:rPr lang="en-US" dirty="0" smtClean="0"/>
              <a:t>Solutions also will be up soon.</a:t>
            </a:r>
          </a:p>
          <a:p>
            <a:r>
              <a:rPr lang="en-US" dirty="0" smtClean="0"/>
              <a:t>Homework #2 due </a:t>
            </a:r>
            <a:r>
              <a:rPr lang="en-US" dirty="0" smtClean="0"/>
              <a:t>Thursday, 2/22</a:t>
            </a:r>
            <a:endParaRPr lang="en-US" dirty="0" smtClean="0"/>
          </a:p>
          <a:p>
            <a:r>
              <a:rPr lang="en-US" dirty="0" smtClean="0"/>
              <a:t>Homework #3: Released on Friday 2/23</a:t>
            </a:r>
          </a:p>
          <a:p>
            <a:pPr lvl="1"/>
            <a:r>
              <a:rPr lang="en-US" dirty="0" smtClean="0"/>
              <a:t>Option to do thi</a:t>
            </a:r>
            <a:r>
              <a:rPr lang="en-US" dirty="0" smtClean="0"/>
              <a:t>s in Rust!</a:t>
            </a:r>
          </a:p>
          <a:p>
            <a:pPr lvl="1"/>
            <a:r>
              <a:rPr lang="en-US" dirty="0" smtClean="0"/>
              <a:t>Rust crash course on Monday 2/26</a:t>
            </a:r>
          </a:p>
          <a:p>
            <a:r>
              <a:rPr lang="en-US" dirty="0" smtClean="0"/>
              <a:t>Professor </a:t>
            </a:r>
            <a:r>
              <a:rPr lang="en-US" dirty="0" err="1" smtClean="0"/>
              <a:t>Kubi’s</a:t>
            </a:r>
            <a:r>
              <a:rPr lang="en-US" dirty="0" smtClean="0"/>
              <a:t> office hours </a:t>
            </a:r>
            <a:r>
              <a:rPr lang="en-US" dirty="0" smtClean="0"/>
              <a:t>changed:</a:t>
            </a:r>
            <a:endParaRPr lang="en-US" dirty="0" smtClean="0"/>
          </a:p>
          <a:p>
            <a:pPr lvl="1"/>
            <a:r>
              <a:rPr lang="en-US" dirty="0" smtClean="0"/>
              <a:t>Monday (1:00-2:00PM), Thursday (3:00-4:00PM)</a:t>
            </a:r>
            <a:endParaRPr lang="en-US" dirty="0" smtClean="0"/>
          </a:p>
          <a:p>
            <a:pPr lvl="1"/>
            <a:r>
              <a:rPr lang="en-US" dirty="0" smtClean="0"/>
              <a:t>673 Soda </a:t>
            </a:r>
            <a:r>
              <a:rPr lang="en-US" dirty="0" smtClean="0"/>
              <a:t>Hall</a:t>
            </a:r>
          </a:p>
          <a:p>
            <a:r>
              <a:rPr lang="en-US" dirty="0" smtClean="0"/>
              <a:t>FYI: Next Midterm on 3/14</a:t>
            </a:r>
          </a:p>
          <a:p>
            <a:pPr lvl="1"/>
            <a:r>
              <a:rPr lang="en-US" dirty="0" smtClean="0"/>
              <a:t>PI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96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cond_wait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okToRead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AR++;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cond_signal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cond_broadcast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sleepers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okContinue</a:t>
            </a:r>
            <a:r>
              <a:rPr lang="en-US" altLang="ko-KR" dirty="0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2286000" y="3467100"/>
            <a:ext cx="8001000" cy="2667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545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  <p:bldP spid="490500" grpId="0" uiExpan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b="1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609600" y="685800"/>
            <a:ext cx="5638800" cy="61722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685800"/>
            <a:ext cx="6248400" cy="60960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WW--;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	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905000" y="5791200"/>
            <a:ext cx="8915400" cy="9334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Helvetica" charset="0"/>
                <a:cs typeface="Helvetica" charset="0"/>
              </a:rPr>
              <a:t>What if we 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okToWrite</a:t>
            </a:r>
            <a:r>
              <a:rPr lang="en-US" sz="2000" dirty="0">
                <a:latin typeface="Helvetica" charset="0"/>
                <a:cs typeface="Helvetica" charset="0"/>
              </a:rPr>
              <a:t>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okToRead</a:t>
            </a:r>
            <a:r>
              <a:rPr lang="en-US" sz="2000" dirty="0">
                <a:latin typeface="Helvetica" charset="0"/>
                <a:cs typeface="Helvetica" charset="0"/>
              </a:rPr>
              <a:t> into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okContinue</a:t>
            </a:r>
            <a:r>
              <a:rPr lang="en-US" sz="2000" dirty="0">
                <a:latin typeface="Helvetica" charset="0"/>
                <a:cs typeface="Helvetica" charset="0"/>
              </a:rPr>
              <a:t/>
            </a:r>
            <a:br>
              <a:rPr lang="en-US" sz="2000" dirty="0">
                <a:latin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cs typeface="Helvetica" charset="0"/>
              </a:rPr>
              <a:t>(i.e. use only one condition variable instead of two)?</a:t>
            </a:r>
            <a:endParaRPr lang="en-US" sz="200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3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2514600" y="152400"/>
            <a:ext cx="7162800" cy="533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609600" y="685800"/>
            <a:ext cx="5638800" cy="61722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685800"/>
            <a:ext cx="6172200" cy="611505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WW--;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52600" y="5562600"/>
            <a:ext cx="8924925" cy="12382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Helvetica" charset="0"/>
                <a:cs typeface="Helvetica" charset="0"/>
              </a:rPr>
              <a:t>Consider this scenario: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latin typeface="Helvetica" charset="0"/>
                <a:cs typeface="Helvetica" charset="0"/>
              </a:rPr>
              <a:t> R1 </a:t>
            </a:r>
            <a:r>
              <a:rPr lang="en-US" sz="2000" dirty="0">
                <a:latin typeface="Helvetica" charset="0"/>
                <a:cs typeface="Helvetica" charset="0"/>
              </a:rPr>
              <a:t>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Assume R1’s signal is delivered to R2 (not W1)</a:t>
            </a:r>
          </a:p>
        </p:txBody>
      </p:sp>
    </p:spTree>
    <p:extLst>
      <p:ext uri="{BB962C8B-B14F-4D97-AF65-F5344CB8AC3E}">
        <p14:creationId xmlns:p14="http://schemas.microsoft.com/office/powerpoint/2010/main" val="820743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609600" y="762000"/>
            <a:ext cx="5715000" cy="5486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 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b="1" dirty="0">
              <a:solidFill>
                <a:schemeClr val="hlink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5943600" y="762000"/>
            <a:ext cx="5791200" cy="5486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r>
              <a:rPr lang="en-US" altLang="ko-KR" sz="1900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WW--;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b="1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b="1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b="1" dirty="0">
              <a:solidFill>
                <a:schemeClr val="hlink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if (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WW &gt; 0 || WR &gt; 0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){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19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b="1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b="1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332285" y="5257800"/>
            <a:ext cx="2362200" cy="838200"/>
          </a:xfrm>
          <a:prstGeom prst="wedgeRoundRectCallout">
            <a:avLst>
              <a:gd name="adj1" fmla="val -44952"/>
              <a:gd name="adj2" fmla="val -77773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Need to</a:t>
            </a:r>
            <a:r>
              <a:rPr lang="en-US" altLang="ko-KR" dirty="0" smtClean="0">
                <a:ea typeface="굴림" panose="020B0600000101010101" pitchFamily="34" charset="-127"/>
              </a:rPr>
              <a:t> change to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broadcast()!</a:t>
            </a: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  <a:cs typeface="Courier New" panose="02070309020205020404" pitchFamily="49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883162" y="5257800"/>
            <a:ext cx="2628900" cy="838200"/>
          </a:xfrm>
          <a:prstGeom prst="wedgeRoundRectCallout">
            <a:avLst>
              <a:gd name="adj1" fmla="val -57661"/>
              <a:gd name="adj2" fmla="val -76724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Must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 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to sort things out!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22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739776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Locking aspect is easy: Just use a </a:t>
            </a:r>
            <a:r>
              <a:rPr lang="en-US" altLang="ko-KR" dirty="0" err="1" smtClean="0">
                <a:ea typeface="굴림" panose="020B0600000101010101" pitchFamily="34" charset="-127"/>
              </a:rPr>
              <a:t>mutex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Wait(Semaphore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 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Wait(Lock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, 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r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elease(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endParaRPr lang="en-US" altLang="ko-KR" sz="2000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No: 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vars</a:t>
            </a:r>
            <a:r>
              <a:rPr lang="en-US" altLang="ko-KR" dirty="0" smtClean="0">
                <a:ea typeface="굴림" panose="020B0600000101010101" pitchFamily="34" charset="-127"/>
              </a:rPr>
              <a:t>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V’s and </a:t>
            </a:r>
            <a:r>
              <a:rPr lang="en-US" altLang="ko-KR" dirty="0" err="1" smtClean="0">
                <a:ea typeface="굴림" panose="020B0600000101010101" pitchFamily="34" charset="-127"/>
              </a:rPr>
              <a:t>noone</a:t>
            </a:r>
            <a:r>
              <a:rPr lang="en-US" altLang="ko-KR" dirty="0" smtClean="0">
                <a:ea typeface="굴림" panose="020B0600000101010101" pitchFamily="34" charset="-127"/>
              </a:rPr>
              <a:t>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2095500" y="2057400"/>
            <a:ext cx="8001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2324100" y="4876800"/>
            <a:ext cx="7924800" cy="16002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8191500" y="5196497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6063762" y="5534695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7696200" y="5772698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6286500" y="6098013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212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  <p:bldP spid="492548" grpId="0" uiExpand="1" animBg="1"/>
      <p:bldP spid="492549" grpId="0" uiExpand="1" animBg="1"/>
      <p:bldP spid="492550" grpId="0" uiExpand="1" animBg="1"/>
      <p:bldP spid="492551" grpId="0" uiExpand="1" animBg="1"/>
      <p:bldP spid="492552" grpId="0" uiExpand="1" animBg="1"/>
      <p:bldP spid="49255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6" y="152400"/>
            <a:ext cx="9013824" cy="533400"/>
          </a:xfrm>
        </p:spPr>
        <p:txBody>
          <a:bodyPr/>
          <a:lstStyle/>
          <a:p>
            <a:r>
              <a:rPr lang="en-US" altLang="ko-KR" sz="3000" dirty="0">
                <a:ea typeface="굴림" panose="020B0600000101010101" pitchFamily="34" charset="-127"/>
              </a:rPr>
              <a:t>Construction of Monitors from Semaphores (</a:t>
            </a:r>
            <a:r>
              <a:rPr lang="en-US" altLang="ko-KR" sz="3000" dirty="0" err="1">
                <a:ea typeface="굴림" panose="020B0600000101010101" pitchFamily="34" charset="-127"/>
              </a:rPr>
              <a:t>con’t</a:t>
            </a:r>
            <a:r>
              <a:rPr lang="en-US" altLang="ko-KR" sz="3000" dirty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50876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Wait(Lock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Semaphore *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release(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acquire(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There is a race condition – signaler can slip in after lock release and before waiter executes </a:t>
            </a:r>
            <a:r>
              <a:rPr lang="en-US" altLang="ko-KR" dirty="0" err="1" smtClean="0">
                <a:ea typeface="굴림" panose="020B0600000101010101" pitchFamily="34" charset="-127"/>
              </a:rPr>
              <a:t>semaphore.P</a:t>
            </a:r>
            <a:r>
              <a:rPr lang="en-US" altLang="ko-KR" dirty="0" smtClean="0">
                <a:ea typeface="굴림" panose="020B0600000101010101" pitchFamily="34" charset="-127"/>
              </a:rPr>
              <a:t>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2179814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03288"/>
            <a:ext cx="98298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 smtClean="0">
                <a:ea typeface="굴림" panose="020B0600000101010101" pitchFamily="34" charset="-127"/>
              </a:rPr>
              <a:t>all </a:t>
            </a:r>
            <a:r>
              <a:rPr lang="en-US" altLang="ko-KR" dirty="0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acquire(&amp;lock);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release(&amp;lock);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return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errReturnCode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release(&amp;lock);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Watch out for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dirty="0" smtClean="0">
                <a:ea typeface="굴림" panose="020B0600000101010101" pitchFamily="34" charset="-127"/>
              </a:rPr>
              <a:t>/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example, procedure E calls </a:t>
            </a:r>
            <a:r>
              <a:rPr lang="en-US" altLang="ko-KR" dirty="0" err="1" smtClean="0"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poping</a:t>
            </a:r>
            <a:r>
              <a:rPr lang="en-US" altLang="ko-KR" dirty="0" smtClean="0">
                <a:ea typeface="굴림" panose="020B0600000101010101" pitchFamily="34" charset="-127"/>
              </a:rPr>
              <a:t>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Procedure C had </a:t>
            </a:r>
            <a:r>
              <a:rPr lang="en-US" altLang="ko-KR" dirty="0" err="1" smtClean="0">
                <a:ea typeface="굴림" panose="020B0600000101010101" pitchFamily="34" charset="-127"/>
              </a:rPr>
              <a:t>lock.acquire</a:t>
            </a:r>
            <a:r>
              <a:rPr lang="en-US" altLang="ko-KR" dirty="0" smtClean="0">
                <a:ea typeface="굴림" panose="020B0600000101010101" pitchFamily="34" charset="-127"/>
              </a:rPr>
              <a:t>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8167686" y="1828800"/>
            <a:ext cx="2119314" cy="3048000"/>
            <a:chOff x="4176" y="1200"/>
            <a:chExt cx="1239" cy="1920"/>
          </a:xfrm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B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dirty="0" err="1">
                    <a:ea typeface="굴림" panose="020B0600000101010101" pitchFamily="34" charset="-127"/>
                  </a:rPr>
                  <a:t>Proc</a:t>
                </a:r>
                <a:r>
                  <a:rPr lang="en-US" altLang="ko-KR" dirty="0">
                    <a:ea typeface="굴림" panose="020B0600000101010101" pitchFamily="34" charset="-127"/>
                  </a:rPr>
                  <a:t> C</a:t>
                </a:r>
              </a:p>
              <a:p>
                <a:r>
                  <a:rPr lang="en-US" altLang="ko-KR" dirty="0">
                    <a:ea typeface="굴림" panose="020B0600000101010101" pitchFamily="34" charset="-127"/>
                  </a:rPr>
                  <a:t>a</a:t>
                </a:r>
                <a:r>
                  <a:rPr lang="en-US" altLang="ko-KR" dirty="0" smtClean="0">
                    <a:ea typeface="굴림" panose="020B0600000101010101" pitchFamily="34" charset="-127"/>
                  </a:rPr>
                  <a:t>cquire(&amp;lock)</a:t>
                </a:r>
                <a:endParaRPr lang="en-US" altLang="ko-KR" dirty="0">
                  <a:ea typeface="굴림" panose="020B0600000101010101" pitchFamily="34" charset="-127"/>
                </a:endParaRP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E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84" y="1296"/>
              <a:ext cx="231" cy="1536"/>
              <a:chOff x="5184" y="1296"/>
              <a:chExt cx="231" cy="1536"/>
            </a:xfrm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775" y="1705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7069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96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uiExpand="1" build="p"/>
      <p:bldP spid="5417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E00-09D0-44AA-AD39-26213B39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5181600" cy="5572539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Harder with more locks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lock2.release()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  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F595F-EBDE-4A73-8645-0D242784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38200"/>
            <a:ext cx="5181600" cy="5572539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Is </a:t>
            </a:r>
            <a:r>
              <a:rPr lang="en-US" sz="3600" dirty="0" err="1">
                <a:cs typeface="Arial" panose="020B0604020202020204" pitchFamily="34" charset="0"/>
              </a:rPr>
              <a:t>goto</a:t>
            </a:r>
            <a:r>
              <a:rPr lang="en-US" sz="3600" dirty="0">
                <a:cs typeface="Arial" panose="020B0604020202020204" pitchFamily="34" charset="0"/>
              </a:rPr>
              <a:t> a solution???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goto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release_lock1_and_return;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goto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release_both_and_return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release_both_and_return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: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release_lock1_and_return: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Synchronization in C</a:t>
            </a:r>
          </a:p>
        </p:txBody>
      </p:sp>
    </p:spTree>
    <p:extLst>
      <p:ext uri="{BB962C8B-B14F-4D97-AF65-F5344CB8AC3E}">
        <p14:creationId xmlns:p14="http://schemas.microsoft.com/office/powerpoint/2010/main" val="2360952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99060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ea typeface="굴림" panose="020B0600000101010101" pitchFamily="34" charset="-127"/>
              </a:rPr>
              <a:t>DoFoo</a:t>
            </a:r>
            <a:r>
              <a:rPr lang="en-US" altLang="ko-KR" dirty="0" smtClean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3048450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Basic Structure of </a:t>
            </a:r>
            <a:r>
              <a:rPr lang="en-US" altLang="ko-KR" i="1" dirty="0" smtClean="0">
                <a:ea typeface="굴림" panose="020B0600000101010101" pitchFamily="34" charset="-127"/>
              </a:rPr>
              <a:t>Mesa</a:t>
            </a:r>
            <a:r>
              <a:rPr lang="en-US" altLang="ko-KR" dirty="0" smtClean="0">
                <a:ea typeface="굴림" panose="020B0600000101010101" pitchFamily="34" charset="-127"/>
              </a:rPr>
              <a:t> Monitor Program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296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mesa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638800" y="24384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3080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9220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</a:t>
            </a:r>
            <a:r>
              <a:rPr lang="en-US" altLang="ko-KR" sz="2800" dirty="0">
                <a:ea typeface="굴림" panose="020B0600000101010101" pitchFamily="34" charset="-127"/>
              </a:rPr>
              <a:t>Synchronization</a:t>
            </a:r>
            <a:r>
              <a:rPr lang="en-US" altLang="ko-KR" dirty="0" smtClean="0">
                <a:ea typeface="굴림" panose="020B0600000101010101" pitchFamily="34" charset="-127"/>
              </a:rPr>
              <a:t>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284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0ACC-9461-4E37-939F-14640C2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better: C</a:t>
            </a:r>
            <a:r>
              <a:rPr lang="en-US" dirty="0"/>
              <a:t>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83D9-39B4-4CAF-BA03-DDACC486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Mutex released when ‘lock’ goes out of scope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956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1BF6-C8E8-49D7-B003-680B33C5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>
                <a:latin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7ABE-5EDC-4EB1-934C-2B3582DD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versatile than </a:t>
            </a:r>
            <a:r>
              <a:rPr lang="en-US" dirty="0" smtClean="0"/>
              <a:t>we </a:t>
            </a:r>
            <a:r>
              <a:rPr lang="en-US" dirty="0"/>
              <a:t>show here (can be used to close files, database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lock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threading.Lock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170618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14C8-44BD-49A8-9256-0C1D214C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6FA0-FA24-4C56-B3C6-D5511DA7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201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Every Java object has an associated lock: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Lock is acquired on entry and released on exit from a 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i="1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Lock is properly released if exception occurs inside a 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Mutex execution of synchronized methods (beware deadlock)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Account (int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362613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2421-A5AE-4187-8FE8-5DDC0675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Support for Monitors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CBD9-5C82-4553-AAC1-C4CA7C24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592" y="914400"/>
            <a:ext cx="9245600" cy="5105400"/>
          </a:xfrm>
        </p:spPr>
        <p:txBody>
          <a:bodyPr/>
          <a:lstStyle/>
          <a:p>
            <a:r>
              <a:rPr lang="en-US" dirty="0" smtClean="0"/>
              <a:t>Along with a lock, every object has a single condition variable associated with 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wait inside a synchronized method: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wait();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wait(long timeout);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signal while in a synchronized method: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notify();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notifyAll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67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for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3886200"/>
            <a:ext cx="7924800" cy="2133600"/>
          </a:xfrm>
        </p:spPr>
        <p:txBody>
          <a:bodyPr/>
          <a:lstStyle/>
          <a:p>
            <a:r>
              <a:rPr lang="en-US" dirty="0" smtClean="0"/>
              <a:t>Discussion of Scheduling: </a:t>
            </a:r>
          </a:p>
          <a:p>
            <a:pPr lvl="1"/>
            <a:r>
              <a:rPr lang="en-US" dirty="0" smtClean="0"/>
              <a:t>Which thread should run on the CPU next?</a:t>
            </a:r>
          </a:p>
          <a:p>
            <a:r>
              <a:rPr lang="en-US" dirty="0" smtClean="0"/>
              <a:t>Scheduling goals, policies</a:t>
            </a:r>
          </a:p>
          <a:p>
            <a:r>
              <a:rPr lang="en-US" dirty="0" smtClean="0"/>
              <a:t>Look at a number of different schedulers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379057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readyThreads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(TCBs) ) {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selectThread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(TCBs);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run(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run_idle_thread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2192952" y="838201"/>
            <a:ext cx="1328660" cy="2817795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2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6782593" y="5410200"/>
            <a:ext cx="3429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S's switch </a:t>
            </a:r>
            <a:endParaRPr lang="en-US" altLang="ko-KR" b="0" dirty="0" smtClean="0">
              <a:latin typeface="Gill Sans Light"/>
              <a:ea typeface="Consolas" charset="0"/>
              <a:cs typeface="Consolas" panose="020B0609020204030204" pitchFamily="49" charset="0"/>
            </a:endParaRPr>
          </a:p>
          <a:p>
            <a:pPr indent="0">
              <a:buFontTx/>
              <a:buNone/>
            </a:pP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returns to Thread T</a:t>
            </a:r>
            <a:endParaRPr lang="en-US" altLang="ko-KR" b="0" dirty="0">
              <a:latin typeface="Gill Sans Light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6782593" y="5410200"/>
            <a:ext cx="3429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</a:t>
            </a: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T's </a:t>
            </a: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switch </a:t>
            </a:r>
            <a:endParaRPr lang="en-US" altLang="ko-KR" b="0" dirty="0" smtClean="0">
              <a:latin typeface="Gill Sans Light"/>
              <a:ea typeface="Consolas" charset="0"/>
              <a:cs typeface="Consolas" panose="020B0609020204030204" pitchFamily="49" charset="0"/>
            </a:endParaRPr>
          </a:p>
          <a:p>
            <a:pPr indent="0">
              <a:buFontTx/>
              <a:buNone/>
            </a:pP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returns to Thread S</a:t>
            </a:r>
            <a:endParaRPr lang="en-US" altLang="ko-KR" b="0" dirty="0">
              <a:latin typeface="Gill Sans Light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Stacks </a:t>
            </a:r>
            <a:r>
              <a:rPr lang="en-US" altLang="ko-KR" dirty="0" smtClean="0">
                <a:ea typeface="Gulim" panose="020B0600000101010101" pitchFamily="34" charset="-127"/>
              </a:rPr>
              <a:t>for Yield with Multiple Threads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2466" y="914400"/>
            <a:ext cx="4572000" cy="5486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   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T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Assume that both have been running for a while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7772400" y="46482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49939" y="1104900"/>
            <a:ext cx="2532063" cy="2400300"/>
            <a:chOff x="5392739" y="1562100"/>
            <a:chExt cx="2532063" cy="2400300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6399214" y="1562100"/>
              <a:ext cx="1133475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5392739" y="2133600"/>
              <a:ext cx="400050" cy="1828800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57" y="1262"/>
                <a:ext cx="11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5943602" y="1905000"/>
              <a:ext cx="1981200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5943602" y="2514600"/>
              <a:ext cx="1981200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</p:grp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6400802" y="2590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6400802" y="36576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5" name="Text Box 22"/>
          <p:cNvSpPr txBox="1">
            <a:spLocks noChangeArrowheads="1"/>
          </p:cNvSpPr>
          <p:nvPr/>
        </p:nvSpPr>
        <p:spPr bwMode="auto">
          <a:xfrm>
            <a:off x="9186863" y="1092200"/>
            <a:ext cx="1116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Thread T</a:t>
            </a:r>
          </a:p>
        </p:txBody>
      </p:sp>
      <p:sp>
        <p:nvSpPr>
          <p:cNvPr id="22536" name="Rectangle 30"/>
          <p:cNvSpPr>
            <a:spLocks noChangeArrowheads="1"/>
          </p:cNvSpPr>
          <p:nvPr/>
        </p:nvSpPr>
        <p:spPr bwMode="auto">
          <a:xfrm>
            <a:off x="8763000" y="14478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2537" name="Rectangle 31"/>
          <p:cNvSpPr>
            <a:spLocks noChangeArrowheads="1"/>
          </p:cNvSpPr>
          <p:nvPr/>
        </p:nvSpPr>
        <p:spPr bwMode="auto">
          <a:xfrm>
            <a:off x="8763000" y="20574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B(while)</a:t>
            </a:r>
          </a:p>
        </p:txBody>
      </p:sp>
      <p:sp>
        <p:nvSpPr>
          <p:cNvPr id="22538" name="Rectangle 32"/>
          <p:cNvSpPr>
            <a:spLocks noChangeArrowheads="1"/>
          </p:cNvSpPr>
          <p:nvPr/>
        </p:nvSpPr>
        <p:spPr bwMode="auto">
          <a:xfrm>
            <a:off x="8763000" y="2590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9" name="Rectangle 33"/>
          <p:cNvSpPr>
            <a:spLocks noChangeArrowheads="1"/>
          </p:cNvSpPr>
          <p:nvPr/>
        </p:nvSpPr>
        <p:spPr bwMode="auto">
          <a:xfrm>
            <a:off x="8763000" y="36576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391402" y="4648200"/>
            <a:ext cx="2438398" cy="609600"/>
            <a:chOff x="6934202" y="4572000"/>
            <a:chExt cx="2438398" cy="609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6934202" y="4572000"/>
              <a:ext cx="2438398" cy="609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23" name="AutoShape 14">
              <a:extLst>
                <a:ext uri="{FF2B5EF4-FFF2-40B4-BE49-F238E27FC236}">
                  <a16:creationId xmlns:a16="http://schemas.microsoft.com/office/drawing/2014/main" id="{BF913E49-B133-4143-970D-66400D63EF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125493" y="4572000"/>
              <a:ext cx="1828800" cy="533400"/>
            </a:xfrm>
            <a:prstGeom prst="curvedUpArrow">
              <a:avLst>
                <a:gd name="adj1" fmla="val 68571"/>
                <a:gd name="adj2" fmla="val 137143"/>
                <a:gd name="adj3" fmla="val 3333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22547" name="Rectangle 25"/>
          <p:cNvSpPr>
            <a:spLocks noChangeArrowheads="1"/>
          </p:cNvSpPr>
          <p:nvPr/>
        </p:nvSpPr>
        <p:spPr bwMode="auto">
          <a:xfrm>
            <a:off x="6400802" y="4114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22540" name="Rectangle 34"/>
          <p:cNvSpPr>
            <a:spLocks noChangeArrowheads="1"/>
          </p:cNvSpPr>
          <p:nvPr/>
        </p:nvSpPr>
        <p:spPr bwMode="auto">
          <a:xfrm>
            <a:off x="8763000" y="4114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400800" y="31242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kernel_yield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8762998" y="31242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72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1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"/>
                            </p:stCondLst>
                            <p:childTnLst>
                              <p:par>
                                <p:cTn id="92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1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"/>
                            </p:stCondLst>
                            <p:childTnLst>
                              <p:par>
                                <p:cTn id="9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"/>
                            </p:stCondLst>
                            <p:childTnLst>
                              <p:par>
                                <p:cTn id="10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"/>
                            </p:stCondLst>
                            <p:childTnLst>
                              <p:par>
                                <p:cTn id="10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"/>
                            </p:stCondLst>
                            <p:childTnLst>
                              <p:par>
                                <p:cTn id="11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"/>
                            </p:stCondLst>
                            <p:childTnLst>
                              <p:par>
                                <p:cTn id="11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366595" grpId="0" uiExpand="1" build="p"/>
      <p:bldP spid="366606" grpId="0" animBg="1"/>
      <p:bldP spid="366606" grpId="1" animBg="1"/>
      <p:bldP spid="22545" grpId="0" animBg="1"/>
      <p:bldP spid="22546" grpId="0" animBg="1"/>
      <p:bldP spid="22535" grpId="0"/>
      <p:bldP spid="22536" grpId="0" animBg="1"/>
      <p:bldP spid="22537" grpId="0" animBg="1"/>
      <p:bldP spid="22538" grpId="0" animBg="1"/>
      <p:bldP spid="22538" grpId="1" animBg="1"/>
      <p:bldP spid="22538" grpId="2" animBg="1"/>
      <p:bldP spid="22539" grpId="0" animBg="1"/>
      <p:bldP spid="22539" grpId="1" animBg="1"/>
      <p:bldP spid="22539" grpId="2" animBg="1"/>
      <p:bldP spid="22547" grpId="0" animBg="1"/>
      <p:bldP spid="22540" grpId="0" animBg="1"/>
      <p:bldP spid="22540" grpId="1" animBg="1"/>
      <p:bldP spid="22540" grpId="2" animBg="1"/>
      <p:bldP spid="30" grpId="0" animBg="1"/>
      <p:bldP spid="31" grpId="0" animBg="1"/>
      <p:bldP spid="31" grpId="1" animBg="1"/>
      <p:bldP spid="31" grpId="2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A3CFDF3-9C4B-1041-B420-7796D64F6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1" y="965200"/>
            <a:ext cx="4182939" cy="2362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4A6403-F55B-F944-A600-7FA604E7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265" y="152400"/>
            <a:ext cx="8131470" cy="533400"/>
          </a:xfrm>
        </p:spPr>
        <p:txBody>
          <a:bodyPr/>
          <a:lstStyle/>
          <a:p>
            <a:r>
              <a:rPr lang="en-US" dirty="0"/>
              <a:t>Hardware context switch </a:t>
            </a:r>
            <a:r>
              <a:rPr lang="en-US" dirty="0" smtClean="0"/>
              <a:t>support in x86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0E095-75A1-2C45-83DA-F4D9DB6A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146" y="965200"/>
            <a:ext cx="4182939" cy="5410200"/>
          </a:xfrm>
        </p:spPr>
        <p:txBody>
          <a:bodyPr/>
          <a:lstStyle/>
          <a:p>
            <a:r>
              <a:rPr lang="en-US" sz="2000" dirty="0" err="1"/>
              <a:t>Syscall</a:t>
            </a:r>
            <a:r>
              <a:rPr lang="en-US" sz="2000" dirty="0"/>
              <a:t>/</a:t>
            </a:r>
            <a:r>
              <a:rPr lang="en-US" sz="2000" dirty="0" err="1"/>
              <a:t>Intr</a:t>
            </a:r>
            <a:r>
              <a:rPr lang="en-US" sz="2000" dirty="0"/>
              <a:t> (U </a:t>
            </a:r>
            <a:r>
              <a:rPr lang="en-US" sz="2000" dirty="0">
                <a:sym typeface="Wingdings" pitchFamily="2" charset="2"/>
              </a:rPr>
              <a:t> K)</a:t>
            </a:r>
            <a:endParaRPr lang="en-US" sz="2000" dirty="0"/>
          </a:p>
          <a:p>
            <a:pPr lvl="1"/>
            <a:r>
              <a:rPr lang="en-US" sz="1400" dirty="0"/>
              <a:t>PL 3 </a:t>
            </a:r>
            <a:r>
              <a:rPr lang="en-US" sz="1400" dirty="0">
                <a:sym typeface="Wingdings" pitchFamily="2" charset="2"/>
              </a:rPr>
              <a:t> 0; </a:t>
            </a:r>
          </a:p>
          <a:p>
            <a:pPr lvl="1"/>
            <a:r>
              <a:rPr lang="en-US" sz="1400" dirty="0">
                <a:sym typeface="Wingdings" pitchFamily="2" charset="2"/>
              </a:rPr>
              <a:t>TSS  EFLAGS, CS:EIP; 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SS:ESP </a:t>
            </a:r>
            <a:r>
              <a:rPr lang="en-US" sz="1400" dirty="0">
                <a:sym typeface="Wingdings" pitchFamily="2" charset="2"/>
              </a:rPr>
              <a:t> k-thread stack (TSS PL 0); </a:t>
            </a:r>
          </a:p>
          <a:p>
            <a:pPr lvl="1"/>
            <a:r>
              <a:rPr lang="en-US" sz="1400" dirty="0">
                <a:sym typeface="Wingdings" pitchFamily="2" charset="2"/>
              </a:rPr>
              <a:t>push (old) SS:ESP onto (new) k-stack</a:t>
            </a:r>
          </a:p>
          <a:p>
            <a:pPr lvl="1"/>
            <a:r>
              <a:rPr lang="en-US" sz="1400" dirty="0">
                <a:sym typeface="Wingdings" pitchFamily="2" charset="2"/>
              </a:rPr>
              <a:t>push (old) </a:t>
            </a:r>
            <a:r>
              <a:rPr lang="en-US" sz="1400" dirty="0" smtClean="0">
                <a:sym typeface="Wingdings" pitchFamily="2" charset="2"/>
              </a:rPr>
              <a:t>EFLAGS, CS:EIP, </a:t>
            </a:r>
            <a:r>
              <a:rPr lang="en-US" sz="1400" dirty="0">
                <a:sym typeface="Wingdings" pitchFamily="2" charset="2"/>
              </a:rPr>
              <a:t>&lt;err&gt;</a:t>
            </a:r>
          </a:p>
          <a:p>
            <a:pPr lvl="1"/>
            <a:r>
              <a:rPr lang="en-US" sz="1400" dirty="0">
                <a:sym typeface="Wingdings" pitchFamily="2" charset="2"/>
              </a:rPr>
              <a:t>CS:EIP  &lt;k target handler&gt;</a:t>
            </a:r>
          </a:p>
          <a:p>
            <a:r>
              <a:rPr lang="en-US" sz="2000" dirty="0">
                <a:sym typeface="Wingdings" pitchFamily="2" charset="2"/>
              </a:rPr>
              <a:t>Then</a:t>
            </a:r>
          </a:p>
          <a:p>
            <a:pPr lvl="1"/>
            <a:r>
              <a:rPr lang="en-US" sz="1400" i="1" dirty="0">
                <a:sym typeface="Wingdings" pitchFamily="2" charset="2"/>
              </a:rPr>
              <a:t>Handler </a:t>
            </a:r>
            <a:r>
              <a:rPr lang="en-US" sz="1400" i="1" dirty="0" smtClean="0">
                <a:sym typeface="Wingdings" pitchFamily="2" charset="2"/>
              </a:rPr>
              <a:t>saves </a:t>
            </a:r>
            <a:r>
              <a:rPr lang="en-US" sz="1400" i="1" dirty="0">
                <a:sym typeface="Wingdings" pitchFamily="2" charset="2"/>
              </a:rPr>
              <a:t>other regs, </a:t>
            </a:r>
            <a:r>
              <a:rPr lang="en-US" sz="1400" i="1" dirty="0" err="1">
                <a:sym typeface="Wingdings" pitchFamily="2" charset="2"/>
              </a:rPr>
              <a:t>etc</a:t>
            </a:r>
            <a:endParaRPr lang="en-US" sz="1400" i="1" dirty="0">
              <a:sym typeface="Wingdings" pitchFamily="2" charset="2"/>
            </a:endParaRPr>
          </a:p>
          <a:p>
            <a:pPr lvl="1"/>
            <a:r>
              <a:rPr lang="en-US" sz="1400" i="1" dirty="0">
                <a:sym typeface="Wingdings" pitchFamily="2" charset="2"/>
              </a:rPr>
              <a:t>Does all its works, possibly choosing other threads, changing PTBR (CR3)</a:t>
            </a:r>
          </a:p>
          <a:p>
            <a:pPr lvl="1"/>
            <a:endParaRPr lang="en-US" sz="1400" i="1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kernel thread has set up user GPRs</a:t>
            </a:r>
            <a:endParaRPr lang="en-US" sz="1400" i="1" dirty="0">
              <a:sym typeface="Wingdings" pitchFamily="2" charset="2"/>
            </a:endParaRPr>
          </a:p>
          <a:p>
            <a:r>
              <a:rPr lang="en-US" sz="2000" dirty="0" err="1"/>
              <a:t>iret</a:t>
            </a:r>
            <a:r>
              <a:rPr lang="en-US" sz="2000" dirty="0"/>
              <a:t>  (K </a:t>
            </a:r>
            <a:r>
              <a:rPr lang="en-US" sz="2000" dirty="0">
                <a:sym typeface="Wingdings" pitchFamily="2" charset="2"/>
              </a:rPr>
              <a:t> U)</a:t>
            </a:r>
            <a:endParaRPr lang="en-US" sz="1400" dirty="0"/>
          </a:p>
          <a:p>
            <a:pPr lvl="1"/>
            <a:r>
              <a:rPr lang="en-US" sz="1400" dirty="0"/>
              <a:t>PL 0 </a:t>
            </a:r>
            <a:r>
              <a:rPr lang="en-US" sz="1400" dirty="0">
                <a:sym typeface="Wingdings" pitchFamily="2" charset="2"/>
              </a:rPr>
              <a:t> 3; 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EFLAGS, </a:t>
            </a:r>
            <a:r>
              <a:rPr lang="en-US" sz="1400" dirty="0">
                <a:sym typeface="Wingdings" pitchFamily="2" charset="2"/>
              </a:rPr>
              <a:t>CS:EIP  popped off k-stack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SS:ESP </a:t>
            </a:r>
            <a:r>
              <a:rPr lang="en-US" sz="1400" dirty="0">
                <a:sym typeface="Wingdings" pitchFamily="2" charset="2"/>
              </a:rPr>
              <a:t> </a:t>
            </a:r>
            <a:r>
              <a:rPr lang="en-US" sz="1400" dirty="0" smtClean="0">
                <a:sym typeface="Wingdings" pitchFamily="2" charset="2"/>
              </a:rPr>
              <a:t>popped off k-stack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87F542-7A70-D446-ABF4-CF0AFBC33876}"/>
              </a:ext>
            </a:extLst>
          </p:cNvPr>
          <p:cNvSpPr txBox="1"/>
          <p:nvPr/>
        </p:nvSpPr>
        <p:spPr>
          <a:xfrm>
            <a:off x="2286000" y="6019800"/>
            <a:ext cx="3243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pg</a:t>
            </a:r>
            <a:r>
              <a:rPr lang="en-US" sz="1100" dirty="0"/>
              <a:t> 2,942 of 4,922 of x86 reference manual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680FF-7977-DE42-9BC2-E609BBA10B6E}"/>
              </a:ext>
            </a:extLst>
          </p:cNvPr>
          <p:cNvSpPr txBox="1"/>
          <p:nvPr/>
        </p:nvSpPr>
        <p:spPr>
          <a:xfrm>
            <a:off x="7437913" y="5891810"/>
            <a:ext cx="317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Pintos: </a:t>
            </a:r>
            <a:r>
              <a:rPr lang="en-US" dirty="0" err="1">
                <a:highlight>
                  <a:srgbClr val="FFFF00"/>
                </a:highlight>
              </a:rPr>
              <a:t>tss.c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intr-stubs.S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8722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44">
            <a:extLst>
              <a:ext uri="{FF2B5EF4-FFF2-40B4-BE49-F238E27FC236}">
                <a16:creationId xmlns:a16="http://schemas.microsoft.com/office/drawing/2014/main" id="{85A649A4-EFD6-854D-81BB-1F6B3E9FE1C3}"/>
              </a:ext>
            </a:extLst>
          </p:cNvPr>
          <p:cNvSpPr/>
          <p:nvPr/>
        </p:nvSpPr>
        <p:spPr bwMode="auto">
          <a:xfrm>
            <a:off x="1664044" y="2924433"/>
            <a:ext cx="8583827" cy="2718487"/>
          </a:xfrm>
          <a:custGeom>
            <a:avLst/>
            <a:gdLst>
              <a:gd name="connsiteX0" fmla="*/ 7364627 w 8583827"/>
              <a:gd name="connsiteY0" fmla="*/ 790833 h 2718487"/>
              <a:gd name="connsiteX1" fmla="*/ 7771027 w 8583827"/>
              <a:gd name="connsiteY1" fmla="*/ 790833 h 2718487"/>
              <a:gd name="connsiteX2" fmla="*/ 8201811 w 8583827"/>
              <a:gd name="connsiteY2" fmla="*/ 790833 h 2718487"/>
              <a:gd name="connsiteX3" fmla="*/ 8583827 w 8583827"/>
              <a:gd name="connsiteY3" fmla="*/ 790833 h 2718487"/>
              <a:gd name="connsiteX4" fmla="*/ 8583827 w 8583827"/>
              <a:gd name="connsiteY4" fmla="*/ 1422456 h 2718487"/>
              <a:gd name="connsiteX5" fmla="*/ 8583827 w 8583827"/>
              <a:gd name="connsiteY5" fmla="*/ 2036202 h 2718487"/>
              <a:gd name="connsiteX6" fmla="*/ 8583827 w 8583827"/>
              <a:gd name="connsiteY6" fmla="*/ 2578444 h 2718487"/>
              <a:gd name="connsiteX7" fmla="*/ 7839895 w 8583827"/>
              <a:gd name="connsiteY7" fmla="*/ 2578444 h 2718487"/>
              <a:gd name="connsiteX8" fmla="*/ 7267640 w 8583827"/>
              <a:gd name="connsiteY8" fmla="*/ 2578444 h 2718487"/>
              <a:gd name="connsiteX9" fmla="*/ 6952900 w 8583827"/>
              <a:gd name="connsiteY9" fmla="*/ 2578444 h 2718487"/>
              <a:gd name="connsiteX10" fmla="*/ 6294806 w 8583827"/>
              <a:gd name="connsiteY10" fmla="*/ 2578444 h 2718487"/>
              <a:gd name="connsiteX11" fmla="*/ 5980066 w 8583827"/>
              <a:gd name="connsiteY11" fmla="*/ 2578444 h 2718487"/>
              <a:gd name="connsiteX12" fmla="*/ 5407811 w 8583827"/>
              <a:gd name="connsiteY12" fmla="*/ 2578444 h 2718487"/>
              <a:gd name="connsiteX13" fmla="*/ 4663879 w 8583827"/>
              <a:gd name="connsiteY13" fmla="*/ 2578444 h 2718487"/>
              <a:gd name="connsiteX14" fmla="*/ 3919948 w 8583827"/>
              <a:gd name="connsiteY14" fmla="*/ 2578444 h 2718487"/>
              <a:gd name="connsiteX15" fmla="*/ 3261854 w 8583827"/>
              <a:gd name="connsiteY15" fmla="*/ 2578444 h 2718487"/>
              <a:gd name="connsiteX16" fmla="*/ 2775437 w 8583827"/>
              <a:gd name="connsiteY16" fmla="*/ 2578444 h 2718487"/>
              <a:gd name="connsiteX17" fmla="*/ 2460697 w 8583827"/>
              <a:gd name="connsiteY17" fmla="*/ 2578444 h 2718487"/>
              <a:gd name="connsiteX18" fmla="*/ 1974280 w 8583827"/>
              <a:gd name="connsiteY18" fmla="*/ 2578444 h 2718487"/>
              <a:gd name="connsiteX19" fmla="*/ 1316187 w 8583827"/>
              <a:gd name="connsiteY19" fmla="*/ 2578444 h 2718487"/>
              <a:gd name="connsiteX20" fmla="*/ 572255 w 8583827"/>
              <a:gd name="connsiteY20" fmla="*/ 2578444 h 2718487"/>
              <a:gd name="connsiteX21" fmla="*/ 0 w 8583827"/>
              <a:gd name="connsiteY21" fmla="*/ 2578444 h 2718487"/>
              <a:gd name="connsiteX22" fmla="*/ 0 w 8583827"/>
              <a:gd name="connsiteY22" fmla="*/ 2718487 h 2718487"/>
              <a:gd name="connsiteX23" fmla="*/ 0 w 8583827"/>
              <a:gd name="connsiteY23" fmla="*/ 2211366 h 2718487"/>
              <a:gd name="connsiteX24" fmla="*/ 0 w 8583827"/>
              <a:gd name="connsiteY24" fmla="*/ 1723027 h 2718487"/>
              <a:gd name="connsiteX25" fmla="*/ 0 w 8583827"/>
              <a:gd name="connsiteY25" fmla="*/ 1309817 h 2718487"/>
              <a:gd name="connsiteX26" fmla="*/ 0 w 8583827"/>
              <a:gd name="connsiteY26" fmla="*/ 840260 h 2718487"/>
              <a:gd name="connsiteX27" fmla="*/ 156519 w 8583827"/>
              <a:gd name="connsiteY27" fmla="*/ 840260 h 2718487"/>
              <a:gd name="connsiteX28" fmla="*/ 668583 w 8583827"/>
              <a:gd name="connsiteY28" fmla="*/ 840260 h 2718487"/>
              <a:gd name="connsiteX29" fmla="*/ 1201983 w 8583827"/>
              <a:gd name="connsiteY29" fmla="*/ 840260 h 2718487"/>
              <a:gd name="connsiteX30" fmla="*/ 1714047 w 8583827"/>
              <a:gd name="connsiteY30" fmla="*/ 840260 h 2718487"/>
              <a:gd name="connsiteX31" fmla="*/ 2290119 w 8583827"/>
              <a:gd name="connsiteY31" fmla="*/ 840260 h 2718487"/>
              <a:gd name="connsiteX32" fmla="*/ 2290119 w 8583827"/>
              <a:gd name="connsiteY32" fmla="*/ 505227 h 2718487"/>
              <a:gd name="connsiteX33" fmla="*/ 2290119 w 8583827"/>
              <a:gd name="connsiteY33" fmla="*/ 156519 h 2718487"/>
              <a:gd name="connsiteX34" fmla="*/ 2800709 w 8583827"/>
              <a:gd name="connsiteY34" fmla="*/ 156519 h 2718487"/>
              <a:gd name="connsiteX35" fmla="*/ 3210304 w 8583827"/>
              <a:gd name="connsiteY35" fmla="*/ 156519 h 2718487"/>
              <a:gd name="connsiteX36" fmla="*/ 3821890 w 8583827"/>
              <a:gd name="connsiteY36" fmla="*/ 156519 h 2718487"/>
              <a:gd name="connsiteX37" fmla="*/ 4382978 w 8583827"/>
              <a:gd name="connsiteY37" fmla="*/ 156519 h 2718487"/>
              <a:gd name="connsiteX38" fmla="*/ 4994565 w 8583827"/>
              <a:gd name="connsiteY38" fmla="*/ 156519 h 2718487"/>
              <a:gd name="connsiteX39" fmla="*/ 5555653 w 8583827"/>
              <a:gd name="connsiteY39" fmla="*/ 156519 h 2718487"/>
              <a:gd name="connsiteX40" fmla="*/ 6167239 w 8583827"/>
              <a:gd name="connsiteY40" fmla="*/ 156519 h 2718487"/>
              <a:gd name="connsiteX41" fmla="*/ 6778826 w 8583827"/>
              <a:gd name="connsiteY41" fmla="*/ 156519 h 2718487"/>
              <a:gd name="connsiteX42" fmla="*/ 7339914 w 8583827"/>
              <a:gd name="connsiteY42" fmla="*/ 156519 h 2718487"/>
              <a:gd name="connsiteX43" fmla="*/ 7339914 w 8583827"/>
              <a:gd name="connsiteY43" fmla="*/ 0 h 2718487"/>
              <a:gd name="connsiteX44" fmla="*/ 7352271 w 8583827"/>
              <a:gd name="connsiteY44" fmla="*/ 395417 h 2718487"/>
              <a:gd name="connsiteX45" fmla="*/ 7364627 w 8583827"/>
              <a:gd name="connsiteY45" fmla="*/ 790833 h 27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583827" h="2718487" fill="none" extrusionOk="0">
                <a:moveTo>
                  <a:pt x="7364627" y="790833"/>
                </a:moveTo>
                <a:cubicBezTo>
                  <a:pt x="7454116" y="751545"/>
                  <a:pt x="7664465" y="804350"/>
                  <a:pt x="7771027" y="790833"/>
                </a:cubicBezTo>
                <a:cubicBezTo>
                  <a:pt x="7877589" y="777316"/>
                  <a:pt x="8001504" y="813290"/>
                  <a:pt x="8201811" y="790833"/>
                </a:cubicBezTo>
                <a:cubicBezTo>
                  <a:pt x="8402118" y="768376"/>
                  <a:pt x="8494468" y="796573"/>
                  <a:pt x="8583827" y="790833"/>
                </a:cubicBezTo>
                <a:cubicBezTo>
                  <a:pt x="8641930" y="980021"/>
                  <a:pt x="8572030" y="1266852"/>
                  <a:pt x="8583827" y="1422456"/>
                </a:cubicBezTo>
                <a:cubicBezTo>
                  <a:pt x="8595624" y="1578060"/>
                  <a:pt x="8555095" y="1837274"/>
                  <a:pt x="8583827" y="2036202"/>
                </a:cubicBezTo>
                <a:cubicBezTo>
                  <a:pt x="8612559" y="2235130"/>
                  <a:pt x="8541771" y="2369891"/>
                  <a:pt x="8583827" y="2578444"/>
                </a:cubicBezTo>
                <a:cubicBezTo>
                  <a:pt x="8288181" y="2628546"/>
                  <a:pt x="8069741" y="2524868"/>
                  <a:pt x="7839895" y="2578444"/>
                </a:cubicBezTo>
                <a:cubicBezTo>
                  <a:pt x="7610049" y="2632020"/>
                  <a:pt x="7487335" y="2533227"/>
                  <a:pt x="7267640" y="2578444"/>
                </a:cubicBezTo>
                <a:cubicBezTo>
                  <a:pt x="7047945" y="2623661"/>
                  <a:pt x="7087281" y="2574354"/>
                  <a:pt x="6952900" y="2578444"/>
                </a:cubicBezTo>
                <a:cubicBezTo>
                  <a:pt x="6818519" y="2582534"/>
                  <a:pt x="6433429" y="2500178"/>
                  <a:pt x="6294806" y="2578444"/>
                </a:cubicBezTo>
                <a:cubicBezTo>
                  <a:pt x="6156183" y="2656710"/>
                  <a:pt x="6115902" y="2564438"/>
                  <a:pt x="5980066" y="2578444"/>
                </a:cubicBezTo>
                <a:cubicBezTo>
                  <a:pt x="5844230" y="2592450"/>
                  <a:pt x="5600534" y="2534854"/>
                  <a:pt x="5407811" y="2578444"/>
                </a:cubicBezTo>
                <a:cubicBezTo>
                  <a:pt x="5215089" y="2622034"/>
                  <a:pt x="4879569" y="2532558"/>
                  <a:pt x="4663879" y="2578444"/>
                </a:cubicBezTo>
                <a:cubicBezTo>
                  <a:pt x="4448189" y="2624330"/>
                  <a:pt x="4177159" y="2554223"/>
                  <a:pt x="3919948" y="2578444"/>
                </a:cubicBezTo>
                <a:cubicBezTo>
                  <a:pt x="3662737" y="2602665"/>
                  <a:pt x="3436196" y="2552800"/>
                  <a:pt x="3261854" y="2578444"/>
                </a:cubicBezTo>
                <a:cubicBezTo>
                  <a:pt x="3087512" y="2604088"/>
                  <a:pt x="2976891" y="2553972"/>
                  <a:pt x="2775437" y="2578444"/>
                </a:cubicBezTo>
                <a:cubicBezTo>
                  <a:pt x="2573983" y="2602916"/>
                  <a:pt x="2567998" y="2547010"/>
                  <a:pt x="2460697" y="2578444"/>
                </a:cubicBezTo>
                <a:cubicBezTo>
                  <a:pt x="2353396" y="2609878"/>
                  <a:pt x="2135111" y="2530590"/>
                  <a:pt x="1974280" y="2578444"/>
                </a:cubicBezTo>
                <a:cubicBezTo>
                  <a:pt x="1813449" y="2626298"/>
                  <a:pt x="1521994" y="2507487"/>
                  <a:pt x="1316187" y="2578444"/>
                </a:cubicBezTo>
                <a:cubicBezTo>
                  <a:pt x="1110380" y="2649401"/>
                  <a:pt x="915720" y="2500872"/>
                  <a:pt x="572255" y="2578444"/>
                </a:cubicBezTo>
                <a:cubicBezTo>
                  <a:pt x="228790" y="2656016"/>
                  <a:pt x="276958" y="2567890"/>
                  <a:pt x="0" y="2578444"/>
                </a:cubicBezTo>
                <a:cubicBezTo>
                  <a:pt x="14861" y="2640600"/>
                  <a:pt x="-5980" y="2659060"/>
                  <a:pt x="0" y="2718487"/>
                </a:cubicBezTo>
                <a:cubicBezTo>
                  <a:pt x="-25441" y="2591595"/>
                  <a:pt x="54796" y="2320331"/>
                  <a:pt x="0" y="2211366"/>
                </a:cubicBezTo>
                <a:cubicBezTo>
                  <a:pt x="-54796" y="2102401"/>
                  <a:pt x="25934" y="1959090"/>
                  <a:pt x="0" y="1723027"/>
                </a:cubicBezTo>
                <a:cubicBezTo>
                  <a:pt x="-25934" y="1486964"/>
                  <a:pt x="37098" y="1456633"/>
                  <a:pt x="0" y="1309817"/>
                </a:cubicBezTo>
                <a:cubicBezTo>
                  <a:pt x="-37098" y="1163001"/>
                  <a:pt x="41136" y="1012201"/>
                  <a:pt x="0" y="840260"/>
                </a:cubicBezTo>
                <a:cubicBezTo>
                  <a:pt x="46629" y="840096"/>
                  <a:pt x="123872" y="857921"/>
                  <a:pt x="156519" y="840260"/>
                </a:cubicBezTo>
                <a:cubicBezTo>
                  <a:pt x="340142" y="803783"/>
                  <a:pt x="465825" y="865453"/>
                  <a:pt x="668583" y="840260"/>
                </a:cubicBezTo>
                <a:cubicBezTo>
                  <a:pt x="871341" y="815067"/>
                  <a:pt x="996505" y="861796"/>
                  <a:pt x="1201983" y="840260"/>
                </a:cubicBezTo>
                <a:cubicBezTo>
                  <a:pt x="1407461" y="818724"/>
                  <a:pt x="1520139" y="848477"/>
                  <a:pt x="1714047" y="840260"/>
                </a:cubicBezTo>
                <a:cubicBezTo>
                  <a:pt x="1907955" y="832043"/>
                  <a:pt x="2073742" y="900040"/>
                  <a:pt x="2290119" y="840260"/>
                </a:cubicBezTo>
                <a:cubicBezTo>
                  <a:pt x="2264000" y="732151"/>
                  <a:pt x="2321381" y="611008"/>
                  <a:pt x="2290119" y="505227"/>
                </a:cubicBezTo>
                <a:cubicBezTo>
                  <a:pt x="2258857" y="399446"/>
                  <a:pt x="2293882" y="288384"/>
                  <a:pt x="2290119" y="156519"/>
                </a:cubicBezTo>
                <a:cubicBezTo>
                  <a:pt x="2508382" y="130194"/>
                  <a:pt x="2666759" y="166684"/>
                  <a:pt x="2800709" y="156519"/>
                </a:cubicBezTo>
                <a:cubicBezTo>
                  <a:pt x="2934659" y="146354"/>
                  <a:pt x="3093536" y="167699"/>
                  <a:pt x="3210304" y="156519"/>
                </a:cubicBezTo>
                <a:cubicBezTo>
                  <a:pt x="3327072" y="145339"/>
                  <a:pt x="3584223" y="195563"/>
                  <a:pt x="3821890" y="156519"/>
                </a:cubicBezTo>
                <a:cubicBezTo>
                  <a:pt x="4059557" y="117475"/>
                  <a:pt x="4174410" y="159828"/>
                  <a:pt x="4382978" y="156519"/>
                </a:cubicBezTo>
                <a:cubicBezTo>
                  <a:pt x="4591546" y="153210"/>
                  <a:pt x="4757775" y="202296"/>
                  <a:pt x="4994565" y="156519"/>
                </a:cubicBezTo>
                <a:cubicBezTo>
                  <a:pt x="5231355" y="110742"/>
                  <a:pt x="5310222" y="161103"/>
                  <a:pt x="5555653" y="156519"/>
                </a:cubicBezTo>
                <a:cubicBezTo>
                  <a:pt x="5801084" y="151935"/>
                  <a:pt x="5947111" y="160907"/>
                  <a:pt x="6167239" y="156519"/>
                </a:cubicBezTo>
                <a:cubicBezTo>
                  <a:pt x="6387367" y="152131"/>
                  <a:pt x="6524023" y="215296"/>
                  <a:pt x="6778826" y="156519"/>
                </a:cubicBezTo>
                <a:cubicBezTo>
                  <a:pt x="7033629" y="97742"/>
                  <a:pt x="7142942" y="203163"/>
                  <a:pt x="7339914" y="156519"/>
                </a:cubicBezTo>
                <a:cubicBezTo>
                  <a:pt x="7328736" y="101210"/>
                  <a:pt x="7350606" y="67433"/>
                  <a:pt x="7339914" y="0"/>
                </a:cubicBezTo>
                <a:cubicBezTo>
                  <a:pt x="7380085" y="170547"/>
                  <a:pt x="7332098" y="203590"/>
                  <a:pt x="7352271" y="395417"/>
                </a:cubicBezTo>
                <a:cubicBezTo>
                  <a:pt x="7372443" y="587244"/>
                  <a:pt x="7343299" y="601148"/>
                  <a:pt x="7364627" y="790833"/>
                </a:cubicBezTo>
                <a:close/>
              </a:path>
              <a:path w="8583827" h="2718487" stroke="0" extrusionOk="0">
                <a:moveTo>
                  <a:pt x="7364627" y="790833"/>
                </a:moveTo>
                <a:cubicBezTo>
                  <a:pt x="7513244" y="765056"/>
                  <a:pt x="7591377" y="799915"/>
                  <a:pt x="7758835" y="790833"/>
                </a:cubicBezTo>
                <a:cubicBezTo>
                  <a:pt x="7926293" y="781751"/>
                  <a:pt x="7951720" y="793683"/>
                  <a:pt x="8128659" y="790833"/>
                </a:cubicBezTo>
                <a:cubicBezTo>
                  <a:pt x="8305598" y="787983"/>
                  <a:pt x="8467000" y="835209"/>
                  <a:pt x="8583827" y="790833"/>
                </a:cubicBezTo>
                <a:cubicBezTo>
                  <a:pt x="8644702" y="1017456"/>
                  <a:pt x="8521705" y="1171014"/>
                  <a:pt x="8583827" y="1368827"/>
                </a:cubicBezTo>
                <a:cubicBezTo>
                  <a:pt x="8645949" y="1566640"/>
                  <a:pt x="8578832" y="1663807"/>
                  <a:pt x="8583827" y="1928945"/>
                </a:cubicBezTo>
                <a:cubicBezTo>
                  <a:pt x="8588822" y="2194083"/>
                  <a:pt x="8535619" y="2364028"/>
                  <a:pt x="8583827" y="2578444"/>
                </a:cubicBezTo>
                <a:cubicBezTo>
                  <a:pt x="8358085" y="2581890"/>
                  <a:pt x="8273486" y="2527546"/>
                  <a:pt x="8011572" y="2578444"/>
                </a:cubicBezTo>
                <a:cubicBezTo>
                  <a:pt x="7749658" y="2629342"/>
                  <a:pt x="7634626" y="2542451"/>
                  <a:pt x="7267640" y="2578444"/>
                </a:cubicBezTo>
                <a:cubicBezTo>
                  <a:pt x="6900654" y="2614437"/>
                  <a:pt x="7031278" y="2574924"/>
                  <a:pt x="6952900" y="2578444"/>
                </a:cubicBezTo>
                <a:cubicBezTo>
                  <a:pt x="6874522" y="2581964"/>
                  <a:pt x="6655294" y="2545431"/>
                  <a:pt x="6380645" y="2578444"/>
                </a:cubicBezTo>
                <a:cubicBezTo>
                  <a:pt x="6105997" y="2611457"/>
                  <a:pt x="6030796" y="2546122"/>
                  <a:pt x="5808390" y="2578444"/>
                </a:cubicBezTo>
                <a:cubicBezTo>
                  <a:pt x="5585984" y="2610766"/>
                  <a:pt x="5432784" y="2572805"/>
                  <a:pt x="5321973" y="2578444"/>
                </a:cubicBezTo>
                <a:cubicBezTo>
                  <a:pt x="5211162" y="2584083"/>
                  <a:pt x="4809562" y="2512752"/>
                  <a:pt x="4578041" y="2578444"/>
                </a:cubicBezTo>
                <a:cubicBezTo>
                  <a:pt x="4346520" y="2644136"/>
                  <a:pt x="4104351" y="2525652"/>
                  <a:pt x="3834109" y="2578444"/>
                </a:cubicBezTo>
                <a:cubicBezTo>
                  <a:pt x="3563867" y="2631236"/>
                  <a:pt x="3517079" y="2547740"/>
                  <a:pt x="3433531" y="2578444"/>
                </a:cubicBezTo>
                <a:cubicBezTo>
                  <a:pt x="3349983" y="2609148"/>
                  <a:pt x="3119371" y="2520073"/>
                  <a:pt x="2861276" y="2578444"/>
                </a:cubicBezTo>
                <a:cubicBezTo>
                  <a:pt x="2603181" y="2636815"/>
                  <a:pt x="2446356" y="2496424"/>
                  <a:pt x="2117344" y="2578444"/>
                </a:cubicBezTo>
                <a:cubicBezTo>
                  <a:pt x="1788332" y="2660464"/>
                  <a:pt x="1755770" y="2519402"/>
                  <a:pt x="1545089" y="2578444"/>
                </a:cubicBezTo>
                <a:cubicBezTo>
                  <a:pt x="1334409" y="2637486"/>
                  <a:pt x="1309055" y="2574667"/>
                  <a:pt x="1230349" y="2578444"/>
                </a:cubicBezTo>
                <a:cubicBezTo>
                  <a:pt x="1151643" y="2582221"/>
                  <a:pt x="935042" y="2534727"/>
                  <a:pt x="829770" y="2578444"/>
                </a:cubicBezTo>
                <a:cubicBezTo>
                  <a:pt x="724498" y="2622161"/>
                  <a:pt x="400095" y="2492409"/>
                  <a:pt x="0" y="2578444"/>
                </a:cubicBezTo>
                <a:cubicBezTo>
                  <a:pt x="5030" y="2613387"/>
                  <a:pt x="-11606" y="2669068"/>
                  <a:pt x="0" y="2718487"/>
                </a:cubicBezTo>
                <a:cubicBezTo>
                  <a:pt x="-24643" y="2602806"/>
                  <a:pt x="20196" y="2413975"/>
                  <a:pt x="0" y="2248930"/>
                </a:cubicBezTo>
                <a:cubicBezTo>
                  <a:pt x="-20196" y="2083885"/>
                  <a:pt x="12709" y="1915117"/>
                  <a:pt x="0" y="1779374"/>
                </a:cubicBezTo>
                <a:cubicBezTo>
                  <a:pt x="-12709" y="1643631"/>
                  <a:pt x="49797" y="1417368"/>
                  <a:pt x="0" y="1309817"/>
                </a:cubicBezTo>
                <a:cubicBezTo>
                  <a:pt x="-49797" y="1202266"/>
                  <a:pt x="4145" y="981881"/>
                  <a:pt x="0" y="840260"/>
                </a:cubicBezTo>
                <a:cubicBezTo>
                  <a:pt x="56960" y="822798"/>
                  <a:pt x="80831" y="844371"/>
                  <a:pt x="156519" y="840260"/>
                </a:cubicBezTo>
                <a:cubicBezTo>
                  <a:pt x="291765" y="801310"/>
                  <a:pt x="527183" y="878799"/>
                  <a:pt x="647247" y="840260"/>
                </a:cubicBezTo>
                <a:cubicBezTo>
                  <a:pt x="767311" y="801721"/>
                  <a:pt x="920036" y="855823"/>
                  <a:pt x="1116639" y="840260"/>
                </a:cubicBezTo>
                <a:cubicBezTo>
                  <a:pt x="1313242" y="824697"/>
                  <a:pt x="1551483" y="883176"/>
                  <a:pt x="1671375" y="840260"/>
                </a:cubicBezTo>
                <a:cubicBezTo>
                  <a:pt x="1791267" y="797344"/>
                  <a:pt x="2088826" y="903505"/>
                  <a:pt x="2290119" y="840260"/>
                </a:cubicBezTo>
                <a:cubicBezTo>
                  <a:pt x="2280887" y="718077"/>
                  <a:pt x="2324055" y="630366"/>
                  <a:pt x="2290119" y="491552"/>
                </a:cubicBezTo>
                <a:cubicBezTo>
                  <a:pt x="2256183" y="352738"/>
                  <a:pt x="2314422" y="306704"/>
                  <a:pt x="2290119" y="156519"/>
                </a:cubicBezTo>
                <a:cubicBezTo>
                  <a:pt x="2449853" y="102237"/>
                  <a:pt x="2550554" y="200437"/>
                  <a:pt x="2750211" y="156519"/>
                </a:cubicBezTo>
                <a:cubicBezTo>
                  <a:pt x="2949868" y="112601"/>
                  <a:pt x="3053490" y="197305"/>
                  <a:pt x="3159806" y="156519"/>
                </a:cubicBezTo>
                <a:cubicBezTo>
                  <a:pt x="3266123" y="115733"/>
                  <a:pt x="3467498" y="203197"/>
                  <a:pt x="3619898" y="156519"/>
                </a:cubicBezTo>
                <a:cubicBezTo>
                  <a:pt x="3772298" y="109841"/>
                  <a:pt x="4003150" y="197345"/>
                  <a:pt x="4130489" y="156519"/>
                </a:cubicBezTo>
                <a:cubicBezTo>
                  <a:pt x="4257828" y="115693"/>
                  <a:pt x="4520338" y="180821"/>
                  <a:pt x="4691577" y="156519"/>
                </a:cubicBezTo>
                <a:cubicBezTo>
                  <a:pt x="4862816" y="132217"/>
                  <a:pt x="4947938" y="211654"/>
                  <a:pt x="5151670" y="156519"/>
                </a:cubicBezTo>
                <a:cubicBezTo>
                  <a:pt x="5355402" y="101384"/>
                  <a:pt x="5571128" y="178754"/>
                  <a:pt x="5813754" y="156519"/>
                </a:cubicBezTo>
                <a:cubicBezTo>
                  <a:pt x="6056380" y="134284"/>
                  <a:pt x="6100881" y="211021"/>
                  <a:pt x="6374842" y="156519"/>
                </a:cubicBezTo>
                <a:cubicBezTo>
                  <a:pt x="6648803" y="102017"/>
                  <a:pt x="7093082" y="185012"/>
                  <a:pt x="7339914" y="156519"/>
                </a:cubicBezTo>
                <a:cubicBezTo>
                  <a:pt x="7324031" y="98978"/>
                  <a:pt x="7342698" y="60721"/>
                  <a:pt x="7339914" y="0"/>
                </a:cubicBezTo>
                <a:cubicBezTo>
                  <a:pt x="7383508" y="150291"/>
                  <a:pt x="7318348" y="310059"/>
                  <a:pt x="7352271" y="395417"/>
                </a:cubicBezTo>
                <a:cubicBezTo>
                  <a:pt x="7386194" y="480775"/>
                  <a:pt x="7324439" y="604922"/>
                  <a:pt x="7364627" y="790833"/>
                </a:cubicBezTo>
                <a:close/>
              </a:path>
            </a:pathLst>
          </a:cu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7364627 w 8583827"/>
                      <a:gd name="connsiteY0" fmla="*/ 790833 h 2718487"/>
                      <a:gd name="connsiteX1" fmla="*/ 8583827 w 8583827"/>
                      <a:gd name="connsiteY1" fmla="*/ 790833 h 2718487"/>
                      <a:gd name="connsiteX2" fmla="*/ 8583827 w 8583827"/>
                      <a:gd name="connsiteY2" fmla="*/ 2578444 h 2718487"/>
                      <a:gd name="connsiteX3" fmla="*/ 0 w 8583827"/>
                      <a:gd name="connsiteY3" fmla="*/ 2578444 h 2718487"/>
                      <a:gd name="connsiteX4" fmla="*/ 0 w 8583827"/>
                      <a:gd name="connsiteY4" fmla="*/ 2718487 h 2718487"/>
                      <a:gd name="connsiteX5" fmla="*/ 0 w 8583827"/>
                      <a:gd name="connsiteY5" fmla="*/ 840260 h 2718487"/>
                      <a:gd name="connsiteX6" fmla="*/ 156519 w 8583827"/>
                      <a:gd name="connsiteY6" fmla="*/ 840260 h 2718487"/>
                      <a:gd name="connsiteX7" fmla="*/ 2290119 w 8583827"/>
                      <a:gd name="connsiteY7" fmla="*/ 840260 h 2718487"/>
                      <a:gd name="connsiteX8" fmla="*/ 2290119 w 8583827"/>
                      <a:gd name="connsiteY8" fmla="*/ 156519 h 2718487"/>
                      <a:gd name="connsiteX9" fmla="*/ 7339914 w 8583827"/>
                      <a:gd name="connsiteY9" fmla="*/ 156519 h 2718487"/>
                      <a:gd name="connsiteX10" fmla="*/ 7339914 w 8583827"/>
                      <a:gd name="connsiteY10" fmla="*/ 0 h 2718487"/>
                      <a:gd name="connsiteX11" fmla="*/ 7364627 w 8583827"/>
                      <a:gd name="connsiteY11" fmla="*/ 790833 h 2718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583827" h="2718487">
                        <a:moveTo>
                          <a:pt x="7364627" y="790833"/>
                        </a:moveTo>
                        <a:lnTo>
                          <a:pt x="8583827" y="790833"/>
                        </a:lnTo>
                        <a:lnTo>
                          <a:pt x="8583827" y="2578444"/>
                        </a:lnTo>
                        <a:lnTo>
                          <a:pt x="0" y="2578444"/>
                        </a:lnTo>
                        <a:lnTo>
                          <a:pt x="0" y="2718487"/>
                        </a:lnTo>
                        <a:lnTo>
                          <a:pt x="0" y="840260"/>
                        </a:lnTo>
                        <a:lnTo>
                          <a:pt x="156519" y="840260"/>
                        </a:lnTo>
                        <a:lnTo>
                          <a:pt x="2290119" y="840260"/>
                        </a:lnTo>
                        <a:lnTo>
                          <a:pt x="2290119" y="156519"/>
                        </a:lnTo>
                        <a:lnTo>
                          <a:pt x="7339914" y="156519"/>
                        </a:lnTo>
                        <a:lnTo>
                          <a:pt x="7339914" y="0"/>
                        </a:lnTo>
                        <a:lnTo>
                          <a:pt x="7364627" y="790833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E3D51-8715-824C-B29E-DA8984E0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dirty="0" smtClean="0"/>
              <a:t>Pintos: Kernel Crossing on </a:t>
            </a:r>
            <a:r>
              <a:rPr lang="en-US" dirty="0" err="1" smtClean="0"/>
              <a:t>Syscall</a:t>
            </a:r>
            <a:r>
              <a:rPr lang="en-US" dirty="0" smtClean="0"/>
              <a:t> or Interrupt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C6B4CF-8B5E-DC4D-BFF9-970F3C7B9EF9}"/>
              </a:ext>
            </a:extLst>
          </p:cNvPr>
          <p:cNvSpPr txBox="1"/>
          <p:nvPr/>
        </p:nvSpPr>
        <p:spPr>
          <a:xfrm>
            <a:off x="1884140" y="140561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  <a:p>
            <a:r>
              <a:rPr lang="en-US" dirty="0"/>
              <a:t>code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38DFA5-E545-1141-AC87-DD2396098B10}"/>
              </a:ext>
            </a:extLst>
          </p:cNvPr>
          <p:cNvSpPr/>
          <p:nvPr/>
        </p:nvSpPr>
        <p:spPr bwMode="auto">
          <a:xfrm>
            <a:off x="1826742" y="2052883"/>
            <a:ext cx="799601" cy="874931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B4544-CB9C-8448-9B97-03F93542672C}"/>
              </a:ext>
            </a:extLst>
          </p:cNvPr>
          <p:cNvSpPr/>
          <p:nvPr/>
        </p:nvSpPr>
        <p:spPr bwMode="auto">
          <a:xfrm>
            <a:off x="2869279" y="1677471"/>
            <a:ext cx="799601" cy="1250343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E6CF60-1D4B-4C4D-8E55-717E89E71D78}"/>
              </a:ext>
            </a:extLst>
          </p:cNvPr>
          <p:cNvSpPr txBox="1"/>
          <p:nvPr/>
        </p:nvSpPr>
        <p:spPr>
          <a:xfrm>
            <a:off x="2907442" y="107439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  <a:p>
            <a:r>
              <a:rPr lang="en-US" dirty="0"/>
              <a:t>stack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C9EEDC-5B12-5345-99CF-4D5F20CDE45B}"/>
              </a:ext>
            </a:extLst>
          </p:cNvPr>
          <p:cNvSpPr/>
          <p:nvPr/>
        </p:nvSpPr>
        <p:spPr bwMode="auto">
          <a:xfrm>
            <a:off x="2743200" y="4112542"/>
            <a:ext cx="987552" cy="840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CF4C19-E64A-D54E-92B3-EE814985DA1B}"/>
              </a:ext>
            </a:extLst>
          </p:cNvPr>
          <p:cNvSpPr/>
          <p:nvPr/>
        </p:nvSpPr>
        <p:spPr bwMode="auto">
          <a:xfrm>
            <a:off x="1828801" y="4100186"/>
            <a:ext cx="799601" cy="490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D35298-022E-6E41-94DB-6ACB4D7C09AF}"/>
              </a:ext>
            </a:extLst>
          </p:cNvPr>
          <p:cNvSpPr/>
          <p:nvPr/>
        </p:nvSpPr>
        <p:spPr bwMode="auto">
          <a:xfrm>
            <a:off x="2869375" y="3824487"/>
            <a:ext cx="799406" cy="1306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C6B48F-EA3C-0243-81D6-E6CD8159128C}"/>
              </a:ext>
            </a:extLst>
          </p:cNvPr>
          <p:cNvSpPr txBox="1"/>
          <p:nvPr/>
        </p:nvSpPr>
        <p:spPr>
          <a:xfrm>
            <a:off x="2987591" y="3766773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PTBR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719FF2-596F-604C-9D4E-989A62C9F9D0}"/>
              </a:ext>
            </a:extLst>
          </p:cNvPr>
          <p:cNvSpPr/>
          <p:nvPr/>
        </p:nvSpPr>
        <p:spPr bwMode="auto">
          <a:xfrm>
            <a:off x="2743298" y="4962554"/>
            <a:ext cx="987552" cy="4527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A144A2-0BDC-3042-87ED-21097EBA3F1F}"/>
              </a:ext>
            </a:extLst>
          </p:cNvPr>
          <p:cNvSpPr txBox="1"/>
          <p:nvPr/>
        </p:nvSpPr>
        <p:spPr>
          <a:xfrm>
            <a:off x="3022857" y="51801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TCB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25E74B-24DA-B54B-B6BC-072155358B0B}"/>
              </a:ext>
            </a:extLst>
          </p:cNvPr>
          <p:cNvSpPr txBox="1"/>
          <p:nvPr/>
        </p:nvSpPr>
        <p:spPr>
          <a:xfrm>
            <a:off x="1861485" y="4639389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  <a:p>
            <a:r>
              <a:rPr lang="en-US" dirty="0"/>
              <a:t>code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26C4E4-657B-2D4B-A44E-372E5E3183FF}"/>
              </a:ext>
            </a:extLst>
          </p:cNvPr>
          <p:cNvSpPr txBox="1"/>
          <p:nvPr/>
        </p:nvSpPr>
        <p:spPr>
          <a:xfrm>
            <a:off x="2843320" y="5477470"/>
            <a:ext cx="931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  <a:p>
            <a:r>
              <a:rPr lang="en-US" dirty="0"/>
              <a:t>thread</a:t>
            </a:r>
          </a:p>
          <a:p>
            <a:r>
              <a:rPr lang="en-US" dirty="0"/>
              <a:t>stack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1BCFB84-E8D6-8A49-A6AA-F535A6BBA4AE}"/>
              </a:ext>
            </a:extLst>
          </p:cNvPr>
          <p:cNvSpPr/>
          <p:nvPr/>
        </p:nvSpPr>
        <p:spPr bwMode="auto">
          <a:xfrm>
            <a:off x="4267297" y="3834072"/>
            <a:ext cx="799406" cy="1306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096250-90AC-604D-9352-8D05481B7AE8}"/>
              </a:ext>
            </a:extLst>
          </p:cNvPr>
          <p:cNvSpPr txBox="1"/>
          <p:nvPr/>
        </p:nvSpPr>
        <p:spPr>
          <a:xfrm>
            <a:off x="4385513" y="3776358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PTBR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A700F90-AC80-2248-9D0A-DDBFE819F2D3}"/>
              </a:ext>
            </a:extLst>
          </p:cNvPr>
          <p:cNvSpPr/>
          <p:nvPr/>
        </p:nvSpPr>
        <p:spPr bwMode="auto">
          <a:xfrm>
            <a:off x="2496065" y="2784390"/>
            <a:ext cx="494270" cy="378941"/>
          </a:xfrm>
          <a:custGeom>
            <a:avLst/>
            <a:gdLst>
              <a:gd name="connsiteX0" fmla="*/ 494270 w 494270"/>
              <a:gd name="connsiteY0" fmla="*/ 378941 h 378941"/>
              <a:gd name="connsiteX1" fmla="*/ 74140 w 494270"/>
              <a:gd name="connsiteY1" fmla="*/ 304800 h 378941"/>
              <a:gd name="connsiteX2" fmla="*/ 172994 w 494270"/>
              <a:gd name="connsiteY2" fmla="*/ 189470 h 378941"/>
              <a:gd name="connsiteX3" fmla="*/ 0 w 494270"/>
              <a:gd name="connsiteY3" fmla="*/ 0 h 37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270" h="378941">
                <a:moveTo>
                  <a:pt x="494270" y="378941"/>
                </a:moveTo>
                <a:cubicBezTo>
                  <a:pt x="310978" y="357659"/>
                  <a:pt x="127686" y="336378"/>
                  <a:pt x="74140" y="304800"/>
                </a:cubicBezTo>
                <a:cubicBezTo>
                  <a:pt x="20594" y="273222"/>
                  <a:pt x="185351" y="240270"/>
                  <a:pt x="172994" y="189470"/>
                </a:cubicBezTo>
                <a:cubicBezTo>
                  <a:pt x="160637" y="138670"/>
                  <a:pt x="80318" y="69335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8C160B6-CD1E-844F-A3CC-3C95B3FADEF9}"/>
              </a:ext>
            </a:extLst>
          </p:cNvPr>
          <p:cNvSpPr/>
          <p:nvPr/>
        </p:nvSpPr>
        <p:spPr bwMode="auto">
          <a:xfrm>
            <a:off x="3509319" y="2315267"/>
            <a:ext cx="374066" cy="1056728"/>
          </a:xfrm>
          <a:custGeom>
            <a:avLst/>
            <a:gdLst>
              <a:gd name="connsiteX0" fmla="*/ 82378 w 374066"/>
              <a:gd name="connsiteY0" fmla="*/ 1021057 h 1056728"/>
              <a:gd name="connsiteX1" fmla="*/ 247135 w 374066"/>
              <a:gd name="connsiteY1" fmla="*/ 1021057 h 1056728"/>
              <a:gd name="connsiteX2" fmla="*/ 362465 w 374066"/>
              <a:gd name="connsiteY2" fmla="*/ 650355 h 1056728"/>
              <a:gd name="connsiteX3" fmla="*/ 354227 w 374066"/>
              <a:gd name="connsiteY3" fmla="*/ 246701 h 1056728"/>
              <a:gd name="connsiteX4" fmla="*/ 222422 w 374066"/>
              <a:gd name="connsiteY4" fmla="*/ 24279 h 1056728"/>
              <a:gd name="connsiteX5" fmla="*/ 0 w 374066"/>
              <a:gd name="connsiteY5" fmla="*/ 16041 h 105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66" h="1056728">
                <a:moveTo>
                  <a:pt x="82378" y="1021057"/>
                </a:moveTo>
                <a:cubicBezTo>
                  <a:pt x="141416" y="1051949"/>
                  <a:pt x="200454" y="1082841"/>
                  <a:pt x="247135" y="1021057"/>
                </a:cubicBezTo>
                <a:cubicBezTo>
                  <a:pt x="293816" y="959273"/>
                  <a:pt x="344616" y="779414"/>
                  <a:pt x="362465" y="650355"/>
                </a:cubicBezTo>
                <a:cubicBezTo>
                  <a:pt x="380314" y="521296"/>
                  <a:pt x="377567" y="351047"/>
                  <a:pt x="354227" y="246701"/>
                </a:cubicBezTo>
                <a:cubicBezTo>
                  <a:pt x="330887" y="142355"/>
                  <a:pt x="281460" y="62722"/>
                  <a:pt x="222422" y="24279"/>
                </a:cubicBezTo>
                <a:cubicBezTo>
                  <a:pt x="163384" y="-14164"/>
                  <a:pt x="81692" y="938"/>
                  <a:pt x="0" y="1604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0A6DE78B-6D97-2C4B-A162-9E3A5DB6578F}"/>
              </a:ext>
            </a:extLst>
          </p:cNvPr>
          <p:cNvSpPr/>
          <p:nvPr/>
        </p:nvSpPr>
        <p:spPr bwMode="auto">
          <a:xfrm>
            <a:off x="5000368" y="3317906"/>
            <a:ext cx="408336" cy="861366"/>
          </a:xfrm>
          <a:custGeom>
            <a:avLst/>
            <a:gdLst>
              <a:gd name="connsiteX0" fmla="*/ 0 w 408336"/>
              <a:gd name="connsiteY0" fmla="*/ 18419 h 1240802"/>
              <a:gd name="connsiteX1" fmla="*/ 172994 w 408336"/>
              <a:gd name="connsiteY1" fmla="*/ 59609 h 1240802"/>
              <a:gd name="connsiteX2" fmla="*/ 378940 w 408336"/>
              <a:gd name="connsiteY2" fmla="*/ 512690 h 1240802"/>
              <a:gd name="connsiteX3" fmla="*/ 370702 w 408336"/>
              <a:gd name="connsiteY3" fmla="*/ 1130527 h 1240802"/>
              <a:gd name="connsiteX4" fmla="*/ 41189 w 408336"/>
              <a:gd name="connsiteY4" fmla="*/ 1237619 h 124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336" h="1240802">
                <a:moveTo>
                  <a:pt x="0" y="18419"/>
                </a:moveTo>
                <a:cubicBezTo>
                  <a:pt x="54918" y="-2175"/>
                  <a:pt x="109837" y="-22769"/>
                  <a:pt x="172994" y="59609"/>
                </a:cubicBezTo>
                <a:cubicBezTo>
                  <a:pt x="236151" y="141987"/>
                  <a:pt x="345989" y="334204"/>
                  <a:pt x="378940" y="512690"/>
                </a:cubicBezTo>
                <a:cubicBezTo>
                  <a:pt x="411891" y="691176"/>
                  <a:pt x="426994" y="1009706"/>
                  <a:pt x="370702" y="1130527"/>
                </a:cubicBezTo>
                <a:cubicBezTo>
                  <a:pt x="314410" y="1251348"/>
                  <a:pt x="177799" y="1244483"/>
                  <a:pt x="41189" y="123761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53730" y="3048000"/>
            <a:ext cx="2512973" cy="1326293"/>
            <a:chOff x="2553730" y="3048000"/>
            <a:chExt cx="2512973" cy="1326293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9B3661D-05E6-5D47-B8AA-3826887EB674}"/>
                </a:ext>
              </a:extLst>
            </p:cNvPr>
            <p:cNvGrpSpPr/>
            <p:nvPr/>
          </p:nvGrpSpPr>
          <p:grpSpPr>
            <a:xfrm>
              <a:off x="4267297" y="3048000"/>
              <a:ext cx="799406" cy="633673"/>
              <a:chOff x="1295399" y="2947727"/>
              <a:chExt cx="799406" cy="633673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C924B1-FC96-AA42-B3E3-4E54FCFE9C08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FF3B5FB-8010-C643-BEDE-5D3FA36CC276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8977BB-36DB-9749-ADF1-D1F632E7FCFC}"/>
                  </a:ext>
                </a:extLst>
              </p:cNvPr>
              <p:cNvSpPr txBox="1"/>
              <p:nvPr/>
            </p:nvSpPr>
            <p:spPr>
              <a:xfrm>
                <a:off x="1347892" y="2947727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53E762-A039-8E47-A49A-A08F0A581F89}"/>
                  </a:ext>
                </a:extLst>
              </p:cNvPr>
              <p:cNvSpPr txBox="1"/>
              <p:nvPr/>
            </p:nvSpPr>
            <p:spPr>
              <a:xfrm>
                <a:off x="1347892" y="3100127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ABF37D6-223F-4A42-B00A-5175FC0F4938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9623F6E-BD88-874A-87BE-053EFA7D8BE5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0212C31F-E40E-8246-B828-D9EE0F9C59E9}"/>
                </a:ext>
              </a:extLst>
            </p:cNvPr>
            <p:cNvSpPr/>
            <p:nvPr/>
          </p:nvSpPr>
          <p:spPr bwMode="auto">
            <a:xfrm>
              <a:off x="2553730" y="3208173"/>
              <a:ext cx="1779373" cy="1166120"/>
            </a:xfrm>
            <a:custGeom>
              <a:avLst/>
              <a:gdLst>
                <a:gd name="connsiteX0" fmla="*/ 1779373 w 1779373"/>
                <a:gd name="connsiteY0" fmla="*/ 4585 h 1166120"/>
                <a:gd name="connsiteX1" fmla="*/ 1458097 w 1779373"/>
                <a:gd name="connsiteY1" fmla="*/ 144628 h 1166120"/>
                <a:gd name="connsiteX2" fmla="*/ 1408670 w 1779373"/>
                <a:gd name="connsiteY2" fmla="*/ 960174 h 1166120"/>
                <a:gd name="connsiteX3" fmla="*/ 0 w 1779373"/>
                <a:gd name="connsiteY3" fmla="*/ 1166120 h 11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373" h="1166120">
                  <a:moveTo>
                    <a:pt x="1779373" y="4585"/>
                  </a:moveTo>
                  <a:cubicBezTo>
                    <a:pt x="1649627" y="-5026"/>
                    <a:pt x="1519881" y="-14637"/>
                    <a:pt x="1458097" y="144628"/>
                  </a:cubicBezTo>
                  <a:cubicBezTo>
                    <a:pt x="1396313" y="303893"/>
                    <a:pt x="1651686" y="789925"/>
                    <a:pt x="1408670" y="960174"/>
                  </a:cubicBezTo>
                  <a:cubicBezTo>
                    <a:pt x="1165654" y="1130423"/>
                    <a:pt x="582827" y="1148271"/>
                    <a:pt x="0" y="116612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F22DAFA-12D0-4841-995E-1F6E252E931F}"/>
              </a:ext>
            </a:extLst>
          </p:cNvPr>
          <p:cNvCxnSpPr>
            <a:cxnSpLocks/>
          </p:cNvCxnSpPr>
          <p:nvPr/>
        </p:nvCxnSpPr>
        <p:spPr bwMode="auto">
          <a:xfrm>
            <a:off x="2869279" y="2209800"/>
            <a:ext cx="79960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7173A1AB-DD59-C24E-A73B-E39E3A07DF54}"/>
              </a:ext>
            </a:extLst>
          </p:cNvPr>
          <p:cNvGrpSpPr/>
          <p:nvPr/>
        </p:nvGrpSpPr>
        <p:grpSpPr>
          <a:xfrm>
            <a:off x="4267201" y="4114800"/>
            <a:ext cx="799601" cy="414010"/>
            <a:chOff x="2743200" y="4114799"/>
            <a:chExt cx="799601" cy="4140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BAFEF38-3B99-BD40-8D4A-9DE97C961B25}"/>
                </a:ext>
              </a:extLst>
            </p:cNvPr>
            <p:cNvSpPr/>
            <p:nvPr/>
          </p:nvSpPr>
          <p:spPr bwMode="auto">
            <a:xfrm>
              <a:off x="2743297" y="432100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99B6E3B-BCB1-A040-8D50-A78006A1DC83}"/>
                </a:ext>
              </a:extLst>
            </p:cNvPr>
            <p:cNvSpPr txBox="1"/>
            <p:nvPr/>
          </p:nvSpPr>
          <p:spPr>
            <a:xfrm>
              <a:off x="2795790" y="4114799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41C988-4A49-1E48-A63B-E6112A67614F}"/>
                </a:ext>
              </a:extLst>
            </p:cNvPr>
            <p:cNvSpPr txBox="1"/>
            <p:nvPr/>
          </p:nvSpPr>
          <p:spPr>
            <a:xfrm>
              <a:off x="2795790" y="4267199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C5F4072-2C5A-024F-997D-34076D131E13}"/>
                </a:ext>
              </a:extLst>
            </p:cNvPr>
            <p:cNvSpPr/>
            <p:nvPr/>
          </p:nvSpPr>
          <p:spPr bwMode="auto">
            <a:xfrm>
              <a:off x="2743297" y="420531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5BB0FA4-F278-3747-B6AA-33E0C7FFCA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43200" y="44958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4191000" y="1687055"/>
            <a:ext cx="990600" cy="3779676"/>
            <a:chOff x="2667000" y="1687055"/>
            <a:chExt cx="990600" cy="37796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DD8F49B-A9E8-AC43-93BB-DEA9586DF472}"/>
                </a:ext>
              </a:extLst>
            </p:cNvPr>
            <p:cNvSpPr/>
            <p:nvPr/>
          </p:nvSpPr>
          <p:spPr bwMode="auto">
            <a:xfrm>
              <a:off x="2667000" y="4122127"/>
              <a:ext cx="990600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004A5B7-206D-8F45-B65C-8E8BC9D83577}"/>
                </a:ext>
              </a:extLst>
            </p:cNvPr>
            <p:cNvSpPr/>
            <p:nvPr/>
          </p:nvSpPr>
          <p:spPr bwMode="auto">
            <a:xfrm>
              <a:off x="2667000" y="4972139"/>
              <a:ext cx="990600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1827D3-2218-424E-B7D2-02EC44DC2439}"/>
                </a:ext>
              </a:extLst>
            </p:cNvPr>
            <p:cNvSpPr txBox="1"/>
            <p:nvPr/>
          </p:nvSpPr>
          <p:spPr>
            <a:xfrm>
              <a:off x="2896778" y="518973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TCB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87064E-0275-8A49-BA70-1BBE33CC1D92}"/>
                </a:ext>
              </a:extLst>
            </p:cNvPr>
            <p:cNvGrpSpPr/>
            <p:nvPr/>
          </p:nvGrpSpPr>
          <p:grpSpPr>
            <a:xfrm>
              <a:off x="2743200" y="1687055"/>
              <a:ext cx="799601" cy="1250343"/>
              <a:chOff x="2743200" y="1687055"/>
              <a:chExt cx="799601" cy="125034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D2709D0-4716-DA42-AC89-667333D9DF7F}"/>
                  </a:ext>
                </a:extLst>
              </p:cNvPr>
              <p:cNvSpPr/>
              <p:nvPr/>
            </p:nvSpPr>
            <p:spPr bwMode="auto">
              <a:xfrm>
                <a:off x="2743200" y="1687055"/>
                <a:ext cx="799601" cy="125034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Arial" charset="0"/>
                </a:endParaRP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D7B63BC-1361-7249-8E98-8F0B9608E66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743200" y="2209800"/>
                <a:ext cx="79960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9C3CBBAF-78A6-E949-A8C4-1799FF00DB7D}"/>
              </a:ext>
            </a:extLst>
          </p:cNvPr>
          <p:cNvSpPr txBox="1"/>
          <p:nvPr/>
        </p:nvSpPr>
        <p:spPr>
          <a:xfrm rot="16200000">
            <a:off x="2828953" y="5051887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syscall</a:t>
            </a:r>
            <a:r>
              <a:rPr lang="en-US" i="1" dirty="0">
                <a:solidFill>
                  <a:srgbClr val="FF0000"/>
                </a:solidFill>
              </a:rPr>
              <a:t> / interrupt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1EDBBA-C6F8-E646-A373-31C8571E23B6}"/>
              </a:ext>
            </a:extLst>
          </p:cNvPr>
          <p:cNvGrpSpPr/>
          <p:nvPr/>
        </p:nvGrpSpPr>
        <p:grpSpPr>
          <a:xfrm>
            <a:off x="5259758" y="1687055"/>
            <a:ext cx="1687929" cy="3779676"/>
            <a:chOff x="3735757" y="1687055"/>
            <a:chExt cx="1687929" cy="3779676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C053E64-A4D6-FC4B-99E4-3E6029FF00E9}"/>
                </a:ext>
              </a:extLst>
            </p:cNvPr>
            <p:cNvSpPr/>
            <p:nvPr/>
          </p:nvSpPr>
          <p:spPr bwMode="auto">
            <a:xfrm>
              <a:off x="4282182" y="1687055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87BECC-8ABF-AE42-9DA3-D405B58BB8BB}"/>
                </a:ext>
              </a:extLst>
            </p:cNvPr>
            <p:cNvGrpSpPr/>
            <p:nvPr/>
          </p:nvGrpSpPr>
          <p:grpSpPr>
            <a:xfrm>
              <a:off x="4282279" y="3048000"/>
              <a:ext cx="799406" cy="633672"/>
              <a:chOff x="1295399" y="2947728"/>
              <a:chExt cx="799406" cy="633672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CF2EF460-71E9-1A42-B537-E820E285C937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17705C8-24E3-8748-8261-1C5CFEA04695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rgbClr val="FF9B9B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FD0C8A7-54CC-F345-887D-12A07B2FA7A2}"/>
                  </a:ext>
                </a:extLst>
              </p:cNvPr>
              <p:cNvSpPr txBox="1"/>
              <p:nvPr/>
            </p:nvSpPr>
            <p:spPr>
              <a:xfrm>
                <a:off x="1347892" y="2947728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AF52A51-358D-574A-BC31-4A1C82B2D1FF}"/>
                  </a:ext>
                </a:extLst>
              </p:cNvPr>
              <p:cNvSpPr txBox="1"/>
              <p:nvPr/>
            </p:nvSpPr>
            <p:spPr>
              <a:xfrm>
                <a:off x="1347892" y="3100128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177E2FF-4CD6-5B4C-A12A-67CE15FDE8D6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DD596F0-2CC8-8A4C-B3AE-B8B320F83BB2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DA8C4ED-FA78-6241-92B1-AE3FC9DE1253}"/>
                </a:ext>
              </a:extLst>
            </p:cNvPr>
            <p:cNvSpPr/>
            <p:nvPr/>
          </p:nvSpPr>
          <p:spPr bwMode="auto">
            <a:xfrm>
              <a:off x="4205982" y="4122127"/>
              <a:ext cx="990600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E2906B5-2A05-6D4A-8436-F1D5EB7D5543}"/>
                </a:ext>
              </a:extLst>
            </p:cNvPr>
            <p:cNvSpPr/>
            <p:nvPr/>
          </p:nvSpPr>
          <p:spPr bwMode="auto">
            <a:xfrm>
              <a:off x="4282279" y="3834072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D0DCF28-842F-2B46-B722-E61242116795}"/>
                </a:ext>
              </a:extLst>
            </p:cNvPr>
            <p:cNvSpPr txBox="1"/>
            <p:nvPr/>
          </p:nvSpPr>
          <p:spPr>
            <a:xfrm>
              <a:off x="4400495" y="3776358"/>
              <a:ext cx="5357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013F611-7359-994E-B074-62304F83BA1A}"/>
                </a:ext>
              </a:extLst>
            </p:cNvPr>
            <p:cNvSpPr/>
            <p:nvPr/>
          </p:nvSpPr>
          <p:spPr bwMode="auto">
            <a:xfrm>
              <a:off x="4205982" y="4972139"/>
              <a:ext cx="990600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5BAC136-A3D8-7447-8615-86BE295D61C2}"/>
                </a:ext>
              </a:extLst>
            </p:cNvPr>
            <p:cNvSpPr txBox="1"/>
            <p:nvPr/>
          </p:nvSpPr>
          <p:spPr>
            <a:xfrm>
              <a:off x="4435760" y="518973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TCB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AFB59A9-EDDC-2C4E-98A9-F938C23FAE6B}"/>
                </a:ext>
              </a:extLst>
            </p:cNvPr>
            <p:cNvSpPr/>
            <p:nvPr/>
          </p:nvSpPr>
          <p:spPr bwMode="auto">
            <a:xfrm>
              <a:off x="4282279" y="432100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3B3474B-36CD-8348-9069-80228BDF1B0C}"/>
                </a:ext>
              </a:extLst>
            </p:cNvPr>
            <p:cNvSpPr txBox="1"/>
            <p:nvPr/>
          </p:nvSpPr>
          <p:spPr>
            <a:xfrm>
              <a:off x="4334772" y="4114800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67AA72C-C1FA-AB40-A341-6710820C7CA1}"/>
                </a:ext>
              </a:extLst>
            </p:cNvPr>
            <p:cNvSpPr txBox="1"/>
            <p:nvPr/>
          </p:nvSpPr>
          <p:spPr>
            <a:xfrm>
              <a:off x="4334772" y="4267200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46FF603-ED63-2D4E-B389-D05FBFBA1126}"/>
                </a:ext>
              </a:extLst>
            </p:cNvPr>
            <p:cNvSpPr/>
            <p:nvPr/>
          </p:nvSpPr>
          <p:spPr bwMode="auto">
            <a:xfrm>
              <a:off x="4282279" y="420531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E985FC88-8CB2-7D4D-9CFB-D83583DAD497}"/>
                </a:ext>
              </a:extLst>
            </p:cNvPr>
            <p:cNvSpPr/>
            <p:nvPr/>
          </p:nvSpPr>
          <p:spPr bwMode="auto">
            <a:xfrm>
              <a:off x="5015350" y="3317904"/>
              <a:ext cx="408336" cy="1531815"/>
            </a:xfrm>
            <a:custGeom>
              <a:avLst/>
              <a:gdLst>
                <a:gd name="connsiteX0" fmla="*/ 0 w 408336"/>
                <a:gd name="connsiteY0" fmla="*/ 18419 h 1240802"/>
                <a:gd name="connsiteX1" fmla="*/ 172994 w 408336"/>
                <a:gd name="connsiteY1" fmla="*/ 59609 h 1240802"/>
                <a:gd name="connsiteX2" fmla="*/ 378940 w 408336"/>
                <a:gd name="connsiteY2" fmla="*/ 512690 h 1240802"/>
                <a:gd name="connsiteX3" fmla="*/ 370702 w 408336"/>
                <a:gd name="connsiteY3" fmla="*/ 1130527 h 1240802"/>
                <a:gd name="connsiteX4" fmla="*/ 41189 w 408336"/>
                <a:gd name="connsiteY4" fmla="*/ 1237619 h 124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36" h="1240802">
                  <a:moveTo>
                    <a:pt x="0" y="18419"/>
                  </a:moveTo>
                  <a:cubicBezTo>
                    <a:pt x="54918" y="-2175"/>
                    <a:pt x="109837" y="-22769"/>
                    <a:pt x="172994" y="59609"/>
                  </a:cubicBezTo>
                  <a:cubicBezTo>
                    <a:pt x="236151" y="141987"/>
                    <a:pt x="345989" y="334204"/>
                    <a:pt x="378940" y="512690"/>
                  </a:cubicBezTo>
                  <a:cubicBezTo>
                    <a:pt x="411891" y="691176"/>
                    <a:pt x="426994" y="1009706"/>
                    <a:pt x="370702" y="1130527"/>
                  </a:cubicBezTo>
                  <a:cubicBezTo>
                    <a:pt x="314410" y="1251348"/>
                    <a:pt x="177799" y="1244483"/>
                    <a:pt x="41189" y="12376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90C9CDE-DD85-954C-882A-2030D0A1F4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82182" y="48006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6FBAAD4-8D80-E746-88BC-256CC899B0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82182" y="22098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483DDF8-30B7-3644-93E3-635610E8EB09}"/>
                </a:ext>
              </a:extLst>
            </p:cNvPr>
            <p:cNvSpPr/>
            <p:nvPr/>
          </p:nvSpPr>
          <p:spPr bwMode="auto">
            <a:xfrm>
              <a:off x="4282279" y="4619134"/>
              <a:ext cx="799406" cy="13063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376A0F5-1120-F346-B1F5-0B5D885830BB}"/>
                </a:ext>
              </a:extLst>
            </p:cNvPr>
            <p:cNvSpPr/>
            <p:nvPr/>
          </p:nvSpPr>
          <p:spPr bwMode="auto">
            <a:xfrm>
              <a:off x="4282279" y="4478412"/>
              <a:ext cx="799406" cy="13063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8F54D91-B45D-0D47-ABE1-72ECBA6D38DB}"/>
                </a:ext>
              </a:extLst>
            </p:cNvPr>
            <p:cNvSpPr txBox="1"/>
            <p:nvPr/>
          </p:nvSpPr>
          <p:spPr>
            <a:xfrm rot="16200000">
              <a:off x="3544999" y="4929045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saves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E3355A-8CAB-7E49-B5AC-A8E0C0CD8E25}"/>
              </a:ext>
            </a:extLst>
          </p:cNvPr>
          <p:cNvGrpSpPr/>
          <p:nvPr/>
        </p:nvGrpSpPr>
        <p:grpSpPr>
          <a:xfrm>
            <a:off x="7678825" y="1661017"/>
            <a:ext cx="1280515" cy="3779676"/>
            <a:chOff x="6154824" y="1661017"/>
            <a:chExt cx="1280515" cy="3779676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953B2F4-B7BD-F242-A833-338CE31BB906}"/>
                </a:ext>
              </a:extLst>
            </p:cNvPr>
            <p:cNvSpPr/>
            <p:nvPr/>
          </p:nvSpPr>
          <p:spPr bwMode="auto">
            <a:xfrm>
              <a:off x="6231024" y="1661017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13CA2A8-4DE9-FE4D-9655-9A93535CB310}"/>
                </a:ext>
              </a:extLst>
            </p:cNvPr>
            <p:cNvSpPr/>
            <p:nvPr/>
          </p:nvSpPr>
          <p:spPr bwMode="auto">
            <a:xfrm>
              <a:off x="6154824" y="4096089"/>
              <a:ext cx="990600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2CC0F5F-6438-5043-8458-1C60F7E02BB5}"/>
                </a:ext>
              </a:extLst>
            </p:cNvPr>
            <p:cNvSpPr/>
            <p:nvPr/>
          </p:nvSpPr>
          <p:spPr bwMode="auto">
            <a:xfrm>
              <a:off x="6231121" y="380803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2CB7B2F-44FA-8649-A1DC-3C02767BDAC7}"/>
                </a:ext>
              </a:extLst>
            </p:cNvPr>
            <p:cNvSpPr txBox="1"/>
            <p:nvPr/>
          </p:nvSpPr>
          <p:spPr>
            <a:xfrm>
              <a:off x="6349337" y="3750320"/>
              <a:ext cx="5357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6B5292D-CCE6-8E4C-BAED-02371C55C940}"/>
                </a:ext>
              </a:extLst>
            </p:cNvPr>
            <p:cNvSpPr/>
            <p:nvPr/>
          </p:nvSpPr>
          <p:spPr bwMode="auto">
            <a:xfrm>
              <a:off x="6154824" y="4946101"/>
              <a:ext cx="990600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9C69E81-0FD7-6A4B-A0E8-E8CC65C4E164}"/>
                </a:ext>
              </a:extLst>
            </p:cNvPr>
            <p:cNvSpPr txBox="1"/>
            <p:nvPr/>
          </p:nvSpPr>
          <p:spPr>
            <a:xfrm>
              <a:off x="6384602" y="516369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TCB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0E35F6D-8359-0342-AF7E-0EAFB873D604}"/>
                </a:ext>
              </a:extLst>
            </p:cNvPr>
            <p:cNvSpPr/>
            <p:nvPr/>
          </p:nvSpPr>
          <p:spPr bwMode="auto">
            <a:xfrm>
              <a:off x="6231121" y="4294966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AFAE287-49EB-8545-95D6-0E53102FC09A}"/>
                </a:ext>
              </a:extLst>
            </p:cNvPr>
            <p:cNvSpPr txBox="1"/>
            <p:nvPr/>
          </p:nvSpPr>
          <p:spPr>
            <a:xfrm>
              <a:off x="6283614" y="4114800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CA35ABA-6879-A44E-92E1-3A8464C4610D}"/>
                </a:ext>
              </a:extLst>
            </p:cNvPr>
            <p:cNvSpPr txBox="1"/>
            <p:nvPr/>
          </p:nvSpPr>
          <p:spPr>
            <a:xfrm>
              <a:off x="6283614" y="4267200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0BA5D41-BF4E-DA43-BF0E-B72A419183D4}"/>
                </a:ext>
              </a:extLst>
            </p:cNvPr>
            <p:cNvSpPr/>
            <p:nvPr/>
          </p:nvSpPr>
          <p:spPr bwMode="auto">
            <a:xfrm>
              <a:off x="6231121" y="4179272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B3856BC-7F4F-B148-B49F-7C821E6B0F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56504" y="4491088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9D644164-0F71-CC4F-B72D-B31D316D52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31024" y="2183762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C18B9AD-022F-A24F-93F9-C444A608FDDF}"/>
                </a:ext>
              </a:extLst>
            </p:cNvPr>
            <p:cNvGrpSpPr/>
            <p:nvPr/>
          </p:nvGrpSpPr>
          <p:grpSpPr>
            <a:xfrm>
              <a:off x="6230999" y="3048000"/>
              <a:ext cx="799406" cy="632051"/>
              <a:chOff x="1295399" y="2949349"/>
              <a:chExt cx="799406" cy="632051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5452364-44F9-534F-A503-05BC9DA63E51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AE51B0B3-82A3-D748-BC2F-9952967E36F5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FE1BC08-64F6-D146-A56D-F0D1D41B022C}"/>
                  </a:ext>
                </a:extLst>
              </p:cNvPr>
              <p:cNvSpPr txBox="1"/>
              <p:nvPr/>
            </p:nvSpPr>
            <p:spPr>
              <a:xfrm>
                <a:off x="1347892" y="2949349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040AFDD-3C4C-7945-9249-DD0136B6D7AD}"/>
                  </a:ext>
                </a:extLst>
              </p:cNvPr>
              <p:cNvSpPr txBox="1"/>
              <p:nvPr/>
            </p:nvSpPr>
            <p:spPr>
              <a:xfrm>
                <a:off x="1347892" y="3101749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5AE38C4-63C2-9C4B-AF54-6CC7F5ED7FD1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08ADF4B-6BB3-A843-BED2-24E16BAA2648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83BB106-A14C-C347-B010-6E9F50804708}"/>
                </a:ext>
              </a:extLst>
            </p:cNvPr>
            <p:cNvSpPr/>
            <p:nvPr/>
          </p:nvSpPr>
          <p:spPr bwMode="auto">
            <a:xfrm>
              <a:off x="7027003" y="3329195"/>
              <a:ext cx="408336" cy="1210108"/>
            </a:xfrm>
            <a:custGeom>
              <a:avLst/>
              <a:gdLst>
                <a:gd name="connsiteX0" fmla="*/ 0 w 408336"/>
                <a:gd name="connsiteY0" fmla="*/ 18419 h 1240802"/>
                <a:gd name="connsiteX1" fmla="*/ 172994 w 408336"/>
                <a:gd name="connsiteY1" fmla="*/ 59609 h 1240802"/>
                <a:gd name="connsiteX2" fmla="*/ 378940 w 408336"/>
                <a:gd name="connsiteY2" fmla="*/ 512690 h 1240802"/>
                <a:gd name="connsiteX3" fmla="*/ 370702 w 408336"/>
                <a:gd name="connsiteY3" fmla="*/ 1130527 h 1240802"/>
                <a:gd name="connsiteX4" fmla="*/ 41189 w 408336"/>
                <a:gd name="connsiteY4" fmla="*/ 1237619 h 124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36" h="1240802">
                  <a:moveTo>
                    <a:pt x="0" y="18419"/>
                  </a:moveTo>
                  <a:cubicBezTo>
                    <a:pt x="54918" y="-2175"/>
                    <a:pt x="109837" y="-22769"/>
                    <a:pt x="172994" y="59609"/>
                  </a:cubicBezTo>
                  <a:cubicBezTo>
                    <a:pt x="236151" y="141987"/>
                    <a:pt x="345989" y="334204"/>
                    <a:pt x="378940" y="512690"/>
                  </a:cubicBezTo>
                  <a:cubicBezTo>
                    <a:pt x="411891" y="691176"/>
                    <a:pt x="426994" y="1009706"/>
                    <a:pt x="370702" y="1130527"/>
                  </a:cubicBezTo>
                  <a:cubicBezTo>
                    <a:pt x="314410" y="1251348"/>
                    <a:pt x="177799" y="1244483"/>
                    <a:pt x="41189" y="12376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590DEF45-90E3-F849-9DFD-A1905BC90801}"/>
              </a:ext>
            </a:extLst>
          </p:cNvPr>
          <p:cNvSpPr txBox="1"/>
          <p:nvPr/>
        </p:nvSpPr>
        <p:spPr>
          <a:xfrm rot="16200000" flipH="1">
            <a:off x="8278585" y="4932887"/>
            <a:ext cx="129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iret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7203B0F-DC66-2D46-9C93-02C0F4C8F787}"/>
              </a:ext>
            </a:extLst>
          </p:cNvPr>
          <p:cNvGrpSpPr/>
          <p:nvPr/>
        </p:nvGrpSpPr>
        <p:grpSpPr>
          <a:xfrm>
            <a:off x="9067801" y="1633188"/>
            <a:ext cx="1121541" cy="3779676"/>
            <a:chOff x="7543800" y="1633188"/>
            <a:chExt cx="1121541" cy="377967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2DF9196-9ED4-FA4C-96BF-BB14EDA8DD1A}"/>
                </a:ext>
              </a:extLst>
            </p:cNvPr>
            <p:cNvSpPr/>
            <p:nvPr/>
          </p:nvSpPr>
          <p:spPr bwMode="auto">
            <a:xfrm>
              <a:off x="7651234" y="1633188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4F7AEA7-4591-3D44-A095-3D54815C3F1C}"/>
                </a:ext>
              </a:extLst>
            </p:cNvPr>
            <p:cNvGrpSpPr/>
            <p:nvPr/>
          </p:nvGrpSpPr>
          <p:grpSpPr>
            <a:xfrm>
              <a:off x="7651331" y="3026497"/>
              <a:ext cx="799406" cy="601308"/>
              <a:chOff x="1295399" y="2980092"/>
              <a:chExt cx="799406" cy="601308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1F8B8EE2-40A3-E74A-BB47-5ED949AC830F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996F594-A7C2-8241-ABF3-61538BD2C759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9DDCCFA-3FA8-554C-B49A-A13545A3950F}"/>
                  </a:ext>
                </a:extLst>
              </p:cNvPr>
              <p:cNvSpPr txBox="1"/>
              <p:nvPr/>
            </p:nvSpPr>
            <p:spPr>
              <a:xfrm>
                <a:off x="1347892" y="2980092"/>
                <a:ext cx="694421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chemeClr val="accent5">
                        <a:lumMod val="50000"/>
                      </a:schemeClr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18647A6-E8E2-F248-88CE-5099589E5AF1}"/>
                  </a:ext>
                </a:extLst>
              </p:cNvPr>
              <p:cNvSpPr txBox="1"/>
              <p:nvPr/>
            </p:nvSpPr>
            <p:spPr>
              <a:xfrm>
                <a:off x="1347892" y="3120985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chemeClr val="accent5">
                        <a:lumMod val="50000"/>
                      </a:schemeClr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B527C41-9D51-E042-B6FA-9A13F663D127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solidFill>
                    <a:schemeClr val="accent5">
                      <a:lumMod val="50000"/>
                    </a:schemeClr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A9E296EB-9596-3E46-8F0E-2DDA06A65C70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BE306BA-ED7F-504D-9157-7C1A19D76D1D}"/>
                </a:ext>
              </a:extLst>
            </p:cNvPr>
            <p:cNvSpPr/>
            <p:nvPr/>
          </p:nvSpPr>
          <p:spPr bwMode="auto">
            <a:xfrm>
              <a:off x="7543800" y="4068260"/>
              <a:ext cx="987552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DCD7910A-0DE4-CD44-9F92-73105DF9CE8F}"/>
                </a:ext>
              </a:extLst>
            </p:cNvPr>
            <p:cNvSpPr/>
            <p:nvPr/>
          </p:nvSpPr>
          <p:spPr bwMode="auto">
            <a:xfrm>
              <a:off x="7651331" y="3780205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9FB7EB3-F7C6-8E44-86FB-66BD3079A5F1}"/>
                </a:ext>
              </a:extLst>
            </p:cNvPr>
            <p:cNvSpPr txBox="1"/>
            <p:nvPr/>
          </p:nvSpPr>
          <p:spPr>
            <a:xfrm>
              <a:off x="7769547" y="3722491"/>
              <a:ext cx="5357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2E23EFA-BAF1-B04D-95E0-DAD235812B8F}"/>
                </a:ext>
              </a:extLst>
            </p:cNvPr>
            <p:cNvSpPr/>
            <p:nvPr/>
          </p:nvSpPr>
          <p:spPr bwMode="auto">
            <a:xfrm>
              <a:off x="7543898" y="4918272"/>
              <a:ext cx="987552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BAC5EAD-1998-3049-89C9-2E4AF0A6C2E6}"/>
                </a:ext>
              </a:extLst>
            </p:cNvPr>
            <p:cNvSpPr txBox="1"/>
            <p:nvPr/>
          </p:nvSpPr>
          <p:spPr>
            <a:xfrm>
              <a:off x="7804812" y="5135865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TCB</a:t>
              </a: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D02B7AC1-12A2-F14A-A83A-97060C44AF0B}"/>
                </a:ext>
              </a:extLst>
            </p:cNvPr>
            <p:cNvSpPr/>
            <p:nvPr/>
          </p:nvSpPr>
          <p:spPr bwMode="auto">
            <a:xfrm>
              <a:off x="8291275" y="2270985"/>
              <a:ext cx="374066" cy="1056728"/>
            </a:xfrm>
            <a:custGeom>
              <a:avLst/>
              <a:gdLst>
                <a:gd name="connsiteX0" fmla="*/ 82378 w 374066"/>
                <a:gd name="connsiteY0" fmla="*/ 1021057 h 1056728"/>
                <a:gd name="connsiteX1" fmla="*/ 247135 w 374066"/>
                <a:gd name="connsiteY1" fmla="*/ 1021057 h 1056728"/>
                <a:gd name="connsiteX2" fmla="*/ 362465 w 374066"/>
                <a:gd name="connsiteY2" fmla="*/ 650355 h 1056728"/>
                <a:gd name="connsiteX3" fmla="*/ 354227 w 374066"/>
                <a:gd name="connsiteY3" fmla="*/ 246701 h 1056728"/>
                <a:gd name="connsiteX4" fmla="*/ 222422 w 374066"/>
                <a:gd name="connsiteY4" fmla="*/ 24279 h 1056728"/>
                <a:gd name="connsiteX5" fmla="*/ 0 w 374066"/>
                <a:gd name="connsiteY5" fmla="*/ 16041 h 105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066" h="1056728">
                  <a:moveTo>
                    <a:pt x="82378" y="1021057"/>
                  </a:moveTo>
                  <a:cubicBezTo>
                    <a:pt x="141416" y="1051949"/>
                    <a:pt x="200454" y="1082841"/>
                    <a:pt x="247135" y="1021057"/>
                  </a:cubicBezTo>
                  <a:cubicBezTo>
                    <a:pt x="293816" y="959273"/>
                    <a:pt x="344616" y="779414"/>
                    <a:pt x="362465" y="650355"/>
                  </a:cubicBezTo>
                  <a:cubicBezTo>
                    <a:pt x="380314" y="521296"/>
                    <a:pt x="377567" y="351047"/>
                    <a:pt x="354227" y="246701"/>
                  </a:cubicBezTo>
                  <a:cubicBezTo>
                    <a:pt x="330887" y="142355"/>
                    <a:pt x="281460" y="62722"/>
                    <a:pt x="222422" y="24279"/>
                  </a:cubicBezTo>
                  <a:cubicBezTo>
                    <a:pt x="163384" y="-14164"/>
                    <a:pt x="81692" y="938"/>
                    <a:pt x="0" y="16041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F5086631-4E4F-3F44-9AF1-DA752BD886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51234" y="2165518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0F9B417-0659-D647-B9BA-BB3D12191A6C}"/>
              </a:ext>
            </a:extLst>
          </p:cNvPr>
          <p:cNvGrpSpPr/>
          <p:nvPr/>
        </p:nvGrpSpPr>
        <p:grpSpPr>
          <a:xfrm>
            <a:off x="6831481" y="3695975"/>
            <a:ext cx="835124" cy="1826141"/>
            <a:chOff x="5307481" y="3695974"/>
            <a:chExt cx="835124" cy="182614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10E854C-7496-0741-A556-46EE1E290EA5}"/>
                </a:ext>
              </a:extLst>
            </p:cNvPr>
            <p:cNvSpPr txBox="1"/>
            <p:nvPr/>
          </p:nvSpPr>
          <p:spPr>
            <a:xfrm rot="16200000">
              <a:off x="4879479" y="4699397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processing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AB7C3B7-6F70-A448-8C40-1CEE0212BE78}"/>
                </a:ext>
              </a:extLst>
            </p:cNvPr>
            <p:cNvSpPr txBox="1"/>
            <p:nvPr/>
          </p:nvSpPr>
          <p:spPr>
            <a:xfrm rot="16200000">
              <a:off x="5060257" y="4439768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ready to resume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D6165F6-2EB8-394A-BA39-DE02573F8A69}"/>
                </a:ext>
              </a:extLst>
            </p:cNvPr>
            <p:cNvSpPr txBox="1"/>
            <p:nvPr/>
          </p:nvSpPr>
          <p:spPr>
            <a:xfrm>
              <a:off x="5488891" y="483195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0780B40-E646-F34C-8107-EB7F074C8441}"/>
              </a:ext>
            </a:extLst>
          </p:cNvPr>
          <p:cNvGrpSpPr/>
          <p:nvPr/>
        </p:nvGrpSpPr>
        <p:grpSpPr>
          <a:xfrm>
            <a:off x="2869375" y="3048000"/>
            <a:ext cx="799406" cy="624087"/>
            <a:chOff x="1295399" y="2957313"/>
            <a:chExt cx="799406" cy="624087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56EB6B20-B811-9947-A8E9-DBFC02592824}"/>
                </a:ext>
              </a:extLst>
            </p:cNvPr>
            <p:cNvSpPr/>
            <p:nvPr/>
          </p:nvSpPr>
          <p:spPr bwMode="auto">
            <a:xfrm>
              <a:off x="1295399" y="316369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13AA28DD-1A95-BD41-AA37-14956BA4B60C}"/>
                </a:ext>
              </a:extLst>
            </p:cNvPr>
            <p:cNvSpPr/>
            <p:nvPr/>
          </p:nvSpPr>
          <p:spPr bwMode="auto">
            <a:xfrm>
              <a:off x="1295399" y="3450766"/>
              <a:ext cx="799406" cy="13063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1644A7A-4D3A-B84C-8598-F71483347401}"/>
                </a:ext>
              </a:extLst>
            </p:cNvPr>
            <p:cNvSpPr txBox="1"/>
            <p:nvPr/>
          </p:nvSpPr>
          <p:spPr>
            <a:xfrm>
              <a:off x="1347892" y="2957313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2FA5290-6245-7B4A-9435-C06D9C300B74}"/>
                </a:ext>
              </a:extLst>
            </p:cNvPr>
            <p:cNvSpPr txBox="1"/>
            <p:nvPr/>
          </p:nvSpPr>
          <p:spPr>
            <a:xfrm>
              <a:off x="1347892" y="3109713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1DA6690-C561-364C-9C32-4C2E4D0930FB}"/>
                </a:ext>
              </a:extLst>
            </p:cNvPr>
            <p:cNvSpPr/>
            <p:nvPr/>
          </p:nvSpPr>
          <p:spPr bwMode="auto">
            <a:xfrm>
              <a:off x="1295399" y="3310044"/>
              <a:ext cx="799406" cy="13063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solidFill>
                  <a:schemeClr val="accent5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6B4292E-F474-774C-AB73-68C468ABD445}"/>
                </a:ext>
              </a:extLst>
            </p:cNvPr>
            <p:cNvSpPr/>
            <p:nvPr/>
          </p:nvSpPr>
          <p:spPr bwMode="auto">
            <a:xfrm>
              <a:off x="1295399" y="304800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49" name="Right Arrow 148"/>
          <p:cNvSpPr/>
          <p:nvPr/>
        </p:nvSpPr>
        <p:spPr bwMode="auto">
          <a:xfrm>
            <a:off x="4083306" y="746554"/>
            <a:ext cx="2738449" cy="457200"/>
          </a:xfrm>
          <a:prstGeom prst="rightArrow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Gill Sans Light"/>
              </a:rPr>
              <a:t>Time</a:t>
            </a:r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0A6DE78B-6D97-2C4B-A162-9E3A5DB6578F}"/>
              </a:ext>
            </a:extLst>
          </p:cNvPr>
          <p:cNvSpPr/>
          <p:nvPr/>
        </p:nvSpPr>
        <p:spPr bwMode="auto">
          <a:xfrm>
            <a:off x="4986238" y="3318702"/>
            <a:ext cx="408336" cy="1210108"/>
          </a:xfrm>
          <a:custGeom>
            <a:avLst/>
            <a:gdLst>
              <a:gd name="connsiteX0" fmla="*/ 0 w 408336"/>
              <a:gd name="connsiteY0" fmla="*/ 18419 h 1240802"/>
              <a:gd name="connsiteX1" fmla="*/ 172994 w 408336"/>
              <a:gd name="connsiteY1" fmla="*/ 59609 h 1240802"/>
              <a:gd name="connsiteX2" fmla="*/ 378940 w 408336"/>
              <a:gd name="connsiteY2" fmla="*/ 512690 h 1240802"/>
              <a:gd name="connsiteX3" fmla="*/ 370702 w 408336"/>
              <a:gd name="connsiteY3" fmla="*/ 1130527 h 1240802"/>
              <a:gd name="connsiteX4" fmla="*/ 41189 w 408336"/>
              <a:gd name="connsiteY4" fmla="*/ 1237619 h 124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336" h="1240802">
                <a:moveTo>
                  <a:pt x="0" y="18419"/>
                </a:moveTo>
                <a:cubicBezTo>
                  <a:pt x="54918" y="-2175"/>
                  <a:pt x="109837" y="-22769"/>
                  <a:pt x="172994" y="59609"/>
                </a:cubicBezTo>
                <a:cubicBezTo>
                  <a:pt x="236151" y="141987"/>
                  <a:pt x="345989" y="334204"/>
                  <a:pt x="378940" y="512690"/>
                </a:cubicBezTo>
                <a:cubicBezTo>
                  <a:pt x="411891" y="691176"/>
                  <a:pt x="426994" y="1009706"/>
                  <a:pt x="370702" y="1130527"/>
                </a:cubicBezTo>
                <a:cubicBezTo>
                  <a:pt x="314410" y="1251348"/>
                  <a:pt x="177799" y="1244483"/>
                  <a:pt x="41189" y="123761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0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63" grpId="0" animBg="1"/>
      <p:bldP spid="63" grpId="1" animBg="1"/>
      <p:bldP spid="91" grpId="0"/>
      <p:bldP spid="124" grpId="0"/>
      <p:bldP spid="15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44">
            <a:extLst>
              <a:ext uri="{FF2B5EF4-FFF2-40B4-BE49-F238E27FC236}">
                <a16:creationId xmlns:a16="http://schemas.microsoft.com/office/drawing/2014/main" id="{85A649A4-EFD6-854D-81BB-1F6B3E9FE1C3}"/>
              </a:ext>
            </a:extLst>
          </p:cNvPr>
          <p:cNvSpPr/>
          <p:nvPr/>
        </p:nvSpPr>
        <p:spPr bwMode="auto">
          <a:xfrm>
            <a:off x="1664044" y="2924433"/>
            <a:ext cx="8583827" cy="2718487"/>
          </a:xfrm>
          <a:custGeom>
            <a:avLst/>
            <a:gdLst>
              <a:gd name="connsiteX0" fmla="*/ 7364627 w 8583827"/>
              <a:gd name="connsiteY0" fmla="*/ 790833 h 2718487"/>
              <a:gd name="connsiteX1" fmla="*/ 7771027 w 8583827"/>
              <a:gd name="connsiteY1" fmla="*/ 790833 h 2718487"/>
              <a:gd name="connsiteX2" fmla="*/ 8201811 w 8583827"/>
              <a:gd name="connsiteY2" fmla="*/ 790833 h 2718487"/>
              <a:gd name="connsiteX3" fmla="*/ 8583827 w 8583827"/>
              <a:gd name="connsiteY3" fmla="*/ 790833 h 2718487"/>
              <a:gd name="connsiteX4" fmla="*/ 8583827 w 8583827"/>
              <a:gd name="connsiteY4" fmla="*/ 1422456 h 2718487"/>
              <a:gd name="connsiteX5" fmla="*/ 8583827 w 8583827"/>
              <a:gd name="connsiteY5" fmla="*/ 2036202 h 2718487"/>
              <a:gd name="connsiteX6" fmla="*/ 8583827 w 8583827"/>
              <a:gd name="connsiteY6" fmla="*/ 2578444 h 2718487"/>
              <a:gd name="connsiteX7" fmla="*/ 7839895 w 8583827"/>
              <a:gd name="connsiteY7" fmla="*/ 2578444 h 2718487"/>
              <a:gd name="connsiteX8" fmla="*/ 7267640 w 8583827"/>
              <a:gd name="connsiteY8" fmla="*/ 2578444 h 2718487"/>
              <a:gd name="connsiteX9" fmla="*/ 6952900 w 8583827"/>
              <a:gd name="connsiteY9" fmla="*/ 2578444 h 2718487"/>
              <a:gd name="connsiteX10" fmla="*/ 6294806 w 8583827"/>
              <a:gd name="connsiteY10" fmla="*/ 2578444 h 2718487"/>
              <a:gd name="connsiteX11" fmla="*/ 5980066 w 8583827"/>
              <a:gd name="connsiteY11" fmla="*/ 2578444 h 2718487"/>
              <a:gd name="connsiteX12" fmla="*/ 5407811 w 8583827"/>
              <a:gd name="connsiteY12" fmla="*/ 2578444 h 2718487"/>
              <a:gd name="connsiteX13" fmla="*/ 4663879 w 8583827"/>
              <a:gd name="connsiteY13" fmla="*/ 2578444 h 2718487"/>
              <a:gd name="connsiteX14" fmla="*/ 3919948 w 8583827"/>
              <a:gd name="connsiteY14" fmla="*/ 2578444 h 2718487"/>
              <a:gd name="connsiteX15" fmla="*/ 3261854 w 8583827"/>
              <a:gd name="connsiteY15" fmla="*/ 2578444 h 2718487"/>
              <a:gd name="connsiteX16" fmla="*/ 2775437 w 8583827"/>
              <a:gd name="connsiteY16" fmla="*/ 2578444 h 2718487"/>
              <a:gd name="connsiteX17" fmla="*/ 2460697 w 8583827"/>
              <a:gd name="connsiteY17" fmla="*/ 2578444 h 2718487"/>
              <a:gd name="connsiteX18" fmla="*/ 1974280 w 8583827"/>
              <a:gd name="connsiteY18" fmla="*/ 2578444 h 2718487"/>
              <a:gd name="connsiteX19" fmla="*/ 1316187 w 8583827"/>
              <a:gd name="connsiteY19" fmla="*/ 2578444 h 2718487"/>
              <a:gd name="connsiteX20" fmla="*/ 572255 w 8583827"/>
              <a:gd name="connsiteY20" fmla="*/ 2578444 h 2718487"/>
              <a:gd name="connsiteX21" fmla="*/ 0 w 8583827"/>
              <a:gd name="connsiteY21" fmla="*/ 2578444 h 2718487"/>
              <a:gd name="connsiteX22" fmla="*/ 0 w 8583827"/>
              <a:gd name="connsiteY22" fmla="*/ 2718487 h 2718487"/>
              <a:gd name="connsiteX23" fmla="*/ 0 w 8583827"/>
              <a:gd name="connsiteY23" fmla="*/ 2211366 h 2718487"/>
              <a:gd name="connsiteX24" fmla="*/ 0 w 8583827"/>
              <a:gd name="connsiteY24" fmla="*/ 1723027 h 2718487"/>
              <a:gd name="connsiteX25" fmla="*/ 0 w 8583827"/>
              <a:gd name="connsiteY25" fmla="*/ 1309817 h 2718487"/>
              <a:gd name="connsiteX26" fmla="*/ 0 w 8583827"/>
              <a:gd name="connsiteY26" fmla="*/ 840260 h 2718487"/>
              <a:gd name="connsiteX27" fmla="*/ 156519 w 8583827"/>
              <a:gd name="connsiteY27" fmla="*/ 840260 h 2718487"/>
              <a:gd name="connsiteX28" fmla="*/ 668583 w 8583827"/>
              <a:gd name="connsiteY28" fmla="*/ 840260 h 2718487"/>
              <a:gd name="connsiteX29" fmla="*/ 1201983 w 8583827"/>
              <a:gd name="connsiteY29" fmla="*/ 840260 h 2718487"/>
              <a:gd name="connsiteX30" fmla="*/ 1714047 w 8583827"/>
              <a:gd name="connsiteY30" fmla="*/ 840260 h 2718487"/>
              <a:gd name="connsiteX31" fmla="*/ 2290119 w 8583827"/>
              <a:gd name="connsiteY31" fmla="*/ 840260 h 2718487"/>
              <a:gd name="connsiteX32" fmla="*/ 2290119 w 8583827"/>
              <a:gd name="connsiteY32" fmla="*/ 505227 h 2718487"/>
              <a:gd name="connsiteX33" fmla="*/ 2290119 w 8583827"/>
              <a:gd name="connsiteY33" fmla="*/ 156519 h 2718487"/>
              <a:gd name="connsiteX34" fmla="*/ 2800709 w 8583827"/>
              <a:gd name="connsiteY34" fmla="*/ 156519 h 2718487"/>
              <a:gd name="connsiteX35" fmla="*/ 3210304 w 8583827"/>
              <a:gd name="connsiteY35" fmla="*/ 156519 h 2718487"/>
              <a:gd name="connsiteX36" fmla="*/ 3821890 w 8583827"/>
              <a:gd name="connsiteY36" fmla="*/ 156519 h 2718487"/>
              <a:gd name="connsiteX37" fmla="*/ 4382978 w 8583827"/>
              <a:gd name="connsiteY37" fmla="*/ 156519 h 2718487"/>
              <a:gd name="connsiteX38" fmla="*/ 4994565 w 8583827"/>
              <a:gd name="connsiteY38" fmla="*/ 156519 h 2718487"/>
              <a:gd name="connsiteX39" fmla="*/ 5555653 w 8583827"/>
              <a:gd name="connsiteY39" fmla="*/ 156519 h 2718487"/>
              <a:gd name="connsiteX40" fmla="*/ 6167239 w 8583827"/>
              <a:gd name="connsiteY40" fmla="*/ 156519 h 2718487"/>
              <a:gd name="connsiteX41" fmla="*/ 6778826 w 8583827"/>
              <a:gd name="connsiteY41" fmla="*/ 156519 h 2718487"/>
              <a:gd name="connsiteX42" fmla="*/ 7339914 w 8583827"/>
              <a:gd name="connsiteY42" fmla="*/ 156519 h 2718487"/>
              <a:gd name="connsiteX43" fmla="*/ 7339914 w 8583827"/>
              <a:gd name="connsiteY43" fmla="*/ 0 h 2718487"/>
              <a:gd name="connsiteX44" fmla="*/ 7352271 w 8583827"/>
              <a:gd name="connsiteY44" fmla="*/ 395417 h 2718487"/>
              <a:gd name="connsiteX45" fmla="*/ 7364627 w 8583827"/>
              <a:gd name="connsiteY45" fmla="*/ 790833 h 27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583827" h="2718487" fill="none" extrusionOk="0">
                <a:moveTo>
                  <a:pt x="7364627" y="790833"/>
                </a:moveTo>
                <a:cubicBezTo>
                  <a:pt x="7454116" y="751545"/>
                  <a:pt x="7664465" y="804350"/>
                  <a:pt x="7771027" y="790833"/>
                </a:cubicBezTo>
                <a:cubicBezTo>
                  <a:pt x="7877589" y="777316"/>
                  <a:pt x="8001504" y="813290"/>
                  <a:pt x="8201811" y="790833"/>
                </a:cubicBezTo>
                <a:cubicBezTo>
                  <a:pt x="8402118" y="768376"/>
                  <a:pt x="8494468" y="796573"/>
                  <a:pt x="8583827" y="790833"/>
                </a:cubicBezTo>
                <a:cubicBezTo>
                  <a:pt x="8641930" y="980021"/>
                  <a:pt x="8572030" y="1266852"/>
                  <a:pt x="8583827" y="1422456"/>
                </a:cubicBezTo>
                <a:cubicBezTo>
                  <a:pt x="8595624" y="1578060"/>
                  <a:pt x="8555095" y="1837274"/>
                  <a:pt x="8583827" y="2036202"/>
                </a:cubicBezTo>
                <a:cubicBezTo>
                  <a:pt x="8612559" y="2235130"/>
                  <a:pt x="8541771" y="2369891"/>
                  <a:pt x="8583827" y="2578444"/>
                </a:cubicBezTo>
                <a:cubicBezTo>
                  <a:pt x="8288181" y="2628546"/>
                  <a:pt x="8069741" y="2524868"/>
                  <a:pt x="7839895" y="2578444"/>
                </a:cubicBezTo>
                <a:cubicBezTo>
                  <a:pt x="7610049" y="2632020"/>
                  <a:pt x="7487335" y="2533227"/>
                  <a:pt x="7267640" y="2578444"/>
                </a:cubicBezTo>
                <a:cubicBezTo>
                  <a:pt x="7047945" y="2623661"/>
                  <a:pt x="7087281" y="2574354"/>
                  <a:pt x="6952900" y="2578444"/>
                </a:cubicBezTo>
                <a:cubicBezTo>
                  <a:pt x="6818519" y="2582534"/>
                  <a:pt x="6433429" y="2500178"/>
                  <a:pt x="6294806" y="2578444"/>
                </a:cubicBezTo>
                <a:cubicBezTo>
                  <a:pt x="6156183" y="2656710"/>
                  <a:pt x="6115902" y="2564438"/>
                  <a:pt x="5980066" y="2578444"/>
                </a:cubicBezTo>
                <a:cubicBezTo>
                  <a:pt x="5844230" y="2592450"/>
                  <a:pt x="5600534" y="2534854"/>
                  <a:pt x="5407811" y="2578444"/>
                </a:cubicBezTo>
                <a:cubicBezTo>
                  <a:pt x="5215089" y="2622034"/>
                  <a:pt x="4879569" y="2532558"/>
                  <a:pt x="4663879" y="2578444"/>
                </a:cubicBezTo>
                <a:cubicBezTo>
                  <a:pt x="4448189" y="2624330"/>
                  <a:pt x="4177159" y="2554223"/>
                  <a:pt x="3919948" y="2578444"/>
                </a:cubicBezTo>
                <a:cubicBezTo>
                  <a:pt x="3662737" y="2602665"/>
                  <a:pt x="3436196" y="2552800"/>
                  <a:pt x="3261854" y="2578444"/>
                </a:cubicBezTo>
                <a:cubicBezTo>
                  <a:pt x="3087512" y="2604088"/>
                  <a:pt x="2976891" y="2553972"/>
                  <a:pt x="2775437" y="2578444"/>
                </a:cubicBezTo>
                <a:cubicBezTo>
                  <a:pt x="2573983" y="2602916"/>
                  <a:pt x="2567998" y="2547010"/>
                  <a:pt x="2460697" y="2578444"/>
                </a:cubicBezTo>
                <a:cubicBezTo>
                  <a:pt x="2353396" y="2609878"/>
                  <a:pt x="2135111" y="2530590"/>
                  <a:pt x="1974280" y="2578444"/>
                </a:cubicBezTo>
                <a:cubicBezTo>
                  <a:pt x="1813449" y="2626298"/>
                  <a:pt x="1521994" y="2507487"/>
                  <a:pt x="1316187" y="2578444"/>
                </a:cubicBezTo>
                <a:cubicBezTo>
                  <a:pt x="1110380" y="2649401"/>
                  <a:pt x="915720" y="2500872"/>
                  <a:pt x="572255" y="2578444"/>
                </a:cubicBezTo>
                <a:cubicBezTo>
                  <a:pt x="228790" y="2656016"/>
                  <a:pt x="276958" y="2567890"/>
                  <a:pt x="0" y="2578444"/>
                </a:cubicBezTo>
                <a:cubicBezTo>
                  <a:pt x="14861" y="2640600"/>
                  <a:pt x="-5980" y="2659060"/>
                  <a:pt x="0" y="2718487"/>
                </a:cubicBezTo>
                <a:cubicBezTo>
                  <a:pt x="-25441" y="2591595"/>
                  <a:pt x="54796" y="2320331"/>
                  <a:pt x="0" y="2211366"/>
                </a:cubicBezTo>
                <a:cubicBezTo>
                  <a:pt x="-54796" y="2102401"/>
                  <a:pt x="25934" y="1959090"/>
                  <a:pt x="0" y="1723027"/>
                </a:cubicBezTo>
                <a:cubicBezTo>
                  <a:pt x="-25934" y="1486964"/>
                  <a:pt x="37098" y="1456633"/>
                  <a:pt x="0" y="1309817"/>
                </a:cubicBezTo>
                <a:cubicBezTo>
                  <a:pt x="-37098" y="1163001"/>
                  <a:pt x="41136" y="1012201"/>
                  <a:pt x="0" y="840260"/>
                </a:cubicBezTo>
                <a:cubicBezTo>
                  <a:pt x="46629" y="840096"/>
                  <a:pt x="123872" y="857921"/>
                  <a:pt x="156519" y="840260"/>
                </a:cubicBezTo>
                <a:cubicBezTo>
                  <a:pt x="340142" y="803783"/>
                  <a:pt x="465825" y="865453"/>
                  <a:pt x="668583" y="840260"/>
                </a:cubicBezTo>
                <a:cubicBezTo>
                  <a:pt x="871341" y="815067"/>
                  <a:pt x="996505" y="861796"/>
                  <a:pt x="1201983" y="840260"/>
                </a:cubicBezTo>
                <a:cubicBezTo>
                  <a:pt x="1407461" y="818724"/>
                  <a:pt x="1520139" y="848477"/>
                  <a:pt x="1714047" y="840260"/>
                </a:cubicBezTo>
                <a:cubicBezTo>
                  <a:pt x="1907955" y="832043"/>
                  <a:pt x="2073742" y="900040"/>
                  <a:pt x="2290119" y="840260"/>
                </a:cubicBezTo>
                <a:cubicBezTo>
                  <a:pt x="2264000" y="732151"/>
                  <a:pt x="2321381" y="611008"/>
                  <a:pt x="2290119" y="505227"/>
                </a:cubicBezTo>
                <a:cubicBezTo>
                  <a:pt x="2258857" y="399446"/>
                  <a:pt x="2293882" y="288384"/>
                  <a:pt x="2290119" y="156519"/>
                </a:cubicBezTo>
                <a:cubicBezTo>
                  <a:pt x="2508382" y="130194"/>
                  <a:pt x="2666759" y="166684"/>
                  <a:pt x="2800709" y="156519"/>
                </a:cubicBezTo>
                <a:cubicBezTo>
                  <a:pt x="2934659" y="146354"/>
                  <a:pt x="3093536" y="167699"/>
                  <a:pt x="3210304" y="156519"/>
                </a:cubicBezTo>
                <a:cubicBezTo>
                  <a:pt x="3327072" y="145339"/>
                  <a:pt x="3584223" y="195563"/>
                  <a:pt x="3821890" y="156519"/>
                </a:cubicBezTo>
                <a:cubicBezTo>
                  <a:pt x="4059557" y="117475"/>
                  <a:pt x="4174410" y="159828"/>
                  <a:pt x="4382978" y="156519"/>
                </a:cubicBezTo>
                <a:cubicBezTo>
                  <a:pt x="4591546" y="153210"/>
                  <a:pt x="4757775" y="202296"/>
                  <a:pt x="4994565" y="156519"/>
                </a:cubicBezTo>
                <a:cubicBezTo>
                  <a:pt x="5231355" y="110742"/>
                  <a:pt x="5310222" y="161103"/>
                  <a:pt x="5555653" y="156519"/>
                </a:cubicBezTo>
                <a:cubicBezTo>
                  <a:pt x="5801084" y="151935"/>
                  <a:pt x="5947111" y="160907"/>
                  <a:pt x="6167239" y="156519"/>
                </a:cubicBezTo>
                <a:cubicBezTo>
                  <a:pt x="6387367" y="152131"/>
                  <a:pt x="6524023" y="215296"/>
                  <a:pt x="6778826" y="156519"/>
                </a:cubicBezTo>
                <a:cubicBezTo>
                  <a:pt x="7033629" y="97742"/>
                  <a:pt x="7142942" y="203163"/>
                  <a:pt x="7339914" y="156519"/>
                </a:cubicBezTo>
                <a:cubicBezTo>
                  <a:pt x="7328736" y="101210"/>
                  <a:pt x="7350606" y="67433"/>
                  <a:pt x="7339914" y="0"/>
                </a:cubicBezTo>
                <a:cubicBezTo>
                  <a:pt x="7380085" y="170547"/>
                  <a:pt x="7332098" y="203590"/>
                  <a:pt x="7352271" y="395417"/>
                </a:cubicBezTo>
                <a:cubicBezTo>
                  <a:pt x="7372443" y="587244"/>
                  <a:pt x="7343299" y="601148"/>
                  <a:pt x="7364627" y="790833"/>
                </a:cubicBezTo>
                <a:close/>
              </a:path>
              <a:path w="8583827" h="2718487" stroke="0" extrusionOk="0">
                <a:moveTo>
                  <a:pt x="7364627" y="790833"/>
                </a:moveTo>
                <a:cubicBezTo>
                  <a:pt x="7513244" y="765056"/>
                  <a:pt x="7591377" y="799915"/>
                  <a:pt x="7758835" y="790833"/>
                </a:cubicBezTo>
                <a:cubicBezTo>
                  <a:pt x="7926293" y="781751"/>
                  <a:pt x="7951720" y="793683"/>
                  <a:pt x="8128659" y="790833"/>
                </a:cubicBezTo>
                <a:cubicBezTo>
                  <a:pt x="8305598" y="787983"/>
                  <a:pt x="8467000" y="835209"/>
                  <a:pt x="8583827" y="790833"/>
                </a:cubicBezTo>
                <a:cubicBezTo>
                  <a:pt x="8644702" y="1017456"/>
                  <a:pt x="8521705" y="1171014"/>
                  <a:pt x="8583827" y="1368827"/>
                </a:cubicBezTo>
                <a:cubicBezTo>
                  <a:pt x="8645949" y="1566640"/>
                  <a:pt x="8578832" y="1663807"/>
                  <a:pt x="8583827" y="1928945"/>
                </a:cubicBezTo>
                <a:cubicBezTo>
                  <a:pt x="8588822" y="2194083"/>
                  <a:pt x="8535619" y="2364028"/>
                  <a:pt x="8583827" y="2578444"/>
                </a:cubicBezTo>
                <a:cubicBezTo>
                  <a:pt x="8358085" y="2581890"/>
                  <a:pt x="8273486" y="2527546"/>
                  <a:pt x="8011572" y="2578444"/>
                </a:cubicBezTo>
                <a:cubicBezTo>
                  <a:pt x="7749658" y="2629342"/>
                  <a:pt x="7634626" y="2542451"/>
                  <a:pt x="7267640" y="2578444"/>
                </a:cubicBezTo>
                <a:cubicBezTo>
                  <a:pt x="6900654" y="2614437"/>
                  <a:pt x="7031278" y="2574924"/>
                  <a:pt x="6952900" y="2578444"/>
                </a:cubicBezTo>
                <a:cubicBezTo>
                  <a:pt x="6874522" y="2581964"/>
                  <a:pt x="6655294" y="2545431"/>
                  <a:pt x="6380645" y="2578444"/>
                </a:cubicBezTo>
                <a:cubicBezTo>
                  <a:pt x="6105997" y="2611457"/>
                  <a:pt x="6030796" y="2546122"/>
                  <a:pt x="5808390" y="2578444"/>
                </a:cubicBezTo>
                <a:cubicBezTo>
                  <a:pt x="5585984" y="2610766"/>
                  <a:pt x="5432784" y="2572805"/>
                  <a:pt x="5321973" y="2578444"/>
                </a:cubicBezTo>
                <a:cubicBezTo>
                  <a:pt x="5211162" y="2584083"/>
                  <a:pt x="4809562" y="2512752"/>
                  <a:pt x="4578041" y="2578444"/>
                </a:cubicBezTo>
                <a:cubicBezTo>
                  <a:pt x="4346520" y="2644136"/>
                  <a:pt x="4104351" y="2525652"/>
                  <a:pt x="3834109" y="2578444"/>
                </a:cubicBezTo>
                <a:cubicBezTo>
                  <a:pt x="3563867" y="2631236"/>
                  <a:pt x="3517079" y="2547740"/>
                  <a:pt x="3433531" y="2578444"/>
                </a:cubicBezTo>
                <a:cubicBezTo>
                  <a:pt x="3349983" y="2609148"/>
                  <a:pt x="3119371" y="2520073"/>
                  <a:pt x="2861276" y="2578444"/>
                </a:cubicBezTo>
                <a:cubicBezTo>
                  <a:pt x="2603181" y="2636815"/>
                  <a:pt x="2446356" y="2496424"/>
                  <a:pt x="2117344" y="2578444"/>
                </a:cubicBezTo>
                <a:cubicBezTo>
                  <a:pt x="1788332" y="2660464"/>
                  <a:pt x="1755770" y="2519402"/>
                  <a:pt x="1545089" y="2578444"/>
                </a:cubicBezTo>
                <a:cubicBezTo>
                  <a:pt x="1334409" y="2637486"/>
                  <a:pt x="1309055" y="2574667"/>
                  <a:pt x="1230349" y="2578444"/>
                </a:cubicBezTo>
                <a:cubicBezTo>
                  <a:pt x="1151643" y="2582221"/>
                  <a:pt x="935042" y="2534727"/>
                  <a:pt x="829770" y="2578444"/>
                </a:cubicBezTo>
                <a:cubicBezTo>
                  <a:pt x="724498" y="2622161"/>
                  <a:pt x="400095" y="2492409"/>
                  <a:pt x="0" y="2578444"/>
                </a:cubicBezTo>
                <a:cubicBezTo>
                  <a:pt x="5030" y="2613387"/>
                  <a:pt x="-11606" y="2669068"/>
                  <a:pt x="0" y="2718487"/>
                </a:cubicBezTo>
                <a:cubicBezTo>
                  <a:pt x="-24643" y="2602806"/>
                  <a:pt x="20196" y="2413975"/>
                  <a:pt x="0" y="2248930"/>
                </a:cubicBezTo>
                <a:cubicBezTo>
                  <a:pt x="-20196" y="2083885"/>
                  <a:pt x="12709" y="1915117"/>
                  <a:pt x="0" y="1779374"/>
                </a:cubicBezTo>
                <a:cubicBezTo>
                  <a:pt x="-12709" y="1643631"/>
                  <a:pt x="49797" y="1417368"/>
                  <a:pt x="0" y="1309817"/>
                </a:cubicBezTo>
                <a:cubicBezTo>
                  <a:pt x="-49797" y="1202266"/>
                  <a:pt x="4145" y="981881"/>
                  <a:pt x="0" y="840260"/>
                </a:cubicBezTo>
                <a:cubicBezTo>
                  <a:pt x="56960" y="822798"/>
                  <a:pt x="80831" y="844371"/>
                  <a:pt x="156519" y="840260"/>
                </a:cubicBezTo>
                <a:cubicBezTo>
                  <a:pt x="291765" y="801310"/>
                  <a:pt x="527183" y="878799"/>
                  <a:pt x="647247" y="840260"/>
                </a:cubicBezTo>
                <a:cubicBezTo>
                  <a:pt x="767311" y="801721"/>
                  <a:pt x="920036" y="855823"/>
                  <a:pt x="1116639" y="840260"/>
                </a:cubicBezTo>
                <a:cubicBezTo>
                  <a:pt x="1313242" y="824697"/>
                  <a:pt x="1551483" y="883176"/>
                  <a:pt x="1671375" y="840260"/>
                </a:cubicBezTo>
                <a:cubicBezTo>
                  <a:pt x="1791267" y="797344"/>
                  <a:pt x="2088826" y="903505"/>
                  <a:pt x="2290119" y="840260"/>
                </a:cubicBezTo>
                <a:cubicBezTo>
                  <a:pt x="2280887" y="718077"/>
                  <a:pt x="2324055" y="630366"/>
                  <a:pt x="2290119" y="491552"/>
                </a:cubicBezTo>
                <a:cubicBezTo>
                  <a:pt x="2256183" y="352738"/>
                  <a:pt x="2314422" y="306704"/>
                  <a:pt x="2290119" y="156519"/>
                </a:cubicBezTo>
                <a:cubicBezTo>
                  <a:pt x="2449853" y="102237"/>
                  <a:pt x="2550554" y="200437"/>
                  <a:pt x="2750211" y="156519"/>
                </a:cubicBezTo>
                <a:cubicBezTo>
                  <a:pt x="2949868" y="112601"/>
                  <a:pt x="3053490" y="197305"/>
                  <a:pt x="3159806" y="156519"/>
                </a:cubicBezTo>
                <a:cubicBezTo>
                  <a:pt x="3266123" y="115733"/>
                  <a:pt x="3467498" y="203197"/>
                  <a:pt x="3619898" y="156519"/>
                </a:cubicBezTo>
                <a:cubicBezTo>
                  <a:pt x="3772298" y="109841"/>
                  <a:pt x="4003150" y="197345"/>
                  <a:pt x="4130489" y="156519"/>
                </a:cubicBezTo>
                <a:cubicBezTo>
                  <a:pt x="4257828" y="115693"/>
                  <a:pt x="4520338" y="180821"/>
                  <a:pt x="4691577" y="156519"/>
                </a:cubicBezTo>
                <a:cubicBezTo>
                  <a:pt x="4862816" y="132217"/>
                  <a:pt x="4947938" y="211654"/>
                  <a:pt x="5151670" y="156519"/>
                </a:cubicBezTo>
                <a:cubicBezTo>
                  <a:pt x="5355402" y="101384"/>
                  <a:pt x="5571128" y="178754"/>
                  <a:pt x="5813754" y="156519"/>
                </a:cubicBezTo>
                <a:cubicBezTo>
                  <a:pt x="6056380" y="134284"/>
                  <a:pt x="6100881" y="211021"/>
                  <a:pt x="6374842" y="156519"/>
                </a:cubicBezTo>
                <a:cubicBezTo>
                  <a:pt x="6648803" y="102017"/>
                  <a:pt x="7093082" y="185012"/>
                  <a:pt x="7339914" y="156519"/>
                </a:cubicBezTo>
                <a:cubicBezTo>
                  <a:pt x="7324031" y="98978"/>
                  <a:pt x="7342698" y="60721"/>
                  <a:pt x="7339914" y="0"/>
                </a:cubicBezTo>
                <a:cubicBezTo>
                  <a:pt x="7383508" y="150291"/>
                  <a:pt x="7318348" y="310059"/>
                  <a:pt x="7352271" y="395417"/>
                </a:cubicBezTo>
                <a:cubicBezTo>
                  <a:pt x="7386194" y="480775"/>
                  <a:pt x="7324439" y="604922"/>
                  <a:pt x="7364627" y="790833"/>
                </a:cubicBezTo>
                <a:close/>
              </a:path>
            </a:pathLst>
          </a:cu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7364627 w 8583827"/>
                      <a:gd name="connsiteY0" fmla="*/ 790833 h 2718487"/>
                      <a:gd name="connsiteX1" fmla="*/ 8583827 w 8583827"/>
                      <a:gd name="connsiteY1" fmla="*/ 790833 h 2718487"/>
                      <a:gd name="connsiteX2" fmla="*/ 8583827 w 8583827"/>
                      <a:gd name="connsiteY2" fmla="*/ 2578444 h 2718487"/>
                      <a:gd name="connsiteX3" fmla="*/ 0 w 8583827"/>
                      <a:gd name="connsiteY3" fmla="*/ 2578444 h 2718487"/>
                      <a:gd name="connsiteX4" fmla="*/ 0 w 8583827"/>
                      <a:gd name="connsiteY4" fmla="*/ 2718487 h 2718487"/>
                      <a:gd name="connsiteX5" fmla="*/ 0 w 8583827"/>
                      <a:gd name="connsiteY5" fmla="*/ 840260 h 2718487"/>
                      <a:gd name="connsiteX6" fmla="*/ 156519 w 8583827"/>
                      <a:gd name="connsiteY6" fmla="*/ 840260 h 2718487"/>
                      <a:gd name="connsiteX7" fmla="*/ 2290119 w 8583827"/>
                      <a:gd name="connsiteY7" fmla="*/ 840260 h 2718487"/>
                      <a:gd name="connsiteX8" fmla="*/ 2290119 w 8583827"/>
                      <a:gd name="connsiteY8" fmla="*/ 156519 h 2718487"/>
                      <a:gd name="connsiteX9" fmla="*/ 7339914 w 8583827"/>
                      <a:gd name="connsiteY9" fmla="*/ 156519 h 2718487"/>
                      <a:gd name="connsiteX10" fmla="*/ 7339914 w 8583827"/>
                      <a:gd name="connsiteY10" fmla="*/ 0 h 2718487"/>
                      <a:gd name="connsiteX11" fmla="*/ 7364627 w 8583827"/>
                      <a:gd name="connsiteY11" fmla="*/ 790833 h 2718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583827" h="2718487">
                        <a:moveTo>
                          <a:pt x="7364627" y="790833"/>
                        </a:moveTo>
                        <a:lnTo>
                          <a:pt x="8583827" y="790833"/>
                        </a:lnTo>
                        <a:lnTo>
                          <a:pt x="8583827" y="2578444"/>
                        </a:lnTo>
                        <a:lnTo>
                          <a:pt x="0" y="2578444"/>
                        </a:lnTo>
                        <a:lnTo>
                          <a:pt x="0" y="2718487"/>
                        </a:lnTo>
                        <a:lnTo>
                          <a:pt x="0" y="840260"/>
                        </a:lnTo>
                        <a:lnTo>
                          <a:pt x="156519" y="840260"/>
                        </a:lnTo>
                        <a:lnTo>
                          <a:pt x="2290119" y="840260"/>
                        </a:lnTo>
                        <a:lnTo>
                          <a:pt x="2290119" y="156519"/>
                        </a:lnTo>
                        <a:lnTo>
                          <a:pt x="7339914" y="156519"/>
                        </a:lnTo>
                        <a:lnTo>
                          <a:pt x="7339914" y="0"/>
                        </a:lnTo>
                        <a:lnTo>
                          <a:pt x="7364627" y="790833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E3D51-8715-824C-B29E-DA8984E0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Pintos: Context </a:t>
            </a:r>
            <a:r>
              <a:rPr lang="en-US" dirty="0"/>
              <a:t>Switch – Scheduling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C6B4CF-8B5E-DC4D-BFF9-970F3C7B9EF9}"/>
              </a:ext>
            </a:extLst>
          </p:cNvPr>
          <p:cNvSpPr txBox="1"/>
          <p:nvPr/>
        </p:nvSpPr>
        <p:spPr>
          <a:xfrm>
            <a:off x="1884140" y="140561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  <a:p>
            <a:r>
              <a:rPr lang="en-US" dirty="0"/>
              <a:t>code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38DFA5-E545-1141-AC87-DD2396098B10}"/>
              </a:ext>
            </a:extLst>
          </p:cNvPr>
          <p:cNvSpPr/>
          <p:nvPr/>
        </p:nvSpPr>
        <p:spPr bwMode="auto">
          <a:xfrm>
            <a:off x="1826742" y="2052883"/>
            <a:ext cx="799601" cy="874931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B4544-CB9C-8448-9B97-03F93542672C}"/>
              </a:ext>
            </a:extLst>
          </p:cNvPr>
          <p:cNvSpPr/>
          <p:nvPr/>
        </p:nvSpPr>
        <p:spPr bwMode="auto">
          <a:xfrm>
            <a:off x="2869279" y="1677471"/>
            <a:ext cx="799601" cy="1250343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E6CF60-1D4B-4C4D-8E55-717E89E71D78}"/>
              </a:ext>
            </a:extLst>
          </p:cNvPr>
          <p:cNvSpPr txBox="1"/>
          <p:nvPr/>
        </p:nvSpPr>
        <p:spPr>
          <a:xfrm>
            <a:off x="2907442" y="107439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  <a:p>
            <a:r>
              <a:rPr lang="en-US" dirty="0"/>
              <a:t>stack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0780B40-E646-F34C-8107-EB7F074C8441}"/>
              </a:ext>
            </a:extLst>
          </p:cNvPr>
          <p:cNvGrpSpPr/>
          <p:nvPr/>
        </p:nvGrpSpPr>
        <p:grpSpPr>
          <a:xfrm>
            <a:off x="2869375" y="3048000"/>
            <a:ext cx="799406" cy="624088"/>
            <a:chOff x="1295399" y="2957312"/>
            <a:chExt cx="799406" cy="6240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EB6B20-B811-9947-A8E9-DBFC02592824}"/>
                </a:ext>
              </a:extLst>
            </p:cNvPr>
            <p:cNvSpPr/>
            <p:nvPr/>
          </p:nvSpPr>
          <p:spPr bwMode="auto">
            <a:xfrm>
              <a:off x="1295399" y="316369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3AA28DD-1A95-BD41-AA37-14956BA4B60C}"/>
                </a:ext>
              </a:extLst>
            </p:cNvPr>
            <p:cNvSpPr/>
            <p:nvPr/>
          </p:nvSpPr>
          <p:spPr bwMode="auto">
            <a:xfrm>
              <a:off x="1295399" y="3450766"/>
              <a:ext cx="799406" cy="13063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1644A7A-4D3A-B84C-8598-F71483347401}"/>
                </a:ext>
              </a:extLst>
            </p:cNvPr>
            <p:cNvSpPr txBox="1"/>
            <p:nvPr/>
          </p:nvSpPr>
          <p:spPr>
            <a:xfrm>
              <a:off x="1347892" y="2957312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2FA5290-6245-7B4A-9435-C06D9C300B74}"/>
                </a:ext>
              </a:extLst>
            </p:cNvPr>
            <p:cNvSpPr txBox="1"/>
            <p:nvPr/>
          </p:nvSpPr>
          <p:spPr>
            <a:xfrm>
              <a:off x="1347892" y="310971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DA6690-C561-364C-9C32-4C2E4D0930FB}"/>
                </a:ext>
              </a:extLst>
            </p:cNvPr>
            <p:cNvSpPr/>
            <p:nvPr/>
          </p:nvSpPr>
          <p:spPr bwMode="auto">
            <a:xfrm>
              <a:off x="1295399" y="3310044"/>
              <a:ext cx="799406" cy="13063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solidFill>
                  <a:schemeClr val="accent5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B4292E-F474-774C-AB73-68C468ABD445}"/>
                </a:ext>
              </a:extLst>
            </p:cNvPr>
            <p:cNvSpPr/>
            <p:nvPr/>
          </p:nvSpPr>
          <p:spPr bwMode="auto">
            <a:xfrm>
              <a:off x="1295399" y="304800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6C9EEDC-5B12-5345-99CF-4D5F20CDE45B}"/>
              </a:ext>
            </a:extLst>
          </p:cNvPr>
          <p:cNvSpPr/>
          <p:nvPr/>
        </p:nvSpPr>
        <p:spPr bwMode="auto">
          <a:xfrm>
            <a:off x="2743200" y="4112542"/>
            <a:ext cx="987552" cy="840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CF4C19-E64A-D54E-92B3-EE814985DA1B}"/>
              </a:ext>
            </a:extLst>
          </p:cNvPr>
          <p:cNvSpPr/>
          <p:nvPr/>
        </p:nvSpPr>
        <p:spPr bwMode="auto">
          <a:xfrm>
            <a:off x="1828801" y="4100186"/>
            <a:ext cx="799601" cy="490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D35298-022E-6E41-94DB-6ACB4D7C09AF}"/>
              </a:ext>
            </a:extLst>
          </p:cNvPr>
          <p:cNvSpPr/>
          <p:nvPr/>
        </p:nvSpPr>
        <p:spPr bwMode="auto">
          <a:xfrm>
            <a:off x="2869375" y="3824487"/>
            <a:ext cx="799406" cy="1306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C6B48F-EA3C-0243-81D6-E6CD8159128C}"/>
              </a:ext>
            </a:extLst>
          </p:cNvPr>
          <p:cNvSpPr txBox="1"/>
          <p:nvPr/>
        </p:nvSpPr>
        <p:spPr>
          <a:xfrm>
            <a:off x="2987591" y="3766773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PTBR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719FF2-596F-604C-9D4E-989A62C9F9D0}"/>
              </a:ext>
            </a:extLst>
          </p:cNvPr>
          <p:cNvSpPr/>
          <p:nvPr/>
        </p:nvSpPr>
        <p:spPr bwMode="auto">
          <a:xfrm>
            <a:off x="2743298" y="4962554"/>
            <a:ext cx="987552" cy="4527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A144A2-0BDC-3042-87ED-21097EBA3F1F}"/>
              </a:ext>
            </a:extLst>
          </p:cNvPr>
          <p:cNvSpPr txBox="1"/>
          <p:nvPr/>
        </p:nvSpPr>
        <p:spPr>
          <a:xfrm>
            <a:off x="3022857" y="51801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TCB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25E74B-24DA-B54B-B6BC-072155358B0B}"/>
              </a:ext>
            </a:extLst>
          </p:cNvPr>
          <p:cNvSpPr txBox="1"/>
          <p:nvPr/>
        </p:nvSpPr>
        <p:spPr>
          <a:xfrm>
            <a:off x="1861485" y="4639389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  <a:p>
            <a:r>
              <a:rPr lang="en-US" dirty="0"/>
              <a:t>code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26C4E4-657B-2D4B-A44E-372E5E3183FF}"/>
              </a:ext>
            </a:extLst>
          </p:cNvPr>
          <p:cNvSpPr txBox="1"/>
          <p:nvPr/>
        </p:nvSpPr>
        <p:spPr>
          <a:xfrm>
            <a:off x="2843320" y="5477470"/>
            <a:ext cx="931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  <a:p>
            <a:r>
              <a:rPr lang="en-US" dirty="0"/>
              <a:t>thread</a:t>
            </a:r>
          </a:p>
          <a:p>
            <a:r>
              <a:rPr lang="en-US" dirty="0"/>
              <a:t>stack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D8F49B-A9E8-AC43-93BB-DEA9586DF472}"/>
              </a:ext>
            </a:extLst>
          </p:cNvPr>
          <p:cNvSpPr/>
          <p:nvPr/>
        </p:nvSpPr>
        <p:spPr bwMode="auto">
          <a:xfrm>
            <a:off x="4191000" y="4122127"/>
            <a:ext cx="990600" cy="840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1BCFB84-E8D6-8A49-A6AA-F535A6BBA4AE}"/>
              </a:ext>
            </a:extLst>
          </p:cNvPr>
          <p:cNvSpPr/>
          <p:nvPr/>
        </p:nvSpPr>
        <p:spPr bwMode="auto">
          <a:xfrm>
            <a:off x="4267297" y="3834072"/>
            <a:ext cx="799406" cy="1306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096250-90AC-604D-9352-8D05481B7AE8}"/>
              </a:ext>
            </a:extLst>
          </p:cNvPr>
          <p:cNvSpPr txBox="1"/>
          <p:nvPr/>
        </p:nvSpPr>
        <p:spPr>
          <a:xfrm>
            <a:off x="4385513" y="3776358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PTBR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004A5B7-206D-8F45-B65C-8E8BC9D83577}"/>
              </a:ext>
            </a:extLst>
          </p:cNvPr>
          <p:cNvSpPr/>
          <p:nvPr/>
        </p:nvSpPr>
        <p:spPr bwMode="auto">
          <a:xfrm>
            <a:off x="4191000" y="4972139"/>
            <a:ext cx="990600" cy="4527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1827D3-2218-424E-B7D2-02EC44DC2439}"/>
              </a:ext>
            </a:extLst>
          </p:cNvPr>
          <p:cNvSpPr txBox="1"/>
          <p:nvPr/>
        </p:nvSpPr>
        <p:spPr>
          <a:xfrm>
            <a:off x="4420779" y="518973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TCB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A700F90-AC80-2248-9D0A-DDBFE819F2D3}"/>
              </a:ext>
            </a:extLst>
          </p:cNvPr>
          <p:cNvSpPr/>
          <p:nvPr/>
        </p:nvSpPr>
        <p:spPr bwMode="auto">
          <a:xfrm>
            <a:off x="2496065" y="2784390"/>
            <a:ext cx="494270" cy="378941"/>
          </a:xfrm>
          <a:custGeom>
            <a:avLst/>
            <a:gdLst>
              <a:gd name="connsiteX0" fmla="*/ 494270 w 494270"/>
              <a:gd name="connsiteY0" fmla="*/ 378941 h 378941"/>
              <a:gd name="connsiteX1" fmla="*/ 74140 w 494270"/>
              <a:gd name="connsiteY1" fmla="*/ 304800 h 378941"/>
              <a:gd name="connsiteX2" fmla="*/ 172994 w 494270"/>
              <a:gd name="connsiteY2" fmla="*/ 189470 h 378941"/>
              <a:gd name="connsiteX3" fmla="*/ 0 w 494270"/>
              <a:gd name="connsiteY3" fmla="*/ 0 h 37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270" h="378941">
                <a:moveTo>
                  <a:pt x="494270" y="378941"/>
                </a:moveTo>
                <a:cubicBezTo>
                  <a:pt x="310978" y="357659"/>
                  <a:pt x="127686" y="336378"/>
                  <a:pt x="74140" y="304800"/>
                </a:cubicBezTo>
                <a:cubicBezTo>
                  <a:pt x="20594" y="273222"/>
                  <a:pt x="185351" y="240270"/>
                  <a:pt x="172994" y="189470"/>
                </a:cubicBezTo>
                <a:cubicBezTo>
                  <a:pt x="160637" y="138670"/>
                  <a:pt x="80318" y="69335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8C160B6-CD1E-844F-A3CC-3C95B3FADEF9}"/>
              </a:ext>
            </a:extLst>
          </p:cNvPr>
          <p:cNvSpPr/>
          <p:nvPr/>
        </p:nvSpPr>
        <p:spPr bwMode="auto">
          <a:xfrm>
            <a:off x="3509319" y="2315267"/>
            <a:ext cx="374066" cy="1056728"/>
          </a:xfrm>
          <a:custGeom>
            <a:avLst/>
            <a:gdLst>
              <a:gd name="connsiteX0" fmla="*/ 82378 w 374066"/>
              <a:gd name="connsiteY0" fmla="*/ 1021057 h 1056728"/>
              <a:gd name="connsiteX1" fmla="*/ 247135 w 374066"/>
              <a:gd name="connsiteY1" fmla="*/ 1021057 h 1056728"/>
              <a:gd name="connsiteX2" fmla="*/ 362465 w 374066"/>
              <a:gd name="connsiteY2" fmla="*/ 650355 h 1056728"/>
              <a:gd name="connsiteX3" fmla="*/ 354227 w 374066"/>
              <a:gd name="connsiteY3" fmla="*/ 246701 h 1056728"/>
              <a:gd name="connsiteX4" fmla="*/ 222422 w 374066"/>
              <a:gd name="connsiteY4" fmla="*/ 24279 h 1056728"/>
              <a:gd name="connsiteX5" fmla="*/ 0 w 374066"/>
              <a:gd name="connsiteY5" fmla="*/ 16041 h 105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66" h="1056728">
                <a:moveTo>
                  <a:pt x="82378" y="1021057"/>
                </a:moveTo>
                <a:cubicBezTo>
                  <a:pt x="141416" y="1051949"/>
                  <a:pt x="200454" y="1082841"/>
                  <a:pt x="247135" y="1021057"/>
                </a:cubicBezTo>
                <a:cubicBezTo>
                  <a:pt x="293816" y="959273"/>
                  <a:pt x="344616" y="779414"/>
                  <a:pt x="362465" y="650355"/>
                </a:cubicBezTo>
                <a:cubicBezTo>
                  <a:pt x="380314" y="521296"/>
                  <a:pt x="377567" y="351047"/>
                  <a:pt x="354227" y="246701"/>
                </a:cubicBezTo>
                <a:cubicBezTo>
                  <a:pt x="330887" y="142355"/>
                  <a:pt x="281460" y="62722"/>
                  <a:pt x="222422" y="24279"/>
                </a:cubicBezTo>
                <a:cubicBezTo>
                  <a:pt x="163384" y="-14164"/>
                  <a:pt x="81692" y="938"/>
                  <a:pt x="0" y="1604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8A7F2C-004F-6D44-AAB5-E88CA8F6D440}"/>
              </a:ext>
            </a:extLst>
          </p:cNvPr>
          <p:cNvGrpSpPr/>
          <p:nvPr/>
        </p:nvGrpSpPr>
        <p:grpSpPr>
          <a:xfrm>
            <a:off x="2553730" y="3048000"/>
            <a:ext cx="2854974" cy="1480014"/>
            <a:chOff x="1029730" y="3047999"/>
            <a:chExt cx="2854974" cy="148001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9B3661D-05E6-5D47-B8AA-3826887EB674}"/>
                </a:ext>
              </a:extLst>
            </p:cNvPr>
            <p:cNvGrpSpPr/>
            <p:nvPr/>
          </p:nvGrpSpPr>
          <p:grpSpPr>
            <a:xfrm>
              <a:off x="2743297" y="3047999"/>
              <a:ext cx="799406" cy="633673"/>
              <a:chOff x="1295399" y="2947727"/>
              <a:chExt cx="799406" cy="633673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C924B1-FC96-AA42-B3E3-4E54FCFE9C08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FF3B5FB-8010-C643-BEDE-5D3FA36CC276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8977BB-36DB-9749-ADF1-D1F632E7FCFC}"/>
                  </a:ext>
                </a:extLst>
              </p:cNvPr>
              <p:cNvSpPr txBox="1"/>
              <p:nvPr/>
            </p:nvSpPr>
            <p:spPr>
              <a:xfrm>
                <a:off x="1347892" y="2947727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53E762-A039-8E47-A49A-A08F0A581F89}"/>
                  </a:ext>
                </a:extLst>
              </p:cNvPr>
              <p:cNvSpPr txBox="1"/>
              <p:nvPr/>
            </p:nvSpPr>
            <p:spPr>
              <a:xfrm>
                <a:off x="1347892" y="3100127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ABF37D6-223F-4A42-B00A-5175FC0F4938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9623F6E-BD88-874A-87BE-053EFA7D8BE5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A6DE78B-6D97-2C4B-A162-9E3A5DB6578F}"/>
                </a:ext>
              </a:extLst>
            </p:cNvPr>
            <p:cNvSpPr/>
            <p:nvPr/>
          </p:nvSpPr>
          <p:spPr bwMode="auto">
            <a:xfrm>
              <a:off x="3476368" y="3317905"/>
              <a:ext cx="408336" cy="1210108"/>
            </a:xfrm>
            <a:custGeom>
              <a:avLst/>
              <a:gdLst>
                <a:gd name="connsiteX0" fmla="*/ 0 w 408336"/>
                <a:gd name="connsiteY0" fmla="*/ 18419 h 1240802"/>
                <a:gd name="connsiteX1" fmla="*/ 172994 w 408336"/>
                <a:gd name="connsiteY1" fmla="*/ 59609 h 1240802"/>
                <a:gd name="connsiteX2" fmla="*/ 378940 w 408336"/>
                <a:gd name="connsiteY2" fmla="*/ 512690 h 1240802"/>
                <a:gd name="connsiteX3" fmla="*/ 370702 w 408336"/>
                <a:gd name="connsiteY3" fmla="*/ 1130527 h 1240802"/>
                <a:gd name="connsiteX4" fmla="*/ 41189 w 408336"/>
                <a:gd name="connsiteY4" fmla="*/ 1237619 h 124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36" h="1240802">
                  <a:moveTo>
                    <a:pt x="0" y="18419"/>
                  </a:moveTo>
                  <a:cubicBezTo>
                    <a:pt x="54918" y="-2175"/>
                    <a:pt x="109837" y="-22769"/>
                    <a:pt x="172994" y="59609"/>
                  </a:cubicBezTo>
                  <a:cubicBezTo>
                    <a:pt x="236151" y="141987"/>
                    <a:pt x="345989" y="334204"/>
                    <a:pt x="378940" y="512690"/>
                  </a:cubicBezTo>
                  <a:cubicBezTo>
                    <a:pt x="411891" y="691176"/>
                    <a:pt x="426994" y="1009706"/>
                    <a:pt x="370702" y="1130527"/>
                  </a:cubicBezTo>
                  <a:cubicBezTo>
                    <a:pt x="314410" y="1251348"/>
                    <a:pt x="177799" y="1244483"/>
                    <a:pt x="41189" y="12376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0212C31F-E40E-8246-B828-D9EE0F9C59E9}"/>
                </a:ext>
              </a:extLst>
            </p:cNvPr>
            <p:cNvSpPr/>
            <p:nvPr/>
          </p:nvSpPr>
          <p:spPr bwMode="auto">
            <a:xfrm>
              <a:off x="1029730" y="3208172"/>
              <a:ext cx="1779373" cy="1166120"/>
            </a:xfrm>
            <a:custGeom>
              <a:avLst/>
              <a:gdLst>
                <a:gd name="connsiteX0" fmla="*/ 1779373 w 1779373"/>
                <a:gd name="connsiteY0" fmla="*/ 4585 h 1166120"/>
                <a:gd name="connsiteX1" fmla="*/ 1458097 w 1779373"/>
                <a:gd name="connsiteY1" fmla="*/ 144628 h 1166120"/>
                <a:gd name="connsiteX2" fmla="*/ 1408670 w 1779373"/>
                <a:gd name="connsiteY2" fmla="*/ 960174 h 1166120"/>
                <a:gd name="connsiteX3" fmla="*/ 0 w 1779373"/>
                <a:gd name="connsiteY3" fmla="*/ 1166120 h 11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373" h="1166120">
                  <a:moveTo>
                    <a:pt x="1779373" y="4585"/>
                  </a:moveTo>
                  <a:cubicBezTo>
                    <a:pt x="1649627" y="-5026"/>
                    <a:pt x="1519881" y="-14637"/>
                    <a:pt x="1458097" y="144628"/>
                  </a:cubicBezTo>
                  <a:cubicBezTo>
                    <a:pt x="1396313" y="303893"/>
                    <a:pt x="1651686" y="789925"/>
                    <a:pt x="1408670" y="960174"/>
                  </a:cubicBezTo>
                  <a:cubicBezTo>
                    <a:pt x="1165654" y="1130423"/>
                    <a:pt x="582827" y="1148271"/>
                    <a:pt x="0" y="116612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F22DAFA-12D0-4841-995E-1F6E252E931F}"/>
              </a:ext>
            </a:extLst>
          </p:cNvPr>
          <p:cNvCxnSpPr>
            <a:cxnSpLocks/>
          </p:cNvCxnSpPr>
          <p:nvPr/>
        </p:nvCxnSpPr>
        <p:spPr bwMode="auto">
          <a:xfrm>
            <a:off x="2869279" y="2209800"/>
            <a:ext cx="79960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7173A1AB-DD59-C24E-A73B-E39E3A07DF54}"/>
              </a:ext>
            </a:extLst>
          </p:cNvPr>
          <p:cNvGrpSpPr/>
          <p:nvPr/>
        </p:nvGrpSpPr>
        <p:grpSpPr>
          <a:xfrm>
            <a:off x="4267201" y="4114800"/>
            <a:ext cx="799601" cy="414010"/>
            <a:chOff x="2743200" y="4114800"/>
            <a:chExt cx="799601" cy="41401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BAFEF38-3B99-BD40-8D4A-9DE97C961B25}"/>
                </a:ext>
              </a:extLst>
            </p:cNvPr>
            <p:cNvSpPr/>
            <p:nvPr/>
          </p:nvSpPr>
          <p:spPr bwMode="auto">
            <a:xfrm>
              <a:off x="2743297" y="432100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99B6E3B-BCB1-A040-8D50-A78006A1DC83}"/>
                </a:ext>
              </a:extLst>
            </p:cNvPr>
            <p:cNvSpPr txBox="1"/>
            <p:nvPr/>
          </p:nvSpPr>
          <p:spPr>
            <a:xfrm>
              <a:off x="2795790" y="4114800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41C988-4A49-1E48-A63B-E6112A67614F}"/>
                </a:ext>
              </a:extLst>
            </p:cNvPr>
            <p:cNvSpPr txBox="1"/>
            <p:nvPr/>
          </p:nvSpPr>
          <p:spPr>
            <a:xfrm>
              <a:off x="2795790" y="4267200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C5F4072-2C5A-024F-997D-34076D131E13}"/>
                </a:ext>
              </a:extLst>
            </p:cNvPr>
            <p:cNvSpPr/>
            <p:nvPr/>
          </p:nvSpPr>
          <p:spPr bwMode="auto">
            <a:xfrm>
              <a:off x="2743297" y="420531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5BB0FA4-F278-3747-B6AA-33E0C7FFCA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43200" y="44958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D87064E-0275-8A49-BA70-1BBE33CC1D92}"/>
              </a:ext>
            </a:extLst>
          </p:cNvPr>
          <p:cNvGrpSpPr/>
          <p:nvPr/>
        </p:nvGrpSpPr>
        <p:grpSpPr>
          <a:xfrm>
            <a:off x="4267201" y="1687056"/>
            <a:ext cx="799601" cy="1250343"/>
            <a:chOff x="2743200" y="1687055"/>
            <a:chExt cx="799601" cy="125034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2709D0-4716-DA42-AC89-667333D9DF7F}"/>
                </a:ext>
              </a:extLst>
            </p:cNvPr>
            <p:cNvSpPr/>
            <p:nvPr/>
          </p:nvSpPr>
          <p:spPr bwMode="auto">
            <a:xfrm>
              <a:off x="2743200" y="1687055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D7B63BC-1361-7249-8E98-8F0B9608E6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43200" y="22098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9C3CBBAF-78A6-E949-A8C4-1799FF00DB7D}"/>
              </a:ext>
            </a:extLst>
          </p:cNvPr>
          <p:cNvSpPr txBox="1"/>
          <p:nvPr/>
        </p:nvSpPr>
        <p:spPr>
          <a:xfrm rot="16200000">
            <a:off x="2828953" y="5051887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syscall</a:t>
            </a:r>
            <a:r>
              <a:rPr lang="en-US" i="1" dirty="0">
                <a:solidFill>
                  <a:srgbClr val="FF0000"/>
                </a:solidFill>
              </a:rPr>
              <a:t> / interrupt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1EDBBA-C6F8-E646-A373-31C8571E23B6}"/>
              </a:ext>
            </a:extLst>
          </p:cNvPr>
          <p:cNvGrpSpPr/>
          <p:nvPr/>
        </p:nvGrpSpPr>
        <p:grpSpPr>
          <a:xfrm>
            <a:off x="5259758" y="1687055"/>
            <a:ext cx="1687929" cy="3779676"/>
            <a:chOff x="3735757" y="1687055"/>
            <a:chExt cx="1687929" cy="3779676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C053E64-A4D6-FC4B-99E4-3E6029FF00E9}"/>
                </a:ext>
              </a:extLst>
            </p:cNvPr>
            <p:cNvSpPr/>
            <p:nvPr/>
          </p:nvSpPr>
          <p:spPr bwMode="auto">
            <a:xfrm>
              <a:off x="4282182" y="1687055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87BECC-8ABF-AE42-9DA3-D405B58BB8BB}"/>
                </a:ext>
              </a:extLst>
            </p:cNvPr>
            <p:cNvGrpSpPr/>
            <p:nvPr/>
          </p:nvGrpSpPr>
          <p:grpSpPr>
            <a:xfrm>
              <a:off x="4282279" y="3048000"/>
              <a:ext cx="799406" cy="633672"/>
              <a:chOff x="1295399" y="2947728"/>
              <a:chExt cx="799406" cy="633672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CF2EF460-71E9-1A42-B537-E820E285C937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17705C8-24E3-8748-8261-1C5CFEA04695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rgbClr val="FF9B9B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FD0C8A7-54CC-F345-887D-12A07B2FA7A2}"/>
                  </a:ext>
                </a:extLst>
              </p:cNvPr>
              <p:cNvSpPr txBox="1"/>
              <p:nvPr/>
            </p:nvSpPr>
            <p:spPr>
              <a:xfrm>
                <a:off x="1347892" y="2947728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AF52A51-358D-574A-BC31-4A1C82B2D1FF}"/>
                  </a:ext>
                </a:extLst>
              </p:cNvPr>
              <p:cNvSpPr txBox="1"/>
              <p:nvPr/>
            </p:nvSpPr>
            <p:spPr>
              <a:xfrm>
                <a:off x="1347892" y="3100128"/>
                <a:ext cx="69442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177E2FF-4CD6-5B4C-A12A-67CE15FDE8D6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DD596F0-2CC8-8A4C-B3AE-B8B320F83BB2}"/>
                  </a:ext>
                </a:extLst>
              </p:cNvPr>
              <p:cNvSpPr/>
              <p:nvPr/>
            </p:nvSpPr>
            <p:spPr bwMode="auto">
              <a:xfrm>
                <a:off x="1295399" y="3045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DA8C4ED-FA78-6241-92B1-AE3FC9DE1253}"/>
                </a:ext>
              </a:extLst>
            </p:cNvPr>
            <p:cNvSpPr/>
            <p:nvPr/>
          </p:nvSpPr>
          <p:spPr bwMode="auto">
            <a:xfrm>
              <a:off x="4205982" y="4122127"/>
              <a:ext cx="990600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E2906B5-2A05-6D4A-8436-F1D5EB7D5543}"/>
                </a:ext>
              </a:extLst>
            </p:cNvPr>
            <p:cNvSpPr/>
            <p:nvPr/>
          </p:nvSpPr>
          <p:spPr bwMode="auto">
            <a:xfrm>
              <a:off x="4282279" y="3834072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D0DCF28-842F-2B46-B722-E61242116795}"/>
                </a:ext>
              </a:extLst>
            </p:cNvPr>
            <p:cNvSpPr txBox="1"/>
            <p:nvPr/>
          </p:nvSpPr>
          <p:spPr>
            <a:xfrm>
              <a:off x="4400495" y="3776358"/>
              <a:ext cx="5357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013F611-7359-994E-B074-62304F83BA1A}"/>
                </a:ext>
              </a:extLst>
            </p:cNvPr>
            <p:cNvSpPr/>
            <p:nvPr/>
          </p:nvSpPr>
          <p:spPr bwMode="auto">
            <a:xfrm>
              <a:off x="4205982" y="4972139"/>
              <a:ext cx="990600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5BAC136-A3D8-7447-8615-86BE295D61C2}"/>
                </a:ext>
              </a:extLst>
            </p:cNvPr>
            <p:cNvSpPr txBox="1"/>
            <p:nvPr/>
          </p:nvSpPr>
          <p:spPr>
            <a:xfrm>
              <a:off x="4435760" y="518973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TCB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AFB59A9-EDDC-2C4E-98A9-F938C23FAE6B}"/>
                </a:ext>
              </a:extLst>
            </p:cNvPr>
            <p:cNvSpPr/>
            <p:nvPr/>
          </p:nvSpPr>
          <p:spPr bwMode="auto">
            <a:xfrm>
              <a:off x="4282279" y="432100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3B3474B-36CD-8348-9069-80228BDF1B0C}"/>
                </a:ext>
              </a:extLst>
            </p:cNvPr>
            <p:cNvSpPr txBox="1"/>
            <p:nvPr/>
          </p:nvSpPr>
          <p:spPr>
            <a:xfrm>
              <a:off x="4334772" y="4114800"/>
              <a:ext cx="6944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cs:eip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67AA72C-C1FA-AB40-A341-6710820C7CA1}"/>
                </a:ext>
              </a:extLst>
            </p:cNvPr>
            <p:cNvSpPr txBox="1"/>
            <p:nvPr/>
          </p:nvSpPr>
          <p:spPr>
            <a:xfrm>
              <a:off x="4334772" y="4267200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5">
                      <a:lumMod val="50000"/>
                    </a:schemeClr>
                  </a:solidFill>
                  <a:latin typeface="Courier" pitchFamily="2" charset="0"/>
                </a:rPr>
                <a:t>ss:esp</a:t>
              </a:r>
              <a:endParaRPr lang="en-US" sz="1100" dirty="0">
                <a:solidFill>
                  <a:schemeClr val="accent5">
                    <a:lumMod val="50000"/>
                  </a:schemeClr>
                </a:solidFill>
                <a:latin typeface="Courier" pitchFamily="2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46FF603-ED63-2D4E-B389-D05FBFBA1126}"/>
                </a:ext>
              </a:extLst>
            </p:cNvPr>
            <p:cNvSpPr/>
            <p:nvPr/>
          </p:nvSpPr>
          <p:spPr bwMode="auto">
            <a:xfrm>
              <a:off x="4282279" y="4205310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E985FC88-8CB2-7D4D-9CFB-D83583DAD497}"/>
                </a:ext>
              </a:extLst>
            </p:cNvPr>
            <p:cNvSpPr/>
            <p:nvPr/>
          </p:nvSpPr>
          <p:spPr bwMode="auto">
            <a:xfrm>
              <a:off x="5015350" y="3317904"/>
              <a:ext cx="408336" cy="1531815"/>
            </a:xfrm>
            <a:custGeom>
              <a:avLst/>
              <a:gdLst>
                <a:gd name="connsiteX0" fmla="*/ 0 w 408336"/>
                <a:gd name="connsiteY0" fmla="*/ 18419 h 1240802"/>
                <a:gd name="connsiteX1" fmla="*/ 172994 w 408336"/>
                <a:gd name="connsiteY1" fmla="*/ 59609 h 1240802"/>
                <a:gd name="connsiteX2" fmla="*/ 378940 w 408336"/>
                <a:gd name="connsiteY2" fmla="*/ 512690 h 1240802"/>
                <a:gd name="connsiteX3" fmla="*/ 370702 w 408336"/>
                <a:gd name="connsiteY3" fmla="*/ 1130527 h 1240802"/>
                <a:gd name="connsiteX4" fmla="*/ 41189 w 408336"/>
                <a:gd name="connsiteY4" fmla="*/ 1237619 h 124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36" h="1240802">
                  <a:moveTo>
                    <a:pt x="0" y="18419"/>
                  </a:moveTo>
                  <a:cubicBezTo>
                    <a:pt x="54918" y="-2175"/>
                    <a:pt x="109837" y="-22769"/>
                    <a:pt x="172994" y="59609"/>
                  </a:cubicBezTo>
                  <a:cubicBezTo>
                    <a:pt x="236151" y="141987"/>
                    <a:pt x="345989" y="334204"/>
                    <a:pt x="378940" y="512690"/>
                  </a:cubicBezTo>
                  <a:cubicBezTo>
                    <a:pt x="411891" y="691176"/>
                    <a:pt x="426994" y="1009706"/>
                    <a:pt x="370702" y="1130527"/>
                  </a:cubicBezTo>
                  <a:cubicBezTo>
                    <a:pt x="314410" y="1251348"/>
                    <a:pt x="177799" y="1244483"/>
                    <a:pt x="41189" y="12376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90C9CDE-DD85-954C-882A-2030D0A1F4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82182" y="48006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6FBAAD4-8D80-E746-88BC-256CC899B0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82182" y="2209800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483DDF8-30B7-3644-93E3-635610E8EB09}"/>
                </a:ext>
              </a:extLst>
            </p:cNvPr>
            <p:cNvSpPr/>
            <p:nvPr/>
          </p:nvSpPr>
          <p:spPr bwMode="auto">
            <a:xfrm>
              <a:off x="4282279" y="4619134"/>
              <a:ext cx="799406" cy="13063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376A0F5-1120-F346-B1F5-0B5D885830BB}"/>
                </a:ext>
              </a:extLst>
            </p:cNvPr>
            <p:cNvSpPr/>
            <p:nvPr/>
          </p:nvSpPr>
          <p:spPr bwMode="auto">
            <a:xfrm>
              <a:off x="4282279" y="4478412"/>
              <a:ext cx="799406" cy="13063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8F54D91-B45D-0D47-ABE1-72ECBA6D38DB}"/>
                </a:ext>
              </a:extLst>
            </p:cNvPr>
            <p:cNvSpPr txBox="1"/>
            <p:nvPr/>
          </p:nvSpPr>
          <p:spPr>
            <a:xfrm rot="16200000">
              <a:off x="3544999" y="4929045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saves</a:t>
              </a: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590DEF45-90E3-F849-9DFD-A1905BC90801}"/>
              </a:ext>
            </a:extLst>
          </p:cNvPr>
          <p:cNvSpPr txBox="1"/>
          <p:nvPr/>
        </p:nvSpPr>
        <p:spPr>
          <a:xfrm rot="16200000" flipH="1">
            <a:off x="8278585" y="4932887"/>
            <a:ext cx="129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iret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7203B0F-DC66-2D46-9C93-02C0F4C8F787}"/>
              </a:ext>
            </a:extLst>
          </p:cNvPr>
          <p:cNvGrpSpPr/>
          <p:nvPr/>
        </p:nvGrpSpPr>
        <p:grpSpPr>
          <a:xfrm>
            <a:off x="9067801" y="1633188"/>
            <a:ext cx="1121541" cy="3779676"/>
            <a:chOff x="7543800" y="1633188"/>
            <a:chExt cx="1121541" cy="377967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2DF9196-9ED4-FA4C-96BF-BB14EDA8DD1A}"/>
                </a:ext>
              </a:extLst>
            </p:cNvPr>
            <p:cNvSpPr/>
            <p:nvPr/>
          </p:nvSpPr>
          <p:spPr bwMode="auto">
            <a:xfrm>
              <a:off x="7651234" y="1633188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4F7AEA7-4591-3D44-A095-3D54815C3F1C}"/>
                </a:ext>
              </a:extLst>
            </p:cNvPr>
            <p:cNvGrpSpPr/>
            <p:nvPr/>
          </p:nvGrpSpPr>
          <p:grpSpPr>
            <a:xfrm>
              <a:off x="7651331" y="3026497"/>
              <a:ext cx="831874" cy="601308"/>
              <a:chOff x="1295399" y="2980092"/>
              <a:chExt cx="831874" cy="601308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1F8B8EE2-40A3-E74A-BB47-5ED949AC830F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996F594-A7C2-8241-ABF3-61538BD2C759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rgbClr val="75FF7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9DDCCFA-3FA8-554C-B49A-A13545A3950F}"/>
                  </a:ext>
                </a:extLst>
              </p:cNvPr>
              <p:cNvSpPr txBox="1"/>
              <p:nvPr/>
            </p:nvSpPr>
            <p:spPr>
              <a:xfrm>
                <a:off x="1347892" y="2980092"/>
                <a:ext cx="779381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>
                    <a:solidFill>
                      <a:schemeClr val="accent2"/>
                    </a:solidFill>
                    <a:latin typeface="Courier" pitchFamily="2" charset="0"/>
                  </a:rPr>
                  <a:t>cs:eip</a:t>
                </a:r>
                <a:r>
                  <a:rPr lang="en-US" sz="1100" dirty="0" smtClean="0">
                    <a:solidFill>
                      <a:schemeClr val="accent2"/>
                    </a:solidFill>
                    <a:latin typeface="Courier" pitchFamily="2" charset="0"/>
                  </a:rPr>
                  <a:t>’</a:t>
                </a:r>
                <a:endParaRPr lang="en-US" sz="1100" dirty="0">
                  <a:solidFill>
                    <a:schemeClr val="accent2"/>
                  </a:solidFill>
                  <a:latin typeface="Courier" pitchFamily="2" charset="0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18647A6-E8E2-F248-88CE-5099589E5AF1}"/>
                  </a:ext>
                </a:extLst>
              </p:cNvPr>
              <p:cNvSpPr txBox="1"/>
              <p:nvPr/>
            </p:nvSpPr>
            <p:spPr>
              <a:xfrm>
                <a:off x="1347892" y="3120985"/>
                <a:ext cx="779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>
                    <a:solidFill>
                      <a:schemeClr val="accent2"/>
                    </a:solidFill>
                    <a:latin typeface="Courier" pitchFamily="2" charset="0"/>
                  </a:rPr>
                  <a:t>ss:esp</a:t>
                </a:r>
                <a:r>
                  <a:rPr lang="en-US" sz="1100" dirty="0" smtClean="0">
                    <a:solidFill>
                      <a:schemeClr val="accent2"/>
                    </a:solidFill>
                    <a:latin typeface="Courier" pitchFamily="2" charset="0"/>
                  </a:rPr>
                  <a:t>’</a:t>
                </a:r>
                <a:endParaRPr lang="en-US" sz="1100" dirty="0">
                  <a:solidFill>
                    <a:schemeClr val="accent2"/>
                  </a:solidFill>
                  <a:latin typeface="Courier" pitchFamily="2" charset="0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B527C41-9D51-E042-B6FA-9A13F663D127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solidFill>
                    <a:schemeClr val="accent5">
                      <a:lumMod val="50000"/>
                    </a:schemeClr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A9E296EB-9596-3E46-8F0E-2DDA06A65C70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BE306BA-ED7F-504D-9157-7C1A19D76D1D}"/>
                </a:ext>
              </a:extLst>
            </p:cNvPr>
            <p:cNvSpPr/>
            <p:nvPr/>
          </p:nvSpPr>
          <p:spPr bwMode="auto">
            <a:xfrm>
              <a:off x="7543800" y="4068260"/>
              <a:ext cx="987552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DCD7910A-0DE4-CD44-9F92-73105DF9CE8F}"/>
                </a:ext>
              </a:extLst>
            </p:cNvPr>
            <p:cNvSpPr/>
            <p:nvPr/>
          </p:nvSpPr>
          <p:spPr bwMode="auto">
            <a:xfrm>
              <a:off x="7651331" y="3780205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9FB7EB3-F7C6-8E44-86FB-66BD3079A5F1}"/>
                </a:ext>
              </a:extLst>
            </p:cNvPr>
            <p:cNvSpPr txBox="1"/>
            <p:nvPr/>
          </p:nvSpPr>
          <p:spPr>
            <a:xfrm>
              <a:off x="7769547" y="3722491"/>
              <a:ext cx="5902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PTBR’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2E23EFA-BAF1-B04D-95E0-DAD235812B8F}"/>
                </a:ext>
              </a:extLst>
            </p:cNvPr>
            <p:cNvSpPr/>
            <p:nvPr/>
          </p:nvSpPr>
          <p:spPr bwMode="auto">
            <a:xfrm>
              <a:off x="7543898" y="4918272"/>
              <a:ext cx="987552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BAC5EAD-1998-3049-89C9-2E4AF0A6C2E6}"/>
                </a:ext>
              </a:extLst>
            </p:cNvPr>
            <p:cNvSpPr txBox="1"/>
            <p:nvPr/>
          </p:nvSpPr>
          <p:spPr>
            <a:xfrm>
              <a:off x="7804812" y="5135865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2"/>
                  </a:solidFill>
                </a:rPr>
                <a:t>TCB</a:t>
              </a: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D02B7AC1-12A2-F14A-A83A-97060C44AF0B}"/>
                </a:ext>
              </a:extLst>
            </p:cNvPr>
            <p:cNvSpPr/>
            <p:nvPr/>
          </p:nvSpPr>
          <p:spPr bwMode="auto">
            <a:xfrm>
              <a:off x="8291275" y="2270985"/>
              <a:ext cx="374066" cy="1056728"/>
            </a:xfrm>
            <a:custGeom>
              <a:avLst/>
              <a:gdLst>
                <a:gd name="connsiteX0" fmla="*/ 82378 w 374066"/>
                <a:gd name="connsiteY0" fmla="*/ 1021057 h 1056728"/>
                <a:gd name="connsiteX1" fmla="*/ 247135 w 374066"/>
                <a:gd name="connsiteY1" fmla="*/ 1021057 h 1056728"/>
                <a:gd name="connsiteX2" fmla="*/ 362465 w 374066"/>
                <a:gd name="connsiteY2" fmla="*/ 650355 h 1056728"/>
                <a:gd name="connsiteX3" fmla="*/ 354227 w 374066"/>
                <a:gd name="connsiteY3" fmla="*/ 246701 h 1056728"/>
                <a:gd name="connsiteX4" fmla="*/ 222422 w 374066"/>
                <a:gd name="connsiteY4" fmla="*/ 24279 h 1056728"/>
                <a:gd name="connsiteX5" fmla="*/ 0 w 374066"/>
                <a:gd name="connsiteY5" fmla="*/ 16041 h 105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066" h="1056728">
                  <a:moveTo>
                    <a:pt x="82378" y="1021057"/>
                  </a:moveTo>
                  <a:cubicBezTo>
                    <a:pt x="141416" y="1051949"/>
                    <a:pt x="200454" y="1082841"/>
                    <a:pt x="247135" y="1021057"/>
                  </a:cubicBezTo>
                  <a:cubicBezTo>
                    <a:pt x="293816" y="959273"/>
                    <a:pt x="344616" y="779414"/>
                    <a:pt x="362465" y="650355"/>
                  </a:cubicBezTo>
                  <a:cubicBezTo>
                    <a:pt x="380314" y="521296"/>
                    <a:pt x="377567" y="351047"/>
                    <a:pt x="354227" y="246701"/>
                  </a:cubicBezTo>
                  <a:cubicBezTo>
                    <a:pt x="330887" y="142355"/>
                    <a:pt x="281460" y="62722"/>
                    <a:pt x="222422" y="24279"/>
                  </a:cubicBezTo>
                  <a:cubicBezTo>
                    <a:pt x="163384" y="-14164"/>
                    <a:pt x="81692" y="938"/>
                    <a:pt x="0" y="16041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F5086631-4E4F-3F44-9AF1-DA752BD886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51234" y="2165518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0F9B417-0659-D647-B9BA-BB3D12191A6C}"/>
              </a:ext>
            </a:extLst>
          </p:cNvPr>
          <p:cNvGrpSpPr/>
          <p:nvPr/>
        </p:nvGrpSpPr>
        <p:grpSpPr>
          <a:xfrm>
            <a:off x="6831481" y="3695975"/>
            <a:ext cx="835124" cy="1826141"/>
            <a:chOff x="5307481" y="3695974"/>
            <a:chExt cx="835124" cy="182614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10E854C-7496-0741-A556-46EE1E290EA5}"/>
                </a:ext>
              </a:extLst>
            </p:cNvPr>
            <p:cNvSpPr txBox="1"/>
            <p:nvPr/>
          </p:nvSpPr>
          <p:spPr>
            <a:xfrm rot="16200000">
              <a:off x="4879479" y="4699397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processing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AB7C3B7-6F70-A448-8C40-1CEE0212BE78}"/>
                </a:ext>
              </a:extLst>
            </p:cNvPr>
            <p:cNvSpPr txBox="1"/>
            <p:nvPr/>
          </p:nvSpPr>
          <p:spPr>
            <a:xfrm rot="16200000">
              <a:off x="5060257" y="4439768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ready to resume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D6165F6-2EB8-394A-BA39-DE02573F8A69}"/>
                </a:ext>
              </a:extLst>
            </p:cNvPr>
            <p:cNvSpPr txBox="1"/>
            <p:nvPr/>
          </p:nvSpPr>
          <p:spPr>
            <a:xfrm>
              <a:off x="5488891" y="483195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A76BDAB-A8A1-8A49-B7B7-A15C28D40EC6}"/>
              </a:ext>
            </a:extLst>
          </p:cNvPr>
          <p:cNvSpPr txBox="1"/>
          <p:nvPr/>
        </p:nvSpPr>
        <p:spPr>
          <a:xfrm rot="16200000">
            <a:off x="6652758" y="294610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C3333"/>
                </a:solidFill>
              </a:rPr>
              <a:t>Schedule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60605" y="5484675"/>
            <a:ext cx="2616422" cy="717437"/>
            <a:chOff x="4636605" y="5484674"/>
            <a:chExt cx="2616422" cy="717437"/>
          </a:xfrm>
        </p:grpSpPr>
        <p:sp>
          <p:nvSpPr>
            <p:cNvPr id="46" name="Curved Up Arrow 45">
              <a:extLst>
                <a:ext uri="{FF2B5EF4-FFF2-40B4-BE49-F238E27FC236}">
                  <a16:creationId xmlns:a16="http://schemas.microsoft.com/office/drawing/2014/main" id="{A29BA8FA-B27E-2740-AA06-534AA29871AF}"/>
                </a:ext>
              </a:extLst>
            </p:cNvPr>
            <p:cNvSpPr/>
            <p:nvPr/>
          </p:nvSpPr>
          <p:spPr bwMode="auto">
            <a:xfrm>
              <a:off x="5161317" y="5484674"/>
              <a:ext cx="1188020" cy="376881"/>
            </a:xfrm>
            <a:prstGeom prst="curvedUp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A204082-66FF-6244-A6E3-DCC6BACA406E}"/>
                </a:ext>
              </a:extLst>
            </p:cNvPr>
            <p:cNvSpPr txBox="1"/>
            <p:nvPr/>
          </p:nvSpPr>
          <p:spPr>
            <a:xfrm>
              <a:off x="4636605" y="5832779"/>
              <a:ext cx="261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switch kernel threads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78825" y="1041855"/>
            <a:ext cx="1280515" cy="4398838"/>
            <a:chOff x="6154824" y="1041855"/>
            <a:chExt cx="1280515" cy="4398838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953B2F4-B7BD-F242-A833-338CE31BB906}"/>
                </a:ext>
              </a:extLst>
            </p:cNvPr>
            <p:cNvSpPr/>
            <p:nvPr/>
          </p:nvSpPr>
          <p:spPr bwMode="auto">
            <a:xfrm>
              <a:off x="6231024" y="1661017"/>
              <a:ext cx="799601" cy="1250343"/>
            </a:xfrm>
            <a:prstGeom prst="rect">
              <a:avLst/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13CA2A8-4DE9-FE4D-9655-9A93535CB310}"/>
                </a:ext>
              </a:extLst>
            </p:cNvPr>
            <p:cNvSpPr/>
            <p:nvPr/>
          </p:nvSpPr>
          <p:spPr bwMode="auto">
            <a:xfrm>
              <a:off x="6154824" y="4096089"/>
              <a:ext cx="990600" cy="84045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2CC0F5F-6438-5043-8458-1C60F7E02BB5}"/>
                </a:ext>
              </a:extLst>
            </p:cNvPr>
            <p:cNvSpPr/>
            <p:nvPr/>
          </p:nvSpPr>
          <p:spPr bwMode="auto">
            <a:xfrm>
              <a:off x="6231121" y="3808034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2CB7B2F-44FA-8649-A1DC-3C02767BDAC7}"/>
                </a:ext>
              </a:extLst>
            </p:cNvPr>
            <p:cNvSpPr txBox="1"/>
            <p:nvPr/>
          </p:nvSpPr>
          <p:spPr>
            <a:xfrm>
              <a:off x="6349337" y="3750320"/>
              <a:ext cx="5902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PTBR’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6B5292D-CCE6-8E4C-BAED-02371C55C940}"/>
                </a:ext>
              </a:extLst>
            </p:cNvPr>
            <p:cNvSpPr/>
            <p:nvPr/>
          </p:nvSpPr>
          <p:spPr bwMode="auto">
            <a:xfrm>
              <a:off x="6154824" y="4946101"/>
              <a:ext cx="990600" cy="4527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9C69E81-0FD7-6A4B-A0E8-E8CC65C4E164}"/>
                </a:ext>
              </a:extLst>
            </p:cNvPr>
            <p:cNvSpPr txBox="1"/>
            <p:nvPr/>
          </p:nvSpPr>
          <p:spPr>
            <a:xfrm>
              <a:off x="6384602" y="516369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2"/>
                  </a:solidFill>
                </a:rPr>
                <a:t>TCB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0E35F6D-8359-0342-AF7E-0EAFB873D604}"/>
                </a:ext>
              </a:extLst>
            </p:cNvPr>
            <p:cNvSpPr/>
            <p:nvPr/>
          </p:nvSpPr>
          <p:spPr bwMode="auto">
            <a:xfrm>
              <a:off x="6231121" y="4294966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AFAE287-49EB-8545-95D6-0E53102FC09A}"/>
                </a:ext>
              </a:extLst>
            </p:cNvPr>
            <p:cNvSpPr txBox="1"/>
            <p:nvPr/>
          </p:nvSpPr>
          <p:spPr>
            <a:xfrm>
              <a:off x="6283614" y="4114800"/>
              <a:ext cx="77938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2"/>
                  </a:solidFill>
                  <a:latin typeface="Courier" pitchFamily="2" charset="0"/>
                </a:rPr>
                <a:t>cs:eip</a:t>
              </a:r>
              <a:r>
                <a:rPr lang="en-US" sz="1100" dirty="0">
                  <a:solidFill>
                    <a:schemeClr val="accent2"/>
                  </a:solidFill>
                  <a:latin typeface="Courier" pitchFamily="2" charset="0"/>
                </a:rPr>
                <a:t>’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CA35ABA-6879-A44E-92E1-3A8464C4610D}"/>
                </a:ext>
              </a:extLst>
            </p:cNvPr>
            <p:cNvSpPr txBox="1"/>
            <p:nvPr/>
          </p:nvSpPr>
          <p:spPr>
            <a:xfrm>
              <a:off x="6283614" y="4234190"/>
              <a:ext cx="7793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accent2"/>
                  </a:solidFill>
                  <a:latin typeface="Courier" pitchFamily="2" charset="0"/>
                </a:rPr>
                <a:t>ss:esp</a:t>
              </a:r>
              <a:r>
                <a:rPr lang="en-US" sz="1100" dirty="0">
                  <a:solidFill>
                    <a:schemeClr val="accent2"/>
                  </a:solidFill>
                  <a:latin typeface="Courier" pitchFamily="2" charset="0"/>
                </a:rPr>
                <a:t>’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0BA5D41-BF4E-DA43-BF0E-B72A419183D4}"/>
                </a:ext>
              </a:extLst>
            </p:cNvPr>
            <p:cNvSpPr/>
            <p:nvPr/>
          </p:nvSpPr>
          <p:spPr bwMode="auto">
            <a:xfrm>
              <a:off x="6231121" y="4179272"/>
              <a:ext cx="799406" cy="1306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B3856BC-7F4F-B148-B49F-7C821E6B0F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56504" y="4491088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9D644164-0F71-CC4F-B72D-B31D316D52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31024" y="2183762"/>
              <a:ext cx="7996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C18B9AD-022F-A24F-93F9-C444A608FDDF}"/>
                </a:ext>
              </a:extLst>
            </p:cNvPr>
            <p:cNvGrpSpPr/>
            <p:nvPr/>
          </p:nvGrpSpPr>
          <p:grpSpPr>
            <a:xfrm>
              <a:off x="6230999" y="3048000"/>
              <a:ext cx="831874" cy="632051"/>
              <a:chOff x="1295399" y="2949349"/>
              <a:chExt cx="831874" cy="632051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5452364-44F9-534F-A503-05BC9DA63E51}"/>
                  </a:ext>
                </a:extLst>
              </p:cNvPr>
              <p:cNvSpPr/>
              <p:nvPr/>
            </p:nvSpPr>
            <p:spPr bwMode="auto">
              <a:xfrm>
                <a:off x="1295399" y="3163694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AE51B0B3-82A3-D748-BC2F-9952967E36F5}"/>
                  </a:ext>
                </a:extLst>
              </p:cNvPr>
              <p:cNvSpPr/>
              <p:nvPr/>
            </p:nvSpPr>
            <p:spPr bwMode="auto">
              <a:xfrm>
                <a:off x="1295399" y="3450766"/>
                <a:ext cx="799406" cy="13063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FE1BC08-64F6-D146-A56D-F0D1D41B022C}"/>
                  </a:ext>
                </a:extLst>
              </p:cNvPr>
              <p:cNvSpPr txBox="1"/>
              <p:nvPr/>
            </p:nvSpPr>
            <p:spPr>
              <a:xfrm>
                <a:off x="1347892" y="2949349"/>
                <a:ext cx="779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FF0000"/>
                    </a:solidFill>
                    <a:latin typeface="Courier" pitchFamily="2" charset="0"/>
                  </a:rPr>
                  <a:t>cs:eip</a:t>
                </a:r>
                <a:r>
                  <a:rPr lang="en-US" sz="1100" dirty="0" smtClean="0">
                    <a:solidFill>
                      <a:srgbClr val="FF0000"/>
                    </a:solidFill>
                    <a:latin typeface="Courier" pitchFamily="2" charset="0"/>
                  </a:rPr>
                  <a:t>’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040AFDD-3C4C-7945-9249-DD0136B6D7AD}"/>
                  </a:ext>
                </a:extLst>
              </p:cNvPr>
              <p:cNvSpPr txBox="1"/>
              <p:nvPr/>
            </p:nvSpPr>
            <p:spPr>
              <a:xfrm>
                <a:off x="1347892" y="3101749"/>
                <a:ext cx="779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FF0000"/>
                    </a:solidFill>
                    <a:latin typeface="Courier" pitchFamily="2" charset="0"/>
                  </a:rPr>
                  <a:t>ss:esp</a:t>
                </a:r>
                <a:r>
                  <a:rPr lang="en-US" sz="1100" dirty="0" smtClean="0">
                    <a:solidFill>
                      <a:srgbClr val="FF0000"/>
                    </a:solidFill>
                    <a:latin typeface="Courier" pitchFamily="2" charset="0"/>
                  </a:rPr>
                  <a:t>’</a:t>
                </a:r>
                <a:endParaRPr lang="en-US" sz="1100" dirty="0">
                  <a:solidFill>
                    <a:srgbClr val="FF0000"/>
                  </a:solidFill>
                  <a:latin typeface="Courier" pitchFamily="2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5AE38C4-63C2-9C4B-AF54-6CC7F5ED7FD1}"/>
                  </a:ext>
                </a:extLst>
              </p:cNvPr>
              <p:cNvSpPr/>
              <p:nvPr/>
            </p:nvSpPr>
            <p:spPr bwMode="auto">
              <a:xfrm>
                <a:off x="1295399" y="3310044"/>
                <a:ext cx="799406" cy="130634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08ADF4B-6BB3-A843-BED2-24E16BAA2648}"/>
                  </a:ext>
                </a:extLst>
              </p:cNvPr>
              <p:cNvSpPr/>
              <p:nvPr/>
            </p:nvSpPr>
            <p:spPr bwMode="auto">
              <a:xfrm>
                <a:off x="1295399" y="3048000"/>
                <a:ext cx="799406" cy="1306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83BB106-A14C-C347-B010-6E9F50804708}"/>
                </a:ext>
              </a:extLst>
            </p:cNvPr>
            <p:cNvSpPr/>
            <p:nvPr/>
          </p:nvSpPr>
          <p:spPr bwMode="auto">
            <a:xfrm>
              <a:off x="7027003" y="3329195"/>
              <a:ext cx="408336" cy="1210108"/>
            </a:xfrm>
            <a:custGeom>
              <a:avLst/>
              <a:gdLst>
                <a:gd name="connsiteX0" fmla="*/ 0 w 408336"/>
                <a:gd name="connsiteY0" fmla="*/ 18419 h 1240802"/>
                <a:gd name="connsiteX1" fmla="*/ 172994 w 408336"/>
                <a:gd name="connsiteY1" fmla="*/ 59609 h 1240802"/>
                <a:gd name="connsiteX2" fmla="*/ 378940 w 408336"/>
                <a:gd name="connsiteY2" fmla="*/ 512690 h 1240802"/>
                <a:gd name="connsiteX3" fmla="*/ 370702 w 408336"/>
                <a:gd name="connsiteY3" fmla="*/ 1130527 h 1240802"/>
                <a:gd name="connsiteX4" fmla="*/ 41189 w 408336"/>
                <a:gd name="connsiteY4" fmla="*/ 1237619 h 124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36" h="1240802">
                  <a:moveTo>
                    <a:pt x="0" y="18419"/>
                  </a:moveTo>
                  <a:cubicBezTo>
                    <a:pt x="54918" y="-2175"/>
                    <a:pt x="109837" y="-22769"/>
                    <a:pt x="172994" y="59609"/>
                  </a:cubicBezTo>
                  <a:cubicBezTo>
                    <a:pt x="236151" y="141987"/>
                    <a:pt x="345989" y="334204"/>
                    <a:pt x="378940" y="512690"/>
                  </a:cubicBezTo>
                  <a:cubicBezTo>
                    <a:pt x="411891" y="691176"/>
                    <a:pt x="426994" y="1009706"/>
                    <a:pt x="370702" y="1130527"/>
                  </a:cubicBezTo>
                  <a:cubicBezTo>
                    <a:pt x="314410" y="1251348"/>
                    <a:pt x="177799" y="1244483"/>
                    <a:pt x="41189" y="12376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F707B5FF-DFFF-6049-9336-B5CCD5AF5880}"/>
                </a:ext>
              </a:extLst>
            </p:cNvPr>
            <p:cNvSpPr txBox="1"/>
            <p:nvPr/>
          </p:nvSpPr>
          <p:spPr>
            <a:xfrm>
              <a:off x="6311544" y="1041855"/>
              <a:ext cx="7777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user’</a:t>
              </a:r>
            </a:p>
            <a:p>
              <a:r>
                <a:rPr lang="en-US" dirty="0"/>
                <a:t>stack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4BD64D2-C9FD-D844-8A4A-0DCE4FCD4244}"/>
              </a:ext>
            </a:extLst>
          </p:cNvPr>
          <p:cNvSpPr txBox="1"/>
          <p:nvPr/>
        </p:nvSpPr>
        <p:spPr>
          <a:xfrm>
            <a:off x="8234195" y="6280541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Pintos: </a:t>
            </a:r>
            <a:r>
              <a:rPr lang="en-US" dirty="0" err="1">
                <a:highlight>
                  <a:srgbClr val="FFFF00"/>
                </a:highlight>
              </a:rPr>
              <a:t>switch.S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42" name="Right Arrow 141"/>
          <p:cNvSpPr/>
          <p:nvPr/>
        </p:nvSpPr>
        <p:spPr bwMode="auto">
          <a:xfrm>
            <a:off x="4083306" y="746554"/>
            <a:ext cx="2738449" cy="457200"/>
          </a:xfrm>
          <a:prstGeom prst="rightArrow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Gill Sans Light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510476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Basic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1" y="7620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okToRead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okToWrite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833711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Brace 1"/>
          <p:cNvSpPr/>
          <p:nvPr/>
        </p:nvSpPr>
        <p:spPr bwMode="auto">
          <a:xfrm>
            <a:off x="9525000" y="990600"/>
            <a:ext cx="482969" cy="2394279"/>
          </a:xfrm>
          <a:prstGeom prst="rightBrace">
            <a:avLst>
              <a:gd name="adj1" fmla="val 24987"/>
              <a:gd name="adj2" fmla="val 47702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775755" y="5869809"/>
            <a:ext cx="9220200" cy="7939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Each user process/thread associated with a kernel thread, described by a 4KB </a:t>
            </a:r>
            <a:r>
              <a:rPr lang="en-US" dirty="0"/>
              <a:t>p</a:t>
            </a:r>
            <a:r>
              <a:rPr lang="en-US" dirty="0" smtClean="0"/>
              <a:t>age object containing TCB and kernel stack for the kernel thread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8162263" y="3970094"/>
            <a:ext cx="2046821" cy="1858591"/>
            <a:chOff x="6771285" y="4126879"/>
            <a:chExt cx="2046821" cy="1858591"/>
          </a:xfrm>
        </p:grpSpPr>
        <p:sp>
          <p:nvSpPr>
            <p:cNvPr id="56" name="Rectangle 55"/>
            <p:cNvSpPr/>
            <p:nvPr/>
          </p:nvSpPr>
          <p:spPr>
            <a:xfrm>
              <a:off x="6771285" y="4126879"/>
              <a:ext cx="1295359" cy="9104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18576" y="5530758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Proc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Regs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1841" y="5343934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71285" y="412687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81841" y="510580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16212" y="500559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25737" y="525324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K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81841" y="485927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66644" y="4763261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5519" y="5585360"/>
              <a:ext cx="78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PL: #</a:t>
              </a:r>
            </a:p>
          </p:txBody>
        </p:sp>
      </p:grpSp>
      <p:sp>
        <p:nvSpPr>
          <p:cNvPr id="4" name="Rounded Rectangular Callout 3"/>
          <p:cNvSpPr/>
          <p:nvPr/>
        </p:nvSpPr>
        <p:spPr bwMode="auto">
          <a:xfrm>
            <a:off x="9821824" y="4260052"/>
            <a:ext cx="693777" cy="376031"/>
          </a:xfrm>
          <a:prstGeom prst="wedgeRoundRectCallout">
            <a:avLst>
              <a:gd name="adj1" fmla="val -52943"/>
              <a:gd name="adj2" fmla="val 70771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233AE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PC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6340952" y="1701745"/>
            <a:ext cx="974248" cy="1090597"/>
            <a:chOff x="6691805" y="1037134"/>
            <a:chExt cx="1724459" cy="2611993"/>
          </a:xfrm>
        </p:grpSpPr>
        <p:sp>
          <p:nvSpPr>
            <p:cNvPr id="104" name="Rectangle 10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115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775415" y="9672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82555" y="137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8215806" y="880349"/>
            <a:ext cx="1722463" cy="2544266"/>
            <a:chOff x="6691805" y="1037135"/>
            <a:chExt cx="1722463" cy="2544266"/>
          </a:xfrm>
        </p:grpSpPr>
        <p:sp>
          <p:nvSpPr>
            <p:cNvPr id="121" name="Rectangle 120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53814" y="291345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898790" y="2734051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006710" y="23752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771285" y="2195827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cxnSp>
        <p:nvCxnSpPr>
          <p:cNvPr id="135" name="Straight Connector 134"/>
          <p:cNvCxnSpPr/>
          <p:nvPr/>
        </p:nvCxnSpPr>
        <p:spPr>
          <a:xfrm flipV="1">
            <a:off x="6952375" y="880349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952375" y="2756674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sp>
        <p:nvSpPr>
          <p:cNvPr id="138" name="Freeform 137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142" name="Rectangle 141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153" name="Rectangle 152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64" name="Up-Down Arrow 163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01" name="TextBox 100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36" name="Down Arrow 35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65" name="Down Arrow 16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277600" cy="533400"/>
          </a:xfrm>
        </p:spPr>
        <p:txBody>
          <a:bodyPr/>
          <a:lstStyle/>
          <a:p>
            <a:r>
              <a:rPr lang="en-US" dirty="0" smtClean="0"/>
              <a:t>MT </a:t>
            </a:r>
            <a:r>
              <a:rPr lang="en-US" dirty="0"/>
              <a:t>Kernel </a:t>
            </a:r>
            <a:r>
              <a:rPr lang="en-US" dirty="0" smtClean="0">
                <a:solidFill>
                  <a:srgbClr val="FF0000"/>
                </a:solidFill>
              </a:rPr>
              <a:t>single </a:t>
            </a:r>
            <a:r>
              <a:rPr lang="en-US" dirty="0" smtClean="0">
                <a:solidFill>
                  <a:srgbClr val="FF0000"/>
                </a:solidFill>
              </a:rPr>
              <a:t>Thread </a:t>
            </a:r>
            <a:r>
              <a:rPr lang="en-US" dirty="0">
                <a:solidFill>
                  <a:srgbClr val="FF0000"/>
                </a:solidFill>
              </a:rPr>
              <a:t>Process </a:t>
            </a:r>
            <a:r>
              <a:rPr lang="en-US" dirty="0"/>
              <a:t>ala Pintos/x86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020507" y="1675051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Kernel stack </a:t>
            </a:r>
            <a:r>
              <a:rPr lang="en-US" i="1" dirty="0" smtClean="0">
                <a:latin typeface="Gill Sans Light"/>
              </a:rPr>
              <a:t>and</a:t>
            </a:r>
            <a:r>
              <a:rPr lang="en-US" dirty="0" smtClean="0">
                <a:latin typeface="Gill Sans Light"/>
              </a:rPr>
              <a:t> </a:t>
            </a:r>
          </a:p>
          <a:p>
            <a:r>
              <a:rPr lang="en-US" dirty="0" smtClean="0">
                <a:latin typeface="Gill Sans Light"/>
              </a:rPr>
              <a:t>TCB stored in one </a:t>
            </a:r>
          </a:p>
          <a:p>
            <a:r>
              <a:rPr lang="en-US" dirty="0" smtClean="0">
                <a:latin typeface="Gill Sans Light"/>
              </a:rPr>
              <a:t>4K page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68931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6340952" y="1701745"/>
            <a:ext cx="974248" cy="1090597"/>
            <a:chOff x="6691805" y="1037134"/>
            <a:chExt cx="1724459" cy="2611993"/>
          </a:xfrm>
        </p:grpSpPr>
        <p:sp>
          <p:nvSpPr>
            <p:cNvPr id="98" name="Rectangle 97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dirty="0" smtClean="0"/>
              <a:t>Running User Code with Kernel stack waiting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461669" y="5917671"/>
            <a:ext cx="10042106" cy="7090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x</a:t>
            </a:r>
            <a:r>
              <a:rPr lang="en-US" dirty="0" smtClean="0"/>
              <a:t>86 CPU holds interrupt SP in register</a:t>
            </a:r>
          </a:p>
          <a:p>
            <a:r>
              <a:rPr lang="en-US" dirty="0" smtClean="0"/>
              <a:t>During user thread execution, associated kernel thread is “standing by”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672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15806" y="880349"/>
            <a:ext cx="1722463" cy="2544266"/>
            <a:chOff x="6691805" y="1037135"/>
            <a:chExt cx="1722463" cy="2544266"/>
          </a:xfrm>
        </p:grpSpPr>
        <p:sp>
          <p:nvSpPr>
            <p:cNvPr id="64" name="Rectangle 6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53814" y="291345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8790" y="2734051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06710" y="23752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771285" y="2195827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 flipV="1">
            <a:off x="6952375" y="880349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52375" y="2756674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7079446" y="4956757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99" idx="5"/>
          </p:cNvCxnSpPr>
          <p:nvPr/>
        </p:nvCxnSpPr>
        <p:spPr>
          <a:xfrm flipH="1" flipV="1">
            <a:off x="6965496" y="1867895"/>
            <a:ext cx="1924666" cy="344257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6908870" y="3309929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162263" y="3970094"/>
            <a:ext cx="2046821" cy="1858591"/>
            <a:chOff x="6771285" y="4126879"/>
            <a:chExt cx="2046821" cy="1858591"/>
          </a:xfrm>
        </p:grpSpPr>
        <p:sp>
          <p:nvSpPr>
            <p:cNvPr id="5" name="Rectangle 4"/>
            <p:cNvSpPr/>
            <p:nvPr/>
          </p:nvSpPr>
          <p:spPr>
            <a:xfrm>
              <a:off x="6771285" y="4126879"/>
              <a:ext cx="1295359" cy="9104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18576" y="5530758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Proc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Regs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1841" y="5343934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71285" y="412687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81841" y="510580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16212" y="500559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25737" y="525324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K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81841" y="485927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066644" y="4763261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35519" y="5585360"/>
              <a:ext cx="78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PL: 3</a:t>
              </a:r>
            </a:p>
          </p:txBody>
        </p:sp>
      </p:grpSp>
      <p:sp>
        <p:nvSpPr>
          <p:cNvPr id="105" name="Up-Down Arrow 104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6" name="Up-Down Arrow 105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08" name="TextBox 107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10" name="Down Arrow 109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11" name="Down Arrow 110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0154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Kernel </a:t>
            </a:r>
            <a:r>
              <a:rPr lang="en-US" dirty="0" smtClean="0"/>
              <a:t>Thread: </a:t>
            </a:r>
            <a:r>
              <a:rPr lang="en-US" dirty="0" smtClean="0"/>
              <a:t>No User Component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05000" y="5897316"/>
            <a:ext cx="8247995" cy="7089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Kernel threads execute with small stack in thread structure</a:t>
            </a:r>
          </a:p>
          <a:p>
            <a:r>
              <a:rPr lang="en-US" dirty="0" smtClean="0"/>
              <a:t>Pure kernel threads have no corresponding user-mode thread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1092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38" name="Group 137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39" name="Rectangle 138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44" name="Straight Arrow Connector 143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5996798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4038600" y="1117599"/>
            <a:ext cx="4491286" cy="3664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Up-Down Arrow 75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8" name="Up-Down Arrow 77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3886200" y="2057400"/>
            <a:ext cx="4656842" cy="3043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1206743" y="1892655"/>
            <a:ext cx="926857" cy="1945700"/>
            <a:chOff x="-89875" y="2045056"/>
            <a:chExt cx="926857" cy="1945700"/>
          </a:xfrm>
        </p:grpSpPr>
        <p:sp>
          <p:nvSpPr>
            <p:cNvPr id="83" name="TextBox 82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86" name="Down Arrow 85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90" name="Down Arrow 89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648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→ Kernel </a:t>
            </a:r>
            <a:r>
              <a:rPr lang="en-US" dirty="0" smtClean="0"/>
              <a:t>(interrupts, </a:t>
            </a:r>
            <a:r>
              <a:rPr lang="en-US" dirty="0" err="1" smtClean="0"/>
              <a:t>syscalls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23395" y="6018874"/>
            <a:ext cx="8229600" cy="587375"/>
          </a:xfrm>
        </p:spPr>
        <p:txBody>
          <a:bodyPr>
            <a:normAutofit/>
          </a:bodyPr>
          <a:lstStyle/>
          <a:p>
            <a:r>
              <a:rPr lang="en-US" dirty="0" smtClean="0"/>
              <a:t>Mechanism </a:t>
            </a:r>
            <a:r>
              <a:rPr lang="en-US" dirty="0" smtClean="0"/>
              <a:t>vectors</a:t>
            </a:r>
            <a:r>
              <a:rPr lang="en-US" dirty="0" smtClean="0"/>
              <a:t> </a:t>
            </a:r>
            <a:r>
              <a:rPr lang="en-US" dirty="0" smtClean="0"/>
              <a:t>through </a:t>
            </a:r>
            <a:r>
              <a:rPr lang="en-US" dirty="0" smtClean="0"/>
              <a:t>“interrupt vector”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1092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38" name="Group 137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39" name="Rectangle 138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44" name="Straight Arrow Connector 143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5996798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6952375" y="1117600"/>
            <a:ext cx="1577511" cy="366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6705601" y="1958975"/>
            <a:ext cx="1837441" cy="31418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Up-Down Arrow 156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8" name="Up-Down Arrow 157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60" name="TextBox 159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62" name="Down Arrow 161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63" name="Down Arrow 162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587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→ User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02348" y="5954693"/>
            <a:ext cx="8229600" cy="587375"/>
          </a:xfrm>
        </p:spPr>
        <p:txBody>
          <a:bodyPr>
            <a:normAutofit/>
          </a:bodyPr>
          <a:lstStyle/>
          <a:p>
            <a:r>
              <a:rPr lang="en-US" dirty="0" smtClean="0"/>
              <a:t>Interrupt return (</a:t>
            </a:r>
            <a:r>
              <a:rPr lang="en-US" dirty="0" err="1" smtClean="0"/>
              <a:t>iret</a:t>
            </a:r>
            <a:r>
              <a:rPr lang="en-US" dirty="0" smtClean="0"/>
              <a:t>) restores user stack, IP, and PL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672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0093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397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8714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009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4902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4880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09645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7079446" y="4956757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6995127" y="1819747"/>
            <a:ext cx="1895037" cy="3490726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2487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0647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7127068" y="3309929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417635" y="5428574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340952" y="1701745"/>
            <a:ext cx="974248" cy="1090597"/>
            <a:chOff x="6691805" y="1037134"/>
            <a:chExt cx="1724459" cy="2611993"/>
          </a:xfrm>
        </p:grpSpPr>
        <p:sp>
          <p:nvSpPr>
            <p:cNvPr id="91" name="Rectangle 90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8215806" y="880349"/>
            <a:ext cx="1722463" cy="2544266"/>
            <a:chOff x="6691805" y="1037135"/>
            <a:chExt cx="1722463" cy="2544266"/>
          </a:xfrm>
        </p:grpSpPr>
        <p:sp>
          <p:nvSpPr>
            <p:cNvPr id="104" name="Rectangle 10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53814" y="291345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98790" y="2734051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06710" y="23752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71285" y="2195827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 flipV="1">
            <a:off x="6952375" y="880349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952375" y="2756674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979967" y="1172632"/>
            <a:ext cx="428625" cy="717818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0" name="Up-Down Arrow 119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1" name="Up-Down Arrow 120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23" name="TextBox 122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25" name="Down Arrow 124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26" name="Down Arrow 125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198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10058400" cy="533400"/>
          </a:xfrm>
        </p:spPr>
        <p:txBody>
          <a:bodyPr/>
          <a:lstStyle/>
          <a:p>
            <a:r>
              <a:rPr lang="en-US" dirty="0" smtClean="0"/>
              <a:t>User </a:t>
            </a:r>
            <a:r>
              <a:rPr lang="en-US" dirty="0" smtClean="0"/>
              <a:t>→ Kernel via </a:t>
            </a:r>
            <a:r>
              <a:rPr lang="en-US" dirty="0" smtClean="0"/>
              <a:t>“interrupt vector” (interrupts &amp; traps)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160377" y="5902526"/>
            <a:ext cx="11040835" cy="650674"/>
          </a:xfrm>
        </p:spPr>
        <p:txBody>
          <a:bodyPr>
            <a:noAutofit/>
          </a:bodyPr>
          <a:lstStyle/>
          <a:p>
            <a:r>
              <a:rPr lang="en-US" sz="2200" dirty="0" smtClean="0"/>
              <a:t>Interrupts (timer) or trap (</a:t>
            </a:r>
            <a:r>
              <a:rPr lang="en-US" sz="2200" dirty="0" err="1" smtClean="0"/>
              <a:t>syscall</a:t>
            </a:r>
            <a:r>
              <a:rPr lang="en-US" sz="2200" dirty="0" smtClean="0"/>
              <a:t>, page fault)  </a:t>
            </a:r>
            <a:r>
              <a:rPr lang="en-US" sz="2200" dirty="0" smtClean="0"/>
              <a:t>transfers </a:t>
            </a:r>
            <a:r>
              <a:rPr lang="en-US" sz="2200" dirty="0" smtClean="0"/>
              <a:t>through </a:t>
            </a:r>
            <a:r>
              <a:rPr lang="en-US" sz="2200" dirty="0"/>
              <a:t>i</a:t>
            </a:r>
            <a:r>
              <a:rPr lang="en-US" sz="2200" dirty="0" smtClean="0"/>
              <a:t>nterrupt </a:t>
            </a:r>
            <a:r>
              <a:rPr lang="en-US" sz="2200" dirty="0"/>
              <a:t>v</a:t>
            </a:r>
            <a:r>
              <a:rPr lang="en-US" sz="2200" dirty="0" smtClean="0"/>
              <a:t>ector  (IDT)</a:t>
            </a:r>
          </a:p>
          <a:p>
            <a:pPr lvl="1"/>
            <a:r>
              <a:rPr lang="en-US" sz="2000" dirty="0" smtClean="0"/>
              <a:t>Each slot for different exception type</a:t>
            </a:r>
            <a:endParaRPr lang="en-US" sz="200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0093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397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8714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009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4902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4880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09645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7079446" y="4956757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2487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0647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7127068" y="3309929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7066092" y="967264"/>
            <a:ext cx="1481151" cy="907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6629400" y="1172631"/>
            <a:ext cx="1741420" cy="920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8123064" y="1045865"/>
            <a:ext cx="1931503" cy="2711258"/>
            <a:chOff x="6771285" y="1202651"/>
            <a:chExt cx="1931503" cy="2711258"/>
          </a:xfrm>
        </p:grpSpPr>
        <p:sp>
          <p:nvSpPr>
            <p:cNvPr id="80" name="Rectangle 79"/>
            <p:cNvSpPr/>
            <p:nvPr/>
          </p:nvSpPr>
          <p:spPr>
            <a:xfrm>
              <a:off x="6771285" y="1270000"/>
              <a:ext cx="1295359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124528" y="12026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133401" y="32820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255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4329" y="1897718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783389" y="214190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18576" y="3544577"/>
              <a:ext cx="118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ntr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vector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304585" y="1701745"/>
            <a:ext cx="974248" cy="1090597"/>
            <a:chOff x="6691805" y="1037134"/>
            <a:chExt cx="1724459" cy="2611993"/>
          </a:xfrm>
        </p:grpSpPr>
        <p:sp>
          <p:nvSpPr>
            <p:cNvPr id="63" name="Rectangle 62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84" name="Freeform 8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Freeform 93"/>
          <p:cNvSpPr/>
          <p:nvPr/>
        </p:nvSpPr>
        <p:spPr>
          <a:xfrm>
            <a:off x="5943600" y="1172632"/>
            <a:ext cx="428625" cy="717818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6952374" y="1765244"/>
            <a:ext cx="1937788" cy="354522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9417635" y="5428574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</a:p>
        </p:txBody>
      </p:sp>
      <p:sp>
        <p:nvSpPr>
          <p:cNvPr id="97" name="Up-Down Arrow 96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98" name="Up-Down Arrow 97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00" name="TextBox 99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02" name="Down Arrow 101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3" name="Down Arrow 102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541510" y="1523401"/>
            <a:ext cx="2659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This is called the </a:t>
            </a:r>
            <a:br>
              <a:rPr lang="en-US" dirty="0" smtClean="0">
                <a:latin typeface="Gill Sans Light"/>
              </a:rPr>
            </a:br>
            <a:r>
              <a:rPr lang="en-US" dirty="0" smtClean="0">
                <a:latin typeface="Gill Sans Light"/>
              </a:rPr>
              <a:t>“interrupt vector” but </a:t>
            </a:r>
          </a:p>
          <a:p>
            <a:r>
              <a:rPr lang="en-US" dirty="0" smtClean="0">
                <a:latin typeface="Gill Sans Light"/>
              </a:rPr>
              <a:t>should be called the</a:t>
            </a:r>
          </a:p>
          <a:p>
            <a:r>
              <a:rPr lang="en-US" dirty="0" smtClean="0">
                <a:latin typeface="Gill Sans Light"/>
              </a:rPr>
              <a:t>“exception vector”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5356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</a:t>
            </a:r>
            <a:r>
              <a:rPr lang="en-US" dirty="0" smtClean="0"/>
              <a:t>Interrupt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78766" y="1808661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6676" y="17413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5549" y="382070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8766" y="2436379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5903" y="4148487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78766" y="2636404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51424" y="1126035"/>
            <a:ext cx="3222771" cy="2579848"/>
            <a:chOff x="553658" y="1470304"/>
            <a:chExt cx="3222771" cy="257984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91412" y="2334341"/>
              <a:ext cx="902020" cy="580066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35774" y="1470304"/>
              <a:ext cx="1552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intrNN_stub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()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93432" y="2334341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 0x20 (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jmp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93432" y="2980672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 0x21 (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jmp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553658" y="2980672"/>
              <a:ext cx="939774" cy="133760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613545" y="1900914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57947" y="368082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361396" y="1808660"/>
            <a:ext cx="3011204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560288" y="1831005"/>
            <a:ext cx="801109" cy="62399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41165" y="1066801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05001" y="2384014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25493" y="414848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80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6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96" y="228600"/>
            <a:ext cx="7754005" cy="533400"/>
          </a:xfrm>
        </p:spPr>
        <p:txBody>
          <a:bodyPr/>
          <a:lstStyle/>
          <a:p>
            <a:r>
              <a:rPr lang="en-US" dirty="0" smtClean="0"/>
              <a:t>Switch to Kernel </a:t>
            </a:r>
            <a:r>
              <a:rPr lang="en-US" dirty="0" smtClean="0"/>
              <a:t>Stack </a:t>
            </a:r>
            <a:r>
              <a:rPr lang="en-US" dirty="0" smtClean="0"/>
              <a:t>for </a:t>
            </a:r>
            <a:r>
              <a:rPr lang="en-US" dirty="0" smtClean="0"/>
              <a:t>Thread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6952375" y="1117600"/>
            <a:ext cx="1577511" cy="366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379207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09" name="Group 108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10" name="Rectangle 109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pattFill prst="wdDn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15" name="Straight Arrow Connector 114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6004340" y="1218553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746875" y="1989502"/>
            <a:ext cx="1796166" cy="3111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Up-Down Arrow 128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0" name="Up-Down Arrow 129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32" name="TextBox 131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34" name="Down Arrow 133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5" name="Down Arrow 13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136" name="Freeform 47"/>
          <p:cNvSpPr>
            <a:spLocks/>
          </p:cNvSpPr>
          <p:nvPr/>
        </p:nvSpPr>
        <p:spPr bwMode="auto">
          <a:xfrm>
            <a:off x="6349248" y="1881167"/>
            <a:ext cx="536575" cy="112713"/>
          </a:xfrm>
          <a:custGeom>
            <a:avLst/>
            <a:gdLst>
              <a:gd name="T0" fmla="*/ 0 w 759"/>
              <a:gd name="T1" fmla="*/ 0 h 236"/>
              <a:gd name="T2" fmla="*/ 0 w 759"/>
              <a:gd name="T3" fmla="*/ 0 h 236"/>
              <a:gd name="T4" fmla="*/ 759 w 759"/>
              <a:gd name="T5" fmla="*/ 0 h 236"/>
              <a:gd name="T6" fmla="*/ 759 w 759"/>
              <a:gd name="T7" fmla="*/ 236 h 236"/>
              <a:gd name="T8" fmla="*/ 0 w 759"/>
              <a:gd name="T9" fmla="*/ 236 h 236"/>
              <a:gd name="T10" fmla="*/ 0 w 759"/>
              <a:gd name="T11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59" h="236">
                <a:moveTo>
                  <a:pt x="0" y="0"/>
                </a:moveTo>
                <a:lnTo>
                  <a:pt x="0" y="0"/>
                </a:lnTo>
                <a:lnTo>
                  <a:pt x="759" y="0"/>
                </a:lnTo>
                <a:lnTo>
                  <a:pt x="759" y="236"/>
                </a:lnTo>
                <a:lnTo>
                  <a:pt x="0" y="236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rgbClr val="B9CDE5"/>
            </a:fgClr>
            <a:bgClr>
              <a:schemeClr val="bg1"/>
            </a:bgClr>
          </a:patt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9296400" y="1143000"/>
            <a:ext cx="2707278" cy="1200329"/>
            <a:chOff x="9296400" y="1143000"/>
            <a:chExt cx="2707278" cy="1200329"/>
          </a:xfrm>
        </p:grpSpPr>
        <p:sp>
          <p:nvSpPr>
            <p:cNvPr id="103" name="TextBox 102"/>
            <p:cNvSpPr txBox="1"/>
            <p:nvPr/>
          </p:nvSpPr>
          <p:spPr>
            <a:xfrm>
              <a:off x="9677400" y="1143000"/>
              <a:ext cx="232627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User </a:t>
              </a:r>
              <a:r>
                <a:rPr lang="en-US" dirty="0">
                  <a:latin typeface="Gill Sans Light"/>
                </a:rPr>
                <a:t>s</a:t>
              </a:r>
              <a:r>
                <a:rPr lang="en-US" dirty="0" smtClean="0">
                  <a:latin typeface="Gill Sans Light"/>
                </a:rPr>
                <a:t>tate stored 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on stack for later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restart (restoring of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stack, SP, IP, </a:t>
              </a:r>
              <a:r>
                <a:rPr lang="en-US" dirty="0" err="1" smtClean="0">
                  <a:latin typeface="Gill Sans Light"/>
                </a:rPr>
                <a:t>etc</a:t>
              </a:r>
              <a:r>
                <a:rPr lang="en-US" dirty="0" smtClean="0">
                  <a:latin typeface="Gill Sans Light"/>
                </a:rPr>
                <a:t>) 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4" name="Right Arrow 103"/>
            <p:cNvSpPr/>
            <p:nvPr/>
          </p:nvSpPr>
          <p:spPr bwMode="auto">
            <a:xfrm rot="10800000">
              <a:off x="9296400" y="1206750"/>
              <a:ext cx="386698" cy="262592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sp>
        <p:nvSpPr>
          <p:cNvPr id="137" name="Content Placeholder 86"/>
          <p:cNvSpPr>
            <a:spLocks noGrp="1"/>
          </p:cNvSpPr>
          <p:nvPr>
            <p:ph idx="1"/>
          </p:nvPr>
        </p:nvSpPr>
        <p:spPr>
          <a:xfrm>
            <a:off x="1160377" y="5902526"/>
            <a:ext cx="10879223" cy="650674"/>
          </a:xfrm>
        </p:spPr>
        <p:txBody>
          <a:bodyPr>
            <a:noAutofit/>
          </a:bodyPr>
          <a:lstStyle/>
          <a:p>
            <a:r>
              <a:rPr lang="en-US" sz="2200" dirty="0"/>
              <a:t>I</a:t>
            </a:r>
            <a:r>
              <a:rPr lang="en-US" sz="2200" dirty="0" smtClean="0"/>
              <a:t>nformation required to restart thread stored on kernel stack</a:t>
            </a:r>
          </a:p>
          <a:p>
            <a:pPr lvl="1"/>
            <a:r>
              <a:rPr lang="en-US" sz="2000" dirty="0" smtClean="0"/>
              <a:t>Switching becomes simple to different kernel stack and restoring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7000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Interrupt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4201" y="215293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2911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1784" y="39843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15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67245" y="278064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1" y="233434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2980673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0x21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77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60895" y="298067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7545" y="190091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81947" y="36808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2152930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495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58957" y="1365818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944518" y="1273485"/>
            <a:ext cx="828548" cy="1947455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38878" y="1273485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maybe thread yield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31236" y="2728283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1" y="3399076"/>
            <a:ext cx="1723491" cy="2925524"/>
            <a:chOff x="5407525" y="3300985"/>
            <a:chExt cx="1723491" cy="2925524"/>
          </a:xfrm>
        </p:grpSpPr>
        <p:sp>
          <p:nvSpPr>
            <p:cNvPr id="40" name="Rectangle 39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2138" y="34326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59925" y="4084879"/>
              <a:ext cx="7489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261572" y="3352801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81492" y="2063992"/>
            <a:ext cx="372009" cy="1335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818435" y="4185648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73850" y="9041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58957" y="455366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34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8" grpId="0"/>
      <p:bldP spid="5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Interrupt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4201" y="215293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2911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1784" y="39843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15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67245" y="278064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1" y="233434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2980673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0x21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77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60895" y="298067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7545" y="190091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81947" y="36808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2152930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495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58957" y="1365818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944518" y="1273485"/>
            <a:ext cx="828548" cy="1947455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38878" y="1273485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maybe thread yield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31236" y="2728283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1" y="3399076"/>
            <a:ext cx="1723491" cy="2925524"/>
            <a:chOff x="5407525" y="3300985"/>
            <a:chExt cx="1723491" cy="2925524"/>
          </a:xfrm>
        </p:grpSpPr>
        <p:sp>
          <p:nvSpPr>
            <p:cNvPr id="40" name="Rectangle 39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2138" y="34326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59925" y="4084879"/>
              <a:ext cx="7489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261572" y="3352801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81492" y="2063992"/>
            <a:ext cx="372009" cy="1335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818435" y="4185648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73850" y="9041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58957" y="455366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6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Code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44262" y="6849208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3021141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406 -0.92083 C 0.91406 -0.9206 0.73229 -0.8213 0.55052 -0.72153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may trigger thread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79248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hread_tick</a:t>
            </a:r>
            <a:endParaRPr lang="en-US" dirty="0" smtClean="0"/>
          </a:p>
          <a:p>
            <a:pPr lvl="1"/>
            <a:r>
              <a:rPr lang="en-US" dirty="0" smtClean="0"/>
              <a:t>Updates thread counters</a:t>
            </a:r>
          </a:p>
          <a:p>
            <a:pPr lvl="1"/>
            <a:r>
              <a:rPr lang="en-US" dirty="0" smtClean="0"/>
              <a:t>If quanta exhausted, sets yield flag</a:t>
            </a:r>
          </a:p>
          <a:p>
            <a:r>
              <a:rPr lang="en-US" dirty="0" err="1" smtClean="0"/>
              <a:t>thread_yield</a:t>
            </a:r>
            <a:endParaRPr lang="en-US" dirty="0" smtClean="0"/>
          </a:p>
          <a:p>
            <a:pPr lvl="1"/>
            <a:r>
              <a:rPr lang="en-US" dirty="0" smtClean="0"/>
              <a:t>On path to </a:t>
            </a:r>
            <a:r>
              <a:rPr lang="en-US" dirty="0" err="1" smtClean="0"/>
              <a:t>rtn</a:t>
            </a:r>
            <a:r>
              <a:rPr lang="en-US" dirty="0" smtClean="0"/>
              <a:t> from interrupt</a:t>
            </a:r>
          </a:p>
          <a:p>
            <a:pPr lvl="1"/>
            <a:r>
              <a:rPr lang="en-US" dirty="0" smtClean="0"/>
              <a:t>Sets current thread back to READY</a:t>
            </a:r>
          </a:p>
          <a:p>
            <a:pPr lvl="1"/>
            <a:r>
              <a:rPr lang="en-US" dirty="0" smtClean="0"/>
              <a:t>Pushes it back on </a:t>
            </a:r>
            <a:r>
              <a:rPr lang="en-US" dirty="0" err="1" smtClean="0"/>
              <a:t>ready_list</a:t>
            </a:r>
            <a:endParaRPr lang="en-US" dirty="0" smtClean="0"/>
          </a:p>
          <a:p>
            <a:pPr lvl="1"/>
            <a:r>
              <a:rPr lang="en-US" dirty="0" smtClean="0"/>
              <a:t>Calls schedule to select next thread to run upon </a:t>
            </a:r>
            <a:r>
              <a:rPr lang="en-US" dirty="0" err="1" smtClean="0"/>
              <a:t>iret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Selects next thread to run</a:t>
            </a:r>
          </a:p>
          <a:p>
            <a:pPr lvl="1"/>
            <a:r>
              <a:rPr lang="en-US" dirty="0" smtClean="0"/>
              <a:t>Calls </a:t>
            </a:r>
            <a:r>
              <a:rPr lang="en-US" dirty="0" err="1"/>
              <a:t>s</a:t>
            </a:r>
            <a:r>
              <a:rPr lang="en-US" dirty="0" err="1" smtClean="0"/>
              <a:t>witch_threads</a:t>
            </a:r>
            <a:r>
              <a:rPr lang="en-US" dirty="0" smtClean="0"/>
              <a:t> to change </a:t>
            </a:r>
            <a:r>
              <a:rPr lang="en-US" dirty="0" err="1" smtClean="0"/>
              <a:t>regs</a:t>
            </a:r>
            <a:r>
              <a:rPr lang="en-US" dirty="0" smtClean="0"/>
              <a:t> to point to stack for thread to resume</a:t>
            </a:r>
          </a:p>
          <a:p>
            <a:pPr lvl="1"/>
            <a:r>
              <a:rPr lang="en-US" dirty="0" smtClean="0"/>
              <a:t>Sets its status to RUNNING</a:t>
            </a:r>
          </a:p>
          <a:p>
            <a:pPr lvl="1"/>
            <a:r>
              <a:rPr lang="en-US" dirty="0" smtClean="0"/>
              <a:t>If user thread, activates the process</a:t>
            </a:r>
          </a:p>
          <a:p>
            <a:pPr lvl="1"/>
            <a:r>
              <a:rPr lang="en-US" dirty="0" smtClean="0"/>
              <a:t>Returns back to </a:t>
            </a:r>
            <a:r>
              <a:rPr lang="en-US" dirty="0" err="1" smtClean="0"/>
              <a:t>intr_handler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855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Switch (</a:t>
            </a:r>
            <a:r>
              <a:rPr lang="en-US" dirty="0" err="1" smtClean="0"/>
              <a:t>switch.S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23395" y="5943601"/>
            <a:ext cx="8229600" cy="69388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witch_threads</a:t>
            </a:r>
            <a:r>
              <a:rPr lang="en-US" dirty="0" smtClean="0"/>
              <a:t>: save </a:t>
            </a:r>
            <a:r>
              <a:rPr lang="en-US" dirty="0" err="1" smtClean="0"/>
              <a:t>regs</a:t>
            </a:r>
            <a:r>
              <a:rPr lang="en-US" dirty="0" smtClean="0"/>
              <a:t> on current small stack, change SP, return from destination threads call to </a:t>
            </a:r>
            <a:r>
              <a:rPr lang="en-US" dirty="0" err="1" smtClean="0"/>
              <a:t>switch_threads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782556" y="2043427"/>
            <a:ext cx="3760487" cy="3057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79207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03" name="Rectangle 102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08" name="Straight Arrow Connector 107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18" name="Straight Connector 117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>
            <a:off x="5996798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3" name="Up-Down Arrow 122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4" name="Up-Down Arrow 123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4572001" y="1148126"/>
            <a:ext cx="3957885" cy="3634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26" name="TextBox 125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28" name="Down Arrow 127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29" name="Down Arrow 128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4140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Return from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248400" y="2489219"/>
            <a:ext cx="1864918" cy="107622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8905875" y="2301666"/>
            <a:ext cx="1111250" cy="31144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686801" y="4923002"/>
            <a:ext cx="1912703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thread_yield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- schedule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254914" y="5721733"/>
            <a:ext cx="1418978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schedule()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- switch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8883216" y="5416086"/>
            <a:ext cx="508000" cy="50650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114801" y="4182970"/>
            <a:ext cx="1250751" cy="11694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37545" y="5352400"/>
            <a:ext cx="250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Resume Some Thread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54201" y="215293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4154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55892" y="423547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115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854201" y="278064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59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90801" y="233434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90801" y="2980673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77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854201" y="298067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37545" y="190091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81947" y="36808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2152930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495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58957" y="1365818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31236" y="2728283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058957" y="455366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6858001" y="3399076"/>
            <a:ext cx="1723491" cy="2925524"/>
            <a:chOff x="5407525" y="3300985"/>
            <a:chExt cx="1723491" cy="2925524"/>
          </a:xfrm>
        </p:grpSpPr>
        <p:sp>
          <p:nvSpPr>
            <p:cNvPr id="87" name="Rectangle 86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62138" y="34326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59925" y="4169109"/>
              <a:ext cx="6864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8261572" y="3352801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818435" y="4185648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738878" y="1273485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maybe thread yield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473850" y="9041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74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4518688" y="1728803"/>
            <a:ext cx="974248" cy="1090597"/>
            <a:chOff x="6691805" y="1037134"/>
            <a:chExt cx="1724459" cy="2611993"/>
          </a:xfrm>
        </p:grpSpPr>
        <p:sp>
          <p:nvSpPr>
            <p:cNvPr id="126" name="Rectangle 125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→ </a:t>
            </a:r>
            <a:r>
              <a:rPr lang="en-US" dirty="0" smtClean="0"/>
              <a:t> Different User Thread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23395" y="5943600"/>
            <a:ext cx="8229600" cy="757384"/>
          </a:xfrm>
        </p:spPr>
        <p:txBody>
          <a:bodyPr>
            <a:normAutofit/>
          </a:bodyPr>
          <a:lstStyle/>
          <a:p>
            <a:r>
              <a:rPr lang="en-US" dirty="0" err="1"/>
              <a:t>iret</a:t>
            </a:r>
            <a:r>
              <a:rPr lang="en-US" dirty="0"/>
              <a:t> restores user stack and priority level (PL)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6019801" y="113257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91" name="Rectangle 90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96" name="Straight Arrow Connector 95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08" name="Straight Arrow Connector 107"/>
          <p:cNvCxnSpPr>
            <a:endCxn id="25" idx="3"/>
          </p:cNvCxnSpPr>
          <p:nvPr/>
        </p:nvCxnSpPr>
        <p:spPr>
          <a:xfrm flipH="1" flipV="1">
            <a:off x="5362508" y="4961142"/>
            <a:ext cx="2962335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5100748" y="1905000"/>
            <a:ext cx="3789414" cy="340985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7" idx="3"/>
          </p:cNvCxnSpPr>
          <p:nvPr/>
        </p:nvCxnSpPr>
        <p:spPr>
          <a:xfrm flipH="1" flipV="1">
            <a:off x="5362508" y="3357768"/>
            <a:ext cx="3167377" cy="1424543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Up-Down Arrow 138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0" name="Up-Down Arrow 139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417635" y="543295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43" name="TextBox 142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45" name="Down Arrow 144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46" name="Down Arrow 145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2805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dirty="0" smtClean="0"/>
              <a:t>Famous Quote WRT Scheduling: Dennis Richie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620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Dennis Richie,</a:t>
            </a:r>
            <a:br>
              <a:rPr lang="en-US" dirty="0" smtClean="0"/>
            </a:br>
            <a:r>
              <a:rPr lang="en-US" dirty="0" smtClean="0"/>
              <a:t>Unix V6, </a:t>
            </a:r>
            <a:r>
              <a:rPr lang="en-US" dirty="0" err="1" smtClean="0"/>
              <a:t>slp.c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“If </a:t>
            </a:r>
            <a:r>
              <a:rPr lang="en-US" i="1" dirty="0"/>
              <a:t>the new process paused because it was swapped out, set the stack level to the last call to </a:t>
            </a:r>
            <a:r>
              <a:rPr lang="en-US" i="1" dirty="0" err="1"/>
              <a:t>savu</a:t>
            </a:r>
            <a:r>
              <a:rPr lang="en-US" i="1" dirty="0"/>
              <a:t>(</a:t>
            </a:r>
            <a:r>
              <a:rPr lang="en-US" i="1" dirty="0" err="1"/>
              <a:t>u_ssav</a:t>
            </a:r>
            <a:r>
              <a:rPr lang="en-US" i="1" dirty="0"/>
              <a:t>). This means that the return which is executed immediately after the call to </a:t>
            </a:r>
            <a:r>
              <a:rPr lang="en-US" i="1" dirty="0" err="1"/>
              <a:t>aretu</a:t>
            </a:r>
            <a:r>
              <a:rPr lang="en-US" i="1" dirty="0"/>
              <a:t> actually returns from the last routine </a:t>
            </a:r>
            <a:r>
              <a:rPr lang="en-US" i="1" dirty="0" smtClean="0"/>
              <a:t>which did the </a:t>
            </a:r>
            <a:r>
              <a:rPr lang="en-US" i="1" dirty="0" err="1" smtClean="0"/>
              <a:t>savu</a:t>
            </a:r>
            <a:r>
              <a:rPr lang="en-US" i="1" dirty="0" smtClean="0"/>
              <a:t>.” </a:t>
            </a:r>
          </a:p>
          <a:p>
            <a:pPr marL="0" indent="0">
              <a:buNone/>
            </a:pPr>
            <a:endParaRPr lang="en-US" b="0" i="1" dirty="0" smtClean="0"/>
          </a:p>
          <a:p>
            <a:pPr marL="0" indent="0">
              <a:buNone/>
            </a:pPr>
            <a:r>
              <a:rPr lang="en-US" b="0" i="1" dirty="0" smtClean="0"/>
              <a:t>“</a:t>
            </a:r>
            <a:r>
              <a:rPr lang="en-US" i="1" dirty="0" smtClean="0">
                <a:solidFill>
                  <a:srgbClr val="FF0000"/>
                </a:solidFill>
              </a:rPr>
              <a:t>You are not expected to understand this.</a:t>
            </a:r>
            <a:r>
              <a:rPr lang="en-US" i="1" dirty="0" smtClean="0"/>
              <a:t>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Source: Dennis Ritchie, Unix V6 </a:t>
            </a:r>
            <a:r>
              <a:rPr lang="en-US" dirty="0" err="1" smtClean="0"/>
              <a:t>slp.c</a:t>
            </a:r>
            <a:r>
              <a:rPr lang="en-US" dirty="0" smtClean="0"/>
              <a:t> (context-switching code) as per The Unix Heritage Society(tuhs.org); gif by Eddie Koehler.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Included by Ali R. Butt in CS3204 from Virginia Tech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1186" y="812362"/>
            <a:ext cx="6453014" cy="177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86200"/>
            <a:ext cx="11049000" cy="236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deciding which threads are given access to resources from moment to moment 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Often, we think in terms of CPU time, but could also think about access to resources like network BW or disk access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3505200" y="8382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363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03B7CE-A883-0144-BE6D-6BEC2F21D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075" y="1937141"/>
            <a:ext cx="5539752" cy="3181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Scheduling: All About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08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3505200" y="5257801"/>
            <a:ext cx="5131858" cy="1131888"/>
            <a:chOff x="2400" y="1152"/>
            <a:chExt cx="2984" cy="713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984" cy="384"/>
              <a:chOff x="672" y="2352"/>
              <a:chExt cx="4734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98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8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982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175126"/>
            <a:ext cx="9982200" cy="237807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2743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5181600" y="990601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5867400" y="1370013"/>
            <a:ext cx="3557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5791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125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</a:t>
            </a:r>
            <a:r>
              <a:rPr lang="en-US" altLang="ko-KR" i="1" dirty="0" smtClean="0">
                <a:ea typeface="굴림" panose="020B0600000101010101" pitchFamily="34" charset="-127"/>
              </a:rPr>
              <a:t>average</a:t>
            </a:r>
            <a:r>
              <a:rPr lang="en-US" altLang="ko-KR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dirty="0" smtClean="0">
                <a:ea typeface="굴림" panose="020B0600000101010101" pitchFamily="34" charset="-127"/>
              </a:rPr>
              <a:t>less</a:t>
            </a:r>
            <a:r>
              <a:rPr lang="en-US" altLang="ko-KR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82962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5146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Code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667000" y="5638800"/>
            <a:ext cx="25908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broadcast() 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here instead of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signal()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2836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25 -0.79903 C 0.97187 -0.63737 0.99149 -0.47549 0.95364 -0.38298 C 0.9158 -0.29047 0.82031 -0.26735 0.725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75 -0.2544 C 1 -0.30551 0.95226 -0.35639 0.89011 -0.36772 C 0.82796 -0.37905 0.75139 -0.35061 0.675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63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ea typeface="굴림" panose="020B0600000101010101" pitchFamily="34" charset="-127"/>
              </a:rPr>
              <a:t>Process</a:t>
            </a: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ea typeface="굴림" panose="020B0600000101010101" pitchFamily="34" charset="-127"/>
              </a:rPr>
              <a:t>Burst Time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dirty="0">
                <a:ea typeface="굴림" panose="020B0600000101010101" pitchFamily="34" charset="-127"/>
              </a:rPr>
              <a:t>	24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dirty="0">
                <a:ea typeface="굴림" panose="020B0600000101010101" pitchFamily="34" charset="-127"/>
              </a:rPr>
              <a:t> 	3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dirty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 = 0;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 = 24;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Convoy effect: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short process stuck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3352800" y="4038601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25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BEDE-D0CC-2146-8D91-4FEBD0E9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Convoy effect</a:t>
            </a:r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2B884B67-9355-DA4A-AD67-4060BB4BD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481" y="4114801"/>
            <a:ext cx="7886700" cy="1797289"/>
          </a:xfrm>
        </p:spPr>
        <p:txBody>
          <a:bodyPr/>
          <a:lstStyle/>
          <a:p>
            <a:r>
              <a:rPr lang="en-US" dirty="0"/>
              <a:t>With FCFS non-preemptive scheduling, convoys of small tasks tend to build up when a large one is running.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AFBAE1-E0DA-4E45-8161-8E843F168817}"/>
              </a:ext>
            </a:extLst>
          </p:cNvPr>
          <p:cNvCxnSpPr/>
          <p:nvPr/>
        </p:nvCxnSpPr>
        <p:spPr>
          <a:xfrm>
            <a:off x="2177144" y="1578428"/>
            <a:ext cx="7881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57339EF-C350-E34B-8828-62618E52C54D}"/>
              </a:ext>
            </a:extLst>
          </p:cNvPr>
          <p:cNvSpPr txBox="1"/>
          <p:nvPr/>
        </p:nvSpPr>
        <p:spPr>
          <a:xfrm>
            <a:off x="9456954" y="1590487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FDC581-7919-4648-BF4A-454E7F0344E5}"/>
              </a:ext>
            </a:extLst>
          </p:cNvPr>
          <p:cNvSpPr/>
          <p:nvPr/>
        </p:nvSpPr>
        <p:spPr>
          <a:xfrm>
            <a:off x="2185308" y="1338942"/>
            <a:ext cx="394607" cy="1632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28847E-B3CD-644D-90AC-7C2FEA925679}"/>
              </a:ext>
            </a:extLst>
          </p:cNvPr>
          <p:cNvSpPr/>
          <p:nvPr/>
        </p:nvSpPr>
        <p:spPr>
          <a:xfrm>
            <a:off x="2579915" y="1338942"/>
            <a:ext cx="394607" cy="16328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6A110F-0F6F-3849-828B-86281460D25C}"/>
              </a:ext>
            </a:extLst>
          </p:cNvPr>
          <p:cNvSpPr/>
          <p:nvPr/>
        </p:nvSpPr>
        <p:spPr>
          <a:xfrm>
            <a:off x="2974522" y="1338942"/>
            <a:ext cx="394607" cy="1632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92B621-9B4B-E74B-861D-CAF957EB748E}"/>
              </a:ext>
            </a:extLst>
          </p:cNvPr>
          <p:cNvSpPr/>
          <p:nvPr/>
        </p:nvSpPr>
        <p:spPr>
          <a:xfrm>
            <a:off x="3369128" y="1338942"/>
            <a:ext cx="3388179" cy="163259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DBE722-951C-E34A-876E-29BC3A29EEFC}"/>
              </a:ext>
            </a:extLst>
          </p:cNvPr>
          <p:cNvSpPr txBox="1"/>
          <p:nvPr/>
        </p:nvSpPr>
        <p:spPr>
          <a:xfrm rot="16200000">
            <a:off x="947448" y="2340177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Scheduling queue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E327F31-F0B1-A841-9535-D4D088A47A8E}"/>
              </a:ext>
            </a:extLst>
          </p:cNvPr>
          <p:cNvGrpSpPr/>
          <p:nvPr/>
        </p:nvGrpSpPr>
        <p:grpSpPr>
          <a:xfrm>
            <a:off x="3787138" y="1959819"/>
            <a:ext cx="394607" cy="354984"/>
            <a:chOff x="2263137" y="2656505"/>
            <a:chExt cx="394607" cy="3549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C0DACD3-4306-4941-A2A0-FC0068974774}"/>
                </a:ext>
              </a:extLst>
            </p:cNvPr>
            <p:cNvSpPr/>
            <p:nvPr/>
          </p:nvSpPr>
          <p:spPr>
            <a:xfrm>
              <a:off x="2263137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B5A85ED-978F-984D-818E-838D61A8EEA1}"/>
                </a:ext>
              </a:extLst>
            </p:cNvPr>
            <p:cNvSpPr/>
            <p:nvPr/>
          </p:nvSpPr>
          <p:spPr>
            <a:xfrm>
              <a:off x="2263137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941803-8A9B-744C-B20F-3EB8A7355765}"/>
              </a:ext>
            </a:extLst>
          </p:cNvPr>
          <p:cNvGrpSpPr/>
          <p:nvPr/>
        </p:nvGrpSpPr>
        <p:grpSpPr>
          <a:xfrm>
            <a:off x="4218213" y="1959819"/>
            <a:ext cx="394607" cy="568062"/>
            <a:chOff x="2694212" y="2656505"/>
            <a:chExt cx="394607" cy="56806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9F05BC-73C3-0E44-9B3D-E18921213A55}"/>
                </a:ext>
              </a:extLst>
            </p:cNvPr>
            <p:cNvSpPr/>
            <p:nvPr/>
          </p:nvSpPr>
          <p:spPr>
            <a:xfrm>
              <a:off x="2694212" y="306128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FEE877F-25D0-BC46-A5AA-5434DDAEE404}"/>
                </a:ext>
              </a:extLst>
            </p:cNvPr>
            <p:cNvSpPr/>
            <p:nvPr/>
          </p:nvSpPr>
          <p:spPr>
            <a:xfrm>
              <a:off x="2694212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6216D85-34F3-CD44-B373-C3F32328B6E6}"/>
                </a:ext>
              </a:extLst>
            </p:cNvPr>
            <p:cNvSpPr/>
            <p:nvPr/>
          </p:nvSpPr>
          <p:spPr>
            <a:xfrm>
              <a:off x="2694212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48431B3-228E-0946-8239-AE239BA3547B}"/>
              </a:ext>
            </a:extLst>
          </p:cNvPr>
          <p:cNvGrpSpPr/>
          <p:nvPr/>
        </p:nvGrpSpPr>
        <p:grpSpPr>
          <a:xfrm>
            <a:off x="4825017" y="1959819"/>
            <a:ext cx="394607" cy="774892"/>
            <a:chOff x="3301016" y="2656505"/>
            <a:chExt cx="394607" cy="77489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A8A680-F043-5940-8EFD-93922389D33C}"/>
                </a:ext>
              </a:extLst>
            </p:cNvPr>
            <p:cNvSpPr/>
            <p:nvPr/>
          </p:nvSpPr>
          <p:spPr>
            <a:xfrm>
              <a:off x="3301016" y="3268111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AFE5898-F978-3142-8D22-BD3F674C9AFB}"/>
                </a:ext>
              </a:extLst>
            </p:cNvPr>
            <p:cNvSpPr/>
            <p:nvPr/>
          </p:nvSpPr>
          <p:spPr>
            <a:xfrm>
              <a:off x="3301016" y="306128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BE396F-A227-D549-9C3C-AF9C2F20BDCF}"/>
                </a:ext>
              </a:extLst>
            </p:cNvPr>
            <p:cNvSpPr/>
            <p:nvPr/>
          </p:nvSpPr>
          <p:spPr>
            <a:xfrm>
              <a:off x="3301016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24BB537-6776-7B42-981C-9A8EF10F6ADF}"/>
                </a:ext>
              </a:extLst>
            </p:cNvPr>
            <p:cNvSpPr/>
            <p:nvPr/>
          </p:nvSpPr>
          <p:spPr>
            <a:xfrm>
              <a:off x="3301016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0ECBEE-A669-134C-9236-EB1652656E24}"/>
              </a:ext>
            </a:extLst>
          </p:cNvPr>
          <p:cNvGrpSpPr/>
          <p:nvPr/>
        </p:nvGrpSpPr>
        <p:grpSpPr>
          <a:xfrm>
            <a:off x="5401883" y="1959819"/>
            <a:ext cx="394607" cy="966764"/>
            <a:chOff x="3877882" y="2656505"/>
            <a:chExt cx="394607" cy="96676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A8EBB0-3F8E-3D47-82B2-0A2C516FA8D5}"/>
                </a:ext>
              </a:extLst>
            </p:cNvPr>
            <p:cNvSpPr/>
            <p:nvPr/>
          </p:nvSpPr>
          <p:spPr>
            <a:xfrm>
              <a:off x="3877882" y="3459983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A0A2B67-292C-924B-9446-1A433FB404FC}"/>
                </a:ext>
              </a:extLst>
            </p:cNvPr>
            <p:cNvSpPr/>
            <p:nvPr/>
          </p:nvSpPr>
          <p:spPr>
            <a:xfrm>
              <a:off x="3877882" y="3058244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24BB7F0-21EE-6544-ADFF-B1C7546E44CF}"/>
                </a:ext>
              </a:extLst>
            </p:cNvPr>
            <p:cNvSpPr/>
            <p:nvPr/>
          </p:nvSpPr>
          <p:spPr>
            <a:xfrm>
              <a:off x="3877882" y="2857375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E876DA6-6153-F040-B8A0-45134E3A75A6}"/>
                </a:ext>
              </a:extLst>
            </p:cNvPr>
            <p:cNvSpPr/>
            <p:nvPr/>
          </p:nvSpPr>
          <p:spPr>
            <a:xfrm>
              <a:off x="3877882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40CD731-F55C-BA48-B918-ED04F9F63903}"/>
                </a:ext>
              </a:extLst>
            </p:cNvPr>
            <p:cNvSpPr/>
            <p:nvPr/>
          </p:nvSpPr>
          <p:spPr>
            <a:xfrm>
              <a:off x="3877882" y="3259113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F5A136C-6EEF-4449-A54B-EE0B14E3A874}"/>
              </a:ext>
            </a:extLst>
          </p:cNvPr>
          <p:cNvGrpSpPr/>
          <p:nvPr/>
        </p:nvGrpSpPr>
        <p:grpSpPr>
          <a:xfrm>
            <a:off x="5959376" y="1959819"/>
            <a:ext cx="394607" cy="1167634"/>
            <a:chOff x="4435375" y="2656505"/>
            <a:chExt cx="394607" cy="116763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98EB03A-42E1-AA46-BE48-D79D0C5C3A9D}"/>
                </a:ext>
              </a:extLst>
            </p:cNvPr>
            <p:cNvSpPr/>
            <p:nvPr/>
          </p:nvSpPr>
          <p:spPr>
            <a:xfrm>
              <a:off x="4435375" y="3660853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7B0B521-6371-5B48-9616-504235D6B826}"/>
                </a:ext>
              </a:extLst>
            </p:cNvPr>
            <p:cNvSpPr/>
            <p:nvPr/>
          </p:nvSpPr>
          <p:spPr>
            <a:xfrm>
              <a:off x="4435375" y="3459983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5E6459-AB9E-1145-AB1B-3BA0164CB7E8}"/>
                </a:ext>
              </a:extLst>
            </p:cNvPr>
            <p:cNvSpPr/>
            <p:nvPr/>
          </p:nvSpPr>
          <p:spPr>
            <a:xfrm>
              <a:off x="4435375" y="3058244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382BBA-6DBF-2841-96BD-3ABF949E99D9}"/>
                </a:ext>
              </a:extLst>
            </p:cNvPr>
            <p:cNvSpPr/>
            <p:nvPr/>
          </p:nvSpPr>
          <p:spPr>
            <a:xfrm>
              <a:off x="4435375" y="2857375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C6B6BEB-8849-4949-B44E-0CFE756639C3}"/>
                </a:ext>
              </a:extLst>
            </p:cNvPr>
            <p:cNvSpPr/>
            <p:nvPr/>
          </p:nvSpPr>
          <p:spPr>
            <a:xfrm>
              <a:off x="4435375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CCF4AE5-ABF6-8E40-8AA7-18C8DCE7442A}"/>
                </a:ext>
              </a:extLst>
            </p:cNvPr>
            <p:cNvSpPr/>
            <p:nvPr/>
          </p:nvSpPr>
          <p:spPr>
            <a:xfrm>
              <a:off x="4435375" y="3259113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B2A8D34-EA85-A642-B352-876FE985CF58}"/>
              </a:ext>
            </a:extLst>
          </p:cNvPr>
          <p:cNvGrpSpPr/>
          <p:nvPr/>
        </p:nvGrpSpPr>
        <p:grpSpPr>
          <a:xfrm>
            <a:off x="6757308" y="1338942"/>
            <a:ext cx="2722789" cy="1612392"/>
            <a:chOff x="5233307" y="2035628"/>
            <a:chExt cx="2722789" cy="16123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42D8D5-D0E1-5146-ADC7-D96F8FC4EFA6}"/>
                </a:ext>
              </a:extLst>
            </p:cNvPr>
            <p:cNvSpPr/>
            <p:nvPr/>
          </p:nvSpPr>
          <p:spPr>
            <a:xfrm>
              <a:off x="5233307" y="2035628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4546A4-0038-284B-A290-18C858870071}"/>
                </a:ext>
              </a:extLst>
            </p:cNvPr>
            <p:cNvSpPr/>
            <p:nvPr/>
          </p:nvSpPr>
          <p:spPr>
            <a:xfrm>
              <a:off x="5627914" y="2035628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040B02-3DD4-6748-AFE6-DFC70B8A5767}"/>
                </a:ext>
              </a:extLst>
            </p:cNvPr>
            <p:cNvSpPr/>
            <p:nvPr/>
          </p:nvSpPr>
          <p:spPr>
            <a:xfrm>
              <a:off x="6022521" y="2035628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EFD1222-E9F4-6947-8E1E-23E917B706B5}"/>
                </a:ext>
              </a:extLst>
            </p:cNvPr>
            <p:cNvSpPr/>
            <p:nvPr/>
          </p:nvSpPr>
          <p:spPr>
            <a:xfrm>
              <a:off x="6417128" y="2035628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A6E60C-DD60-CC41-B968-20AC526A316D}"/>
                </a:ext>
              </a:extLst>
            </p:cNvPr>
            <p:cNvSpPr/>
            <p:nvPr/>
          </p:nvSpPr>
          <p:spPr>
            <a:xfrm>
              <a:off x="6772275" y="203598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5BB4C2-912F-DB43-BB19-5E23A827AB7E}"/>
                </a:ext>
              </a:extLst>
            </p:cNvPr>
            <p:cNvSpPr/>
            <p:nvPr/>
          </p:nvSpPr>
          <p:spPr>
            <a:xfrm>
              <a:off x="7166882" y="203598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79CCD95-5E2E-DB45-A56A-F67D0A148F71}"/>
                </a:ext>
              </a:extLst>
            </p:cNvPr>
            <p:cNvSpPr/>
            <p:nvPr/>
          </p:nvSpPr>
          <p:spPr>
            <a:xfrm>
              <a:off x="7561489" y="203598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D41200-B108-EE49-929C-33DED4622DC2}"/>
                </a:ext>
              </a:extLst>
            </p:cNvPr>
            <p:cNvSpPr/>
            <p:nvPr/>
          </p:nvSpPr>
          <p:spPr>
            <a:xfrm>
              <a:off x="6069432" y="329669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352CC85-37A3-8045-B3AF-046CDC823C7C}"/>
                </a:ext>
              </a:extLst>
            </p:cNvPr>
            <p:cNvSpPr/>
            <p:nvPr/>
          </p:nvSpPr>
          <p:spPr>
            <a:xfrm>
              <a:off x="5240903" y="3484734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795374D-8E82-F047-9189-3D7E2ACFFB15}"/>
                </a:ext>
              </a:extLst>
            </p:cNvPr>
            <p:cNvSpPr/>
            <p:nvPr/>
          </p:nvSpPr>
          <p:spPr>
            <a:xfrm>
              <a:off x="5240903" y="3283864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289D2AE-BA3D-284E-BA00-2BA1FF1A0275}"/>
                </a:ext>
              </a:extLst>
            </p:cNvPr>
            <p:cNvSpPr/>
            <p:nvPr/>
          </p:nvSpPr>
          <p:spPr>
            <a:xfrm>
              <a:off x="5240903" y="2882125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DB322C5-28C2-3447-A588-4BF2525BBEE3}"/>
                </a:ext>
              </a:extLst>
            </p:cNvPr>
            <p:cNvSpPr/>
            <p:nvPr/>
          </p:nvSpPr>
          <p:spPr>
            <a:xfrm>
              <a:off x="5240903" y="2681256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E0122F5-08F2-4447-A490-5E1B438D8205}"/>
                </a:ext>
              </a:extLst>
            </p:cNvPr>
            <p:cNvSpPr/>
            <p:nvPr/>
          </p:nvSpPr>
          <p:spPr>
            <a:xfrm>
              <a:off x="5240903" y="3082994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0F0DC9B-64EE-0449-B571-115B5CD6DC09}"/>
                </a:ext>
              </a:extLst>
            </p:cNvPr>
            <p:cNvSpPr/>
            <p:nvPr/>
          </p:nvSpPr>
          <p:spPr>
            <a:xfrm>
              <a:off x="5655275" y="3282440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96850C3-2C7B-8747-86AD-49B9B64C35C2}"/>
                </a:ext>
              </a:extLst>
            </p:cNvPr>
            <p:cNvSpPr/>
            <p:nvPr/>
          </p:nvSpPr>
          <p:spPr>
            <a:xfrm>
              <a:off x="5655275" y="3081570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9F93B40-814E-AB4F-B147-069A150C99E6}"/>
                </a:ext>
              </a:extLst>
            </p:cNvPr>
            <p:cNvSpPr/>
            <p:nvPr/>
          </p:nvSpPr>
          <p:spPr>
            <a:xfrm>
              <a:off x="5655275" y="267983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A79A830-2338-5E42-A885-911D90C3BF4A}"/>
                </a:ext>
              </a:extLst>
            </p:cNvPr>
            <p:cNvSpPr/>
            <p:nvPr/>
          </p:nvSpPr>
          <p:spPr>
            <a:xfrm>
              <a:off x="5655275" y="2880700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7E81A4F-DFEC-FF40-8AC8-0B3E9E1ECB6E}"/>
                </a:ext>
              </a:extLst>
            </p:cNvPr>
            <p:cNvSpPr/>
            <p:nvPr/>
          </p:nvSpPr>
          <p:spPr>
            <a:xfrm>
              <a:off x="6069432" y="309582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44AE5EE-C3C5-4440-B390-BA6AE78BDBE2}"/>
                </a:ext>
              </a:extLst>
            </p:cNvPr>
            <p:cNvSpPr/>
            <p:nvPr/>
          </p:nvSpPr>
          <p:spPr>
            <a:xfrm>
              <a:off x="6069432" y="289495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C912350-3E43-A545-9DAB-79161EFA5131}"/>
                </a:ext>
              </a:extLst>
            </p:cNvPr>
            <p:cNvSpPr/>
            <p:nvPr/>
          </p:nvSpPr>
          <p:spPr>
            <a:xfrm>
              <a:off x="6069432" y="2694089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4848967-D605-FC4A-844A-EFC49F838A19}"/>
                </a:ext>
              </a:extLst>
            </p:cNvPr>
            <p:cNvSpPr/>
            <p:nvPr/>
          </p:nvSpPr>
          <p:spPr>
            <a:xfrm>
              <a:off x="6483589" y="309582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64DD313-4F63-EB4B-A791-229F4087A714}"/>
                </a:ext>
              </a:extLst>
            </p:cNvPr>
            <p:cNvSpPr/>
            <p:nvPr/>
          </p:nvSpPr>
          <p:spPr>
            <a:xfrm>
              <a:off x="6483589" y="289495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283CF55-660A-E944-A299-900AC1127D4A}"/>
                </a:ext>
              </a:extLst>
            </p:cNvPr>
            <p:cNvSpPr/>
            <p:nvPr/>
          </p:nvSpPr>
          <p:spPr>
            <a:xfrm>
              <a:off x="6483589" y="269408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6076E02-E96E-014C-A202-D763AFBEF62A}"/>
                </a:ext>
              </a:extLst>
            </p:cNvPr>
            <p:cNvSpPr/>
            <p:nvPr/>
          </p:nvSpPr>
          <p:spPr>
            <a:xfrm>
              <a:off x="6881721" y="2880701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ECF251-9436-FC4C-99FA-7AEFE632B6FB}"/>
                </a:ext>
              </a:extLst>
            </p:cNvPr>
            <p:cNvSpPr/>
            <p:nvPr/>
          </p:nvSpPr>
          <p:spPr>
            <a:xfrm>
              <a:off x="6881721" y="2679831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BC64530-24B5-E140-AFA8-C5282179F542}"/>
                </a:ext>
              </a:extLst>
            </p:cNvPr>
            <p:cNvSpPr/>
            <p:nvPr/>
          </p:nvSpPr>
          <p:spPr>
            <a:xfrm>
              <a:off x="7295878" y="268904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3810790D-DB4C-574F-BB53-2B310F680B55}"/>
              </a:ext>
            </a:extLst>
          </p:cNvPr>
          <p:cNvSpPr txBox="1"/>
          <p:nvPr/>
        </p:nvSpPr>
        <p:spPr>
          <a:xfrm>
            <a:off x="2185307" y="914400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Scheduled Task (process, thread)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5EE4F3-EFE0-D447-B5BD-80FD54404185}"/>
              </a:ext>
            </a:extLst>
          </p:cNvPr>
          <p:cNvGrpSpPr/>
          <p:nvPr/>
        </p:nvGrpSpPr>
        <p:grpSpPr>
          <a:xfrm>
            <a:off x="2382611" y="1590487"/>
            <a:ext cx="394607" cy="532618"/>
            <a:chOff x="858610" y="2287173"/>
            <a:chExt cx="394607" cy="53261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C7098A-D0D1-9949-8B19-96A508ADE9FE}"/>
                </a:ext>
              </a:extLst>
            </p:cNvPr>
            <p:cNvSpPr/>
            <p:nvPr/>
          </p:nvSpPr>
          <p:spPr>
            <a:xfrm>
              <a:off x="858610" y="2656505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98173050-E34B-6A4B-A473-4B58E7A3BABA}"/>
                </a:ext>
              </a:extLst>
            </p:cNvPr>
            <p:cNvCxnSpPr/>
            <p:nvPr/>
          </p:nvCxnSpPr>
          <p:spPr>
            <a:xfrm flipV="1">
              <a:off x="894277" y="2287173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1F55756-C442-674F-8292-9155EFC74C29}"/>
              </a:ext>
            </a:extLst>
          </p:cNvPr>
          <p:cNvGrpSpPr/>
          <p:nvPr/>
        </p:nvGrpSpPr>
        <p:grpSpPr>
          <a:xfrm>
            <a:off x="2579915" y="1590487"/>
            <a:ext cx="394607" cy="738664"/>
            <a:chOff x="1055914" y="2287173"/>
            <a:chExt cx="394607" cy="7386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755ECA-3D29-7948-BAB5-DEF3156B2EF4}"/>
                </a:ext>
              </a:extLst>
            </p:cNvPr>
            <p:cNvSpPr/>
            <p:nvPr/>
          </p:nvSpPr>
          <p:spPr>
            <a:xfrm>
              <a:off x="1055914" y="2862551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7AA6CD37-3ADE-DE4B-8806-9D8A7ADD426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914" y="2287173"/>
              <a:ext cx="12534" cy="641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505FCC0-D6AF-9246-8B5C-A9C221782209}"/>
              </a:ext>
            </a:extLst>
          </p:cNvPr>
          <p:cNvGrpSpPr/>
          <p:nvPr/>
        </p:nvGrpSpPr>
        <p:grpSpPr>
          <a:xfrm>
            <a:off x="3075214" y="1601373"/>
            <a:ext cx="394608" cy="521342"/>
            <a:chOff x="1551214" y="2298059"/>
            <a:chExt cx="394608" cy="52134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33DE0DE-1CD2-7148-BA91-BDBBE09FB338}"/>
                </a:ext>
              </a:extLst>
            </p:cNvPr>
            <p:cNvSpPr/>
            <p:nvPr/>
          </p:nvSpPr>
          <p:spPr>
            <a:xfrm>
              <a:off x="1551214" y="2656533"/>
              <a:ext cx="394608" cy="16286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38FD1D8E-4D98-3F4C-B56C-7BEA4DE86093}"/>
                </a:ext>
              </a:extLst>
            </p:cNvPr>
            <p:cNvCxnSpPr/>
            <p:nvPr/>
          </p:nvCxnSpPr>
          <p:spPr>
            <a:xfrm flipV="1">
              <a:off x="1558308" y="2298059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B9B0A096-F87A-3C4A-BA31-209462DC0F2E}"/>
              </a:ext>
            </a:extLst>
          </p:cNvPr>
          <p:cNvSpPr txBox="1"/>
          <p:nvPr/>
        </p:nvSpPr>
        <p:spPr>
          <a:xfrm>
            <a:off x="2351771" y="240108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arrivals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95119B-DD0C-9346-9F50-9F41998CA01D}"/>
              </a:ext>
            </a:extLst>
          </p:cNvPr>
          <p:cNvGrpSpPr/>
          <p:nvPr/>
        </p:nvGrpSpPr>
        <p:grpSpPr>
          <a:xfrm>
            <a:off x="3343138" y="1601373"/>
            <a:ext cx="396927" cy="727778"/>
            <a:chOff x="1819137" y="2298059"/>
            <a:chExt cx="396927" cy="72777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B22EABC-82F7-EF48-8E65-1638B462A579}"/>
                </a:ext>
              </a:extLst>
            </p:cNvPr>
            <p:cNvSpPr/>
            <p:nvPr/>
          </p:nvSpPr>
          <p:spPr>
            <a:xfrm>
              <a:off x="1821457" y="2862551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2501647A-AAE8-034C-A4AE-DD9DFE0E5C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19137" y="2298059"/>
              <a:ext cx="12534" cy="641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527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162800" cy="533400"/>
          </a:xfrm>
        </p:spPr>
        <p:txBody>
          <a:bodyPr/>
          <a:lstStyle/>
          <a:p>
            <a:r>
              <a:rPr lang="en-US" altLang="ko-KR" dirty="0" smtClean="0"/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2556" y="637940"/>
            <a:ext cx="8991600" cy="614386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Example continued:</a:t>
            </a:r>
          </a:p>
          <a:p>
            <a:pPr lvl="1"/>
            <a:r>
              <a:rPr lang="en-US" altLang="ko-KR" dirty="0" smtClean="0"/>
              <a:t>Suppose that processes arrive in order: P2 , P3 , P1 </a:t>
            </a:r>
            <a:br>
              <a:rPr lang="en-US" altLang="ko-KR" dirty="0" smtClean="0"/>
            </a:br>
            <a:r>
              <a:rPr lang="en-US" altLang="ko-KR" dirty="0" smtClean="0"/>
              <a:t>Now, the Gantt chart for the schedule is: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Waiting time for P1 = 6; P2 = 0; P3 = 3</a:t>
            </a:r>
          </a:p>
          <a:p>
            <a:pPr lvl="1"/>
            <a:r>
              <a:rPr lang="en-US" altLang="ko-KR" dirty="0" smtClean="0"/>
              <a:t>Average waiting time:   (6 + 0 + 3)/3 = 3</a:t>
            </a:r>
          </a:p>
          <a:p>
            <a:pPr lvl="1"/>
            <a:r>
              <a:rPr lang="en-US" altLang="ko-KR" dirty="0" smtClean="0"/>
              <a:t>Average Completion time: (3 + 6 + 30)/3 = 13</a:t>
            </a:r>
          </a:p>
          <a:p>
            <a:r>
              <a:rPr lang="en-US" altLang="ko-KR" dirty="0" smtClean="0"/>
              <a:t>In second case:</a:t>
            </a:r>
          </a:p>
          <a:p>
            <a:pPr lvl="1"/>
            <a:r>
              <a:rPr lang="en-US" altLang="ko-KR" dirty="0" smtClean="0"/>
              <a:t>Average waiting time is much better (before it was 17)</a:t>
            </a:r>
          </a:p>
          <a:p>
            <a:pPr lvl="1"/>
            <a:r>
              <a:rPr lang="en-US" altLang="ko-KR" dirty="0" smtClean="0"/>
              <a:t>Average completion time is better (before it was 27) </a:t>
            </a:r>
          </a:p>
          <a:p>
            <a:r>
              <a:rPr lang="en-US" altLang="ko-KR" dirty="0" smtClean="0"/>
              <a:t>FIFO Pros and Cons:</a:t>
            </a:r>
          </a:p>
          <a:p>
            <a:pPr lvl="1"/>
            <a:r>
              <a:rPr lang="en-US" altLang="ko-KR" dirty="0" smtClean="0"/>
              <a:t>Simple (+)</a:t>
            </a:r>
          </a:p>
          <a:p>
            <a:pPr lvl="1"/>
            <a:r>
              <a:rPr lang="en-US" altLang="ko-KR" dirty="0" smtClean="0"/>
              <a:t>Short jobs get stuck behind long ones (-)</a:t>
            </a:r>
          </a:p>
          <a:p>
            <a:pPr lvl="2"/>
            <a:r>
              <a:rPr lang="en-US" altLang="ko-KR" dirty="0" smtClean="0"/>
              <a:t>Safeway: Getting milk, always stuck behind cart full of items!</a:t>
            </a:r>
            <a:br>
              <a:rPr lang="en-US" altLang="ko-KR" dirty="0" smtClean="0"/>
            </a:br>
            <a:r>
              <a:rPr lang="en-US" altLang="ko-KR" dirty="0" smtClean="0"/>
              <a:t>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3337056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9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uiExpand="1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Conclusion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668000" cy="601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Three Operations: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and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</a:t>
            </a:r>
            <a:r>
              <a:rPr lang="en-US" altLang="ko-KR" dirty="0">
                <a:ea typeface="굴림" panose="020B0600000101010101" pitchFamily="34" charset="-127"/>
              </a:rPr>
              <a:t>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Consolas" charset="0"/>
                <a:cs typeface="Consolas" charset="0"/>
              </a:rPr>
              <a:t>Readers/Writers </a:t>
            </a:r>
            <a:r>
              <a:rPr lang="en-US" altLang="ko-KR" dirty="0">
                <a:latin typeface="Gill Sans Light"/>
                <a:ea typeface="Consolas" charset="0"/>
                <a:cs typeface="Consolas" charset="0"/>
              </a:rPr>
              <a:t>Monitor example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Consolas" charset="0"/>
                <a:cs typeface="Consolas" charset="0"/>
              </a:rPr>
              <a:t>Shows how monitors allow sophisticated controlled entry to protected </a:t>
            </a:r>
            <a:r>
              <a:rPr lang="en-US" altLang="ko-KR" dirty="0" smtClean="0">
                <a:latin typeface="Gill Sans Light"/>
                <a:ea typeface="Consolas" charset="0"/>
                <a:cs typeface="Consolas" charset="0"/>
              </a:rPr>
              <a:t>code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Mesa scheduling allows a more relaxed checking of wait conditions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supported natively in a number of </a:t>
            </a:r>
            <a:r>
              <a:rPr lang="en-US" altLang="ko-KR" dirty="0" smtClean="0">
                <a:ea typeface="굴림" panose="020B0600000101010101" pitchFamily="34" charset="-127"/>
              </a:rPr>
              <a:t>languages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 Goals: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Minimize Response Time (e.g. for human interaction)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Maximize Throughput (e.g. for large computations)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Fairness (e.g. Proper Sharing of Resources)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Predictability (e.g. Hard/Soft </a:t>
            </a:r>
            <a:r>
              <a:rPr lang="en-US" altLang="ko-KR" dirty="0" err="1">
                <a:ea typeface="굴림" panose="020B0600000101010101" pitchFamily="34" charset="-127"/>
              </a:rPr>
              <a:t>Realtime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</a:t>
            </a:r>
            <a:r>
              <a:rPr lang="en-US" altLang="ko-KR" dirty="0" smtClean="0">
                <a:ea typeface="굴림" panose="020B0600000101010101" pitchFamily="34" charset="-127"/>
              </a:rPr>
              <a:t>jobs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2332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86037</TotalTime>
  <Pages>60</Pages>
  <Words>12333</Words>
  <Application>Microsoft Office PowerPoint</Application>
  <PresentationFormat>Widescreen</PresentationFormat>
  <Paragraphs>1360</Paragraphs>
  <Slides>93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6" baseType="lpstr">
      <vt:lpstr>ＭＳ Ｐゴシック</vt:lpstr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Gulim</vt:lpstr>
      <vt:lpstr>Gulim</vt:lpstr>
      <vt:lpstr>Helvetica</vt:lpstr>
      <vt:lpstr>Wingdings</vt:lpstr>
      <vt:lpstr>Office</vt:lpstr>
      <vt:lpstr>CS162 Operating Systems and Systems Programming Lecture 10  Synchronization 4: Readers/Writers  Scheduling Intro: Pintos Concurrency, FCFS  </vt:lpstr>
      <vt:lpstr>Recall: Bounded Buffer, 3rd cut (coke machine)</vt:lpstr>
      <vt:lpstr>Recall: Monitors and Condition Variables</vt:lpstr>
      <vt:lpstr>Recall: Bounded Buffer – 4rd cut (Monitors, pthread-like)</vt:lpstr>
      <vt:lpstr>Readers/Writers Problem</vt:lpstr>
      <vt:lpstr>Basic Structure of Mesa Monitor Program 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Administrivia</vt:lpstr>
      <vt:lpstr>Questions</vt:lpstr>
      <vt:lpstr>Use of Single CV: okContinue</vt:lpstr>
      <vt:lpstr>Use of Single CV: okContinue</vt:lpstr>
      <vt:lpstr>Use of Single CV: okContinue</vt:lpstr>
      <vt:lpstr>Can we construct Monitors from Semaphores?</vt:lpstr>
      <vt:lpstr>Construction of Monitors from Semaphores (con’t)</vt:lpstr>
      <vt:lpstr>C-Language Support for Synchronization</vt:lpstr>
      <vt:lpstr>Concurrency and Synchronization in C</vt:lpstr>
      <vt:lpstr>C++ Language Support for Synchronization</vt:lpstr>
      <vt:lpstr>C++ Language Support for Synchronization (con’t)</vt:lpstr>
      <vt:lpstr>Much better: C++ Lock Guards</vt:lpstr>
      <vt:lpstr>Python with Keyword</vt:lpstr>
      <vt:lpstr>Java synchronized Keyword</vt:lpstr>
      <vt:lpstr>Java Support for Monitors</vt:lpstr>
      <vt:lpstr>Goal for Today</vt:lpstr>
      <vt:lpstr>Recall: Stacks for Yield with Multiple Threads</vt:lpstr>
      <vt:lpstr>Hardware context switch support in x86</vt:lpstr>
      <vt:lpstr>Pintos: Kernel Crossing on Syscall or Interrupt</vt:lpstr>
      <vt:lpstr>Pintos: Context Switch – Scheduling</vt:lpstr>
      <vt:lpstr>MT Kernel single Thread Process ala Pintos/x86</vt:lpstr>
      <vt:lpstr>Running User Code with Kernel stack waiting</vt:lpstr>
      <vt:lpstr>In Kernel Thread: No User Component</vt:lpstr>
      <vt:lpstr>User → Kernel (interrupts, syscalls)</vt:lpstr>
      <vt:lpstr>Kernel → User</vt:lpstr>
      <vt:lpstr>User → Kernel via “interrupt vector” (interrupts &amp; traps)</vt:lpstr>
      <vt:lpstr>Pintos Interrupt Processing for Timer (0x20)</vt:lpstr>
      <vt:lpstr>Switch to Kernel Stack for Thread</vt:lpstr>
      <vt:lpstr>Pintos Interrupt Processing for Timer (0x20)</vt:lpstr>
      <vt:lpstr>Pintos Interrupt Processing for Timer (0x20)</vt:lpstr>
      <vt:lpstr>Timer may trigger thread switch</vt:lpstr>
      <vt:lpstr>Thread Switch (switch.S)</vt:lpstr>
      <vt:lpstr>Pintos Return from Processing for Timer (0x20)</vt:lpstr>
      <vt:lpstr>Kernel →  Different User Thread</vt:lpstr>
      <vt:lpstr>Famous Quote WRT Scheduling: Dennis Richie</vt:lpstr>
      <vt:lpstr>Recall: Scheduling</vt:lpstr>
      <vt:lpstr>Scheduling: All About Queues</vt:lpstr>
      <vt:lpstr>Scheduling Assumptions</vt:lpstr>
      <vt:lpstr>Assumption: CPU Bursts</vt:lpstr>
      <vt:lpstr>Scheduling Policy Goals/Criteria</vt:lpstr>
      <vt:lpstr>First-Come, First-Served (FCFS) Scheduling</vt:lpstr>
      <vt:lpstr>Convoy effect</vt:lpstr>
      <vt:lpstr>FCFS Scheduling (Cont.)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947</cp:revision>
  <cp:lastPrinted>2024-02-22T19:16:20Z</cp:lastPrinted>
  <dcterms:created xsi:type="dcterms:W3CDTF">1995-08-12T11:37:26Z</dcterms:created>
  <dcterms:modified xsi:type="dcterms:W3CDTF">2024-02-22T19:16:28Z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